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&#65279;<?xml version="1.0" encoding="utf-8"?><Relationships xmlns="http://schemas.openxmlformats.org/package/2006/relationships"><Relationship Type="http://schemas.openxmlformats.org/officeDocument/2006/relationships/officeDocument" Target="/ppt/presentation.xml" Id="Rd3a1d53b788e49e4"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defaultTextStyle>
</p:presentation>
</file>

<file path=ppt/tableStyles.xml><?xml version="1.0" encoding="utf-8"?>
<a:tblStyleLst xmlns:a="http://schemas.openxmlformats.org/drawingml/2006/main" def="{5C22544A-7EE6-4342-B048-85BDC9FD1C3A}"/>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slideMasters/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slide" Target="/ppt/slides/slide13.xml" Id="rId15" /><Relationship Type="http://schemas.openxmlformats.org/officeDocument/2006/relationships/slide" Target="/ppt/slides/slide14.xml" Id="rId16" /><Relationship Type="http://schemas.openxmlformats.org/officeDocument/2006/relationships/slide" Target="/ppt/slides/slide15.xml" Id="rId17" /><Relationship Type="http://schemas.openxmlformats.org/officeDocument/2006/relationships/slide" Target="/ppt/slides/slide16.xml" Id="rId18" /><Relationship Type="http://schemas.openxmlformats.org/officeDocument/2006/relationships/slide" Target="/ppt/slides/slide17.xml" Id="rId19" /><Relationship Type="http://schemas.openxmlformats.org/officeDocument/2006/relationships/slide" Target="/ppt/slides/slide18.xml" Id="rId20" /><Relationship Type="http://schemas.openxmlformats.org/officeDocument/2006/relationships/slide" Target="/ppt/slides/slide19.xml" Id="rId21" /><Relationship Type="http://schemas.openxmlformats.org/officeDocument/2006/relationships/slide" Target="/ppt/slides/slide20.xml" Id="rId22" /><Relationship Type="http://schemas.openxmlformats.org/officeDocument/2006/relationships/slide" Target="/ppt/slides/slide21.xml" Id="rId23" /><Relationship Type="http://schemas.openxmlformats.org/officeDocument/2006/relationships/slide" Target="/ppt/slides/slide22.xml" Id="rId24" /><Relationship Type="http://schemas.openxmlformats.org/officeDocument/2006/relationships/tableStyles" Target="/ppt/tableStyles.xml" Id="rId25"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2" name="标题 1"/>
          <p:cNvSpPr/>
          <p:nvPr>
            <p:ph type="ctrTitle"/>
          </p:nvPr>
        </p:nvSpPr>
        <p:spPr>
          <a:xfrm>
            <a:off x="1524000" y="1470233"/>
            <a:ext cx="9144000" cy="2387600"/>
          </a:xfrm>
        </p:spPr>
        <p:txBody>
          <a:bodyPr anchor="b"/>
          <a:lstStyle>
            <a:lvl1pPr lvl="0" algn="ctr">
              <a:defRPr sz="6000"/>
            </a:lvl1pPr>
          </a:lstStyle>
          <a:p>
            <a:r>
              <a:rPr lang="zh-CN"/>
              <a:t>单击此处编辑母版标题样式</a:t>
            </a:r>
          </a:p>
        </p:txBody>
      </p:sp>
      <p:sp>
        <p:nvSpPr>
          <p:cNvPr id="3" name="副标题 2"/>
          <p:cNvSpPr/>
          <p:nvPr>
            <p:ph type="subTitle" idx="1"/>
          </p:nvPr>
        </p:nvSpPr>
        <p:spPr>
          <a:xfrm>
            <a:off x="1524000" y="394990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三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p>
        </p:txBody>
      </p:sp>
      <p:sp>
        <p:nvSpPr>
          <p:cNvPr id="3" name="内容占位符 2"/>
          <p:cNvSpPr/>
          <p:nvPr>
            <p:ph idx="1"/>
          </p:nvPr>
        </p:nvSpPr>
        <p:spPr>
          <a:xfrm>
            <a:off x="838200"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p:nvPr>
            <p:ph idx="2"/>
          </p:nvPr>
        </p:nvSpPr>
        <p:spPr>
          <a:xfrm>
            <a:off x="4446104"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内容占位符 3"/>
          <p:cNvSpPr/>
          <p:nvPr>
            <p:ph idx="10"/>
          </p:nvPr>
        </p:nvSpPr>
        <p:spPr>
          <a:xfrm>
            <a:off x="8054009"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两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p>
        </p:txBody>
      </p:sp>
      <p:sp>
        <p:nvSpPr>
          <p:cNvPr id="4" name="内容占位符 3"/>
          <p:cNvSpPr/>
          <p:nvPr>
            <p:ph idx="10"/>
          </p:nvPr>
        </p:nvSpPr>
        <p:spPr>
          <a:xfrm>
            <a:off x="838200" y="1690688"/>
            <a:ext cx="10515600" cy="2172811"/>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内容占位符 3"/>
          <p:cNvSpPr/>
          <p:nvPr>
            <p:ph idx="11"/>
          </p:nvPr>
        </p:nvSpPr>
        <p:spPr>
          <a:xfrm>
            <a:off x="838200" y="3863500"/>
            <a:ext cx="10515600" cy="2241232"/>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多张图片">
    <p:spTree>
      <p:nvGrpSpPr>
        <p:cNvPr id="1" name=""/>
        <p:cNvGrpSpPr/>
        <p:nvPr/>
      </p:nvGrpSpPr>
      <p:grpSpPr>
        <a:xfrm>
          <a:off x="0" y="0"/>
          <a:ext cx="0" cy="0"/>
          <a:chOff x="0" y="0"/>
          <a:chExt cx="0" cy="0"/>
        </a:xfrm>
      </p:grpSpPr>
      <p:sp>
        <p:nvSpPr>
          <p:cNvPr id="3" name="标题 1"/>
          <p:cNvSpPr/>
          <p:nvPr>
            <p:ph type="title"/>
          </p:nvPr>
        </p:nvSpPr>
        <p:spPr>
          <a:xfrm>
            <a:off x="838200" y="365125"/>
            <a:ext cx="10515600" cy="1325563"/>
          </a:xfrm>
        </p:spPr>
        <p:txBody>
          <a:bodyPr/>
          <a:lstStyle/>
          <a:p>
            <a:r>
              <a:rPr lang="zh-CN"/>
              <a:t>单击此处编辑母版标题样式</a:t>
            </a:r>
          </a:p>
        </p:txBody>
      </p:sp>
      <p:sp>
        <p:nvSpPr>
          <p:cNvPr id="7" name="图片占位符 6"/>
          <p:cNvSpPr/>
          <p:nvPr>
            <p:ph type="pic" idx="10"/>
          </p:nvPr>
        </p:nvSpPr>
        <p:spPr>
          <a:xfrm>
            <a:off x="838200" y="1690689"/>
            <a:ext cx="5257800" cy="2338886"/>
          </a:xfrm>
        </p:spPr>
        <p:txBody>
          <a:bodyPr/>
          <a:lstStyle/>
          <a:p>
            <a:endParaRPr lang="zh-CN"/>
          </a:p>
        </p:txBody>
      </p:sp>
      <p:sp>
        <p:nvSpPr>
          <p:cNvPr id="8" name="图片占位符 6"/>
          <p:cNvSpPr/>
          <p:nvPr>
            <p:ph type="pic" idx="11"/>
          </p:nvPr>
        </p:nvSpPr>
        <p:spPr>
          <a:xfrm>
            <a:off x="6096001" y="1690689"/>
            <a:ext cx="5257802" cy="2338886"/>
          </a:xfrm>
        </p:spPr>
        <p:txBody>
          <a:bodyPr/>
          <a:lstStyle/>
          <a:p>
            <a:endParaRPr lang="zh-CN"/>
          </a:p>
        </p:txBody>
      </p:sp>
      <p:sp>
        <p:nvSpPr>
          <p:cNvPr id="9" name="图片占位符 6"/>
          <p:cNvSpPr/>
          <p:nvPr>
            <p:ph type="pic" idx="12"/>
          </p:nvPr>
        </p:nvSpPr>
        <p:spPr>
          <a:xfrm>
            <a:off x="838200" y="4029575"/>
            <a:ext cx="5257800" cy="2338886"/>
          </a:xfrm>
        </p:spPr>
        <p:txBody>
          <a:bodyPr/>
          <a:lstStyle/>
          <a:p>
            <a:endParaRPr lang="zh-CN"/>
          </a:p>
        </p:txBody>
      </p:sp>
      <p:sp>
        <p:nvSpPr>
          <p:cNvPr id="10" name="图片占位符 6"/>
          <p:cNvSpPr/>
          <p:nvPr>
            <p:ph type="pic" idx="13"/>
          </p:nvPr>
        </p:nvSpPr>
        <p:spPr>
          <a:xfrm>
            <a:off x="6096001" y="4029575"/>
            <a:ext cx="5257802" cy="2338886"/>
          </a:xfrm>
        </p:spPr>
        <p:txBody>
          <a:bodyPr/>
          <a:lstStyle/>
          <a:p>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p>
        </p:txBody>
      </p:sp>
      <p:sp>
        <p:nvSpPr>
          <p:cNvPr id="3" name="内容占位符 2"/>
          <p:cNvSpPr/>
          <p:nvPr>
            <p:ph idx="1"/>
          </p:nvPr>
        </p:nvSpPr>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空白页">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p:nvPr>
            <p:ph type="title"/>
          </p:nvPr>
        </p:nvSpPr>
        <p:spPr>
          <a:xfrm>
            <a:off x="831850" y="1471199"/>
            <a:ext cx="10515600" cy="2852737"/>
          </a:xfrm>
        </p:spPr>
        <p:txBody>
          <a:bodyPr anchor="b"/>
          <a:lstStyle>
            <a:lvl1pPr lvl="0">
              <a:defRPr sz="6000"/>
            </a:lvl1pPr>
          </a:lstStyle>
          <a:p>
            <a:r>
              <a:rPr lang="zh-CN"/>
              <a:t>单击此处编辑母版标题样式</a:t>
            </a:r>
          </a:p>
        </p:txBody>
      </p:sp>
      <p:sp>
        <p:nvSpPr>
          <p:cNvPr id="3" name="文本占位符 2"/>
          <p:cNvSpPr/>
          <p:nvPr>
            <p:ph type="body" idx="1"/>
          </p:nvPr>
        </p:nvSpPr>
        <p:spPr>
          <a:xfrm>
            <a:off x="831850" y="4350924"/>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p>
        </p:txBody>
      </p:sp>
      <p:sp>
        <p:nvSpPr>
          <p:cNvPr id="3" name="内容占位符 2"/>
          <p:cNvSpPr/>
          <p:nvPr>
            <p:ph idx="1"/>
          </p:nvPr>
        </p:nvSpPr>
        <p:spPr>
          <a:xfrm>
            <a:off x="838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p:nvPr>
            <p:ph idx="2"/>
          </p:nvPr>
        </p:nvSpPr>
        <p:spPr>
          <a:xfrm>
            <a:off x="6172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对比内容">
    <p:spTree>
      <p:nvGrpSpPr>
        <p:cNvPr id="1" name=""/>
        <p:cNvGrpSpPr/>
        <p:nvPr/>
      </p:nvGrpSpPr>
      <p:grpSpPr>
        <a:xfrm>
          <a:off x="0" y="0"/>
          <a:ext cx="0" cy="0"/>
          <a:chOff x="0" y="0"/>
          <a:chExt cx="0" cy="0"/>
        </a:xfrm>
      </p:grpSpPr>
      <p:sp>
        <p:nvSpPr>
          <p:cNvPr id="2" name="标题 1"/>
          <p:cNvSpPr/>
          <p:nvPr>
            <p:ph type="title"/>
          </p:nvPr>
        </p:nvSpPr>
        <p:spPr>
          <a:xfrm>
            <a:off x="839788" y="365125"/>
            <a:ext cx="10515600" cy="1325563"/>
          </a:xfrm>
        </p:spPr>
        <p:txBody>
          <a:bodyPr/>
          <a:lstStyle/>
          <a:p>
            <a:r>
              <a:rPr lang="zh-CN"/>
              <a:t>单击此处编辑母版标题样式</a:t>
            </a:r>
          </a:p>
        </p:txBody>
      </p:sp>
      <p:sp>
        <p:nvSpPr>
          <p:cNvPr id="3" name="文本占位符 2"/>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p:nvPr>
            <p:ph idx="2"/>
          </p:nvPr>
        </p:nvSpPr>
        <p:spPr>
          <a:xfrm>
            <a:off x="839788" y="2505075"/>
            <a:ext cx="5157787"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文本占位符 4"/>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p:nvPr>
            <p:ph idx="4"/>
          </p:nvPr>
        </p:nvSpPr>
        <p:spPr>
          <a:xfrm>
            <a:off x="6172200" y="2505075"/>
            <a:ext cx="5183188"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p:nvPr>
            <p:ph type="title"/>
          </p:nvPr>
        </p:nvSpPr>
        <p:spPr>
          <a:xfrm>
            <a:off x="839788" y="723106"/>
            <a:ext cx="3932237" cy="1600200"/>
          </a:xfrm>
        </p:spPr>
        <p:txBody>
          <a:bodyPr anchor="b"/>
          <a:lstStyle>
            <a:lvl1pPr lvl="0">
              <a:defRPr sz="3200"/>
            </a:lvl1pPr>
          </a:lstStyle>
          <a:p>
            <a:r>
              <a:rPr lang="zh-CN"/>
              <a:t>单击此处编辑母版标题样式</a:t>
            </a:r>
          </a:p>
        </p:txBody>
      </p:sp>
      <p:sp>
        <p:nvSpPr>
          <p:cNvPr id="3" name="内容占位符 2"/>
          <p:cNvSpPr/>
          <p:nvPr>
            <p:ph idx="1"/>
          </p:nvPr>
        </p:nvSpPr>
        <p:spPr>
          <a:xfrm>
            <a:off x="5183188" y="723106"/>
            <a:ext cx="6172200" cy="5411787"/>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文本占位符 3"/>
          <p:cNvSpPr/>
          <p:nvPr>
            <p:ph type="body" idx="2"/>
          </p:nvPr>
        </p:nvSpPr>
        <p:spPr>
          <a:xfrm>
            <a:off x="839788" y="2323306"/>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p:nvPr>
            <p:ph type="title"/>
          </p:nvPr>
        </p:nvSpPr>
        <p:spPr>
          <a:xfrm>
            <a:off x="839788" y="727074"/>
            <a:ext cx="3932237" cy="1600200"/>
          </a:xfrm>
        </p:spPr>
        <p:txBody>
          <a:bodyPr anchor="b"/>
          <a:lstStyle>
            <a:lvl1pPr lvl="0">
              <a:defRPr sz="3200"/>
            </a:lvl1pPr>
          </a:lstStyle>
          <a:p>
            <a:r>
              <a:rPr lang="zh-CN"/>
              <a:t>单击此处编辑母版标题样式</a:t>
            </a:r>
          </a:p>
        </p:txBody>
      </p:sp>
      <p:sp>
        <p:nvSpPr>
          <p:cNvPr id="3" name="图片占位符 2"/>
          <p:cNvSpPr/>
          <p:nvPr>
            <p:ph type="pic" idx="1"/>
          </p:nvPr>
        </p:nvSpPr>
        <p:spPr>
          <a:xfrm>
            <a:off x="5183188" y="727075"/>
            <a:ext cx="6172200" cy="5403850"/>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p:nvPr>
            <p:ph type="body" idx="2"/>
          </p:nvPr>
        </p:nvSpPr>
        <p:spPr>
          <a:xfrm>
            <a:off x="839788" y="2327274"/>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表格与标题">
    <p:spTree>
      <p:nvGrpSpPr>
        <p:cNvPr id="1" name=""/>
        <p:cNvGrpSpPr/>
        <p:nvPr/>
      </p:nvGrpSpPr>
      <p:grpSpPr>
        <a:xfrm>
          <a:off x="0" y="0"/>
          <a:ext cx="0" cy="0"/>
          <a:chOff x="0" y="0"/>
          <a:chExt cx="0" cy="0"/>
        </a:xfrm>
      </p:grpSpPr>
      <p:sp>
        <p:nvSpPr>
          <p:cNvPr id="3" name="标题 1"/>
          <p:cNvSpPr/>
          <p:nvPr>
            <p:ph type="title"/>
          </p:nvPr>
        </p:nvSpPr>
        <p:spPr>
          <a:xfrm>
            <a:off x="839788" y="727074"/>
            <a:ext cx="3932237" cy="1600200"/>
          </a:xfrm>
        </p:spPr>
        <p:txBody>
          <a:bodyPr anchor="b"/>
          <a:lstStyle>
            <a:lvl1pPr lvl="0">
              <a:defRPr sz="3200"/>
            </a:lvl1pPr>
          </a:lstStyle>
          <a:p>
            <a:r>
              <a:rPr lang="zh-CN"/>
              <a:t>单击此处编辑母版标题样式</a:t>
            </a:r>
          </a:p>
        </p:txBody>
      </p:sp>
      <p:sp>
        <p:nvSpPr>
          <p:cNvPr id="5" name="文本占位符 3"/>
          <p:cNvSpPr/>
          <p:nvPr>
            <p:ph type="body" idx="2"/>
          </p:nvPr>
        </p:nvSpPr>
        <p:spPr>
          <a:xfrm>
            <a:off x="839788" y="2327274"/>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
        <p:nvSpPr>
          <p:cNvPr id="7" name="表格占位符 6"/>
          <p:cNvSpPr/>
          <p:nvPr>
            <p:ph type="tbl" idx="10"/>
          </p:nvPr>
        </p:nvSpPr>
        <p:spPr>
          <a:xfrm>
            <a:off x="5172891" y="719137"/>
            <a:ext cx="6179322" cy="5419726"/>
          </a:xfrm>
        </p:spPr>
        <p:txBody>
          <a:bodyPr/>
          <a:lstStyle/>
          <a:p>
            <a:endParaRPr lang="zh-CN"/>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slideLayout" Target="/ppt/slideLayouts/slideLayout12.xml" Id="rId12" /><Relationship Type="http://schemas.openxmlformats.org/officeDocument/2006/relationships/theme" Target="/ppt/slideMasters/theme/theme1.xml" Id="rId13"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Masters/theme/theme1.xml><?xml version="1.0" encoding="utf-8"?>
<a:theme xmlns:thm15="http://schemas.microsoft.com/office/thememl/2012/main"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png" Id="rId2"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9.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png" Id="rId2"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rot="0">
            <a:off x="1524000" y="1108283"/>
            <a:ext cx="9144000" cy="2387600"/>
          </a:xfrm>
        </p:spPr>
        <p:txBody>
          <a:bodyPr anchor="b">
            <a:normAutofit fontScale="90000"/>
          </a:bodyPr>
          <a:lstStyle/>
          <a:p>
            <a:pPr/>
            <a:r>
              <a:rPr/>
              <a:t>自动化测试</a:t>
            </a:r>
          </a:p>
          <a:p>
            <a:pPr/>
            <a:r>
              <a:rPr/>
              <a:t>工具理解</a:t>
            </a:r>
          </a:p>
        </p:txBody>
      </p:sp>
      <p:sp>
        <p:nvSpPr>
          <p:cNvPr id="3" name="副标题 2"/>
          <p:cNvSpPr/>
          <p:nvPr>
            <p:ph type="subTitle" idx="1"/>
          </p:nvPr>
        </p:nvSpPr>
        <p:spPr>
          <a:xfrm rot="0">
            <a:off x="1524000" y="4203908"/>
            <a:ext cx="9144000" cy="1655762"/>
          </a:xfrm>
        </p:spPr>
        <p:txBody>
          <a:bodyPr>
            <a:normAutofit fontScale="100000"/>
          </a:bodyPr>
          <a:lstStyle/>
          <a:p>
            <a:pPr/>
            <a:r>
              <a:rPr/>
              <a:t>191250088 林正顺</a:t>
            </a:r>
          </a:p>
          <a:p>
            <a:pPr/>
            <a:r>
              <a:rPr/>
              <a:t>2021年11月29日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预言数据的选择算法</a:t>
            </a:r>
          </a:p>
        </p:txBody>
      </p:sp>
      <p:sp>
        <p:nvSpPr>
          <p:cNvPr id="3" name="内容占位符 2"/>
          <p:cNvSpPr/>
          <p:nvPr>
            <p:ph idx="1"/>
          </p:nvPr>
        </p:nvSpPr>
        <p:spPr/>
        <p:txBody>
          <a:bodyPr>
            <a:normAutofit fontScale="100000"/>
          </a:bodyPr>
          <a:lstStyle/>
          <a:p>
            <a:pPr marL="310896" indent="-310896">
              <a:buFont typeface="Wingdings" charset="0"/>
              <a:buChar char="l"/>
            </a:pPr>
            <a:r>
              <a:rPr sz="1600">
                <a:solidFill>
                  <a:srgbClr val="444444"/>
                </a:solidFill>
                <a:latin typeface="Helvetica Neue"/>
                <a:ea typeface="Helvetica Neue"/>
              </a:rPr>
              <a:t>W(o_i)</a:t>
            </a:r>
            <a:r>
              <a:rPr sz="1600">
                <a:solidFill>
                  <a:srgbClr val="444444"/>
                </a:solidFill>
                <a:latin typeface="Helvetica Neue"/>
                <a:ea typeface="Helvetica Neue"/>
              </a:rPr>
              <a:t>: 遍历概率替换图以查找通过</a:t>
            </a:r>
            <a:r>
              <a:rPr sz="1600">
                <a:solidFill>
                  <a:srgbClr val="444444"/>
                </a:solidFill>
                <a:latin typeface="Helvetica Neue"/>
                <a:ea typeface="Helvetica Neue"/>
              </a:rPr>
              <a:t>o_i</a:t>
            </a:r>
            <a:r>
              <a:rPr sz="1600">
                <a:solidFill>
                  <a:srgbClr val="444444"/>
                </a:solidFill>
                <a:latin typeface="Helvetica Neue"/>
                <a:ea typeface="Helvetica Neue"/>
              </a:rPr>
              <a:t>可以检测到故障的所有预言数据集合（包括</a:t>
            </a:r>
            <a:r>
              <a:rPr sz="1600">
                <a:solidFill>
                  <a:srgbClr val="444444"/>
                </a:solidFill>
                <a:latin typeface="Helvetica Neue"/>
                <a:ea typeface="Helvetica Neue"/>
              </a:rPr>
              <a:t>o_i</a:t>
            </a:r>
            <a:r>
              <a:rPr sz="1600">
                <a:solidFill>
                  <a:srgbClr val="444444"/>
                </a:solidFill>
                <a:latin typeface="Helvetica Neue"/>
                <a:ea typeface="Helvetica Neue"/>
              </a:rPr>
              <a:t>本身）。</a:t>
            </a:r>
          </a:p>
          <a:p>
            <a:pPr marL="310896" indent="-310896">
              <a:buFont typeface="Wingdings" charset="0"/>
              <a:buChar char="l"/>
            </a:pPr>
            <a:r>
              <a:rPr sz="1600">
                <a:solidFill>
                  <a:srgbClr val="444444"/>
                </a:solidFill>
                <a:latin typeface="Helvetica Neue"/>
                <a:ea typeface="Helvetica Neue"/>
              </a:rPr>
              <a:t>FOC(i, j)</a:t>
            </a:r>
            <a:r>
              <a:rPr sz="1600">
                <a:solidFill>
                  <a:srgbClr val="444444"/>
                </a:solidFill>
                <a:latin typeface="Helvetica Neue"/>
                <a:ea typeface="Helvetica Neue"/>
              </a:rPr>
              <a:t>: </a:t>
            </a:r>
            <a:r>
              <a:rPr sz="1600">
                <a:solidFill>
                  <a:srgbClr val="444444"/>
                </a:solidFill>
                <a:latin typeface="Helvetica Neue"/>
                <a:ea typeface="Helvetica Neue"/>
              </a:rPr>
              <a:t>o_i</a:t>
            </a:r>
            <a:r>
              <a:rPr sz="1600">
                <a:solidFill>
                  <a:srgbClr val="444444"/>
                </a:solidFill>
                <a:latin typeface="Helvetica Neue"/>
                <a:ea typeface="Helvetica Neue"/>
              </a:rPr>
              <a:t>检测</a:t>
            </a:r>
            <a:r>
              <a:rPr sz="1600">
                <a:solidFill>
                  <a:srgbClr val="444444"/>
                </a:solidFill>
                <a:latin typeface="Helvetica Neue"/>
                <a:ea typeface="Helvetica Neue"/>
              </a:rPr>
              <a:t>o_j</a:t>
            </a:r>
            <a:r>
              <a:rPr sz="1600">
                <a:solidFill>
                  <a:srgbClr val="444444"/>
                </a:solidFill>
                <a:latin typeface="Helvetica Neue"/>
                <a:ea typeface="Helvetica Neue"/>
              </a:rPr>
              <a:t>导致的故障的能力大小。</a:t>
            </a:r>
          </a:p>
          <a:p>
            <a:pPr marL="310896" indent="-310896">
              <a:buFont typeface="Wingdings" charset="0"/>
              <a:buChar char="l"/>
            </a:pPr>
            <a:r>
              <a:rPr sz="1600">
                <a:solidFill>
                  <a:srgbClr val="444444"/>
                </a:solidFill>
                <a:latin typeface="Helvetica Neue"/>
                <a:ea typeface="Helvetica Neue"/>
              </a:rPr>
              <a:t>α</a:t>
            </a:r>
            <a:r>
              <a:rPr sz="1600">
                <a:solidFill>
                  <a:srgbClr val="444444"/>
                </a:solidFill>
                <a:latin typeface="Helvetica Neue"/>
                <a:ea typeface="Helvetica Neue"/>
              </a:rPr>
              <a:t>: 表示长度大于1的路径中替换关系传递的程度。</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FOC计算</a:t>
            </a:r>
          </a:p>
        </p:txBody>
      </p:sp>
      <p:sp>
        <p:nvSpPr>
          <p:cNvPr id="3" name="内容占位符 2"/>
          <p:cNvSpPr/>
          <p:nvPr>
            <p:ph idx="1"/>
          </p:nvPr>
        </p:nvSpPr>
        <p:spPr/>
        <p:txBody>
          <a:bodyPr>
            <a:normAutofit fontScale="100000"/>
          </a:bodyPr>
          <a:lstStyle/>
          <a:p>
            <a:pPr marL="310896" indent="-310896" algn="l">
              <a:buFont typeface="Wingdings" charset="0"/>
              <a:buChar char="l"/>
            </a:pPr>
            <a:r>
              <a:rPr sz="1600">
                <a:solidFill>
                  <a:srgbClr val="444444"/>
                </a:solidFill>
                <a:latin typeface="Helvetica Neue"/>
                <a:ea typeface="Helvetica Neue"/>
              </a:rPr>
              <a:t>FOC(i, i) = 1</a:t>
            </a:r>
          </a:p>
          <a:p>
            <a:pPr marL="310896" indent="-310896" algn="l">
              <a:buFont typeface="Wingdings" charset="0"/>
              <a:buChar char="l"/>
            </a:pPr>
            <a:r>
              <a:rPr sz="1600">
                <a:solidFill>
                  <a:srgbClr val="444444"/>
                </a:solidFill>
                <a:latin typeface="Helvetica Neue"/>
                <a:ea typeface="Helvetica Neue"/>
              </a:rPr>
              <a:t>o_i &lt;= o_j =&gt; FOC(i, j) = P(o_i &gt; o_j)</a:t>
            </a:r>
          </a:p>
          <a:p>
            <a:pPr marL="310896" indent="-310896" algn="l">
              <a:buFont typeface="Wingdings" charset="0"/>
              <a:buChar char="l"/>
            </a:pPr>
            <a:r>
              <a:rPr sz="1600">
                <a:solidFill>
                  <a:srgbClr val="444444"/>
                </a:solidFill>
                <a:latin typeface="Helvetica Neue"/>
                <a:ea typeface="Helvetica Neue"/>
              </a:rPr>
              <a:t>FOC(path) = α ^ {s - 1} * P(o_i, o_{k1}) * ... * P(o_{ks - 1}, o_{ks})</a:t>
            </a:r>
            <a:r>
              <a:rPr sz="1600">
                <a:solidFill>
                  <a:srgbClr val="444444"/>
                </a:solidFill>
                <a:latin typeface="Helvetica Neue"/>
                <a:ea typeface="Helvetica Neue"/>
              </a:rPr>
              <a:t>, </a:t>
            </a:r>
            <a:r>
              <a:rPr sz="1600">
                <a:solidFill>
                  <a:srgbClr val="444444"/>
                </a:solidFill>
                <a:latin typeface="Helvetica Neue"/>
                <a:ea typeface="Helvetica Neue"/>
              </a:rPr>
              <a:t>α</a:t>
            </a:r>
            <a:r>
              <a:rPr sz="1600">
                <a:solidFill>
                  <a:srgbClr val="444444"/>
                </a:solidFill>
                <a:latin typeface="Helvetica Neue"/>
                <a:ea typeface="Helvetica Neue"/>
              </a:rPr>
              <a:t>用于测量替代关系的程度</a:t>
            </a:r>
          </a:p>
          <a:p>
            <a:pPr marL="310896" indent="-310896" algn="l">
              <a:buFont typeface="Wingdings" charset="0"/>
              <a:buChar char="l"/>
            </a:pPr>
            <a:r>
              <a:rPr sz="1600">
                <a:solidFill>
                  <a:srgbClr val="444444"/>
                </a:solidFill>
                <a:latin typeface="Helvetica Neue"/>
                <a:ea typeface="Helvetica Neue"/>
              </a:rPr>
              <a:t>FOC(i, j) = \sum^l_{t = 1}{path_t}</a:t>
            </a:r>
          </a:p>
          <a:p>
            <a:pPr marL="310896" indent="-310896" algn="l">
              <a:buFont typeface="Wingdings" charset="0"/>
              <a:buChar char="l"/>
            </a:pPr>
            <a:r>
              <a:rPr sz="1600">
                <a:solidFill>
                  <a:srgbClr val="444444"/>
                </a:solidFill>
                <a:latin typeface="Helvetica Neue"/>
                <a:ea typeface="Helvetica Neue"/>
              </a:rPr>
              <a:t>FOC(i) = \sum^{}_{o_j \in W(o_i)}{FOC(i, j)}</a:t>
            </a:r>
          </a:p>
          <a:p>
            <a:pPr marL="0" indent="0" algn="l">
              <a:buNone/>
            </a:pPr>
            <a:endParaRPr sz="1600">
              <a:solidFill>
                <a:srgbClr val="444444"/>
              </a:solidFill>
              <a:latin typeface="Helvetica Neue"/>
              <a:ea typeface="Helvetica Neue"/>
            </a:endParaRPr>
          </a:p>
          <a:p>
            <a:pPr marL="0" indent="0">
              <a:buNone/>
            </a:pPr>
            <a:endParaRPr sz="1400">
              <a:solidFill>
                <a:srgbClr val="444444"/>
              </a:solidFill>
              <a:highlight>
                <a:srgbClr val="FFFFFF"/>
              </a:highlight>
              <a:latin typeface="JetBrains Mono"/>
              <a:ea typeface="JetBrains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a:off x="3070782" y="1120423"/>
            <a:ext cx="10515600" cy="1325563"/>
          </a:xfrm>
        </p:spPr>
        <p:txBody>
          <a:bodyPr anchor="ctr">
            <a:normAutofit fontScale="100000"/>
          </a:bodyPr>
          <a:lstStyle/>
          <a:p>
            <a:pPr/>
            <a:r>
              <a:rPr sz="2400">
                <a:latin typeface="var(--title-font)"/>
                <a:ea typeface="var(--title-font)"/>
              </a:rPr>
              <a:t>算法流程</a:t>
            </a:r>
          </a:p>
        </p:txBody>
      </p:sp>
      <p:sp>
        <p:nvSpPr>
          <p:cNvPr id="3" name="内容占位符 2"/>
          <p:cNvSpPr/>
          <p:nvPr>
            <p:ph idx="1"/>
          </p:nvPr>
        </p:nvSpPr>
        <p:spPr>
          <a:xfrm rot="0">
            <a:off x="908901" y="1783204"/>
            <a:ext cx="10515600" cy="4351338"/>
          </a:xfrm>
        </p:spPr>
        <p:txBody>
          <a:bodyPr/>
          <a:lstStyle/>
          <a:p>
            <a:pPr marL="0" indent="0">
              <a:buNone/>
            </a:pPr>
            <a:endParaRPr sz="1200"/>
          </a:p>
        </p:txBody>
      </p:sp>
      <p:pic>
        <p:nvPicPr>
          <p:cNvPr id="4" name=""/>
          <p:cNvPicPr/>
          <p:nvPr/>
        </p:nvPicPr>
        <p:blipFill>
          <a:blip r:embed="rId2"/>
          <a:stretch/>
        </p:blipFill>
        <p:spPr>
          <a:xfrm rot="0" flipH="0" flipV="0">
            <a:off x="5425340" y="64"/>
            <a:ext cx="3463267"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f_p</a:t>
            </a:r>
            <a:r>
              <a:rPr sz="2400">
                <a:latin typeface="var(--title-font)"/>
                <a:ea typeface="var(--title-font)"/>
              </a:rPr>
              <a:t>的选择</a:t>
            </a:r>
          </a:p>
        </p:txBody>
      </p:sp>
      <p:sp>
        <p:nvSpPr>
          <p:cNvPr id="3" name="内容占位符 2"/>
          <p:cNvSpPr/>
          <p:nvPr>
            <p:ph idx="1"/>
          </p:nvPr>
        </p:nvSpPr>
        <p:spPr/>
        <p:txBody>
          <a:bodyPr>
            <a:normAutofit fontScale="100000"/>
          </a:bodyPr>
          <a:lstStyle/>
          <a:p>
            <a:pPr marL="0" indent="0">
              <a:buNone/>
            </a:pPr>
            <a:r>
              <a:rPr sz="1600">
                <a:solidFill>
                  <a:srgbClr val="444444"/>
                </a:solidFill>
                <a:latin typeface="Helvetica Neue"/>
                <a:ea typeface="Helvetica Neue"/>
              </a:rPr>
              <a:t>我们使用</a:t>
            </a:r>
            <a:r>
              <a:rPr sz="1600">
                <a:solidFill>
                  <a:srgbClr val="444444"/>
                </a:solidFill>
                <a:latin typeface="Helvetica Neue"/>
                <a:ea typeface="Helvetica Neue"/>
              </a:rPr>
              <a:t>f_p</a:t>
            </a:r>
            <a:r>
              <a:rPr sz="1600">
                <a:solidFill>
                  <a:srgbClr val="444444"/>
                </a:solidFill>
                <a:latin typeface="Helvetica Neue"/>
                <a:ea typeface="Helvetica Neue"/>
              </a:rPr>
              <a:t>测量选定预言数据对未选定预言数据的影响。</a:t>
            </a:r>
          </a:p>
          <a:p>
            <a:pPr marL="310896" indent="-310896" algn="l">
              <a:buFont typeface="Wingdings" charset="0"/>
              <a:buChar char="l"/>
            </a:pPr>
            <a:r>
              <a:rPr sz="1600">
                <a:solidFill>
                  <a:srgbClr val="444444"/>
                </a:solidFill>
                <a:latin typeface="Helvetica Neue"/>
                <a:ea typeface="Helvetica Neue"/>
              </a:rPr>
              <a:t>常量</a:t>
            </a:r>
          </a:p>
          <a:p>
            <a:pPr marL="349758" indent="0" algn="l">
              <a:buNone/>
            </a:pPr>
            <a:r>
              <a:rPr sz="1600">
                <a:solidFill>
                  <a:srgbClr val="444444"/>
                </a:solidFill>
                <a:latin typeface="Helvetica Neue"/>
                <a:ea typeface="Helvetica Neue"/>
              </a:rPr>
              <a:t>由于选择</a:t>
            </a:r>
            <a:r>
              <a:rPr sz="1600">
                <a:solidFill>
                  <a:srgbClr val="444444"/>
                </a:solidFill>
                <a:latin typeface="Helvetica Neue"/>
                <a:ea typeface="Helvetica Neue"/>
              </a:rPr>
              <a:t>o_k</a:t>
            </a:r>
            <a:r>
              <a:rPr sz="1600">
                <a:solidFill>
                  <a:srgbClr val="444444"/>
                </a:solidFill>
                <a:latin typeface="Helvetica Neue"/>
                <a:ea typeface="Helvetica Neue"/>
              </a:rPr>
              <a:t>有助于观察所有</a:t>
            </a:r>
            <a:r>
              <a:rPr sz="1600">
                <a:solidFill>
                  <a:srgbClr val="444444"/>
                </a:solidFill>
                <a:latin typeface="Helvetica Neue"/>
                <a:ea typeface="Helvetica Neue"/>
              </a:rPr>
              <a:t>FOC[k，i] ＞ 0</a:t>
            </a:r>
            <a:r>
              <a:rPr sz="1600">
                <a:solidFill>
                  <a:srgbClr val="444444"/>
                </a:solidFill>
                <a:latin typeface="Helvetica Neue"/>
                <a:ea typeface="Helvetica Neue"/>
              </a:rPr>
              <a:t>的语句</a:t>
            </a:r>
            <a:r>
              <a:rPr sz="1600">
                <a:solidFill>
                  <a:srgbClr val="444444"/>
                </a:solidFill>
                <a:latin typeface="Helvetica Neue"/>
                <a:ea typeface="Helvetica Neue"/>
              </a:rPr>
              <a:t>i</a:t>
            </a:r>
            <a:r>
              <a:rPr sz="1600">
                <a:solidFill>
                  <a:srgbClr val="444444"/>
                </a:solidFill>
                <a:latin typeface="Helvetica Neue"/>
                <a:ea typeface="Helvetica Neue"/>
              </a:rPr>
              <a:t>中的错误，所以不需要再去观察这些语句，将</a:t>
            </a:r>
            <a:r>
              <a:rPr sz="1600">
                <a:solidFill>
                  <a:srgbClr val="444444"/>
                </a:solidFill>
                <a:latin typeface="Helvetica Neue"/>
                <a:ea typeface="Helvetica Neue"/>
              </a:rPr>
              <a:t>f_p</a:t>
            </a:r>
            <a:r>
              <a:rPr sz="1600">
                <a:solidFill>
                  <a:srgbClr val="444444"/>
                </a:solidFill>
                <a:latin typeface="Helvetica Neue"/>
                <a:ea typeface="Helvetica Neue"/>
              </a:rPr>
              <a:t>的值设置为1。</a:t>
            </a:r>
          </a:p>
          <a:p>
            <a:pPr marL="310896" indent="-310896" algn="l">
              <a:buFont typeface="Wingdings" charset="0"/>
              <a:buChar char="l"/>
            </a:pPr>
            <a:r>
              <a:rPr sz="1600">
                <a:solidFill>
                  <a:srgbClr val="444444"/>
                </a:solidFill>
                <a:latin typeface="Helvetica Neue"/>
                <a:ea typeface="Helvetica Neue"/>
              </a:rPr>
              <a:t>变量</a:t>
            </a:r>
          </a:p>
          <a:p>
            <a:pPr marL="349758" indent="0" algn="l">
              <a:buNone/>
            </a:pPr>
            <a:r>
              <a:rPr sz="1600">
                <a:solidFill>
                  <a:srgbClr val="444444"/>
                </a:solidFill>
                <a:latin typeface="Helvetica Neue"/>
                <a:ea typeface="Helvetica Neue"/>
              </a:rPr>
              <a:t>考虑到选定的预言数据对不同的未选定预言数据有不同的影响，为不同的预言数据提供了不同的</a:t>
            </a:r>
            <a:r>
              <a:rPr sz="1600">
                <a:solidFill>
                  <a:srgbClr val="444444"/>
                </a:solidFill>
                <a:latin typeface="Helvetica Neue"/>
                <a:ea typeface="Helvetica Neue"/>
              </a:rPr>
              <a:t>f_p</a:t>
            </a:r>
            <a:r>
              <a:rPr sz="1600">
                <a:solidFill>
                  <a:srgbClr val="444444"/>
                </a:solidFill>
                <a:latin typeface="Helvetica Neue"/>
                <a:ea typeface="Helvetica Neue"/>
              </a:rPr>
              <a:t>值。我们使用数组</a:t>
            </a:r>
            <a:r>
              <a:rPr sz="1600">
                <a:solidFill>
                  <a:srgbClr val="444444"/>
                </a:solidFill>
                <a:latin typeface="Helvetica Neue"/>
                <a:ea typeface="Helvetica Neue"/>
              </a:rPr>
              <a:t>fp[i] (i &lt;= i &lt;= n)</a:t>
            </a:r>
            <a:r>
              <a:rPr sz="1600">
                <a:solidFill>
                  <a:srgbClr val="444444"/>
                </a:solidFill>
                <a:latin typeface="Helvetica Neue"/>
                <a:ea typeface="Helvetica Neue"/>
              </a:rPr>
              <a:t>表示</a:t>
            </a:r>
            <a:r>
              <a:rPr sz="1600">
                <a:solidFill>
                  <a:srgbClr val="444444"/>
                </a:solidFill>
                <a:latin typeface="Helvetica Neue"/>
                <a:ea typeface="Helvetica Neue"/>
              </a:rPr>
              <a:t>o_i</a:t>
            </a:r>
            <a:r>
              <a:rPr sz="1600">
                <a:solidFill>
                  <a:srgbClr val="444444"/>
                </a:solidFill>
                <a:latin typeface="Helvetica Neue"/>
                <a:ea typeface="Helvetica Neue"/>
              </a:rPr>
              <a:t>的</a:t>
            </a:r>
            <a:r>
              <a:rPr sz="1600">
                <a:solidFill>
                  <a:srgbClr val="444444"/>
                </a:solidFill>
                <a:latin typeface="Helvetica Neue"/>
                <a:ea typeface="Helvetica Neue"/>
              </a:rPr>
              <a:t>f_p</a:t>
            </a:r>
            <a:r>
              <a:rPr sz="1600">
                <a:solidFill>
                  <a:srgbClr val="444444"/>
                </a:solidFill>
                <a:latin typeface="Helvetica Neue"/>
                <a:ea typeface="Helvetica Neue"/>
              </a:rPr>
              <a:t>值，初始状态下所有预言数据的</a:t>
            </a:r>
            <a:r>
              <a:rPr sz="1600">
                <a:solidFill>
                  <a:srgbClr val="444444"/>
                </a:solidFill>
                <a:latin typeface="Helvetica Neue"/>
                <a:ea typeface="Helvetica Neue"/>
              </a:rPr>
              <a:t>p_f</a:t>
            </a:r>
            <a:r>
              <a:rPr sz="1600">
                <a:solidFill>
                  <a:srgbClr val="444444"/>
                </a:solidFill>
                <a:latin typeface="Helvetica Neue"/>
                <a:ea typeface="Helvetica Neue"/>
              </a:rPr>
              <a:t>值均为0。一旦选择了</a:t>
            </a:r>
            <a:r>
              <a:rPr sz="1600">
                <a:solidFill>
                  <a:srgbClr val="444444"/>
                </a:solidFill>
                <a:latin typeface="Helvetica Neue"/>
                <a:ea typeface="Helvetica Neue"/>
              </a:rPr>
              <a:t>o_k</a:t>
            </a:r>
            <a:r>
              <a:rPr sz="1600">
                <a:solidFill>
                  <a:srgbClr val="444444"/>
                </a:solidFill>
                <a:latin typeface="Helvetica Neue"/>
                <a:ea typeface="Helvetica Neue"/>
              </a:rPr>
              <a:t>，对于</a:t>
            </a:r>
            <a:r>
              <a:rPr sz="1600">
                <a:solidFill>
                  <a:srgbClr val="444444"/>
                </a:solidFill>
                <a:latin typeface="Helvetica Neue"/>
                <a:ea typeface="Helvetica Neue"/>
              </a:rPr>
              <a:t>FOC[k, i] &gt; 0</a:t>
            </a:r>
            <a:r>
              <a:rPr sz="1600">
                <a:solidFill>
                  <a:srgbClr val="444444"/>
                </a:solidFill>
                <a:latin typeface="Helvetica Neue"/>
                <a:ea typeface="Helvetica Neue"/>
              </a:rPr>
              <a:t>的那些语句i我们更新</a:t>
            </a:r>
            <a:r>
              <a:rPr sz="1600">
                <a:solidFill>
                  <a:srgbClr val="444444"/>
                </a:solidFill>
                <a:latin typeface="Helvetica Neue"/>
                <a:ea typeface="Helvetica Neue"/>
              </a:rPr>
              <a:t>f_p[i] = f_p[i] + FOC[k, i]</a:t>
            </a:r>
            <a:r>
              <a:rPr sz="1600">
                <a:solidFill>
                  <a:srgbClr val="444444"/>
                </a:solidFill>
                <a:latin typeface="Helvetica Neue"/>
                <a:ea typeface="Helvetica Neue"/>
              </a:rPr>
              <a:t>，这意味着选择了</a:t>
            </a:r>
            <a:r>
              <a:rPr sz="1600">
                <a:solidFill>
                  <a:srgbClr val="444444"/>
                </a:solidFill>
                <a:latin typeface="Helvetica Neue"/>
                <a:ea typeface="Helvetica Neue"/>
              </a:rPr>
              <a:t>o_k</a:t>
            </a:r>
            <a:r>
              <a:rPr sz="1600">
                <a:solidFill>
                  <a:srgbClr val="444444"/>
                </a:solidFill>
                <a:latin typeface="Helvetica Neue"/>
                <a:ea typeface="Helvetica Neue"/>
              </a:rPr>
              <a:t>会增加对未选定预言数据的故障观察能力的影响。对于</a:t>
            </a:r>
            <a:r>
              <a:rPr sz="1600">
                <a:solidFill>
                  <a:srgbClr val="444444"/>
                </a:solidFill>
                <a:latin typeface="Helvetica Neue"/>
                <a:ea typeface="Helvetica Neue"/>
              </a:rPr>
              <a:t>o_i</a:t>
            </a:r>
            <a:r>
              <a:rPr sz="1600">
                <a:solidFill>
                  <a:srgbClr val="444444"/>
                </a:solidFill>
                <a:latin typeface="Helvetica Neue"/>
                <a:ea typeface="Helvetica Neue"/>
              </a:rPr>
              <a:t>，选择到的能够检测到</a:t>
            </a:r>
            <a:r>
              <a:rPr sz="1600">
                <a:solidFill>
                  <a:srgbClr val="444444"/>
                </a:solidFill>
                <a:latin typeface="Helvetica Neue"/>
                <a:ea typeface="Helvetica Neue"/>
              </a:rPr>
              <a:t>o_i</a:t>
            </a:r>
            <a:r>
              <a:rPr sz="1600">
                <a:solidFill>
                  <a:srgbClr val="444444"/>
                </a:solidFill>
                <a:latin typeface="Helvetica Neue"/>
                <a:ea typeface="Helvetica Neue"/>
              </a:rPr>
              <a:t>错误的语句越多，</a:t>
            </a:r>
            <a:r>
              <a:rPr sz="1600">
                <a:solidFill>
                  <a:srgbClr val="444444"/>
                </a:solidFill>
                <a:latin typeface="Helvetica Neue"/>
                <a:ea typeface="Helvetica Neue"/>
              </a:rPr>
              <a:t>f_p[i]</a:t>
            </a:r>
            <a:r>
              <a:rPr sz="1600">
                <a:solidFill>
                  <a:srgbClr val="444444"/>
                </a:solidFill>
                <a:latin typeface="Helvetica Neue"/>
                <a:ea typeface="Helvetica Neue"/>
              </a:rPr>
              <a:t>的值也就相应越大，</a:t>
            </a:r>
            <a:r>
              <a:rPr sz="1600">
                <a:solidFill>
                  <a:srgbClr val="444444"/>
                </a:solidFill>
                <a:latin typeface="Helvetica Neue"/>
                <a:ea typeface="Helvetica Neue"/>
              </a:rPr>
              <a:t>FOC[s，i]</a:t>
            </a:r>
            <a:r>
              <a:rPr sz="1600">
                <a:solidFill>
                  <a:srgbClr val="444444"/>
                </a:solidFill>
                <a:latin typeface="Helvetica Neue"/>
                <a:ea typeface="Helvetica Neue"/>
              </a:rPr>
              <a:t>的值就越小，换句话说，我们通过增加</a:t>
            </a:r>
            <a:r>
              <a:rPr sz="1600">
                <a:solidFill>
                  <a:srgbClr val="444444"/>
                </a:solidFill>
                <a:latin typeface="Helvetica Neue"/>
                <a:ea typeface="Helvetica Neue"/>
              </a:rPr>
              <a:t>o_i</a:t>
            </a:r>
            <a:r>
              <a:rPr sz="1600">
                <a:solidFill>
                  <a:srgbClr val="444444"/>
                </a:solidFill>
                <a:latin typeface="Helvetica Neue"/>
                <a:ea typeface="Helvetica Neue"/>
              </a:rPr>
              <a:t>的</a:t>
            </a:r>
            <a:r>
              <a:rPr sz="1600">
                <a:solidFill>
                  <a:srgbClr val="444444"/>
                </a:solidFill>
                <a:latin typeface="Helvetica Neue"/>
                <a:ea typeface="Helvetica Neue"/>
              </a:rPr>
              <a:t>f_p</a:t>
            </a:r>
            <a:r>
              <a:rPr sz="1600">
                <a:solidFill>
                  <a:srgbClr val="444444"/>
                </a:solidFill>
                <a:latin typeface="Helvetica Neue"/>
                <a:ea typeface="Helvetica Neue"/>
              </a:rPr>
              <a:t>值使得算法倾向于不选择哪些</a:t>
            </a:r>
            <a:r>
              <a:rPr sz="1600">
                <a:solidFill>
                  <a:srgbClr val="444444"/>
                </a:solidFill>
                <a:latin typeface="Helvetica Neue"/>
                <a:ea typeface="Helvetica Neue"/>
              </a:rPr>
              <a:t>FOC[s，i] &gt; 0</a:t>
            </a:r>
            <a:r>
              <a:rPr sz="1600">
                <a:solidFill>
                  <a:srgbClr val="444444"/>
                </a:solidFill>
                <a:latin typeface="Helvetica Neue"/>
                <a:ea typeface="Helvetica Neue"/>
              </a:rPr>
              <a:t>的预言数据，因为这些故障可能已经被足够多已选定的预言数据检测到。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程序剪裁</a:t>
            </a:r>
          </a:p>
        </p:txBody>
      </p:sp>
      <p:sp>
        <p:nvSpPr>
          <p:cNvPr id="3" name="内容占位符 2"/>
          <p:cNvSpPr/>
          <p:nvPr>
            <p:ph idx="1"/>
          </p:nvPr>
        </p:nvSpPr>
        <p:spPr/>
        <p:txBody>
          <a:bodyPr>
            <a:normAutofit fontScale="100000"/>
          </a:bodyPr>
          <a:lstStyle/>
          <a:p>
            <a:pPr marL="310896" indent="-310896">
              <a:buFont typeface="Wingdings" charset="0"/>
              <a:buChar char="l"/>
            </a:pPr>
            <a:r>
              <a:rPr sz="1600">
                <a:solidFill>
                  <a:srgbClr val="444444"/>
                </a:solidFill>
                <a:latin typeface="Helvetica Neue"/>
                <a:ea typeface="Helvetica Neue"/>
              </a:rPr>
              <a:t>在实际应用中需要测试的只是部分程序或者部分方法，因此我们不必考虑候选预言数据之间的所有替换关系，这样可能会选择那些不被现有测试用例覆盖的无用预言数据，降低测试效率。对于一些现代单元测试框架（例如JUnit），每个测试都是一个代码片段，基于测试代码片段的调用图分析可以静态地识别测试的源代码部分。也就是说，对于任何具有可分析代码段形式的测试程序（例如JUnit测试），我们进一步扩展了静态技术，以基于静态调用图分析定制程序。</a:t>
            </a:r>
          </a:p>
          <a:p>
            <a:pPr marL="310896" indent="-310896">
              <a:buFont typeface="Wingdings" charset="0"/>
              <a:buChar char="l"/>
            </a:pPr>
            <a:r>
              <a:rPr sz="1600">
                <a:solidFill>
                  <a:srgbClr val="444444"/>
                </a:solidFill>
                <a:latin typeface="Helvetica Neue"/>
                <a:ea typeface="Helvetica Neue"/>
              </a:rPr>
              <a:t>特别的，我们的扩展技术使用已经被证明比其他常见的静态算法如类层次分析或快速类型分析更有效且更精确的0-1-CFA算法提取测试的静态调用图，基于静态调用图，我们的扩展技术删除不在静态调用图中的候选预言数据来构建定义使用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问题</a:t>
            </a:r>
          </a:p>
        </p:txBody>
      </p:sp>
      <p:sp>
        <p:nvSpPr>
          <p:cNvPr id="3" name="内容占位符 2"/>
          <p:cNvSpPr/>
          <p:nvPr>
            <p:ph idx="1"/>
          </p:nvPr>
        </p:nvSpPr>
        <p:spPr/>
        <p:txBody>
          <a:bodyPr>
            <a:normAutofit fontScale="100000"/>
          </a:bodyPr>
          <a:lstStyle/>
          <a:p>
            <a:pPr marL="310896" indent="-310896" algn="l">
              <a:buFont typeface="Wingdings" charset="0"/>
              <a:buChar char="l"/>
            </a:pPr>
            <a:r>
              <a:rPr sz="1600">
                <a:solidFill>
                  <a:srgbClr val="444444"/>
                </a:solidFill>
                <a:latin typeface="Helvetica Neue"/>
                <a:ea typeface="Helvetica Neue"/>
              </a:rPr>
              <a:t>不同的配置（即</a:t>
            </a:r>
            <a:r>
              <a:rPr sz="1600">
                <a:solidFill>
                  <a:srgbClr val="444444"/>
                </a:solidFill>
                <a:latin typeface="Helvetica Neue"/>
                <a:ea typeface="Helvetica Neue"/>
              </a:rPr>
              <a:t>α</a:t>
            </a:r>
            <a:r>
              <a:rPr sz="1600">
                <a:solidFill>
                  <a:srgbClr val="444444"/>
                </a:solidFill>
                <a:latin typeface="Helvetica Neue"/>
                <a:ea typeface="Helvetica Neue"/>
              </a:rPr>
              <a:t>和</a:t>
            </a:r>
            <a:r>
              <a:rPr sz="1600">
                <a:solidFill>
                  <a:srgbClr val="444444"/>
                </a:solidFill>
                <a:latin typeface="Helvetica Neue"/>
                <a:ea typeface="Helvetica Neue"/>
              </a:rPr>
              <a:t>f_p</a:t>
            </a:r>
            <a:r>
              <a:rPr sz="1600">
                <a:solidFill>
                  <a:srgbClr val="444444"/>
                </a:solidFill>
                <a:latin typeface="Helvetica Neue"/>
                <a:ea typeface="Helvetica Neue"/>
              </a:rPr>
              <a:t>）如何影响SODS的有效性?</a:t>
            </a:r>
          </a:p>
          <a:p>
            <a:pPr marL="310896" indent="-310896" algn="l">
              <a:buFont typeface="Wingdings" charset="0"/>
              <a:buChar char="l"/>
            </a:pPr>
            <a:r>
              <a:rPr sz="1600">
                <a:solidFill>
                  <a:srgbClr val="444444"/>
                </a:solidFill>
                <a:latin typeface="Helvetica Neue"/>
                <a:ea typeface="Helvetica Neue"/>
              </a:rPr>
              <a:t>SODS在有效性和效率方面与现有的动态方法相比如何?</a:t>
            </a:r>
          </a:p>
          <a:p>
            <a:pPr marL="310896" indent="-310896" algn="l">
              <a:buFont typeface="Wingdings" charset="0"/>
              <a:buChar char="l"/>
            </a:pPr>
            <a:r>
              <a:rPr sz="1600">
                <a:solidFill>
                  <a:srgbClr val="444444"/>
                </a:solidFill>
                <a:latin typeface="Helvetica Neue"/>
                <a:ea typeface="Helvetica Neue"/>
              </a:rPr>
              <a:t>选定预言数据的数量（m）如何影响SODS的有效性？</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工具</a:t>
            </a:r>
          </a:p>
        </p:txBody>
      </p:sp>
      <p:sp>
        <p:nvSpPr>
          <p:cNvPr id="3" name="内容占位符 2"/>
          <p:cNvSpPr/>
          <p:nvPr>
            <p:ph idx="1"/>
          </p:nvPr>
        </p:nvSpPr>
        <p:spPr/>
        <p:txBody>
          <a:bodyPr>
            <a:normAutofit fontScale="100000"/>
          </a:bodyPr>
          <a:lstStyle/>
          <a:p>
            <a:pPr marL="310896" indent="-310896" algn="l">
              <a:buFont typeface="Wingdings" charset="0"/>
              <a:buChar char="l"/>
            </a:pPr>
            <a:r>
              <a:rPr sz="1600">
                <a:solidFill>
                  <a:srgbClr val="444444"/>
                </a:solidFill>
                <a:latin typeface="Helvetica Neue"/>
                <a:ea typeface="Helvetica Neue"/>
              </a:rPr>
              <a:t>Java主题的分析工具WALA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a:off x="838200" y="365125"/>
            <a:ext cx="10515600" cy="1325563"/>
          </a:xfrm>
        </p:spPr>
        <p:txBody>
          <a:bodyPr anchor="ctr">
            <a:normAutofit fontScale="100000"/>
          </a:bodyPr>
          <a:lstStyle/>
          <a:p>
            <a:pPr/>
            <a:r>
              <a:rPr sz="2400">
                <a:latin typeface="var(--title-font)"/>
                <a:ea typeface="var(--title-font)"/>
              </a:rPr>
              <a:t>自变量</a:t>
            </a:r>
          </a:p>
        </p:txBody>
      </p:sp>
      <p:sp>
        <p:nvSpPr>
          <p:cNvPr id="3" name="内容占位符 2"/>
          <p:cNvSpPr/>
          <p:nvPr>
            <p:ph idx="1"/>
          </p:nvPr>
        </p:nvSpPr>
        <p:spPr/>
        <p:txBody>
          <a:bodyPr>
            <a:normAutofit fontScale="100000"/>
          </a:bodyPr>
          <a:lstStyle/>
          <a:p>
            <a:pPr marL="310896" indent="-310896" algn="l">
              <a:buFont typeface="Wingdings" charset="0"/>
              <a:buChar char="l"/>
            </a:pPr>
            <a:r>
              <a:rPr sz="1600">
                <a:solidFill>
                  <a:srgbClr val="444444"/>
                </a:solidFill>
                <a:latin typeface="Helvetica Neue"/>
                <a:ea typeface="Helvetica Neue"/>
              </a:rPr>
              <a:t>预言数据选择方法</a:t>
            </a:r>
          </a:p>
          <a:p>
            <a:pPr marL="685800" lvl="1" indent="-228600" algn="l">
              <a:buFont typeface="Wingdings" charset="0"/>
              <a:buChar char="l"/>
            </a:pPr>
            <a:r>
              <a:rPr sz="1600">
                <a:solidFill>
                  <a:srgbClr val="444444"/>
                </a:solidFill>
                <a:latin typeface="Helvetica Neue"/>
                <a:ea typeface="Helvetica Neue"/>
              </a:rPr>
              <a:t>SODS</a:t>
            </a:r>
          </a:p>
          <a:p>
            <a:pPr marL="685800" lvl="1" indent="-228600" algn="l">
              <a:buFont typeface="Wingdings" charset="0"/>
              <a:buChar char="l"/>
            </a:pPr>
            <a:r>
              <a:rPr sz="1600">
                <a:solidFill>
                  <a:srgbClr val="444444"/>
                </a:solidFill>
                <a:latin typeface="Helvetica Neue"/>
                <a:ea typeface="Helvetica Neue"/>
              </a:rPr>
              <a:t>MAODS</a:t>
            </a:r>
          </a:p>
          <a:p>
            <a:pPr marL="685800" lvl="1" indent="-228600" algn="l">
              <a:buFont typeface="Wingdings" charset="0"/>
              <a:buChar char="l"/>
            </a:pPr>
            <a:r>
              <a:rPr sz="1600">
                <a:solidFill>
                  <a:srgbClr val="444444"/>
                </a:solidFill>
                <a:latin typeface="Helvetica Neue"/>
                <a:ea typeface="Helvetica Neue"/>
              </a:rPr>
              <a:t>DODONA</a:t>
            </a:r>
          </a:p>
          <a:p>
            <a:pPr marL="310896" indent="-310896" algn="l">
              <a:buFont typeface="Wingdings" charset="0"/>
              <a:buChar char="l"/>
            </a:pPr>
            <a:r>
              <a:rPr sz="1600">
                <a:solidFill>
                  <a:srgbClr val="444444"/>
                </a:solidFill>
                <a:latin typeface="Helvetica Neue"/>
                <a:ea typeface="Helvetica Neue"/>
              </a:rPr>
              <a:t>SODS配置</a:t>
            </a:r>
          </a:p>
          <a:p>
            <a:pPr marL="685800" lvl="1" indent="-228600" algn="l">
              <a:buFont typeface="Wingdings" charset="0"/>
              <a:buChar char="l"/>
            </a:pPr>
            <a:r>
              <a:rPr sz="1600">
                <a:solidFill>
                  <a:srgbClr val="444444"/>
                </a:solidFill>
                <a:latin typeface="Helvetica Neue"/>
                <a:ea typeface="Helvetica Neue"/>
              </a:rPr>
              <a:t>用于测量替代关系的程度的</a:t>
            </a:r>
            <a:r>
              <a:rPr sz="1600">
                <a:solidFill>
                  <a:srgbClr val="444444"/>
                </a:solidFill>
                <a:latin typeface="Helvetica Neue"/>
                <a:ea typeface="Helvetica Neue"/>
              </a:rPr>
              <a:t>α</a:t>
            </a:r>
            <a:r>
              <a:rPr sz="1600">
                <a:solidFill>
                  <a:srgbClr val="444444"/>
                </a:solidFill>
                <a:latin typeface="Helvetica Neue"/>
                <a:ea typeface="Helvetica Neue"/>
              </a:rPr>
              <a:t>（0, 0.25, 0.5, 1）</a:t>
            </a:r>
          </a:p>
          <a:p>
            <a:pPr marL="685800" lvl="1" indent="-228600" algn="l">
              <a:buFont typeface="Wingdings" charset="0"/>
              <a:buChar char="l"/>
            </a:pPr>
            <a:r>
              <a:rPr sz="1600">
                <a:solidFill>
                  <a:srgbClr val="444444"/>
                </a:solidFill>
                <a:latin typeface="Helvetica Neue"/>
                <a:ea typeface="Helvetica Neue"/>
              </a:rPr>
              <a:t>选定的预言数据对不同的未选定预言数据有不同的影响</a:t>
            </a:r>
            <a:r>
              <a:rPr sz="1600">
                <a:solidFill>
                  <a:srgbClr val="444444"/>
                </a:solidFill>
                <a:latin typeface="Helvetica Neue"/>
                <a:ea typeface="Helvetica Neue"/>
              </a:rPr>
              <a:t>f_p</a:t>
            </a:r>
            <a:r>
              <a:rPr sz="1600">
                <a:solidFill>
                  <a:srgbClr val="444444"/>
                </a:solidFill>
                <a:latin typeface="Helvetica Neue"/>
                <a:ea typeface="Helvetica Neue"/>
              </a:rPr>
              <a:t>，使用动态值或者统一值1</a:t>
            </a:r>
          </a:p>
          <a:p>
            <a:pPr marL="310896" indent="-310896" algn="l">
              <a:buFont typeface="Wingdings" charset="0"/>
              <a:buChar char="l"/>
            </a:pPr>
            <a:r>
              <a:rPr sz="1600">
                <a:solidFill>
                  <a:srgbClr val="444444"/>
                </a:solidFill>
                <a:latin typeface="Helvetica Neue"/>
                <a:ea typeface="Helvetica Neue"/>
              </a:rPr>
              <a:t>选定预言数据的大小（1~10），使用10个预言数据作为默认配置</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因变量</a:t>
            </a:r>
          </a:p>
        </p:txBody>
      </p:sp>
      <p:sp>
        <p:nvSpPr>
          <p:cNvPr id="3" name="内容占位符 2"/>
          <p:cNvSpPr/>
          <p:nvPr>
            <p:ph idx="1"/>
          </p:nvPr>
        </p:nvSpPr>
        <p:spPr/>
        <p:txBody>
          <a:bodyPr>
            <a:normAutofit fontScale="100000"/>
          </a:bodyPr>
          <a:lstStyle/>
          <a:p>
            <a:pPr marL="310896" indent="-310896" algn="l">
              <a:buFont typeface="Wingdings" charset="0"/>
              <a:buChar char="l"/>
            </a:pPr>
            <a:r>
              <a:rPr sz="1600">
                <a:solidFill>
                  <a:srgbClr val="444444"/>
                </a:solidFill>
                <a:latin typeface="Helvetica Neue"/>
                <a:ea typeface="Helvetica Neue"/>
              </a:rPr>
              <a:t>预言数据集故障检测率用于衡量有效性</a:t>
            </a:r>
          </a:p>
          <a:p>
            <a:pPr marL="310896" indent="-310896" algn="l">
              <a:buFont typeface="Wingdings" charset="0"/>
              <a:buChar char="l"/>
            </a:pPr>
            <a:r>
              <a:rPr sz="1600">
                <a:solidFill>
                  <a:srgbClr val="444444"/>
                </a:solidFill>
                <a:latin typeface="Helvetica Neue"/>
                <a:ea typeface="Helvetica Neue"/>
              </a:rPr>
              <a:t>预言数据集选择的总时间用于衡量效率</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过程</a:t>
            </a:r>
          </a:p>
        </p:txBody>
      </p:sp>
      <p:sp>
        <p:nvSpPr>
          <p:cNvPr id="3" name="内容占位符 2"/>
          <p:cNvSpPr/>
          <p:nvPr>
            <p:ph idx="1"/>
          </p:nvPr>
        </p:nvSpPr>
        <p:spPr/>
        <p:txBody>
          <a:bodyPr>
            <a:normAutofit fontScale="100000"/>
          </a:bodyPr>
          <a:lstStyle/>
          <a:p>
            <a:pPr marL="310896" indent="-310896">
              <a:buAutoNum type="arabicPeriod"/>
            </a:pPr>
            <a:r>
              <a:rPr sz="1600">
                <a:solidFill>
                  <a:srgbClr val="444444"/>
                </a:solidFill>
                <a:latin typeface="Helvetica Neue"/>
                <a:ea typeface="Helvetica Neue"/>
              </a:rPr>
              <a:t>记录预言数据选择总时间；</a:t>
            </a:r>
          </a:p>
          <a:p>
            <a:pPr marL="310896" indent="-310896">
              <a:buAutoNum type="arabicPeriod"/>
            </a:pPr>
            <a:r>
              <a:rPr sz="1600">
                <a:solidFill>
                  <a:srgbClr val="444444"/>
                </a:solidFill>
                <a:latin typeface="Helvetica Neue"/>
                <a:ea typeface="Helvetica Neue"/>
              </a:rPr>
              <a:t>在原始程序执行期间进行代码插装记录预言数据的实际值来获得相应测试输入的预期值，在代码分析过程中检查故障程序上对应预言数据的实际值是否与相应的预期值相同，以此来判断是否检测到相应的故障；</a:t>
            </a:r>
          </a:p>
          <a:p>
            <a:pPr marL="310896" indent="-310896">
              <a:buAutoNum type="arabicPeriod"/>
            </a:pPr>
            <a:r>
              <a:rPr sz="1600">
                <a:solidFill>
                  <a:srgbClr val="444444"/>
                </a:solidFill>
                <a:latin typeface="Helvetica Neue"/>
                <a:ea typeface="Helvetica Neue"/>
              </a:rPr>
              <a:t>计算每个方法选择的预言数据集在20个不同突变组（即800个故障）上检测到的故障率并进行比较。</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marL="0" indent="0">
              <a:buNone/>
            </a:pPr>
            <a:r>
              <a:rPr sz="2400">
                <a:solidFill>
                  <a:srgbClr val="000000"/>
                </a:solidFill>
                <a:latin typeface="var(--title-font)"/>
                <a:ea typeface="var(--title-font)"/>
              </a:rPr>
              <a:t>测试预言</a:t>
            </a:r>
          </a:p>
        </p:txBody>
      </p:sp>
      <p:sp>
        <p:nvSpPr>
          <p:cNvPr id="3" name="内容占位符 2"/>
          <p:cNvSpPr/>
          <p:nvPr>
            <p:ph idx="1"/>
          </p:nvPr>
        </p:nvSpPr>
        <p:spPr/>
        <p:txBody>
          <a:bodyPr>
            <a:normAutofit fontScale="100000"/>
          </a:bodyPr>
          <a:lstStyle/>
          <a:p>
            <a:pPr marL="310896" indent="-310896">
              <a:buFont typeface="Wingdings" charset="0"/>
              <a:buChar char="l"/>
            </a:pPr>
            <a:r>
              <a:rPr sz="1600">
                <a:solidFill>
                  <a:srgbClr val="444444"/>
                </a:solidFill>
                <a:latin typeface="Helvetica Neue"/>
                <a:ea typeface="Helvetica Neue"/>
              </a:rPr>
              <a:t>用于</a:t>
            </a:r>
            <a:r>
              <a:rPr sz="1600" b="1">
                <a:solidFill>
                  <a:srgbClr val="444444"/>
                </a:solidFill>
                <a:latin typeface="Helvetica Neue"/>
                <a:ea typeface="Helvetica Neue"/>
              </a:rPr>
              <a:t>确定程序对于给定的测试输入能否正常运行的预期输出</a:t>
            </a:r>
            <a:r>
              <a:rPr sz="1600">
                <a:solidFill>
                  <a:srgbClr val="444444"/>
                </a:solidFill>
                <a:latin typeface="Helvetica Neue"/>
                <a:ea typeface="Helvetica Neue"/>
              </a:rPr>
              <a:t>，由测试期间要观察的变量及其预期值组成。由于程序通常由各种内部变量和输出变量组成，在软件测试的不同位置都可以观察到这些变量，因此程序有许多候选预言数据可以包含在测试预言中。</a:t>
            </a:r>
          </a:p>
          <a:p>
            <a:pPr marL="310896" indent="-310896">
              <a:buFont typeface="Wingdings" charset="0"/>
              <a:buChar char="l"/>
            </a:pPr>
            <a:r>
              <a:rPr sz="1600">
                <a:solidFill>
                  <a:srgbClr val="444444"/>
                </a:solidFill>
                <a:latin typeface="Helvetica Neue"/>
                <a:ea typeface="Helvetica Neue"/>
              </a:rPr>
              <a:t>选择</a:t>
            </a:r>
            <a:r>
              <a:rPr sz="1600" b="1">
                <a:solidFill>
                  <a:srgbClr val="444444"/>
                </a:solidFill>
                <a:latin typeface="Helvetica Neue"/>
                <a:ea typeface="Helvetica Neue"/>
              </a:rPr>
              <a:t>正确的预言数据</a:t>
            </a:r>
            <a:r>
              <a:rPr sz="1600">
                <a:solidFill>
                  <a:srgbClr val="444444"/>
                </a:solidFill>
                <a:latin typeface="Helvetica Neue"/>
                <a:ea typeface="Helvetica Neue"/>
              </a:rPr>
              <a:t>是构建测试预言的关键，选择</a:t>
            </a:r>
            <a:r>
              <a:rPr sz="1600" b="1">
                <a:solidFill>
                  <a:srgbClr val="444444"/>
                </a:solidFill>
                <a:latin typeface="Helvetica Neue"/>
                <a:ea typeface="Helvetica Neue"/>
              </a:rPr>
              <a:t>高质量的预言数据</a:t>
            </a:r>
            <a:r>
              <a:rPr sz="1600">
                <a:solidFill>
                  <a:srgbClr val="444444"/>
                </a:solidFill>
                <a:latin typeface="Helvetica Neue"/>
                <a:ea typeface="Helvetica Neue"/>
              </a:rPr>
              <a:t>对于检测软件故障的效果和效率至关重要。</a:t>
            </a:r>
          </a:p>
          <a:p>
            <a:pPr marL="310896" indent="-310896">
              <a:buFont typeface="Wingdings" charset="0"/>
              <a:buChar char="l"/>
            </a:pPr>
            <a:r>
              <a:rPr sz="1600">
                <a:solidFill>
                  <a:srgbClr val="444444"/>
                </a:solidFill>
                <a:latin typeface="Helvetica Neue"/>
                <a:ea typeface="Helvetica Neue"/>
              </a:rPr>
              <a:t>针对测试预言存在以下两大问题：</a:t>
            </a:r>
          </a:p>
          <a:p>
            <a:pPr marL="685800" lvl="1" indent="-228600">
              <a:buFont typeface="Wingdings" charset="0"/>
              <a:buChar char="l"/>
            </a:pPr>
            <a:r>
              <a:rPr sz="1600">
                <a:solidFill>
                  <a:srgbClr val="444444"/>
                </a:solidFill>
                <a:latin typeface="Helvetica Neue"/>
                <a:ea typeface="Helvetica Neue"/>
              </a:rPr>
              <a:t>尽管研究人员提出了各种技术来自动生成测试输入，但测试预言问题仍然被认为是软件测试中最困难的问题之一，换而言之，我们有各种方法生成测试输入，但是</a:t>
            </a:r>
            <a:r>
              <a:rPr sz="1600" b="1">
                <a:solidFill>
                  <a:srgbClr val="444444"/>
                </a:solidFill>
                <a:latin typeface="Helvetica Neue"/>
                <a:ea typeface="Helvetica Neue"/>
              </a:rPr>
              <a:t>很难获得这些输入的预期输出</a:t>
            </a:r>
            <a:r>
              <a:rPr sz="1600">
                <a:solidFill>
                  <a:srgbClr val="444444"/>
                </a:solidFill>
                <a:latin typeface="Helvetica Neue"/>
                <a:ea typeface="Helvetica Neue"/>
              </a:rPr>
              <a:t>；</a:t>
            </a:r>
          </a:p>
          <a:p>
            <a:pPr marL="685800" lvl="1" indent="-228600">
              <a:buFont typeface="Wingdings" charset="0"/>
              <a:buChar char="l"/>
            </a:pPr>
            <a:r>
              <a:rPr sz="1600">
                <a:solidFill>
                  <a:srgbClr val="444444"/>
                </a:solidFill>
                <a:latin typeface="Helvetica Neue"/>
                <a:ea typeface="Helvetica Neue"/>
              </a:rPr>
              <a:t>测试预言包含的预言数据越多，其检测故障的能力就越强，然而使用全部或大部分预言数据构建测测试预言的</a:t>
            </a:r>
            <a:r>
              <a:rPr sz="1600" b="1">
                <a:solidFill>
                  <a:srgbClr val="444444"/>
                </a:solidFill>
                <a:latin typeface="Helvetica Neue"/>
                <a:ea typeface="Helvetica Neue"/>
              </a:rPr>
              <a:t>成本可能非常</a:t>
            </a:r>
            <a:r>
              <a:rPr sz="1600">
                <a:solidFill>
                  <a:srgbClr val="444444"/>
                </a:solidFill>
                <a:latin typeface="Helvetica Neue"/>
                <a:ea typeface="Helvetica Neue"/>
              </a:rPr>
              <a:t>高。因此出现了预言数据选择算法，目的是</a:t>
            </a:r>
            <a:r>
              <a:rPr sz="1600" b="1">
                <a:solidFill>
                  <a:srgbClr val="444444"/>
                </a:solidFill>
                <a:latin typeface="Helvetica Neue"/>
                <a:ea typeface="Helvetica Neue"/>
              </a:rPr>
              <a:t>构建测试预言时在保证测试效果的前提下减少使用到的预言数据的数量</a:t>
            </a:r>
            <a:r>
              <a:rPr sz="1600">
                <a:solidFill>
                  <a:srgbClr val="444444"/>
                </a:solidFill>
                <a:latin typeface="Helvetica Neue"/>
                <a:ea typeface="Helvetica Neue"/>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简化</a:t>
            </a:r>
          </a:p>
        </p:txBody>
      </p:sp>
      <p:sp>
        <p:nvSpPr>
          <p:cNvPr id="3" name="内容占位符 2"/>
          <p:cNvSpPr/>
          <p:nvPr>
            <p:ph idx="1"/>
          </p:nvPr>
        </p:nvSpPr>
        <p:spPr/>
        <p:txBody>
          <a:bodyPr>
            <a:normAutofit fontScale="100000"/>
          </a:bodyPr>
          <a:lstStyle/>
          <a:p>
            <a:pPr marL="310896" indent="-310896" algn="l">
              <a:buFont typeface="Wingdings" charset="0"/>
              <a:buChar char="l"/>
            </a:pPr>
            <a:r>
              <a:rPr sz="1600">
                <a:solidFill>
                  <a:srgbClr val="444444"/>
                </a:solidFill>
                <a:latin typeface="Helvetica Neue"/>
                <a:ea typeface="Helvetica Neue"/>
              </a:rPr>
              <a:t>假设条件语句中的每个分支都具有相同的执行概率。</a:t>
            </a:r>
          </a:p>
          <a:p>
            <a:pPr marL="310896" indent="-310896" algn="l">
              <a:buFont typeface="Wingdings" charset="0"/>
              <a:buChar char="l"/>
            </a:pPr>
            <a:r>
              <a:rPr sz="1600">
                <a:solidFill>
                  <a:srgbClr val="444444"/>
                </a:solidFill>
                <a:latin typeface="Helvetica Neue"/>
                <a:ea typeface="Helvetica Neue"/>
              </a:rPr>
              <a:t>不处理变量的别名。</a:t>
            </a:r>
          </a:p>
          <a:p>
            <a:pPr marL="310896" indent="-310896" algn="l">
              <a:buFont typeface="Wingdings" charset="0"/>
              <a:buChar char="l"/>
            </a:pPr>
            <a:r>
              <a:rPr sz="1600">
                <a:solidFill>
                  <a:srgbClr val="444444"/>
                </a:solidFill>
                <a:latin typeface="Helvetica Neue"/>
                <a:ea typeface="Helvetica Neue"/>
              </a:rPr>
              <a:t>在构建候选预言数据集时，类的每个数组变量、对象变量、堆变量或成员变量都被视为单个变量。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结果</a:t>
            </a:r>
          </a:p>
        </p:txBody>
      </p:sp>
      <p:sp>
        <p:nvSpPr>
          <p:cNvPr id="3" name="内容占位符 2"/>
          <p:cNvSpPr/>
          <p:nvPr>
            <p:ph idx="1"/>
          </p:nvPr>
        </p:nvSpPr>
        <p:spPr/>
        <p:txBody>
          <a:bodyPr>
            <a:normAutofit fontScale="70000"/>
          </a:bodyPr>
          <a:lstStyle/>
          <a:p>
            <a:pPr marL="0" indent="0">
              <a:buNone/>
            </a:pPr>
            <a:r>
              <a:rPr sz="1600">
                <a:latin typeface="Helvetica Neue"/>
                <a:ea typeface="Helvetica Neue"/>
              </a:rPr>
              <a:t>不同的配置（即</a:t>
            </a:r>
            <a:r>
              <a:rPr sz="1600">
                <a:latin typeface="Helvetica Neue"/>
                <a:ea typeface="Helvetica Neue"/>
              </a:rPr>
              <a:t>α</a:t>
            </a:r>
            <a:r>
              <a:rPr sz="1600">
                <a:latin typeface="Helvetica Neue"/>
                <a:ea typeface="Helvetica Neue"/>
              </a:rPr>
              <a:t>和</a:t>
            </a:r>
            <a:r>
              <a:rPr sz="1600">
                <a:latin typeface="Helvetica Neue"/>
                <a:ea typeface="Helvetica Neue"/>
              </a:rPr>
              <a:t>f_p</a:t>
            </a:r>
            <a:r>
              <a:rPr sz="1600">
                <a:latin typeface="Helvetica Neue"/>
                <a:ea typeface="Helvetica Neue"/>
              </a:rPr>
              <a:t>）如何影响SODS的有效性?</a:t>
            </a:r>
          </a:p>
          <a:p>
            <a:pPr marL="310896" indent="-310896">
              <a:buFont typeface="Wingdings" charset="0"/>
              <a:buChar char="l"/>
            </a:pPr>
            <a:r>
              <a:rPr sz="1600">
                <a:solidFill>
                  <a:srgbClr val="444444"/>
                </a:solidFill>
                <a:latin typeface="Helvetica Neue"/>
                <a:ea typeface="Helvetica Neue"/>
              </a:rPr>
              <a:t>当</a:t>
            </a:r>
            <a:r>
              <a:rPr sz="1600">
                <a:solidFill>
                  <a:srgbClr val="444444"/>
                </a:solidFill>
                <a:latin typeface="Helvetica Neue"/>
                <a:ea typeface="Helvetica Neue"/>
              </a:rPr>
              <a:t>α</a:t>
            </a:r>
            <a:r>
              <a:rPr sz="1600">
                <a:solidFill>
                  <a:srgbClr val="444444"/>
                </a:solidFill>
                <a:latin typeface="Helvetica Neue"/>
                <a:ea typeface="Helvetica Neue"/>
              </a:rPr>
              <a:t>设置为0，</a:t>
            </a:r>
            <a:r>
              <a:rPr sz="1600">
                <a:solidFill>
                  <a:srgbClr val="444444"/>
                </a:solidFill>
                <a:latin typeface="Helvetica Neue"/>
                <a:ea typeface="Helvetica Neue"/>
              </a:rPr>
              <a:t>f_p</a:t>
            </a:r>
            <a:r>
              <a:rPr sz="1600">
                <a:solidFill>
                  <a:srgbClr val="444444"/>
                </a:solidFill>
                <a:latin typeface="Helvetica Neue"/>
                <a:ea typeface="Helvetica Neue"/>
              </a:rPr>
              <a:t>设置为变量时，静态预言数据选择效果最佳。</a:t>
            </a:r>
          </a:p>
          <a:p>
            <a:pPr marL="310896" indent="-310896">
              <a:buFont typeface="Wingdings" charset="0"/>
              <a:buChar char="l"/>
            </a:pPr>
            <a:endParaRPr sz="1600">
              <a:solidFill>
                <a:srgbClr val="444444"/>
              </a:solidFill>
              <a:latin typeface="Helvetica Neue"/>
              <a:ea typeface="Helvetica Neue"/>
            </a:endParaRPr>
          </a:p>
          <a:p>
            <a:pPr marL="0" indent="0">
              <a:buNone/>
            </a:pPr>
            <a:r>
              <a:rPr sz="1600">
                <a:latin typeface="Helvetica Neue"/>
                <a:ea typeface="Helvetica Neue"/>
              </a:rPr>
              <a:t>SODS在有效性和效率方面与现有的动态方法相比如何?</a:t>
            </a:r>
          </a:p>
          <a:p>
            <a:pPr marL="310896" indent="-310896">
              <a:buFont typeface="Wingdings" charset="0"/>
              <a:buChar char="l"/>
            </a:pPr>
            <a:r>
              <a:rPr sz="1600">
                <a:solidFill>
                  <a:srgbClr val="444444"/>
                </a:solidFill>
                <a:latin typeface="Helvetica Neue"/>
                <a:ea typeface="Helvetica Neue"/>
              </a:rPr>
              <a:t>对于从1到10的各种预言数据大小，静态预言数据选择的效果是稳定的，并且在大多数情况下比动态预言数据选择更有效。</a:t>
            </a:r>
          </a:p>
          <a:p>
            <a:pPr marL="0" indent="0">
              <a:buNone/>
            </a:pPr>
            <a:endParaRPr sz="1600">
              <a:solidFill>
                <a:srgbClr val="444444"/>
              </a:solidFill>
              <a:latin typeface="Helvetica Neue"/>
              <a:ea typeface="Helvetica Neue"/>
            </a:endParaRPr>
          </a:p>
          <a:p>
            <a:pPr marL="0" indent="0">
              <a:buNone/>
            </a:pPr>
            <a:r>
              <a:rPr sz="1600">
                <a:latin typeface="Helvetica Neue"/>
                <a:ea typeface="Helvetica Neue"/>
              </a:rPr>
              <a:t>选定预言数据的数量（m）如何影响SODS的有效性？</a:t>
            </a:r>
          </a:p>
          <a:p>
            <a:pPr marL="310896" indent="-310896">
              <a:buFont typeface="Wingdings" charset="0"/>
              <a:buChar char="l"/>
            </a:pPr>
            <a:r>
              <a:rPr sz="1600">
                <a:solidFill>
                  <a:srgbClr val="444444"/>
                </a:solidFill>
                <a:latin typeface="Helvetica Neue"/>
                <a:ea typeface="Helvetica Neue"/>
              </a:rPr>
              <a:t>当使用更大的预言数据量时，不同预言数据选择技术的有效性趋于饱和，使用10个以上的预言数据无法在故障检测方面有很大的改进。考虑到在实践中手动确定每个预言数据预期值的成本，我们使用10个预言数据的默认设置可能具有较高的性价比。</a:t>
            </a:r>
          </a:p>
          <a:p>
            <a:pPr marL="0" indent="0">
              <a:buNone/>
            </a:pPr>
            <a:endParaRPr sz="1600">
              <a:solidFill>
                <a:srgbClr val="444444"/>
              </a:solidFill>
              <a:latin typeface="Helvetica Neue"/>
              <a:ea typeface="Helvetica Neue"/>
            </a:endParaRPr>
          </a:p>
          <a:p>
            <a:pPr marL="0" indent="0">
              <a:buNone/>
            </a:pPr>
            <a:r>
              <a:rPr sz="1600">
                <a:solidFill>
                  <a:srgbClr val="444444"/>
                </a:solidFill>
                <a:latin typeface="Helvetica Neue"/>
                <a:ea typeface="Helvetica Neue"/>
              </a:rPr>
              <a:t>此外，我们还得出以下结论：</a:t>
            </a:r>
          </a:p>
          <a:p>
            <a:pPr marL="310896" indent="-310896" algn="l">
              <a:buFont typeface="Wingdings" charset="0"/>
              <a:buChar char="l"/>
            </a:pPr>
            <a:r>
              <a:rPr sz="1600">
                <a:solidFill>
                  <a:srgbClr val="444444"/>
                </a:solidFill>
                <a:latin typeface="Helvetica Neue"/>
                <a:ea typeface="Helvetica Neue"/>
              </a:rPr>
              <a:t>替代关系转移不会提高预言数据选择的有效性，但考虑选定预言数据对未选定预言数据的不同影响可以提高有效性。</a:t>
            </a:r>
          </a:p>
          <a:p>
            <a:pPr marL="310896" indent="-310896" algn="l">
              <a:buFont typeface="Wingdings" charset="0"/>
              <a:buChar char="l"/>
            </a:pPr>
            <a:r>
              <a:rPr sz="1600">
                <a:solidFill>
                  <a:srgbClr val="444444"/>
                </a:solidFill>
                <a:latin typeface="Helvetica Neue"/>
                <a:ea typeface="Helvetica Neue"/>
              </a:rPr>
              <a:t>对于具有可分析测试代码的程序（例如JUnit测试）我们的扩展静态预言数据选择比基本静态预言数据选择更有效。</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未来工作</a:t>
            </a:r>
          </a:p>
        </p:txBody>
      </p:sp>
      <p:sp>
        <p:nvSpPr>
          <p:cNvPr id="3" name="内容占位符 2"/>
          <p:cNvSpPr/>
          <p:nvPr>
            <p:ph idx="1"/>
          </p:nvPr>
        </p:nvSpPr>
        <p:spPr/>
        <p:txBody>
          <a:bodyPr>
            <a:normAutofit fontScale="100000"/>
          </a:bodyPr>
          <a:lstStyle/>
          <a:p>
            <a:pPr marL="310896" indent="-310896" algn="l">
              <a:buFont typeface="Wingdings" charset="0"/>
              <a:buChar char="l"/>
            </a:pPr>
            <a:r>
              <a:rPr sz="1600">
                <a:solidFill>
                  <a:srgbClr val="444444"/>
                </a:solidFill>
                <a:latin typeface="Helvetica Neue"/>
                <a:ea typeface="Helvetica Neue"/>
              </a:rPr>
              <a:t>使用正交列表和Johnson算法来存储和操作稀疏矩阵。</a:t>
            </a:r>
          </a:p>
          <a:p>
            <a:pPr marL="310896" indent="-310896" algn="l">
              <a:buFont typeface="Wingdings" charset="0"/>
              <a:buChar char="l"/>
            </a:pPr>
            <a:r>
              <a:rPr sz="1600">
                <a:solidFill>
                  <a:srgbClr val="444444"/>
                </a:solidFill>
                <a:latin typeface="Helvetica Neue"/>
                <a:ea typeface="Helvetica Neue"/>
              </a:rPr>
              <a:t>结合动态预言数据选择的精准度和静态预言数据选择的效率。</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预言数据</a:t>
            </a:r>
          </a:p>
        </p:txBody>
      </p:sp>
      <p:sp>
        <p:nvSpPr>
          <p:cNvPr id="3" name="内容占位符 2"/>
          <p:cNvSpPr/>
          <p:nvPr>
            <p:ph idx="1"/>
          </p:nvPr>
        </p:nvSpPr>
        <p:spPr/>
        <p:txBody>
          <a:bodyPr>
            <a:normAutofit fontScale="100000"/>
          </a:bodyPr>
          <a:lstStyle/>
          <a:p>
            <a:pPr marL="310896" indent="-310896" algn="l">
              <a:buFont typeface="Wingdings" charset="0"/>
              <a:buChar char="l"/>
            </a:pPr>
            <a:r>
              <a:rPr sz="1600">
                <a:solidFill>
                  <a:srgbClr val="444444"/>
                </a:solidFill>
                <a:latin typeface="Helvetica Neue"/>
                <a:ea typeface="Helvetica Neue"/>
              </a:rPr>
              <a:t>在变量涉及</a:t>
            </a:r>
            <a:r>
              <a:rPr sz="1600" b="1">
                <a:solidFill>
                  <a:srgbClr val="444444"/>
                </a:solidFill>
                <a:latin typeface="Helvetica Neue"/>
                <a:ea typeface="Helvetica Neue"/>
              </a:rPr>
              <a:t>赋值、函数传参、函数返回值</a:t>
            </a:r>
            <a:r>
              <a:rPr sz="1600">
                <a:solidFill>
                  <a:srgbClr val="444444"/>
                </a:solidFill>
                <a:latin typeface="Helvetica Neue"/>
                <a:ea typeface="Helvetica Neue"/>
              </a:rPr>
              <a:t>的时候定义对应的候选预言数据。</a:t>
            </a:r>
          </a:p>
          <a:p>
            <a:pPr marL="310896" indent="-310896" algn="l">
              <a:buFont typeface="Wingdings" charset="0"/>
              <a:buChar char="l"/>
            </a:pPr>
            <a:r>
              <a:rPr sz="1600">
                <a:solidFill>
                  <a:srgbClr val="444444"/>
                </a:solidFill>
                <a:latin typeface="Helvetica Neue"/>
                <a:ea typeface="Helvetica Neue"/>
              </a:rPr>
              <a:t>为了减少候选预言数据的数量，只考虑变量</a:t>
            </a:r>
            <a:r>
              <a:rPr sz="1600" b="1">
                <a:solidFill>
                  <a:srgbClr val="444444"/>
                </a:solidFill>
                <a:latin typeface="Helvetica Neue"/>
                <a:ea typeface="Helvetica Neue"/>
              </a:rPr>
              <a:t>第一次</a:t>
            </a:r>
            <a:r>
              <a:rPr sz="1600">
                <a:solidFill>
                  <a:srgbClr val="444444"/>
                </a:solidFill>
                <a:latin typeface="Helvetica Neue"/>
                <a:ea typeface="Helvetica Neue"/>
              </a:rPr>
              <a:t>赋值的时候定义对应的候选预言数据。</a:t>
            </a:r>
          </a:p>
          <a:p>
            <a:pPr marL="310896" indent="-310896" algn="l">
              <a:buFont typeface="Wingdings" charset="0"/>
              <a:buChar char="l"/>
            </a:pPr>
            <a:r>
              <a:rPr sz="1600">
                <a:solidFill>
                  <a:srgbClr val="444444"/>
                </a:solidFill>
                <a:latin typeface="Helvetica Neue"/>
                <a:ea typeface="Helvetica Neue"/>
              </a:rPr>
              <a:t>如果选定的预言数据</a:t>
            </a:r>
            <a:r>
              <a:rPr sz="1600" b="1">
                <a:solidFill>
                  <a:srgbClr val="444444"/>
                </a:solidFill>
                <a:latin typeface="Helvetica Neue"/>
                <a:ea typeface="Helvetica Neue"/>
              </a:rPr>
              <a:t>不稳定</a:t>
            </a:r>
            <a:r>
              <a:rPr sz="1600">
                <a:solidFill>
                  <a:srgbClr val="444444"/>
                </a:solidFill>
                <a:latin typeface="Helvetica Neue"/>
                <a:ea typeface="Helvetica Neue"/>
              </a:rPr>
              <a:t>（例如在同一测试输入的不同执行期间可能产生不同值的随机变量）我们将其从选定的预言数据集中删除。</a:t>
            </a:r>
          </a:p>
          <a:p>
            <a:pPr marL="310896" indent="-310896" algn="l">
              <a:buFont typeface="Wingdings" charset="0"/>
              <a:buChar char="l"/>
            </a:pPr>
            <a:r>
              <a:rPr sz="1600">
                <a:solidFill>
                  <a:srgbClr val="444444"/>
                </a:solidFill>
                <a:latin typeface="Helvetica Neue"/>
                <a:ea typeface="Helvetica Neue"/>
              </a:rPr>
              <a:t>从宏观的角度看，软件故障是由开发人员在编程中编写的错误代码引起的。从微观角度看，错误在执行过程中由变量的值反映出来，通过观察预言数据的值可能会检测到错误语句导致的故障。</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a:off x="2619866" y="492387"/>
            <a:ext cx="10515600" cy="1325563"/>
          </a:xfrm>
        </p:spPr>
        <p:txBody>
          <a:bodyPr anchor="ctr">
            <a:normAutofit fontScale="100000"/>
          </a:bodyPr>
          <a:lstStyle/>
          <a:p>
            <a:pPr/>
            <a:r>
              <a:rPr sz="2400">
                <a:solidFill>
                  <a:srgbClr val="444444"/>
                </a:solidFill>
                <a:highlight>
                  <a:srgbClr val="FFFFFF"/>
                </a:highlight>
                <a:latin typeface="Helvetica Neue"/>
                <a:ea typeface="Helvetica Neue"/>
              </a:rPr>
              <a:t>示例</a:t>
            </a:r>
          </a:p>
        </p:txBody>
      </p:sp>
      <p:sp>
        <p:nvSpPr>
          <p:cNvPr id="3" name="内容占位符 2"/>
          <p:cNvSpPr/>
          <p:nvPr>
            <p:ph idx="1"/>
          </p:nvPr>
        </p:nvSpPr>
        <p:spPr>
          <a:xfrm rot="0">
            <a:off x="6407148" y="212167"/>
            <a:ext cx="10515600" cy="4351338"/>
          </a:xfrm>
        </p:spPr>
        <p:txBody>
          <a:bodyPr/>
          <a:lstStyle/>
          <a:p>
            <a:pPr marL="0" indent="0">
              <a:buNone/>
            </a:pPr>
            <a:r>
              <a:rPr sz="1600"/>
              <a:t>void factorial() {
    int n, factorial, i;
    read("Enter the number:", n);//o1
    factorial = 1;//o2
    i = n;//o3
    if (n &lt; 0) print("wrong input is:", n);
    else {
        if (n == 0) factorial = 0;//o4
        else {
            while (i &gt; 0) {
                factorial = multiply(factorial, i);//o5
                i = i−1;//o6
            }
            print("The result is:", factorial);
        }
int multiply(int num1, int num2) {//o7, o8
    int result;
    return result = num1 ∗ num2;//o9
}</a:t>
            </a:r>
          </a:p>
        </p:txBody>
      </p:sp>
      <p:pic>
        <p:nvPicPr>
          <p:cNvPr id="4" name=""/>
          <p:cNvPicPr/>
          <p:nvPr/>
        </p:nvPicPr>
        <p:blipFill>
          <a:blip r:embed="rId2"/>
          <a:stretch/>
        </p:blipFill>
        <p:spPr>
          <a:xfrm rot="0">
            <a:off x="407316" y="2100754"/>
            <a:ext cx="5410200" cy="4064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预言数据选择技术</a:t>
            </a:r>
          </a:p>
        </p:txBody>
      </p:sp>
      <p:sp>
        <p:nvSpPr>
          <p:cNvPr id="3" name="内容占位符 2"/>
          <p:cNvSpPr/>
          <p:nvPr>
            <p:ph idx="1"/>
          </p:nvPr>
        </p:nvSpPr>
        <p:spPr/>
        <p:txBody>
          <a:bodyPr>
            <a:normAutofit fontScale="100000"/>
          </a:bodyPr>
          <a:lstStyle/>
          <a:p>
            <a:pPr marL="310896" indent="-310896" algn="l">
              <a:buFont typeface="Wingdings" charset="0"/>
              <a:buChar char="l"/>
            </a:pPr>
            <a:r>
              <a:rPr sz="1600">
                <a:solidFill>
                  <a:srgbClr val="444444"/>
                </a:solidFill>
                <a:latin typeface="Helvetica Neue"/>
                <a:ea typeface="Helvetica Neue"/>
              </a:rPr>
              <a:t>使用所有候选预言数据构建测试预言的成本很高，因此有必要确定这些候选预言数据的选择顺序，以便开发人员可以使用少量预言数据构建高质量的测试预言。</a:t>
            </a:r>
          </a:p>
          <a:p>
            <a:pPr marL="310896" indent="-310896" algn="l">
              <a:buFont typeface="Wingdings" charset="0"/>
              <a:buChar char="l"/>
            </a:pPr>
            <a:r>
              <a:rPr sz="1600">
                <a:solidFill>
                  <a:srgbClr val="444444"/>
                </a:solidFill>
                <a:latin typeface="Helvetica Neue"/>
                <a:ea typeface="Helvetica Neue"/>
              </a:rPr>
              <a:t>在构建测试预言时，具有较大故障观察能力的候选预言数据往往会提前选择。</a:t>
            </a:r>
          </a:p>
          <a:p>
            <a:pPr marL="310896" indent="-310896" algn="l">
              <a:buFont typeface="Wingdings" charset="0"/>
              <a:buChar char="l"/>
            </a:pPr>
            <a:r>
              <a:rPr sz="1600">
                <a:solidFill>
                  <a:srgbClr val="444444"/>
                </a:solidFill>
                <a:latin typeface="Helvetica Neue"/>
                <a:ea typeface="Helvetica Neue"/>
              </a:rPr>
              <a:t>仅根据预言数据的故障检测能力排序来选择预言数据可能不太有效，因为某些候选预言数据会观察由相同语句导致的故障。</a:t>
            </a:r>
          </a:p>
          <a:p>
            <a:pPr marL="0" indent="0">
              <a:buNone/>
            </a:pPr>
            <a:r>
              <a:rPr sz="1600">
                <a:solidFill>
                  <a:srgbClr val="444444"/>
                </a:solidFill>
                <a:latin typeface="Helvetica Neue"/>
                <a:ea typeface="Helvetica Neue"/>
              </a:rPr>
              <a:t>预言数据选择的目标应该是</a:t>
            </a:r>
            <a:r>
              <a:rPr sz="1600" b="1">
                <a:solidFill>
                  <a:srgbClr val="444444"/>
                </a:solidFill>
                <a:latin typeface="Helvetica Neue"/>
                <a:ea typeface="Helvetica Neue"/>
              </a:rPr>
              <a:t>最大化选定预言数据集的故障观察能力</a:t>
            </a:r>
            <a:r>
              <a:rPr sz="1600">
                <a:solidFill>
                  <a:srgbClr val="444444"/>
                </a:solidFill>
                <a:latin typeface="Helvetica Neue"/>
                <a:ea typeface="Helvetica Neue"/>
              </a:rPr>
              <a:t>，而不是最大化每个选定预言数据单独的故障观察能力。</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动态预言数据选择</a:t>
            </a:r>
          </a:p>
        </p:txBody>
      </p:sp>
      <p:sp>
        <p:nvSpPr>
          <p:cNvPr id="3" name="内容占位符 2"/>
          <p:cNvSpPr/>
          <p:nvPr>
            <p:ph idx="1"/>
          </p:nvPr>
        </p:nvSpPr>
        <p:spPr/>
        <p:txBody>
          <a:bodyPr>
            <a:normAutofit fontScale="100000"/>
          </a:bodyPr>
          <a:lstStyle/>
          <a:p>
            <a:pPr marL="0" indent="0">
              <a:buNone/>
            </a:pPr>
            <a:r>
              <a:rPr sz="1600">
                <a:solidFill>
                  <a:srgbClr val="444444"/>
                </a:solidFill>
                <a:latin typeface="Helvetica Neue"/>
                <a:ea typeface="Helvetica Neue"/>
              </a:rPr>
              <a:t>通过分析测试执行期间信息（变量值、交互信息等）进行预言数据的选择。包括以下两种：</a:t>
            </a:r>
          </a:p>
          <a:p>
            <a:pPr marL="310896" indent="-310896" algn="l">
              <a:buFont typeface="Wingdings" charset="0"/>
              <a:buChar char="l"/>
            </a:pPr>
            <a:r>
              <a:rPr sz="1600" b="1">
                <a:solidFill>
                  <a:srgbClr val="444444"/>
                </a:solidFill>
                <a:latin typeface="Helvetica Neue"/>
                <a:ea typeface="Helvetica Neue"/>
              </a:rPr>
              <a:t>MAODS</a:t>
            </a:r>
            <a:r>
              <a:rPr sz="1600">
                <a:solidFill>
                  <a:srgbClr val="444444"/>
                </a:solidFill>
                <a:latin typeface="Helvetica Neue"/>
                <a:ea typeface="Helvetica Neue"/>
              </a:rPr>
              <a:t>，主要针对大量突变体运行测试输入，并根据这些变量区别于原始程序的突变体数量选择预言数据。</a:t>
            </a:r>
          </a:p>
          <a:p>
            <a:pPr marL="310896" indent="-310896" algn="l">
              <a:buFont typeface="Wingdings" charset="0"/>
              <a:buChar char="l"/>
            </a:pPr>
            <a:r>
              <a:rPr sz="1600" b="1">
                <a:solidFill>
                  <a:srgbClr val="444444"/>
                </a:solidFill>
                <a:latin typeface="Helvetica Neue"/>
                <a:ea typeface="Helvetica Neue"/>
              </a:rPr>
              <a:t>DODONA</a:t>
            </a:r>
            <a:r>
              <a:rPr sz="1600">
                <a:solidFill>
                  <a:srgbClr val="444444"/>
                </a:solidFill>
                <a:latin typeface="Helvetica Neue"/>
                <a:ea typeface="Helvetica Neue"/>
              </a:rPr>
              <a:t>，仅针对面向对象的程序，通过分析执行过程中变量关系图的网络中心度来选择预言数据。</a:t>
            </a:r>
          </a:p>
          <a:p>
            <a:pPr marL="0" indent="0">
              <a:buNone/>
            </a:pPr>
            <a:r>
              <a:rPr sz="1600">
                <a:solidFill>
                  <a:srgbClr val="444444"/>
                </a:solidFill>
                <a:latin typeface="Helvetica Neue"/>
                <a:ea typeface="Helvetica Neue"/>
              </a:rPr>
              <a:t>不足之处在于程序执行期间收集测试执行信息会产生额外的时间和费用成本。</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静态预言数据选择</a:t>
            </a:r>
          </a:p>
        </p:txBody>
      </p:sp>
      <p:sp>
        <p:nvSpPr>
          <p:cNvPr id="3" name="内容占位符 2"/>
          <p:cNvSpPr/>
          <p:nvPr>
            <p:ph idx="1"/>
          </p:nvPr>
        </p:nvSpPr>
        <p:spPr/>
        <p:txBody>
          <a:bodyPr>
            <a:normAutofit fontScale="85000"/>
          </a:bodyPr>
          <a:lstStyle/>
          <a:p>
            <a:pPr marL="0" indent="0">
              <a:buNone/>
            </a:pPr>
            <a:r>
              <a:rPr sz="1600">
                <a:solidFill>
                  <a:srgbClr val="444444"/>
                </a:solidFill>
                <a:latin typeface="Helvetica Neue"/>
                <a:ea typeface="Helvetica Neue"/>
              </a:rPr>
              <a:t>SODS(Static Oracle Data Selection)</a:t>
            </a:r>
          </a:p>
          <a:p>
            <a:pPr marL="0" indent="0">
              <a:buNone/>
            </a:pPr>
            <a:r>
              <a:rPr sz="1600">
                <a:solidFill>
                  <a:srgbClr val="444444"/>
                </a:solidFill>
                <a:latin typeface="Helvetica Neue"/>
                <a:ea typeface="Helvetica Neue"/>
              </a:rPr>
              <a:t>通过基于被测程序的定义使用链来构建概率替换图以识别候选预言数据之间的替换关系，然后估计每个候选预言数据的故障观察能力，最后选择具有较强故障观察能力的预言数据子集。</a:t>
            </a:r>
          </a:p>
          <a:p>
            <a:pPr marL="0" indent="0">
              <a:buNone/>
            </a:pPr>
            <a:r>
              <a:rPr sz="1900" b="1">
                <a:latin typeface="var(--title-font)"/>
                <a:ea typeface="var(--title-font)"/>
              </a:rPr>
              <a:t>Basic SODS</a:t>
            </a:r>
          </a:p>
          <a:p>
            <a:pPr marL="310896" indent="-310896">
              <a:buAutoNum type="arabicPeriod"/>
            </a:pPr>
            <a:r>
              <a:rPr sz="1600">
                <a:solidFill>
                  <a:srgbClr val="444444"/>
                </a:solidFill>
                <a:latin typeface="Helvetica Neue"/>
                <a:ea typeface="Helvetica Neue"/>
              </a:rPr>
              <a:t>通过基于被测程序的定义使用链来构建概率替换图，概率替换图是一个表示候选预言数据在多大程度上可以替代其他数据的图；</a:t>
            </a:r>
          </a:p>
          <a:p>
            <a:pPr marL="310896" indent="-310896">
              <a:buAutoNum type="arabicPeriod"/>
            </a:pPr>
            <a:r>
              <a:rPr sz="1600">
                <a:solidFill>
                  <a:srgbClr val="444444"/>
                </a:solidFill>
                <a:latin typeface="Helvetica Neue"/>
                <a:ea typeface="Helvetica Neue"/>
              </a:rPr>
              <a:t>通过考虑替换关系的转移程度（以</a:t>
            </a:r>
            <a:r>
              <a:rPr sz="1600">
                <a:solidFill>
                  <a:srgbClr val="444444"/>
                </a:solidFill>
                <a:latin typeface="Helvetica Neue"/>
                <a:ea typeface="Helvetica Neue"/>
              </a:rPr>
              <a:t>α</a:t>
            </a:r>
            <a:r>
              <a:rPr sz="1600">
                <a:solidFill>
                  <a:srgbClr val="444444"/>
                </a:solidFill>
                <a:latin typeface="Helvetica Neue"/>
                <a:ea typeface="Helvetica Neue"/>
              </a:rPr>
              <a:t>度量）来估计每个候选预言数据在观察每个语句中的错误方面的能力；</a:t>
            </a:r>
          </a:p>
          <a:p>
            <a:pPr marL="310896" indent="-310896">
              <a:buAutoNum type="arabicPeriod"/>
            </a:pPr>
            <a:r>
              <a:rPr sz="1600">
                <a:solidFill>
                  <a:srgbClr val="444444"/>
                </a:solidFill>
                <a:latin typeface="Helvetica Neue"/>
                <a:ea typeface="Helvetica Neue"/>
              </a:rPr>
              <a:t>根据故障观察能力和选定预言数据的影响（通过</a:t>
            </a:r>
            <a:r>
              <a:rPr sz="1600">
                <a:solidFill>
                  <a:srgbClr val="444444"/>
                </a:solidFill>
                <a:latin typeface="Helvetica Neue"/>
                <a:ea typeface="Helvetica Neue"/>
              </a:rPr>
              <a:t>f_p</a:t>
            </a:r>
            <a:r>
              <a:rPr sz="1600">
                <a:solidFill>
                  <a:srgbClr val="444444"/>
                </a:solidFill>
                <a:latin typeface="Helvetica Neue"/>
                <a:ea typeface="Helvetica Neue"/>
              </a:rPr>
              <a:t>度量）确定候选预言数据的选择顺序。</a:t>
            </a:r>
          </a:p>
          <a:p>
            <a:pPr marL="0" indent="0">
              <a:buNone/>
            </a:pPr>
            <a:r>
              <a:rPr sz="1900" b="1">
                <a:latin typeface="var(--title-font)"/>
                <a:ea typeface="var(--title-font)"/>
              </a:rPr>
              <a:t>Extended SODS</a:t>
            </a:r>
          </a:p>
          <a:p>
            <a:pPr marL="310896" indent="-310896">
              <a:buAutoNum type="arabicPeriod"/>
            </a:pPr>
            <a:r>
              <a:rPr sz="1600">
                <a:solidFill>
                  <a:srgbClr val="444444"/>
                </a:solidFill>
                <a:latin typeface="Helvetica Neue"/>
                <a:ea typeface="Helvetica Neue"/>
              </a:rPr>
              <a:t>Basic SODS；</a:t>
            </a:r>
          </a:p>
          <a:p>
            <a:pPr marL="310896" indent="-310896">
              <a:buAutoNum type="arabicPeriod"/>
            </a:pPr>
            <a:r>
              <a:rPr sz="1600">
                <a:solidFill>
                  <a:srgbClr val="444444"/>
                </a:solidFill>
                <a:latin typeface="Helvetica Neue"/>
                <a:ea typeface="Helvetica Neue"/>
              </a:rPr>
              <a:t>只关注程序中被测试的部分，基于0-1-CFA测试调用图分析来裁剪被测程序并剪枝概率替换图，以提高预言数据选择的有效性。</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定义使用链</a:t>
            </a:r>
          </a:p>
        </p:txBody>
      </p:sp>
      <p:sp>
        <p:nvSpPr>
          <p:cNvPr id="3" name="内容占位符 2"/>
          <p:cNvSpPr/>
          <p:nvPr>
            <p:ph idx="1"/>
          </p:nvPr>
        </p:nvSpPr>
        <p:spPr/>
        <p:txBody>
          <a:bodyPr>
            <a:normAutofit fontScale="100000"/>
          </a:bodyPr>
          <a:lstStyle/>
          <a:p>
            <a:pPr marL="310896" indent="-310896">
              <a:buFont typeface="Wingdings" charset="0"/>
              <a:buChar char="l"/>
            </a:pPr>
            <a:r>
              <a:rPr sz="1600">
                <a:solidFill>
                  <a:srgbClr val="444444"/>
                </a:solidFill>
                <a:latin typeface="Helvetica Neue"/>
                <a:ea typeface="Helvetica Neue"/>
              </a:rPr>
              <a:t>两个预言数据</a:t>
            </a:r>
            <a:r>
              <a:rPr sz="1600">
                <a:solidFill>
                  <a:srgbClr val="444444"/>
                </a:solidFill>
                <a:latin typeface="Helvetica Neue"/>
                <a:ea typeface="Helvetica Neue"/>
              </a:rPr>
              <a:t>o_i</a:t>
            </a:r>
            <a:r>
              <a:rPr sz="1600">
                <a:solidFill>
                  <a:srgbClr val="444444"/>
                </a:solidFill>
                <a:latin typeface="Helvetica Neue"/>
                <a:ea typeface="Helvetica Neue"/>
              </a:rPr>
              <a:t>和</a:t>
            </a:r>
            <a:r>
              <a:rPr sz="1600">
                <a:solidFill>
                  <a:srgbClr val="444444"/>
                </a:solidFill>
                <a:latin typeface="Helvetica Neue"/>
                <a:ea typeface="Helvetica Neue"/>
              </a:rPr>
              <a:t>o_j</a:t>
            </a:r>
            <a:r>
              <a:rPr sz="1600">
                <a:solidFill>
                  <a:srgbClr val="444444"/>
                </a:solidFill>
                <a:latin typeface="Helvetica Neue"/>
                <a:ea typeface="Helvetica Neue"/>
              </a:rPr>
              <a:t>组成的结构，以确保</a:t>
            </a:r>
            <a:r>
              <a:rPr sz="1600" b="1">
                <a:solidFill>
                  <a:srgbClr val="444444"/>
                </a:solidFill>
                <a:latin typeface="Helvetica Neue"/>
                <a:ea typeface="Helvetica Neue"/>
              </a:rPr>
              <a:t>变量</a:t>
            </a:r>
            <a:r>
              <a:rPr sz="1600" b="1">
                <a:solidFill>
                  <a:srgbClr val="444444"/>
                </a:solidFill>
                <a:latin typeface="Helvetica Neue"/>
                <a:ea typeface="Helvetica Neue"/>
              </a:rPr>
              <a:t>o_i</a:t>
            </a:r>
            <a:r>
              <a:rPr sz="1600" b="1">
                <a:solidFill>
                  <a:srgbClr val="444444"/>
                </a:solidFill>
                <a:latin typeface="Helvetica Neue"/>
                <a:ea typeface="Helvetica Neue"/>
              </a:rPr>
              <a:t>的定义使用</a:t>
            </a:r>
            <a:r>
              <a:rPr sz="1600" b="1">
                <a:solidFill>
                  <a:srgbClr val="444444"/>
                </a:solidFill>
                <a:latin typeface="Helvetica Neue"/>
                <a:ea typeface="Helvetica Neue"/>
              </a:rPr>
              <a:t>o_j</a:t>
            </a:r>
            <a:r>
              <a:rPr sz="1600" b="1">
                <a:solidFill>
                  <a:srgbClr val="444444"/>
                </a:solidFill>
                <a:latin typeface="Helvetica Neue"/>
                <a:ea typeface="Helvetica Neue"/>
              </a:rPr>
              <a:t>定义的变量的值</a:t>
            </a:r>
            <a:r>
              <a:rPr sz="1600">
                <a:solidFill>
                  <a:srgbClr val="444444"/>
                </a:solidFill>
                <a:latin typeface="Helvetica Neue"/>
                <a:ea typeface="Helvetica Neue"/>
              </a:rPr>
              <a:t>而无需其他预言数据干预。符号表示为</a:t>
            </a:r>
            <a:r>
              <a:rPr sz="1600">
                <a:solidFill>
                  <a:srgbClr val="444444"/>
                </a:solidFill>
                <a:latin typeface="Helvetica Neue"/>
                <a:ea typeface="Helvetica Neue"/>
              </a:rPr>
              <a:t>o_i &lt;= o_j</a:t>
            </a:r>
          </a:p>
          <a:p>
            <a:pPr marL="310896" indent="-310896">
              <a:buFont typeface="Wingdings" charset="0"/>
              <a:buChar char="l"/>
            </a:pPr>
            <a:r>
              <a:rPr sz="1600">
                <a:solidFill>
                  <a:srgbClr val="444444"/>
                </a:solidFill>
                <a:latin typeface="Helvetica Neue"/>
                <a:ea typeface="Helvetica Neue"/>
              </a:rPr>
              <a:t>例如，</a:t>
            </a:r>
            <a:r>
              <a:rPr sz="1600">
                <a:solidFill>
                  <a:srgbClr val="444444"/>
                </a:solidFill>
                <a:latin typeface="Helvetica Neue"/>
                <a:ea typeface="Helvetica Neue"/>
              </a:rPr>
              <a:t>o_3</a:t>
            </a:r>
            <a:r>
              <a:rPr sz="1600">
                <a:solidFill>
                  <a:srgbClr val="444444"/>
                </a:solidFill>
                <a:latin typeface="Helvetica Neue"/>
                <a:ea typeface="Helvetica Neue"/>
              </a:rPr>
              <a:t>和</a:t>
            </a:r>
            <a:r>
              <a:rPr sz="1600">
                <a:solidFill>
                  <a:srgbClr val="444444"/>
                </a:solidFill>
                <a:latin typeface="Helvetica Neue"/>
                <a:ea typeface="Helvetica Neue"/>
              </a:rPr>
              <a:t>o_1</a:t>
            </a:r>
            <a:r>
              <a:rPr sz="1600">
                <a:solidFill>
                  <a:srgbClr val="444444"/>
                </a:solidFill>
                <a:latin typeface="Helvetica Neue"/>
                <a:ea typeface="Helvetica Neue"/>
              </a:rPr>
              <a:t>构成一个定义使用链，观察</a:t>
            </a:r>
            <a:r>
              <a:rPr sz="1600">
                <a:solidFill>
                  <a:srgbClr val="444444"/>
                </a:solidFill>
                <a:latin typeface="Helvetica Neue"/>
                <a:ea typeface="Helvetica Neue"/>
              </a:rPr>
              <a:t>o_3</a:t>
            </a:r>
            <a:r>
              <a:rPr sz="1600">
                <a:solidFill>
                  <a:srgbClr val="444444"/>
                </a:solidFill>
                <a:latin typeface="Helvetica Neue"/>
                <a:ea typeface="Helvetica Neue"/>
              </a:rPr>
              <a:t>可以检测到</a:t>
            </a:r>
            <a:r>
              <a:rPr sz="1600">
                <a:solidFill>
                  <a:srgbClr val="444444"/>
                </a:solidFill>
                <a:latin typeface="Helvetica Neue"/>
                <a:ea typeface="Helvetica Neue"/>
              </a:rPr>
              <a:t>o_1</a:t>
            </a:r>
            <a:r>
              <a:rPr sz="1600">
                <a:solidFill>
                  <a:srgbClr val="444444"/>
                </a:solidFill>
                <a:latin typeface="Helvetica Neue"/>
                <a:ea typeface="Helvetica Neue"/>
              </a:rPr>
              <a:t>的值错误导致的故障，因此在软件测试中</a:t>
            </a:r>
            <a:r>
              <a:rPr sz="1600">
                <a:solidFill>
                  <a:srgbClr val="444444"/>
                </a:solidFill>
                <a:latin typeface="Helvetica Neue"/>
                <a:ea typeface="Helvetica Neue"/>
              </a:rPr>
              <a:t>o_3</a:t>
            </a:r>
            <a:r>
              <a:rPr sz="1600">
                <a:solidFill>
                  <a:srgbClr val="444444"/>
                </a:solidFill>
                <a:latin typeface="Helvetica Neue"/>
                <a:ea typeface="Helvetica Neue"/>
              </a:rPr>
              <a:t>可以作为</a:t>
            </a:r>
            <a:r>
              <a:rPr sz="1600">
                <a:solidFill>
                  <a:srgbClr val="444444"/>
                </a:solidFill>
                <a:latin typeface="Helvetica Neue"/>
                <a:ea typeface="Helvetica Neue"/>
              </a:rPr>
              <a:t>o_1</a:t>
            </a:r>
            <a:r>
              <a:rPr sz="1600">
                <a:solidFill>
                  <a:srgbClr val="444444"/>
                </a:solidFill>
                <a:latin typeface="Helvetica Neue"/>
                <a:ea typeface="Helvetica Neue"/>
              </a:rPr>
              <a:t>的替代品。</a:t>
            </a:r>
          </a:p>
          <a:p>
            <a:pPr marL="310896" indent="-310896">
              <a:buFont typeface="Wingdings" charset="0"/>
              <a:buChar char="l"/>
            </a:pPr>
            <a:r>
              <a:rPr sz="1600">
                <a:solidFill>
                  <a:srgbClr val="444444"/>
                </a:solidFill>
                <a:latin typeface="Helvetica Neue"/>
                <a:ea typeface="Helvetica Neue"/>
              </a:rPr>
              <a:t>基于定义使用链，我们可以在候选预言数据之间构建替换关系。</a:t>
            </a:r>
          </a:p>
          <a:p>
            <a:pPr marL="310896" indent="-310896">
              <a:buFont typeface="Wingdings" charset="0"/>
              <a:buChar char="l"/>
            </a:pPr>
            <a:r>
              <a:rPr sz="1600">
                <a:solidFill>
                  <a:srgbClr val="444444"/>
                </a:solidFill>
                <a:latin typeface="Helvetica Neue"/>
                <a:ea typeface="Helvetica Neue"/>
              </a:rPr>
              <a:t>注意定义使用链具有</a:t>
            </a:r>
            <a:r>
              <a:rPr sz="1600" b="1">
                <a:solidFill>
                  <a:srgbClr val="444444"/>
                </a:solidFill>
                <a:latin typeface="Helvetica Neue"/>
                <a:ea typeface="Helvetica Neue"/>
              </a:rPr>
              <a:t>传递性</a:t>
            </a:r>
            <a:r>
              <a:rPr sz="1600">
                <a:solidFill>
                  <a:srgbClr val="444444"/>
                </a:solidFill>
                <a:latin typeface="Helvetica Neue"/>
                <a:ea typeface="Helvetica Neue"/>
              </a:rPr>
              <a:t>。</a:t>
            </a:r>
          </a:p>
          <a:p>
            <a:pPr marL="0" indent="0">
              <a:buNone/>
            </a:pPr>
            <a:endParaRPr sz="1600">
              <a:solidFill>
                <a:srgbClr val="444444"/>
              </a:solidFill>
              <a:latin typeface="Helvetica Neue"/>
              <a:ea typeface="Helvetica Neue"/>
            </a:endParaRPr>
          </a:p>
          <a:p>
            <a:pPr/>
            <a:endParaRPr sz="1600">
              <a:solidFill>
                <a:srgbClr val="444444"/>
              </a:solidFill>
              <a:latin typeface="Helvetica Neue"/>
              <a:ea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normAutofit fontScale="100000"/>
          </a:bodyPr>
          <a:lstStyle/>
          <a:p>
            <a:pPr/>
            <a:r>
              <a:rPr sz="2400">
                <a:latin typeface="var(--title-font)"/>
                <a:ea typeface="var(--title-font)"/>
              </a:rPr>
              <a:t>预言数据权重的生成</a:t>
            </a:r>
          </a:p>
        </p:txBody>
      </p:sp>
      <p:sp>
        <p:nvSpPr>
          <p:cNvPr id="3" name="内容占位符 2"/>
          <p:cNvSpPr/>
          <p:nvPr>
            <p:ph idx="1"/>
          </p:nvPr>
        </p:nvSpPr>
        <p:spPr/>
        <p:txBody>
          <a:bodyPr>
            <a:normAutofit fontScale="100000"/>
          </a:bodyPr>
          <a:lstStyle/>
          <a:p>
            <a:pPr marL="310896" indent="-310896" algn="l">
              <a:buFont typeface="Wingdings" charset="0"/>
              <a:buChar char="l"/>
            </a:pPr>
            <a:r>
              <a:rPr sz="1600">
                <a:solidFill>
                  <a:srgbClr val="444444"/>
                </a:solidFill>
                <a:latin typeface="Helvetica Neue"/>
                <a:ea typeface="Helvetica Neue"/>
              </a:rPr>
              <a:t>所有循环将被视为有一次迭代，</a:t>
            </a:r>
            <a:r>
              <a:rPr sz="1600">
                <a:solidFill>
                  <a:srgbClr val="444444"/>
                </a:solidFill>
                <a:latin typeface="Helvetica Neue"/>
                <a:ea typeface="Helvetica Neue"/>
              </a:rPr>
              <a:t>while (i &gt; 0) =&gt; if (i &gt; 0)</a:t>
            </a:r>
          </a:p>
          <a:p>
            <a:pPr marL="310896" indent="-310896" algn="l">
              <a:buFont typeface="Wingdings" charset="0"/>
              <a:buChar char="l"/>
            </a:pPr>
            <a:r>
              <a:rPr sz="1600">
                <a:solidFill>
                  <a:srgbClr val="444444"/>
                </a:solidFill>
                <a:latin typeface="Helvetica Neue"/>
                <a:ea typeface="Helvetica Neue"/>
              </a:rPr>
              <a:t>o_i</a:t>
            </a:r>
            <a:r>
              <a:rPr sz="1600">
                <a:solidFill>
                  <a:srgbClr val="444444"/>
                </a:solidFill>
                <a:latin typeface="Helvetica Neue"/>
                <a:ea typeface="Helvetica Neue"/>
              </a:rPr>
              <a:t>和</a:t>
            </a:r>
            <a:r>
              <a:rPr sz="1600">
                <a:solidFill>
                  <a:srgbClr val="444444"/>
                </a:solidFill>
                <a:latin typeface="Helvetica Neue"/>
                <a:ea typeface="Helvetica Neue"/>
              </a:rPr>
              <a:t>o_j定义的语句总是一起执行 =&gt; </a:t>
            </a:r>
            <a:r>
              <a:rPr sz="1600">
                <a:solidFill>
                  <a:srgbClr val="444444"/>
                </a:solidFill>
                <a:latin typeface="Helvetica Neue"/>
                <a:ea typeface="Helvetica Neue"/>
              </a:rPr>
              <a:t>P(o_i &gt; o_j) = 1$</a:t>
            </a:r>
          </a:p>
          <a:p>
            <a:pPr marL="310896" indent="-310896" algn="l">
              <a:buFont typeface="Wingdings" charset="0"/>
              <a:buChar char="l"/>
            </a:pPr>
            <a:r>
              <a:rPr sz="1600">
                <a:solidFill>
                  <a:srgbClr val="444444"/>
                </a:solidFill>
                <a:latin typeface="Helvetica Neue"/>
                <a:ea typeface="Helvetica Neue"/>
              </a:rPr>
              <a:t>对</a:t>
            </a:r>
            <a:r>
              <a:rPr sz="1600">
                <a:solidFill>
                  <a:srgbClr val="444444"/>
                </a:solidFill>
                <a:latin typeface="Helvetica Neue"/>
                <a:ea typeface="Helvetica Neue"/>
              </a:rPr>
              <a:t>if</a:t>
            </a:r>
            <a:r>
              <a:rPr sz="1600">
                <a:solidFill>
                  <a:srgbClr val="444444"/>
                </a:solidFill>
                <a:latin typeface="Helvetica Neue"/>
                <a:ea typeface="Helvetica Neue"/>
              </a:rPr>
              <a:t>语句应用乘法原理，例如</a:t>
            </a:r>
            <a:r>
              <a:rPr sz="1600">
                <a:solidFill>
                  <a:srgbClr val="444444"/>
                </a:solidFill>
                <a:latin typeface="Helvetica Neue"/>
                <a:ea typeface="Helvetica Neue"/>
              </a:rPr>
              <a:t>P(o_6 &gt; o_3) = \overline{b_1} * \overline{b_2} * b_3</a:t>
            </a:r>
            <a:r>
              <a:rPr sz="1600">
                <a:solidFill>
                  <a:srgbClr val="444444"/>
                </a:solidFill>
                <a:latin typeface="Helvetica Neue"/>
                <a:ea typeface="Helvetica Neue"/>
              </a:rPr>
              <a:t>， </a:t>
            </a:r>
            <a:r>
              <a:rPr sz="1600">
                <a:solidFill>
                  <a:srgbClr val="444444"/>
                </a:solidFill>
                <a:latin typeface="Helvetica Neue"/>
                <a:ea typeface="Helvetica Neue"/>
              </a:rPr>
              <a:t>b_1</a:t>
            </a:r>
            <a:r>
              <a:rPr sz="1600">
                <a:solidFill>
                  <a:srgbClr val="444444"/>
                </a:solidFill>
                <a:latin typeface="Helvetica Neue"/>
                <a:ea typeface="Helvetica Neue"/>
              </a:rPr>
              <a:t>、</a:t>
            </a:r>
            <a:r>
              <a:rPr sz="1600">
                <a:solidFill>
                  <a:srgbClr val="444444"/>
                </a:solidFill>
                <a:latin typeface="Helvetica Neue"/>
                <a:ea typeface="Helvetica Neue"/>
              </a:rPr>
              <a:t>b_2</a:t>
            </a:r>
            <a:r>
              <a:rPr sz="1600">
                <a:solidFill>
                  <a:srgbClr val="444444"/>
                </a:solidFill>
                <a:latin typeface="Helvetica Neue"/>
                <a:ea typeface="Helvetica Neue"/>
              </a:rPr>
              <a:t>和</a:t>
            </a:r>
            <a:r>
              <a:rPr sz="1600">
                <a:solidFill>
                  <a:srgbClr val="444444"/>
                </a:solidFill>
                <a:latin typeface="Helvetica Neue"/>
                <a:ea typeface="Helvetica Neue"/>
              </a:rPr>
              <a:t>b_3</a:t>
            </a:r>
            <a:r>
              <a:rPr sz="1600">
                <a:solidFill>
                  <a:srgbClr val="444444"/>
                </a:solidFill>
                <a:latin typeface="Helvetica Neue"/>
                <a:ea typeface="Helvetica Neue"/>
              </a:rPr>
              <a:t>分别表示</a:t>
            </a:r>
            <a:r>
              <a:rPr sz="1600">
                <a:solidFill>
                  <a:srgbClr val="444444"/>
                </a:solidFill>
                <a:latin typeface="Helvetica Neue"/>
                <a:ea typeface="Helvetica Neue"/>
              </a:rPr>
              <a:t>n &lt; 0</a:t>
            </a:r>
            <a:r>
              <a:rPr sz="1600">
                <a:solidFill>
                  <a:srgbClr val="444444"/>
                </a:solidFill>
                <a:latin typeface="Helvetica Neue"/>
                <a:ea typeface="Helvetica Neue"/>
              </a:rPr>
              <a:t>、</a:t>
            </a:r>
            <a:r>
              <a:rPr sz="1600">
                <a:solidFill>
                  <a:srgbClr val="444444"/>
                </a:solidFill>
                <a:latin typeface="Helvetica Neue"/>
                <a:ea typeface="Helvetica Neue"/>
              </a:rPr>
              <a:t>n == 0</a:t>
            </a:r>
            <a:r>
              <a:rPr sz="1600">
                <a:solidFill>
                  <a:srgbClr val="444444"/>
                </a:solidFill>
                <a:latin typeface="Helvetica Neue"/>
                <a:ea typeface="Helvetica Neue"/>
              </a:rPr>
              <a:t>和</a:t>
            </a:r>
            <a:r>
              <a:rPr sz="1600">
                <a:solidFill>
                  <a:srgbClr val="444444"/>
                </a:solidFill>
                <a:latin typeface="Helvetica Neue"/>
                <a:ea typeface="Helvetica Neue"/>
              </a:rPr>
              <a:t>i &gt; 0</a:t>
            </a:r>
            <a:r>
              <a:rPr sz="1600">
                <a:solidFill>
                  <a:srgbClr val="444444"/>
                </a:solidFill>
                <a:latin typeface="Helvetica Neue"/>
                <a:ea typeface="Helvetica Neue"/>
              </a:rPr>
              <a:t>的概率</a:t>
            </a:r>
          </a:p>
        </p:txBody>
      </p:sp>
    </p:spTree>
  </p:cSld>
  <p:clrMapOvr>
    <a:masterClrMapping/>
  </p:clrMapOvr>
</p:sld>
</file>