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39"/>
  </p:notesMasterIdLst>
  <p:sldIdLst>
    <p:sldId id="256" r:id="rId2"/>
    <p:sldId id="292" r:id="rId3"/>
    <p:sldId id="286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7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89" r:id="rId25"/>
    <p:sldId id="291" r:id="rId26"/>
    <p:sldId id="287" r:id="rId27"/>
    <p:sldId id="288" r:id="rId28"/>
    <p:sldId id="290" r:id="rId29"/>
    <p:sldId id="274" r:id="rId30"/>
    <p:sldId id="257" r:id="rId31"/>
    <p:sldId id="258" r:id="rId32"/>
    <p:sldId id="260" r:id="rId33"/>
    <p:sldId id="259" r:id="rId34"/>
    <p:sldId id="261" r:id="rId35"/>
    <p:sldId id="262" r:id="rId36"/>
    <p:sldId id="263" r:id="rId37"/>
    <p:sldId id="29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 snapToGrid="0">
      <p:cViewPr>
        <p:scale>
          <a:sx n="66" d="100"/>
          <a:sy n="66" d="100"/>
        </p:scale>
        <p:origin x="8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9.wmf"/><Relationship Id="rId7" Type="http://schemas.openxmlformats.org/officeDocument/2006/relationships/image" Target="../media/image30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10" Type="http://schemas.openxmlformats.org/officeDocument/2006/relationships/image" Target="../media/image24.wmf"/><Relationship Id="rId4" Type="http://schemas.openxmlformats.org/officeDocument/2006/relationships/image" Target="../media/image3.wmf"/><Relationship Id="rId9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33.wmf"/><Relationship Id="rId5" Type="http://schemas.openxmlformats.org/officeDocument/2006/relationships/image" Target="../media/image25.wmf"/><Relationship Id="rId4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6FE46-F123-4DCF-A857-068D755A8067}" type="datetimeFigureOut">
              <a:rPr lang="zh-CN" altLang="en-US" smtClean="0"/>
              <a:t>2017-05-27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43BB8-2C5E-4871-B995-797115618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20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3C60F-A366-4E3B-AB89-73C46D916F4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346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各位老师同学大家好，我叫韦淞瀚，下面由我来介绍我们组在商业软件的使用这一块的内容。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43BB8-2C5E-4871-B995-79711561824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356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本文选择的常用设备是涡轮增压机。涡轮增压机有可能在汽车发动机或者航空发动机中看到，可以说是非常常用了。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右图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是一个涡轮增压机的结构原理示意图，它是利用发动机排出的废气惯性冲力来推动涡轮室内的涡轮，涡轮又带动同轴的叶轮，叶轮压送由空气滤清器管道送来的空气，使之增压进入气缸，实现气体增压。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涡轮增压机的整体结构比较复杂，而且整体结构中的很多部分是通气的管路，其受到的气体的相互作用力不大，固在分析中将其视为近似刚体的结构。增压机中主要的运转的容易变形的机构是中间的转子机构，所以模态分析中主要研究的是转子系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43BB8-2C5E-4871-B995-79711561824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08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 我弄来了一个涡轮增压机的转子装配图，顺便弄了各个零件的质量属性。然后我们开始简化。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43BB8-2C5E-4871-B995-79711561824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847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43BB8-2C5E-4871-B995-79711561824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571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最后我们得到无阻尼特征频率如下，一阶是</a:t>
            </a:r>
            <a:r>
              <a:rPr lang="en-US" altLang="zh-CN" dirty="0" smtClean="0"/>
              <a:t>16hz,</a:t>
            </a:r>
            <a:r>
              <a:rPr lang="zh-CN" altLang="en-US" dirty="0" smtClean="0"/>
              <a:t>二阶是</a:t>
            </a:r>
            <a:r>
              <a:rPr lang="en-US" altLang="zh-CN" dirty="0" smtClean="0"/>
              <a:t>34hz</a:t>
            </a:r>
            <a:r>
              <a:rPr lang="zh-CN" altLang="en-US" dirty="0" smtClean="0"/>
              <a:t>，从两个振型中可以看到他们分别是叶轮端和涡轮端的振动。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43BB8-2C5E-4871-B995-79711561824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966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当然，对于一个转子系统只分析无阻尼特征频率是不行的，那至少得把临界转速给算出来吧，由于阻尼项的存在，特征频率会随着转速的变化而变化，这样就可以画出坎贝尔图，图这些线与</a:t>
            </a:r>
            <a:r>
              <a:rPr lang="en-US" altLang="zh-CN" dirty="0" smtClean="0"/>
              <a:t>F=1x</a:t>
            </a:r>
            <a:r>
              <a:rPr lang="zh-CN" altLang="en-US" dirty="0" smtClean="0"/>
              <a:t>线的的交点就是临界转速了。由于轴承的刚度是自己取的，所以我顺便分析轴承刚度对临界频率的影响，可以看到一阶临界转速会收敛到</a:t>
            </a:r>
            <a:r>
              <a:rPr lang="en-US" altLang="zh-CN" dirty="0" smtClean="0"/>
              <a:t>130hz</a:t>
            </a:r>
            <a:r>
              <a:rPr lang="zh-CN" altLang="en-US" dirty="0" smtClean="0"/>
              <a:t>，这表示刚度大等于轴承处固定时临界频率为有限值，表明仿真结果是合理的。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43BB8-2C5E-4871-B995-79711561824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201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仿真结果的合理性，我感觉挺合理的。由于原转子系统的三维模型我没有，不过还是用一个简化后的的三维模型来进行仿真，来验证一下用一维梁单元来进行仿真的正确性。图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为三维模型仿真得到的无阻尼模态频率和其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阶振型，轴承刚度取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N/m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43BB8-2C5E-4871-B995-79711561824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245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接下来把轴承刚度调到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10^9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进行仿真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，第一阶径向振动频率为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126.23hz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，与一维模型的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130hz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还算接近，但第二阶径向振动的频率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389.57hz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就与一维模型的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334hz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有较大的差别了。由图中的振型也可以看出，此时振型的最大位移是在盘间而不是轴端，即此时盘的自身厚度也对模态频率产生了影响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，这也暴露了一维模型的一个缺陷。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43BB8-2C5E-4871-B995-79711561824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5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3C60F-A366-4E3B-AB89-73C46D916F4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50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3C60F-A366-4E3B-AB89-73C46D916F4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3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3C60F-A366-4E3B-AB89-73C46D916F4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709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3C60F-A366-4E3B-AB89-73C46D916F4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8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3C60F-A366-4E3B-AB89-73C46D916F4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93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3C60F-A366-4E3B-AB89-73C46D916F4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527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3C60F-A366-4E3B-AB89-73C46D916F4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93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43BB8-2C5E-4871-B995-79711561824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26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1902-6172-4127-B6E9-6257428CA635}" type="datetimeFigureOut">
              <a:rPr lang="zh-CN" altLang="en-US" smtClean="0"/>
              <a:t>2017-05-27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84AF-62A8-4A41-B233-BB85A57B851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03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1902-6172-4127-B6E9-6257428CA635}" type="datetimeFigureOut">
              <a:rPr lang="zh-CN" altLang="en-US" smtClean="0"/>
              <a:t>2017-05-27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84AF-62A8-4A41-B233-BB85A57B8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78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1902-6172-4127-B6E9-6257428CA635}" type="datetimeFigureOut">
              <a:rPr lang="zh-CN" altLang="en-US" smtClean="0"/>
              <a:t>2017-05-27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84AF-62A8-4A41-B233-BB85A57B8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28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1902-6172-4127-B6E9-6257428CA635}" type="datetimeFigureOut">
              <a:rPr lang="zh-CN" altLang="en-US" smtClean="0"/>
              <a:t>2017-05-27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84AF-62A8-4A41-B233-BB85A57B851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540" y="37581"/>
            <a:ext cx="2056364" cy="69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6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1902-6172-4127-B6E9-6257428CA635}" type="datetimeFigureOut">
              <a:rPr lang="zh-CN" altLang="en-US" smtClean="0"/>
              <a:t>2017-05-27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84AF-62A8-4A41-B233-BB85A57B851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8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1902-6172-4127-B6E9-6257428CA635}" type="datetimeFigureOut">
              <a:rPr lang="zh-CN" altLang="en-US" smtClean="0"/>
              <a:t>2017-05-27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84AF-62A8-4A41-B233-BB85A57B8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47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1902-6172-4127-B6E9-6257428CA635}" type="datetimeFigureOut">
              <a:rPr lang="zh-CN" altLang="en-US" smtClean="0"/>
              <a:t>2017-05-27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84AF-62A8-4A41-B233-BB85A57B8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5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1902-6172-4127-B6E9-6257428CA635}" type="datetimeFigureOut">
              <a:rPr lang="zh-CN" altLang="en-US" smtClean="0"/>
              <a:t>2017-05-27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84AF-62A8-4A41-B233-BB85A57B8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2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1902-6172-4127-B6E9-6257428CA635}" type="datetimeFigureOut">
              <a:rPr lang="zh-CN" altLang="en-US" smtClean="0"/>
              <a:t>2017-05-27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84AF-62A8-4A41-B233-BB85A57B8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7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331902-6172-4127-B6E9-6257428CA635}" type="datetimeFigureOut">
              <a:rPr lang="zh-CN" altLang="en-US" smtClean="0"/>
              <a:t>2017-05-27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7B84AF-62A8-4A41-B233-BB85A57B8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03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1902-6172-4127-B6E9-6257428CA635}" type="datetimeFigureOut">
              <a:rPr lang="zh-CN" altLang="en-US" smtClean="0"/>
              <a:t>2017-05-27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84AF-62A8-4A41-B233-BB85A57B8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06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331902-6172-4127-B6E9-6257428CA635}" type="datetimeFigureOut">
              <a:rPr lang="zh-CN" altLang="en-US" smtClean="0"/>
              <a:t>2017-05-27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7B84AF-62A8-4A41-B233-BB85A57B851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86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wmf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12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4.wmf"/><Relationship Id="rId22" Type="http://schemas.openxmlformats.org/officeDocument/2006/relationships/image" Target="../media/image3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38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.wmf"/><Relationship Id="rId4" Type="http://schemas.openxmlformats.org/officeDocument/2006/relationships/image" Target="../media/image12.png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9.w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12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4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4" Type="http://schemas.openxmlformats.org/officeDocument/2006/relationships/image" Target="../media/image12.png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6.wmf"/><Relationship Id="rId4" Type="http://schemas.openxmlformats.org/officeDocument/2006/relationships/image" Target="../media/image12.png"/><Relationship Id="rId9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9340" y="758952"/>
            <a:ext cx="10326340" cy="3566160"/>
          </a:xfrm>
        </p:spPr>
        <p:txBody>
          <a:bodyPr/>
          <a:lstStyle/>
          <a:p>
            <a:r>
              <a:rPr lang="zh-CN" altLang="en-US" dirty="0" smtClean="0"/>
              <a:t>计算动力学大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组员：冯伟、舒炫博、王若溪、韦淞瀚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510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47583" y="105955"/>
            <a:ext cx="6785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+mj-ea"/>
                <a:ea typeface="+mj-ea"/>
              </a:rPr>
              <a:t>8</a:t>
            </a:r>
            <a:r>
              <a:rPr lang="zh-CN" altLang="en-US" sz="3200" b="1" dirty="0" smtClean="0">
                <a:latin typeface="+mj-ea"/>
                <a:ea typeface="+mj-ea"/>
              </a:rPr>
              <a:t>节点</a:t>
            </a:r>
            <a:r>
              <a:rPr lang="en-US" altLang="zh-CN" sz="3200" b="1" dirty="0" smtClean="0">
                <a:latin typeface="+mj-ea"/>
                <a:ea typeface="+mj-ea"/>
              </a:rPr>
              <a:t>6</a:t>
            </a:r>
            <a:r>
              <a:rPr lang="zh-CN" altLang="en-US" sz="3200" b="1" dirty="0" smtClean="0">
                <a:latin typeface="+mj-ea"/>
                <a:ea typeface="+mj-ea"/>
              </a:rPr>
              <a:t>面体</a:t>
            </a:r>
            <a:r>
              <a:rPr lang="en-US" altLang="zh-CN" sz="3200" b="1" dirty="0" smtClean="0">
                <a:latin typeface="+mj-ea"/>
                <a:ea typeface="+mj-ea"/>
              </a:rPr>
              <a:t>SOLID</a:t>
            </a:r>
            <a:r>
              <a:rPr lang="zh-CN" altLang="en-US" sz="3200" b="1" dirty="0" smtClean="0">
                <a:latin typeface="+mj-ea"/>
                <a:ea typeface="+mj-ea"/>
              </a:rPr>
              <a:t>单元实现方法</a:t>
            </a:r>
            <a:r>
              <a:rPr lang="en-US" altLang="zh-CN" sz="3200" b="1" dirty="0" smtClean="0">
                <a:latin typeface="+mj-ea"/>
              </a:rPr>
              <a:t>(7/8)</a:t>
            </a:r>
            <a:endParaRPr lang="zh-CN" altLang="en-US" sz="3200" b="1" dirty="0"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02" y="1486091"/>
            <a:ext cx="2497841" cy="2499365"/>
          </a:xfrm>
          <a:prstGeom prst="rect">
            <a:avLst/>
          </a:prstGeom>
        </p:spPr>
      </p:pic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8278812" y="1652599"/>
          <a:ext cx="3913188" cy="448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" name="Equation" r:id="rId5" imgW="2222280" imgH="2565360" progId="Equation.DSMT4">
                  <p:embed/>
                </p:oleObj>
              </mc:Choice>
              <mc:Fallback>
                <p:oleObj name="Equation" r:id="rId5" imgW="2222280" imgH="2565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8812" y="1652599"/>
                        <a:ext cx="3913188" cy="4489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82536" y="1065134"/>
            <a:ext cx="3541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+mj-ea"/>
                <a:ea typeface="+mj-ea"/>
              </a:rPr>
              <a:t>单元应力计算过程：</a:t>
            </a:r>
            <a:endParaRPr lang="en-US" altLang="zh-CN" sz="2000" dirty="0" smtClean="0">
              <a:solidFill>
                <a:prstClr val="black"/>
              </a:solidFill>
              <a:latin typeface="+mj-ea"/>
              <a:ea typeface="+mj-ea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4999025" y="2069022"/>
          <a:ext cx="23034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" name="Equation" r:id="rId7" imgW="1307880" imgH="253800" progId="Equation.DSMT4">
                  <p:embed/>
                </p:oleObj>
              </mc:Choice>
              <mc:Fallback>
                <p:oleObj name="Equation" r:id="rId7" imgW="1307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99025" y="2069022"/>
                        <a:ext cx="2303463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3758393" y="2634471"/>
          <a:ext cx="47847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" name="Equation" r:id="rId9" imgW="2717640" imgH="393480" progId="Equation.DSMT4">
                  <p:embed/>
                </p:oleObj>
              </mc:Choice>
              <mc:Fallback>
                <p:oleObj name="Equation" r:id="rId9" imgW="2717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58393" y="2634471"/>
                        <a:ext cx="4784725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1253282" y="4459094"/>
          <a:ext cx="1540158" cy="69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" name="Equation" r:id="rId11" imgW="876240" imgH="393480" progId="Equation.DSMT4">
                  <p:embed/>
                </p:oleObj>
              </mc:Choice>
              <mc:Fallback>
                <p:oleObj name="Equation" r:id="rId11" imgW="876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53282" y="4459094"/>
                        <a:ext cx="1540158" cy="69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1253282" y="5151049"/>
          <a:ext cx="15621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" name="Equation" r:id="rId13" imgW="888840" imgH="393480" progId="Equation.DSMT4">
                  <p:embed/>
                </p:oleObj>
              </mc:Choice>
              <mc:Fallback>
                <p:oleObj name="Equation" r:id="rId13" imgW="888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53282" y="5151049"/>
                        <a:ext cx="156210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1275224" y="5769829"/>
          <a:ext cx="1540158" cy="69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9" name="Equation" r:id="rId15" imgW="876240" imgH="393480" progId="Equation.DSMT4">
                  <p:embed/>
                </p:oleObj>
              </mc:Choice>
              <mc:Fallback>
                <p:oleObj name="Equation" r:id="rId15" imgW="876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75224" y="5769829"/>
                        <a:ext cx="1540158" cy="69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131654" y="4006303"/>
            <a:ext cx="1378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+mj-ea"/>
                <a:ea typeface="+mj-ea"/>
              </a:rPr>
              <a:t>局部坐标：</a:t>
            </a:r>
            <a:endParaRPr lang="en-US" altLang="zh-CN" sz="2000" dirty="0" smtClean="0">
              <a:solidFill>
                <a:prstClr val="black"/>
              </a:solidFill>
              <a:latin typeface="+mj-ea"/>
              <a:ea typeface="+mj-ea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/>
          </p:nvPr>
        </p:nvGraphicFramePr>
        <p:xfrm>
          <a:off x="3758395" y="3468602"/>
          <a:ext cx="34417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" name="Equation" r:id="rId17" imgW="1955520" imgH="419040" progId="Equation.DSMT4">
                  <p:embed/>
                </p:oleObj>
              </mc:Choice>
              <mc:Fallback>
                <p:oleObj name="Equation" r:id="rId17" imgW="19555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58395" y="3468602"/>
                        <a:ext cx="3441700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/>
          </p:nvPr>
        </p:nvGraphicFramePr>
        <p:xfrm>
          <a:off x="3758395" y="4262642"/>
          <a:ext cx="34417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" name="Equation" r:id="rId19" imgW="1955520" imgH="419040" progId="Equation.DSMT4">
                  <p:embed/>
                </p:oleObj>
              </mc:Choice>
              <mc:Fallback>
                <p:oleObj name="Equation" r:id="rId19" imgW="19555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58395" y="4262642"/>
                        <a:ext cx="3441700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/>
          </p:nvPr>
        </p:nvGraphicFramePr>
        <p:xfrm>
          <a:off x="3758395" y="5109774"/>
          <a:ext cx="34417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2" name="Equation" r:id="rId21" imgW="1955520" imgH="419040" progId="Equation.DSMT4">
                  <p:embed/>
                </p:oleObj>
              </mc:Choice>
              <mc:Fallback>
                <p:oleObj name="Equation" r:id="rId21" imgW="19555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758395" y="5109774"/>
                        <a:ext cx="3441700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/>
          </p:nvPr>
        </p:nvGraphicFramePr>
        <p:xfrm>
          <a:off x="3758395" y="1362287"/>
          <a:ext cx="460216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3" name="Equation" r:id="rId23" imgW="2616120" imgH="304560" progId="Equation.DSMT4">
                  <p:embed/>
                </p:oleObj>
              </mc:Choice>
              <mc:Fallback>
                <p:oleObj name="Equation" r:id="rId23" imgW="26161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758395" y="1362287"/>
                        <a:ext cx="4602162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3266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47583" y="105955"/>
            <a:ext cx="6785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+mj-ea"/>
                <a:ea typeface="+mj-ea"/>
              </a:rPr>
              <a:t>8</a:t>
            </a:r>
            <a:r>
              <a:rPr lang="zh-CN" altLang="en-US" sz="3200" b="1" dirty="0" smtClean="0">
                <a:latin typeface="+mj-ea"/>
                <a:ea typeface="+mj-ea"/>
              </a:rPr>
              <a:t>节点</a:t>
            </a:r>
            <a:r>
              <a:rPr lang="en-US" altLang="zh-CN" sz="3200" b="1" dirty="0" smtClean="0">
                <a:latin typeface="+mj-ea"/>
                <a:ea typeface="+mj-ea"/>
              </a:rPr>
              <a:t>6</a:t>
            </a:r>
            <a:r>
              <a:rPr lang="zh-CN" altLang="en-US" sz="3200" b="1" dirty="0" smtClean="0">
                <a:latin typeface="+mj-ea"/>
                <a:ea typeface="+mj-ea"/>
              </a:rPr>
              <a:t>面体</a:t>
            </a:r>
            <a:r>
              <a:rPr lang="en-US" altLang="zh-CN" sz="3200" b="1" dirty="0" smtClean="0">
                <a:latin typeface="+mj-ea"/>
                <a:ea typeface="+mj-ea"/>
              </a:rPr>
              <a:t>SOLID</a:t>
            </a:r>
            <a:r>
              <a:rPr lang="zh-CN" altLang="en-US" sz="3200" b="1" dirty="0" smtClean="0">
                <a:latin typeface="+mj-ea"/>
                <a:ea typeface="+mj-ea"/>
              </a:rPr>
              <a:t>单元实现方法</a:t>
            </a:r>
            <a:r>
              <a:rPr lang="en-US" altLang="zh-CN" sz="3200" b="1" dirty="0" smtClean="0">
                <a:latin typeface="+mj-ea"/>
              </a:rPr>
              <a:t>(</a:t>
            </a:r>
            <a:r>
              <a:rPr lang="en-US" altLang="zh-CN" sz="3200" b="1" dirty="0">
                <a:latin typeface="+mj-ea"/>
              </a:rPr>
              <a:t>8</a:t>
            </a:r>
            <a:r>
              <a:rPr lang="en-US" altLang="zh-CN" sz="3200" b="1" dirty="0" smtClean="0">
                <a:latin typeface="+mj-ea"/>
              </a:rPr>
              <a:t>/8)</a:t>
            </a:r>
            <a:endParaRPr lang="zh-CN" altLang="en-US" sz="3200" b="1" dirty="0"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02" y="1486091"/>
            <a:ext cx="2497841" cy="24993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82536" y="1065134"/>
            <a:ext cx="3541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+mj-ea"/>
                <a:ea typeface="+mj-ea"/>
              </a:rPr>
              <a:t>单元应力计算过程：</a:t>
            </a:r>
            <a:endParaRPr lang="en-US" altLang="zh-CN" sz="2000" dirty="0" smtClean="0">
              <a:solidFill>
                <a:prstClr val="black"/>
              </a:solidFill>
              <a:latin typeface="+mj-ea"/>
              <a:ea typeface="+mj-ea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3538868" y="1698511"/>
          <a:ext cx="8320088" cy="4756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5" imgW="4724280" imgH="2717640" progId="Equation.DSMT4">
                  <p:embed/>
                </p:oleObj>
              </mc:Choice>
              <mc:Fallback>
                <p:oleObj name="Equation" r:id="rId5" imgW="4724280" imgH="271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38868" y="1698511"/>
                        <a:ext cx="8320088" cy="4756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253282" y="4459094"/>
          <a:ext cx="1540158" cy="69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7" imgW="876240" imgH="393480" progId="Equation.DSMT4">
                  <p:embed/>
                </p:oleObj>
              </mc:Choice>
              <mc:Fallback>
                <p:oleObj name="Equation" r:id="rId7" imgW="876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3282" y="4459094"/>
                        <a:ext cx="1540158" cy="69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253282" y="5151049"/>
          <a:ext cx="15621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Equation" r:id="rId9" imgW="888840" imgH="393480" progId="Equation.DSMT4">
                  <p:embed/>
                </p:oleObj>
              </mc:Choice>
              <mc:Fallback>
                <p:oleObj name="Equation" r:id="rId9" imgW="888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3282" y="5151049"/>
                        <a:ext cx="156210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275224" y="5769829"/>
          <a:ext cx="1540158" cy="69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Equation" r:id="rId11" imgW="876240" imgH="393480" progId="Equation.DSMT4">
                  <p:embed/>
                </p:oleObj>
              </mc:Choice>
              <mc:Fallback>
                <p:oleObj name="Equation" r:id="rId11" imgW="876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75224" y="5769829"/>
                        <a:ext cx="1540158" cy="69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131654" y="4006303"/>
            <a:ext cx="1378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+mj-ea"/>
                <a:ea typeface="+mj-ea"/>
              </a:rPr>
              <a:t>局部坐标：</a:t>
            </a:r>
            <a:endParaRPr lang="en-US" altLang="zh-CN" sz="2000" dirty="0" smtClean="0">
              <a:solidFill>
                <a:prstClr val="black"/>
              </a:solidFill>
              <a:latin typeface="+mj-ea"/>
              <a:ea typeface="+mj-ea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3687285" y="997695"/>
          <a:ext cx="46243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Equation" r:id="rId13" imgW="2628720" imgH="304560" progId="Equation.DSMT4">
                  <p:embed/>
                </p:oleObj>
              </mc:Choice>
              <mc:Fallback>
                <p:oleObj name="Equation" r:id="rId13" imgW="26287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87285" y="997695"/>
                        <a:ext cx="4624387" cy="534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647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7583" y="105955"/>
            <a:ext cx="7816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+mj-ea"/>
                <a:ea typeface="+mj-ea"/>
              </a:rPr>
              <a:t>8</a:t>
            </a:r>
            <a:r>
              <a:rPr lang="zh-CN" altLang="en-US" sz="3200" b="1" dirty="0" smtClean="0">
                <a:latin typeface="+mj-ea"/>
                <a:ea typeface="+mj-ea"/>
              </a:rPr>
              <a:t>节点</a:t>
            </a:r>
            <a:r>
              <a:rPr lang="en-US" altLang="zh-CN" sz="3200" b="1" dirty="0" smtClean="0">
                <a:latin typeface="+mj-ea"/>
                <a:ea typeface="+mj-ea"/>
              </a:rPr>
              <a:t>6</a:t>
            </a:r>
            <a:r>
              <a:rPr lang="zh-CN" altLang="en-US" sz="3200" b="1" dirty="0" smtClean="0">
                <a:latin typeface="+mj-ea"/>
                <a:ea typeface="+mj-ea"/>
              </a:rPr>
              <a:t>面体</a:t>
            </a:r>
            <a:r>
              <a:rPr lang="en-US" altLang="zh-CN" sz="3200" b="1" dirty="0" smtClean="0">
                <a:latin typeface="+mj-ea"/>
                <a:ea typeface="+mj-ea"/>
              </a:rPr>
              <a:t>SOLID</a:t>
            </a:r>
            <a:r>
              <a:rPr lang="zh-CN" altLang="en-US" sz="3200" b="1" dirty="0" smtClean="0">
                <a:latin typeface="+mj-ea"/>
                <a:ea typeface="+mj-ea"/>
              </a:rPr>
              <a:t>单元验证算例</a:t>
            </a:r>
            <a:r>
              <a:rPr lang="en-US" altLang="zh-CN" sz="3200" b="1" dirty="0" smtClean="0">
                <a:latin typeface="+mj-ea"/>
                <a:ea typeface="+mj-ea"/>
              </a:rPr>
              <a:t>(1/3)-</a:t>
            </a:r>
            <a:r>
              <a:rPr lang="zh-CN" altLang="en-US" sz="3200" b="1" dirty="0" smtClean="0">
                <a:latin typeface="+mj-ea"/>
                <a:ea typeface="+mj-ea"/>
              </a:rPr>
              <a:t>模型</a:t>
            </a:r>
            <a:endParaRPr lang="zh-CN" altLang="en-US" sz="3200" b="1" dirty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9" y="1303682"/>
            <a:ext cx="4533038" cy="28476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801" y="1891012"/>
            <a:ext cx="5844552" cy="137769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1759" y="4355037"/>
            <a:ext cx="5918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使用不同网格尺寸的悬臂梁模型验证单元：</a:t>
            </a: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边界条件：一端固支、一端自由</a:t>
            </a: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载荷情况：自由端施加沿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-y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方向的恒力</a:t>
            </a: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6237397" y="5903170"/>
          <a:ext cx="1027113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5" imgW="583920" imgH="177480" progId="Equation.DSMT4">
                  <p:embed/>
                </p:oleObj>
              </mc:Choice>
              <mc:Fallback>
                <p:oleObj name="Equation" r:id="rId5" imgW="5839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37397" y="5903170"/>
                        <a:ext cx="1027113" cy="31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7587213" y="4355037"/>
          <a:ext cx="38252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680"/>
                <a:gridCol w="1160780"/>
                <a:gridCol w="116078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网格尺寸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(m)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节点数量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单元数量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44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1025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0.0125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5120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454116" y="3749468"/>
            <a:ext cx="3541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+mj-ea"/>
                <a:ea typeface="+mj-ea"/>
              </a:rPr>
              <a:t>不同尺寸网格的模型节点数量：</a:t>
            </a:r>
            <a:endParaRPr lang="en-US" altLang="zh-CN" sz="2000" dirty="0" smtClean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83462" y="1210200"/>
            <a:ext cx="3541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+mj-ea"/>
                <a:ea typeface="+mj-ea"/>
              </a:rPr>
              <a:t>悬臂梁模型示意图：</a:t>
            </a:r>
            <a:endParaRPr lang="en-US" altLang="zh-CN" sz="2000" dirty="0" smtClean="0">
              <a:solidFill>
                <a:prstClr val="black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7799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56" y="3167266"/>
            <a:ext cx="4808571" cy="3600000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014397" y="1222531"/>
          <a:ext cx="8128000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17555"/>
                <a:gridCol w="2400300"/>
                <a:gridCol w="2178145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 smtClean="0"/>
                        <a:t>网格尺寸</a:t>
                      </a:r>
                      <a:r>
                        <a:rPr lang="en-US" altLang="zh-CN" sz="1800" kern="1200" dirty="0" smtClean="0"/>
                        <a:t>(m)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/>
                        <a:t>STAP90</a:t>
                      </a:r>
                      <a:r>
                        <a:rPr lang="zh-CN" altLang="en-US" sz="1800" kern="1200" dirty="0" smtClean="0"/>
                        <a:t>位移</a:t>
                      </a:r>
                      <a:r>
                        <a:rPr lang="en-US" altLang="zh-CN" sz="1800" kern="1200" dirty="0" smtClean="0"/>
                        <a:t>(m)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/>
                        <a:t>ABAQUS</a:t>
                      </a:r>
                      <a:r>
                        <a:rPr lang="zh-CN" altLang="en-US" sz="1800" kern="1200" dirty="0" smtClean="0"/>
                        <a:t>位移</a:t>
                      </a:r>
                      <a:r>
                        <a:rPr lang="en-US" altLang="zh-CN" sz="1800" kern="1200" dirty="0" smtClean="0"/>
                        <a:t>(m)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 smtClean="0"/>
                        <a:t>相对误差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/>
                        <a:t>0.1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/>
                        <a:t>-1.23423e-6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/>
                        <a:t>-2.29853e-6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/>
                        <a:t>46.30%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/>
                        <a:t>0.05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/>
                        <a:t>-1.67051e-6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/>
                        <a:t>-1.87632e-6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/>
                        <a:t>10.97%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/>
                        <a:t>0.025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/>
                        <a:t>-1.84407e-6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/>
                        <a:t>-1.89955e-6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/>
                        <a:t>2.92%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/>
                        <a:t>0.0125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/>
                        <a:t>-1.90259e-6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/>
                        <a:t>-1.91896e-6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/>
                        <a:t>0.85%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47583" y="105955"/>
            <a:ext cx="8228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+mj-ea"/>
                <a:ea typeface="+mj-ea"/>
              </a:rPr>
              <a:t>8</a:t>
            </a:r>
            <a:r>
              <a:rPr lang="zh-CN" altLang="en-US" sz="3200" b="1" dirty="0" smtClean="0">
                <a:latin typeface="+mj-ea"/>
                <a:ea typeface="+mj-ea"/>
              </a:rPr>
              <a:t>节点</a:t>
            </a:r>
            <a:r>
              <a:rPr lang="en-US" altLang="zh-CN" sz="3200" b="1" dirty="0" smtClean="0">
                <a:latin typeface="+mj-ea"/>
                <a:ea typeface="+mj-ea"/>
              </a:rPr>
              <a:t>6</a:t>
            </a:r>
            <a:r>
              <a:rPr lang="zh-CN" altLang="en-US" sz="3200" b="1" dirty="0" smtClean="0">
                <a:latin typeface="+mj-ea"/>
                <a:ea typeface="+mj-ea"/>
              </a:rPr>
              <a:t>面体</a:t>
            </a:r>
            <a:r>
              <a:rPr lang="en-US" altLang="zh-CN" sz="3200" b="1" dirty="0" smtClean="0">
                <a:latin typeface="+mj-ea"/>
                <a:ea typeface="+mj-ea"/>
              </a:rPr>
              <a:t>SOLID</a:t>
            </a:r>
            <a:r>
              <a:rPr lang="zh-CN" altLang="en-US" sz="3200" b="1" dirty="0" smtClean="0">
                <a:latin typeface="+mj-ea"/>
                <a:ea typeface="+mj-ea"/>
              </a:rPr>
              <a:t>单元</a:t>
            </a:r>
            <a:r>
              <a:rPr lang="zh-CN" altLang="en-US" sz="3200" b="1" dirty="0">
                <a:latin typeface="+mj-ea"/>
                <a:ea typeface="+mj-ea"/>
              </a:rPr>
              <a:t>验证算</a:t>
            </a:r>
            <a:r>
              <a:rPr lang="zh-CN" altLang="en-US" sz="3200" b="1" dirty="0" smtClean="0">
                <a:latin typeface="+mj-ea"/>
                <a:ea typeface="+mj-ea"/>
              </a:rPr>
              <a:t>例</a:t>
            </a:r>
            <a:r>
              <a:rPr lang="en-US" altLang="zh-CN" sz="3200" b="1" dirty="0" smtClean="0">
                <a:latin typeface="+mj-ea"/>
              </a:rPr>
              <a:t>(</a:t>
            </a:r>
            <a:r>
              <a:rPr lang="en-US" altLang="zh-CN" sz="3200" b="1" dirty="0">
                <a:latin typeface="+mj-ea"/>
              </a:rPr>
              <a:t>2</a:t>
            </a:r>
            <a:r>
              <a:rPr lang="en-US" altLang="zh-CN" sz="3200" b="1" dirty="0" smtClean="0">
                <a:latin typeface="+mj-ea"/>
              </a:rPr>
              <a:t>/3</a:t>
            </a:r>
            <a:r>
              <a:rPr lang="en-US" altLang="zh-CN" sz="3200" b="1" dirty="0">
                <a:latin typeface="+mj-ea"/>
              </a:rPr>
              <a:t>)</a:t>
            </a:r>
            <a:r>
              <a:rPr lang="en-US" altLang="zh-CN" sz="3200" b="1" dirty="0" smtClean="0">
                <a:latin typeface="+mj-ea"/>
                <a:ea typeface="+mj-ea"/>
              </a:rPr>
              <a:t>-</a:t>
            </a:r>
            <a:r>
              <a:rPr lang="zh-CN" altLang="en-US" sz="3200" b="1" dirty="0" smtClean="0">
                <a:latin typeface="+mj-ea"/>
                <a:ea typeface="+mj-ea"/>
              </a:rPr>
              <a:t>位移场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948" y="811637"/>
            <a:ext cx="5528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+mj-ea"/>
                <a:ea typeface="+mj-ea"/>
              </a:rPr>
              <a:t>不同尺寸网格模型自由端沿</a:t>
            </a:r>
            <a:r>
              <a:rPr lang="en-US" altLang="zh-CN" sz="2000" dirty="0" smtClean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zh-CN" altLang="en-US" sz="2000" dirty="0" smtClean="0">
                <a:solidFill>
                  <a:prstClr val="black"/>
                </a:solidFill>
                <a:latin typeface="+mj-ea"/>
                <a:ea typeface="+mj-ea"/>
              </a:rPr>
              <a:t>方向位移结果比较：</a:t>
            </a:r>
            <a:endParaRPr lang="en-US" altLang="zh-CN" sz="2000" dirty="0" smtClean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74603" y="3167266"/>
            <a:ext cx="372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+mj-ea"/>
                <a:ea typeface="+mj-ea"/>
              </a:rPr>
              <a:t>沿</a:t>
            </a:r>
            <a:r>
              <a:rPr lang="en-US" altLang="zh-CN" sz="2000" dirty="0" smtClean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zh-CN" altLang="en-US" sz="2000" dirty="0" smtClean="0">
                <a:solidFill>
                  <a:prstClr val="black"/>
                </a:solidFill>
                <a:latin typeface="+mj-ea"/>
                <a:ea typeface="+mj-ea"/>
              </a:rPr>
              <a:t>方向所有节点位移结果比较：</a:t>
            </a:r>
            <a:endParaRPr lang="en-US" altLang="zh-CN" sz="2000" dirty="0" smtClean="0">
              <a:solidFill>
                <a:prstClr val="black"/>
              </a:solidFill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3" y="3688283"/>
            <a:ext cx="6163227" cy="300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78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40" y="3608276"/>
            <a:ext cx="4327714" cy="3240000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478734" y="812491"/>
          <a:ext cx="10390671" cy="2860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88340"/>
                <a:gridCol w="1839151"/>
                <a:gridCol w="1275080"/>
                <a:gridCol w="1275080"/>
                <a:gridCol w="1275080"/>
                <a:gridCol w="1275080"/>
                <a:gridCol w="1275080"/>
                <a:gridCol w="12877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网格尺寸</a:t>
                      </a:r>
                      <a:r>
                        <a:rPr lang="en-US" altLang="zh-CN" dirty="0" smtClean="0"/>
                        <a:t>(m)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</a:t>
                      </a:r>
                      <a:r>
                        <a:rPr lang="en-US" altLang="zh-CN" baseline="-25000" dirty="0" err="1" smtClean="0"/>
                        <a:t>xx</a:t>
                      </a:r>
                      <a:r>
                        <a:rPr lang="en-US" altLang="zh-CN" dirty="0" smtClean="0"/>
                        <a:t>(Pa)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</a:t>
                      </a:r>
                      <a:r>
                        <a:rPr lang="en-US" altLang="zh-CN" baseline="-25000" dirty="0" err="1" smtClean="0"/>
                        <a:t>yy</a:t>
                      </a:r>
                      <a:r>
                        <a:rPr lang="en-US" altLang="zh-CN" dirty="0" smtClean="0"/>
                        <a:t>(Pa)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</a:t>
                      </a:r>
                      <a:r>
                        <a:rPr lang="en-US" altLang="zh-CN" baseline="-25000" dirty="0" err="1" smtClean="0"/>
                        <a:t>zz</a:t>
                      </a:r>
                      <a:r>
                        <a:rPr lang="en-US" altLang="zh-CN" dirty="0" smtClean="0"/>
                        <a:t>(Pa)</a:t>
                      </a:r>
                      <a:endParaRPr lang="zh-CN" altLang="en-US" dirty="0" smtClean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</a:t>
                      </a:r>
                      <a:r>
                        <a:rPr lang="en-US" altLang="zh-CN" baseline="-25000" dirty="0" err="1" smtClean="0"/>
                        <a:t>xy</a:t>
                      </a:r>
                      <a:r>
                        <a:rPr lang="en-US" altLang="zh-CN" dirty="0" smtClean="0"/>
                        <a:t>(Pa)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</a:t>
                      </a:r>
                      <a:r>
                        <a:rPr lang="en-US" altLang="zh-CN" baseline="-25000" dirty="0" err="1" smtClean="0"/>
                        <a:t>yz</a:t>
                      </a:r>
                      <a:r>
                        <a:rPr lang="en-US" altLang="zh-CN" dirty="0" smtClean="0"/>
                        <a:t>(Pa)</a:t>
                      </a:r>
                      <a:endParaRPr lang="zh-CN" altLang="en-US" dirty="0" smtClean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</a:t>
                      </a:r>
                      <a:r>
                        <a:rPr lang="en-US" altLang="zh-CN" baseline="-25000" dirty="0" err="1" smtClean="0"/>
                        <a:t>zx</a:t>
                      </a:r>
                      <a:r>
                        <a:rPr lang="en-US" altLang="zh-CN" dirty="0" smtClean="0"/>
                        <a:t>(Pa)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0.025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STAP90</a:t>
                      </a:r>
                      <a:r>
                        <a:rPr lang="zh-CN" altLang="en-US" dirty="0" smtClean="0"/>
                        <a:t>应力</a:t>
                      </a:r>
                      <a:endParaRPr lang="zh-CN" altLang="en-US" dirty="0" smtClean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-9.82012e3</a:t>
                      </a:r>
                      <a:endParaRPr lang="zh-CN" altLang="en-US" dirty="0" smtClean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-8.88462e3</a:t>
                      </a:r>
                      <a:endParaRPr lang="zh-CN" altLang="en-US" dirty="0" smtClean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-4.40975e4</a:t>
                      </a:r>
                      <a:endParaRPr lang="zh-CN" altLang="en-US" dirty="0" smtClean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-2.46096e1</a:t>
                      </a:r>
                      <a:endParaRPr lang="zh-CN" altLang="en-US" dirty="0" smtClean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-1.39068e3</a:t>
                      </a:r>
                      <a:endParaRPr lang="zh-CN" altLang="en-US" dirty="0" smtClean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-4.76574e3</a:t>
                      </a:r>
                      <a:endParaRPr lang="zh-CN" altLang="en-US" dirty="0" smtClean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ABAQUS</a:t>
                      </a:r>
                      <a:r>
                        <a:rPr lang="zh-CN" altLang="en-US" dirty="0" smtClean="0"/>
                        <a:t>应力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-9.59033e3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-7.53697e3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-4.57581e4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-2.37014e1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-1.72533e3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-4.61416e3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相对误差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2.40%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17.88%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3.63%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3.83%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19.40%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3.29%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4148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0.0125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STAP90</a:t>
                      </a:r>
                      <a:r>
                        <a:rPr lang="zh-CN" altLang="en-US" dirty="0" smtClean="0"/>
                        <a:t>应力</a:t>
                      </a:r>
                      <a:endParaRPr lang="zh-CN" altLang="en-US" dirty="0" smtClean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-1.29343e4</a:t>
                      </a:r>
                      <a:endParaRPr lang="en-US" altLang="zh-CN" dirty="0" smtClean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-1.20704e4</a:t>
                      </a:r>
                      <a:endParaRPr lang="en-US" altLang="zh-CN" dirty="0" smtClean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-5.57374e4</a:t>
                      </a:r>
                      <a:endParaRPr lang="en-US" altLang="zh-CN" dirty="0" smtClean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-1.76393e1</a:t>
                      </a:r>
                      <a:endParaRPr lang="en-US" altLang="zh-CN" dirty="0" smtClean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-3.20817e3</a:t>
                      </a:r>
                      <a:endParaRPr lang="en-US" altLang="zh-CN" dirty="0" smtClean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-8.52654e3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ABAQUS</a:t>
                      </a:r>
                      <a:r>
                        <a:rPr lang="zh-CN" altLang="en-US" dirty="0" smtClean="0"/>
                        <a:t>应力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-1.20026e4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-1.06892e4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-5.70461e4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-1.67729e1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-3.68407e3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-8.64375e3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相对误差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7.76%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12.92%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2.29%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5.17%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12.92%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1.36%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47583" y="105955"/>
            <a:ext cx="8228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+mj-ea"/>
                <a:ea typeface="+mj-ea"/>
              </a:rPr>
              <a:t>8</a:t>
            </a:r>
            <a:r>
              <a:rPr lang="zh-CN" altLang="en-US" sz="3200" b="1" dirty="0" smtClean="0">
                <a:latin typeface="+mj-ea"/>
                <a:ea typeface="+mj-ea"/>
              </a:rPr>
              <a:t>节点</a:t>
            </a:r>
            <a:r>
              <a:rPr lang="en-US" altLang="zh-CN" sz="3200" b="1" dirty="0" smtClean="0">
                <a:latin typeface="+mj-ea"/>
                <a:ea typeface="+mj-ea"/>
              </a:rPr>
              <a:t>6</a:t>
            </a:r>
            <a:r>
              <a:rPr lang="zh-CN" altLang="en-US" sz="3200" b="1" dirty="0" smtClean="0">
                <a:latin typeface="+mj-ea"/>
                <a:ea typeface="+mj-ea"/>
              </a:rPr>
              <a:t>面体</a:t>
            </a:r>
            <a:r>
              <a:rPr lang="en-US" altLang="zh-CN" sz="3200" b="1" dirty="0" smtClean="0">
                <a:latin typeface="+mj-ea"/>
                <a:ea typeface="+mj-ea"/>
              </a:rPr>
              <a:t>SOLID</a:t>
            </a:r>
            <a:r>
              <a:rPr lang="zh-CN" altLang="en-US" sz="3200" b="1" dirty="0" smtClean="0">
                <a:latin typeface="+mj-ea"/>
                <a:ea typeface="+mj-ea"/>
              </a:rPr>
              <a:t>单元</a:t>
            </a:r>
            <a:r>
              <a:rPr lang="zh-CN" altLang="en-US" sz="3200" b="1" dirty="0">
                <a:latin typeface="+mj-ea"/>
                <a:ea typeface="+mj-ea"/>
              </a:rPr>
              <a:t>验证算</a:t>
            </a:r>
            <a:r>
              <a:rPr lang="zh-CN" altLang="en-US" sz="3200" b="1" dirty="0" smtClean="0">
                <a:latin typeface="+mj-ea"/>
                <a:ea typeface="+mj-ea"/>
              </a:rPr>
              <a:t>例</a:t>
            </a:r>
            <a:r>
              <a:rPr lang="en-US" altLang="zh-CN" sz="3200" b="1" dirty="0" smtClean="0">
                <a:latin typeface="+mj-ea"/>
              </a:rPr>
              <a:t>(3/3</a:t>
            </a:r>
            <a:r>
              <a:rPr lang="en-US" altLang="zh-CN" sz="3200" b="1" dirty="0">
                <a:latin typeface="+mj-ea"/>
              </a:rPr>
              <a:t>)</a:t>
            </a:r>
            <a:r>
              <a:rPr lang="en-US" altLang="zh-CN" sz="3200" b="1" dirty="0" smtClean="0">
                <a:latin typeface="+mj-ea"/>
                <a:ea typeface="+mj-ea"/>
              </a:rPr>
              <a:t>-</a:t>
            </a:r>
            <a:r>
              <a:rPr lang="zh-CN" altLang="en-US" sz="3200" b="1" dirty="0" smtClean="0">
                <a:latin typeface="+mj-ea"/>
                <a:ea typeface="+mj-ea"/>
              </a:rPr>
              <a:t>应力场</a:t>
            </a:r>
            <a:endParaRPr lang="zh-CN" altLang="en-US" sz="3200" b="1" dirty="0"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64" y="3927245"/>
            <a:ext cx="5166977" cy="266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61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广义特征值的求解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冯伟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881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调研内容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在许多科学和工程计算，如信号处理和控制、计算流体力学、机械和结构振动等问题中经常要求解矩阵特征值</a:t>
            </a:r>
            <a:r>
              <a:rPr lang="zh-CN" altLang="zh-CN" dirty="0" smtClean="0"/>
              <a:t>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5231904" y="3501009"/>
          <a:ext cx="2448272" cy="660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647419" imgH="177723" progId="Equation.DSMT4">
                  <p:embed/>
                </p:oleObj>
              </mc:Choice>
              <mc:Fallback>
                <p:oleObj name="Equation" r:id="rId3" imgW="647419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04" y="3501009"/>
                        <a:ext cx="2448272" cy="6600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459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调研内容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78335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向量迭代法：逆迭代、正迭代等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变换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法：广义雅可比法、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Householder QR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法等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瑞利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里兹法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子空间迭代法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Lanczos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法等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6888088" y="476672"/>
          <a:ext cx="2569272" cy="692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3" imgW="647419" imgH="177723" progId="Equation.DSMT4">
                  <p:embed/>
                </p:oleObj>
              </mc:Choice>
              <mc:Fallback>
                <p:oleObj name="Equation" r:id="rId3" imgW="647419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088" y="476672"/>
                        <a:ext cx="2569272" cy="6926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7977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97280" y="2936770"/>
            <a:ext cx="2592288" cy="5040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对于大型系数矩阵，往往</a:t>
            </a:r>
            <a:r>
              <a:rPr lang="zh-CN" altLang="zh-CN" dirty="0" smtClean="0"/>
              <a:t>只需</a:t>
            </a:r>
            <a:r>
              <a:rPr lang="zh-CN" altLang="zh-CN" dirty="0"/>
              <a:t>要求解部分的特征值和</a:t>
            </a:r>
            <a:r>
              <a:rPr lang="zh-CN" altLang="zh-CN" dirty="0" smtClean="0"/>
              <a:t>特征向量</a:t>
            </a:r>
            <a:r>
              <a:rPr lang="zh-CN" altLang="en-US" dirty="0" smtClean="0"/>
              <a:t>，利用投影法将</a:t>
            </a:r>
            <a:r>
              <a:rPr lang="zh-CN" altLang="zh-CN" dirty="0" smtClean="0"/>
              <a:t>大型</a:t>
            </a:r>
            <a:r>
              <a:rPr lang="zh-CN" altLang="zh-CN" dirty="0"/>
              <a:t>结构矩阵的计算降阶为小型的矩阵计算</a:t>
            </a:r>
            <a:r>
              <a:rPr lang="zh-CN" altLang="zh-CN" dirty="0" smtClean="0"/>
              <a:t>问题</a:t>
            </a:r>
            <a:r>
              <a:rPr lang="zh-CN" altLang="en-US" dirty="0" smtClean="0"/>
              <a:t>是通用的思路。</a:t>
            </a:r>
            <a:endParaRPr lang="en-US" altLang="zh-CN" dirty="0" smtClean="0"/>
          </a:p>
          <a:p>
            <a:r>
              <a:rPr lang="zh-CN" altLang="zh-CN" dirty="0" smtClean="0"/>
              <a:t>目前</a:t>
            </a:r>
            <a:r>
              <a:rPr lang="zh-CN" altLang="zh-CN" dirty="0"/>
              <a:t>常用的计算大型稀疏对称矩阵特征值问题的正交投影法</a:t>
            </a:r>
            <a:r>
              <a:rPr lang="zh-CN" altLang="zh-CN" dirty="0" smtClean="0"/>
              <a:t>有</a:t>
            </a:r>
            <a:endParaRPr lang="en-US" altLang="zh-CN" dirty="0" smtClean="0"/>
          </a:p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Krylov</a:t>
            </a:r>
            <a:r>
              <a:rPr lang="zh-CN" altLang="zh-CN" dirty="0" smtClean="0"/>
              <a:t>子空间法</a:t>
            </a:r>
            <a:endParaRPr lang="en-US" altLang="zh-CN" dirty="0" smtClean="0"/>
          </a:p>
          <a:p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Lanczos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方法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Arnoldi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方法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Davidson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方法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调研内容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755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调研内容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itchFamily="18" charset="0"/>
              </a:rPr>
              <a:t>Inverse-free </a:t>
            </a:r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itchFamily="18" charset="0"/>
              </a:rPr>
              <a:t>Krylov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itchFamily="18" charset="0"/>
              </a:rPr>
              <a:t> 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itchFamily="18" charset="0"/>
              </a:rPr>
              <a:t>子空间方法是一种求解广义对称特征值问题极端特征值的降阶方法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itchFamily="18" charset="0"/>
              </a:rPr>
              <a:t>。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itchFamily="18" charset="0"/>
              </a:rPr>
              <a:t>把包含特征信息的搜索子空间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itchFamily="18" charset="0"/>
              </a:rPr>
              <a:t>变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itchFamily="18" charset="0"/>
              </a:rPr>
              <a:t>为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itchFamily="18" charset="0"/>
              </a:rPr>
              <a:t> </a:t>
            </a:r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itchFamily="18" charset="0"/>
              </a:rPr>
              <a:t>Krylov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itchFamily="18" charset="0"/>
              </a:rPr>
              <a:t> 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itchFamily="18" charset="0"/>
              </a:rPr>
              <a:t>子空间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itchFamily="18" charset="0"/>
              </a:rPr>
              <a:t>，将原来的大型矩阵投影到</a:t>
            </a:r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itchFamily="18" charset="0"/>
              </a:rPr>
              <a:t>Krylov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itchFamily="18" charset="0"/>
              </a:rPr>
              <a:t>子空间中进行求解，从而得到所需的特征信息。</a:t>
            </a:r>
            <a:endParaRPr lang="zh-CN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00056" y="548681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Krylov</a:t>
            </a:r>
            <a:r>
              <a:rPr lang="zh-CN" altLang="zh-CN" sz="3200" dirty="0">
                <a:latin typeface="Times New Roman" pitchFamily="18" charset="0"/>
                <a:cs typeface="Times New Roman" pitchFamily="18" charset="0"/>
              </a:rPr>
              <a:t>子空间法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385" name="Object 1"/>
          <p:cNvGraphicFramePr>
            <a:graphicFrameLocks noChangeAspect="1"/>
          </p:cNvGraphicFramePr>
          <p:nvPr/>
        </p:nvGraphicFramePr>
        <p:xfrm>
          <a:off x="2351584" y="4941169"/>
          <a:ext cx="7532178" cy="831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3" imgW="2959100" imgH="330200" progId="Equation.DSMT4">
                  <p:embed/>
                </p:oleObj>
              </mc:Choice>
              <mc:Fallback>
                <p:oleObj name="Equation" r:id="rId3" imgW="2959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4941169"/>
                        <a:ext cx="7532178" cy="8310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5295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组员分工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8</a:t>
            </a:r>
            <a:r>
              <a:rPr lang="zh-CN" altLang="en-US" sz="2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节点</a:t>
            </a:r>
            <a:r>
              <a:rPr lang="en-US" altLang="zh-CN" sz="2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6</a:t>
            </a:r>
            <a:r>
              <a:rPr lang="zh-CN" altLang="en-US" sz="2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面体单元：舒炫博</a:t>
            </a:r>
            <a:endParaRPr lang="en-US" altLang="zh-CN" sz="28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特征值的求解：冯伟</a:t>
            </a:r>
            <a:endParaRPr lang="en-US" altLang="zh-CN" sz="28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后处理：王若溪</a:t>
            </a:r>
            <a:endParaRPr lang="en-US" altLang="zh-CN" sz="28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</a:t>
            </a:r>
            <a:r>
              <a:rPr lang="zh-CN" altLang="en-US" sz="2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个简单的软件使用：韦淞瀚</a:t>
            </a:r>
            <a:endParaRPr lang="en-US" altLang="zh-CN" sz="28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769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l="22321" t="43700" r="40825" b="9681"/>
          <a:stretch>
            <a:fillRect/>
          </a:stretch>
        </p:blipFill>
        <p:spPr bwMode="auto">
          <a:xfrm>
            <a:off x="210176" y="1739987"/>
            <a:ext cx="5783106" cy="411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 cstate="print"/>
          <a:srcRect l="23777" t="33620" r="41495" b="14721"/>
          <a:stretch>
            <a:fillRect/>
          </a:stretch>
        </p:blipFill>
        <p:spPr bwMode="auto">
          <a:xfrm>
            <a:off x="5993282" y="1737360"/>
            <a:ext cx="4911279" cy="410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206" y="4210689"/>
            <a:ext cx="1524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71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76466" y="286604"/>
            <a:ext cx="6679214" cy="914400"/>
          </a:xfrm>
        </p:spPr>
        <p:txBody>
          <a:bodyPr/>
          <a:lstStyle/>
          <a:p>
            <a:pPr algn="l"/>
            <a:r>
              <a:rPr lang="zh-CN" altLang="en-US" dirty="0" smtClean="0"/>
              <a:t>调研内容</a:t>
            </a:r>
            <a:endParaRPr lang="zh-CN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 l="24485" t="23540" r="25903" b="13461"/>
          <a:stretch>
            <a:fillRect/>
          </a:stretch>
        </p:blipFill>
        <p:spPr bwMode="auto">
          <a:xfrm>
            <a:off x="2431130" y="1160060"/>
            <a:ext cx="7200000" cy="51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0252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9242" y="286603"/>
            <a:ext cx="9886438" cy="982157"/>
          </a:xfrm>
        </p:spPr>
        <p:txBody>
          <a:bodyPr/>
          <a:lstStyle/>
          <a:p>
            <a:pPr algn="l"/>
            <a:r>
              <a:rPr lang="zh-CN" altLang="en-US" dirty="0" smtClean="0"/>
              <a:t>算例分析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1268760"/>
            <a:ext cx="8229600" cy="15121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 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算例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 正方形板的平面应力问题 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条件：正方形板的边长为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，厚度为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，密度为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，弹性模量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2E5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 ，泊松比为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0.3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。下方简支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l="20194" t="18500" r="28068" b="13461"/>
          <a:stretch>
            <a:fillRect/>
          </a:stretch>
        </p:blipFill>
        <p:spPr bwMode="auto">
          <a:xfrm>
            <a:off x="2063552" y="2780928"/>
            <a:ext cx="506189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248128" y="2636912"/>
            <a:ext cx="39075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ANSYS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计算得到的基频为：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0.5115Hz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利用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STAP90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程序所得到的基频为：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0.4698Hz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STAP90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程序中的总体刚度矩阵和质量矩阵在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中进行计算，求得频率为：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0.4698Hz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ANSYS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STAP90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程序所得到的基频误差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8.16%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671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116" y="286604"/>
            <a:ext cx="10036564" cy="941696"/>
          </a:xfrm>
        </p:spPr>
        <p:txBody>
          <a:bodyPr/>
          <a:lstStyle/>
          <a:p>
            <a:pPr algn="l"/>
            <a:r>
              <a:rPr lang="zh-CN" altLang="en-US" dirty="0" smtClean="0"/>
              <a:t>算例分析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2598" y="1228300"/>
            <a:ext cx="8229600" cy="18722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算例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平面应力板的特征值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条件：平面应力板的边长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，厚度为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，密度为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，弹性模量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2E5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 ，泊松比为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0.3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。左边固定，单元尺寸为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，有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200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个单元，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231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各节点，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440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个自由度。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 l="19524" t="21020" r="26612" b="13461"/>
          <a:stretch>
            <a:fillRect/>
          </a:stretch>
        </p:blipFill>
        <p:spPr bwMode="auto">
          <a:xfrm>
            <a:off x="2063552" y="2924944"/>
            <a:ext cx="540060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536160" y="3429001"/>
            <a:ext cx="2448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ANSYS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计算结果：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1.5533Hz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STAP90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程序计算结果：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1.6188Hz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误差为：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4.0%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438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后处理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王若溪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117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后处理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STAP90</a:t>
            </a:r>
            <a:r>
              <a:rPr lang="zh-CN" altLang="en-US" dirty="0" smtClean="0"/>
              <a:t>的输出语句</a:t>
            </a:r>
            <a:endParaRPr lang="en-US" altLang="zh-CN" dirty="0" smtClean="0"/>
          </a:p>
          <a:p>
            <a:r>
              <a:rPr lang="zh-CN" altLang="en-US" dirty="0" smtClean="0"/>
              <a:t>输出</a:t>
            </a:r>
            <a:r>
              <a:rPr lang="en-US" altLang="zh-CN" dirty="0" err="1" smtClean="0"/>
              <a:t>Gmsh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Gmsh</a:t>
            </a:r>
            <a:r>
              <a:rPr lang="zh-CN" altLang="en-US" dirty="0" smtClean="0"/>
              <a:t>中查看结果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3852" b="7541"/>
          <a:stretch/>
        </p:blipFill>
        <p:spPr>
          <a:xfrm>
            <a:off x="5005358" y="0"/>
            <a:ext cx="4384302" cy="690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01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杆单元算例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825" y="1846263"/>
            <a:ext cx="6895361" cy="4404412"/>
          </a:xfrm>
        </p:spPr>
      </p:pic>
      <p:sp>
        <p:nvSpPr>
          <p:cNvPr id="6" name="矩形 5"/>
          <p:cNvSpPr/>
          <p:nvPr/>
        </p:nvSpPr>
        <p:spPr>
          <a:xfrm>
            <a:off x="2698448" y="2016035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Gmsh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645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杆单元算例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77" y="1860190"/>
            <a:ext cx="6068205" cy="4444962"/>
          </a:xfrm>
        </p:spPr>
      </p:pic>
      <p:sp>
        <p:nvSpPr>
          <p:cNvPr id="5" name="矩形 4"/>
          <p:cNvSpPr/>
          <p:nvPr/>
        </p:nvSpPr>
        <p:spPr>
          <a:xfrm>
            <a:off x="3230711" y="1975091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Gmsh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630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舒炫博的算例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330" y="1737360"/>
            <a:ext cx="6581375" cy="482299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35330" y="1737360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Gmsh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774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商业软件的使用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韦淞瀚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419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9340" y="758952"/>
            <a:ext cx="10326340" cy="3566160"/>
          </a:xfrm>
        </p:spPr>
        <p:txBody>
          <a:bodyPr/>
          <a:lstStyle/>
          <a:p>
            <a:pPr algn="r"/>
            <a:r>
              <a:rPr lang="zh-CN" altLang="en-US" dirty="0"/>
              <a:t> </a:t>
            </a:r>
            <a:r>
              <a:rPr lang="zh-CN" altLang="en-US" sz="6600" dirty="0"/>
              <a:t>扩展</a:t>
            </a:r>
            <a:r>
              <a:rPr lang="en-US" altLang="zh-CN" sz="6600" dirty="0"/>
              <a:t>STAP90</a:t>
            </a:r>
            <a:r>
              <a:rPr lang="zh-CN" altLang="en-US" sz="6600" dirty="0" smtClean="0"/>
              <a:t>程序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8</a:t>
            </a:r>
            <a:r>
              <a:rPr lang="zh-CN" altLang="en-US" dirty="0"/>
              <a:t>节点</a:t>
            </a:r>
            <a:r>
              <a:rPr lang="en-US" altLang="zh-CN" dirty="0"/>
              <a:t>6</a:t>
            </a:r>
            <a:r>
              <a:rPr lang="zh-CN" altLang="en-US" dirty="0"/>
              <a:t>面体单元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舒炫博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872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涡轮增压机的模态分析</a:t>
            </a:r>
            <a:endParaRPr lang="zh-CN" altLang="en-US" dirty="0"/>
          </a:p>
        </p:txBody>
      </p:sp>
      <p:pic>
        <p:nvPicPr>
          <p:cNvPr id="5" name="内容占位符 4" descr="https://imgsa.baidu.com/baike/c0%3Dbaike80%2C5%2C5%2C80%2C26/sign=c8a5f485c3fdfc03f175ebeab556ecf1/3c6d55fbb2fb43166d7b780120a4462309f7d360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974" y="1857766"/>
            <a:ext cx="4292706" cy="40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imgsa.baidu.com/baike/c0%3Dbaike80%2C5%2C5%2C80%2C26/sign=d7d12a6eff246b606f03ba268a917129/838ba61ea8d3fd1f28ecd607394e251f95ca5f2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8" r="3255"/>
          <a:stretch/>
        </p:blipFill>
        <p:spPr bwMode="auto">
          <a:xfrm>
            <a:off x="1097280" y="2129051"/>
            <a:ext cx="4607484" cy="348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077583" y="5539233"/>
            <a:ext cx="26468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涡轮增压机结构图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53061" y="5595536"/>
            <a:ext cx="295465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涡轮增压机结构原理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8443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涡轮增压机的转子结构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3491" y="1737360"/>
            <a:ext cx="10445977" cy="5120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830" y="4019550"/>
            <a:ext cx="56578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3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00183 -0.1291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645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23" y="2040411"/>
            <a:ext cx="7000875" cy="3705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423" y="2059461"/>
            <a:ext cx="6962775" cy="36861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转子简化模型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566298" y="2770740"/>
            <a:ext cx="24184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25</a:t>
            </a:r>
            <a:r>
              <a:rPr lang="zh-CN" altLang="en-US" sz="2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梁</a:t>
            </a:r>
            <a:r>
              <a:rPr lang="zh-CN" altLang="en-US" sz="2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单元</a:t>
            </a:r>
            <a:endParaRPr lang="en-US" altLang="zh-CN" sz="24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8</a:t>
            </a:r>
            <a:r>
              <a:rPr lang="zh-CN" altLang="en-US" sz="2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个质量单元</a:t>
            </a:r>
            <a:endParaRPr lang="en-US" altLang="zh-CN" sz="24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两处弹簧支撑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3900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无阻尼特征频率与振型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69207" y="1915876"/>
            <a:ext cx="6496050" cy="159067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1188019" y="3358680"/>
            <a:ext cx="3762375" cy="2842895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5"/>
          <a:stretch>
            <a:fillRect/>
          </a:stretch>
        </p:blipFill>
        <p:spPr>
          <a:xfrm>
            <a:off x="6994833" y="3396780"/>
            <a:ext cx="3743325" cy="28047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61320" y="6201575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阶振型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49485" y="6177517"/>
            <a:ext cx="14157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二阶振型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796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320" y="1911827"/>
            <a:ext cx="5832325" cy="40765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993039" y="2300616"/>
            <a:ext cx="3061648" cy="280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由图中可以观察到一阶正向涡动的临界转速约为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800r/min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，二阶正向涡动的临界转速约为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2400r/min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。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16696" y="1946707"/>
            <a:ext cx="5832325" cy="40067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临界频率和无阻尼特征频率图</a:t>
            </a:r>
          </a:p>
        </p:txBody>
      </p:sp>
      <p:sp>
        <p:nvSpPr>
          <p:cNvPr id="6" name="矩形 5"/>
          <p:cNvSpPr/>
          <p:nvPr/>
        </p:nvSpPr>
        <p:spPr>
          <a:xfrm>
            <a:off x="3724971" y="5931981"/>
            <a:ext cx="14157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坎贝尔图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09418" y="5931981"/>
            <a:ext cx="26468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无阻尼固有频率图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93039" y="2300616"/>
            <a:ext cx="30616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</a:t>
            </a:r>
            <a:r>
              <a:rPr lang="zh-CN" altLang="en-US" sz="2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阶无阻尼固有频率收敛为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约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130hz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。而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阶无阻尼固有频率</a:t>
            </a:r>
            <a:r>
              <a:rPr lang="zh-CN" altLang="en-US" sz="2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在为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约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334hz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8071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结果的合理性分析</a:t>
            </a: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65938" y="1737360"/>
            <a:ext cx="7551268" cy="4595201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9130352" y="1737360"/>
            <a:ext cx="2674961" cy="1742819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5"/>
          <a:stretch>
            <a:fillRect/>
          </a:stretch>
        </p:blipFill>
        <p:spPr>
          <a:xfrm>
            <a:off x="9130351" y="4551385"/>
            <a:ext cx="2674961" cy="167199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759945" y="3507473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阶振型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59945" y="6250672"/>
            <a:ext cx="14157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阶振型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21361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结果的合理性分析</a:t>
            </a:r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6242" y="1737360"/>
            <a:ext cx="7410021" cy="456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80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7200" smtClean="0"/>
              <a:t>谢谢！！</a:t>
            </a:r>
            <a:endParaRPr lang="en-US" altLang="zh-CN" sz="7200" dirty="0" smtClean="0"/>
          </a:p>
          <a:p>
            <a:pPr algn="ctr"/>
            <a:r>
              <a:rPr lang="zh-CN" altLang="en-US" sz="7200" dirty="0" smtClean="0"/>
              <a:t>请大家批评指正提问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06633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47583" y="105955"/>
            <a:ext cx="6785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+mj-ea"/>
                <a:ea typeface="+mj-ea"/>
              </a:rPr>
              <a:t>8</a:t>
            </a:r>
            <a:r>
              <a:rPr lang="zh-CN" altLang="en-US" sz="3200" b="1" dirty="0" smtClean="0">
                <a:latin typeface="+mj-ea"/>
                <a:ea typeface="+mj-ea"/>
              </a:rPr>
              <a:t>节点</a:t>
            </a:r>
            <a:r>
              <a:rPr lang="en-US" altLang="zh-CN" sz="3200" b="1" dirty="0" smtClean="0">
                <a:latin typeface="+mj-ea"/>
                <a:ea typeface="+mj-ea"/>
              </a:rPr>
              <a:t>6</a:t>
            </a:r>
            <a:r>
              <a:rPr lang="zh-CN" altLang="en-US" sz="3200" b="1" dirty="0" smtClean="0">
                <a:latin typeface="+mj-ea"/>
                <a:ea typeface="+mj-ea"/>
              </a:rPr>
              <a:t>面体</a:t>
            </a:r>
            <a:r>
              <a:rPr lang="en-US" altLang="zh-CN" sz="3200" b="1" dirty="0" smtClean="0">
                <a:latin typeface="+mj-ea"/>
                <a:ea typeface="+mj-ea"/>
              </a:rPr>
              <a:t>SOLID</a:t>
            </a:r>
            <a:r>
              <a:rPr lang="zh-CN" altLang="en-US" sz="3200" b="1" dirty="0" smtClean="0">
                <a:latin typeface="+mj-ea"/>
                <a:ea typeface="+mj-ea"/>
              </a:rPr>
              <a:t>单元实现方法</a:t>
            </a:r>
            <a:r>
              <a:rPr lang="en-US" altLang="zh-CN" sz="3200" b="1" dirty="0" smtClean="0">
                <a:latin typeface="+mj-ea"/>
                <a:ea typeface="+mj-ea"/>
              </a:rPr>
              <a:t>(1/8)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1335" y="1231592"/>
            <a:ext cx="81962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实现内容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与主程序接口：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在子程序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 (NPAR1 == 1)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US" altLang="zh-CN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 TRUSS</a:t>
            </a:r>
          </a:p>
          <a:p>
            <a:pPr lvl="2"/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 (NPAR1 == 8)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US" altLang="zh-CN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SOLID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从输出文件中读取单元类型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(8-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三维实体单元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，从而调用子程序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SOLID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，处理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SOLID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单元内容。</a:t>
            </a: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与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子程序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TRUSS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类似，子程序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SOLID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仅分配单元组内存、并调用子程序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OLID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进行具体计算。</a:t>
            </a: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475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47583" y="105955"/>
            <a:ext cx="6785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+mj-ea"/>
                <a:ea typeface="+mj-ea"/>
              </a:rPr>
              <a:t>8</a:t>
            </a:r>
            <a:r>
              <a:rPr lang="zh-CN" altLang="en-US" sz="3200" b="1" dirty="0" smtClean="0">
                <a:latin typeface="+mj-ea"/>
                <a:ea typeface="+mj-ea"/>
              </a:rPr>
              <a:t>节点</a:t>
            </a:r>
            <a:r>
              <a:rPr lang="en-US" altLang="zh-CN" sz="3200" b="1" dirty="0" smtClean="0">
                <a:latin typeface="+mj-ea"/>
                <a:ea typeface="+mj-ea"/>
              </a:rPr>
              <a:t>6</a:t>
            </a:r>
            <a:r>
              <a:rPr lang="zh-CN" altLang="en-US" sz="3200" b="1" dirty="0" smtClean="0">
                <a:latin typeface="+mj-ea"/>
                <a:ea typeface="+mj-ea"/>
              </a:rPr>
              <a:t>面体</a:t>
            </a:r>
            <a:r>
              <a:rPr lang="en-US" altLang="zh-CN" sz="3200" b="1" dirty="0" smtClean="0">
                <a:latin typeface="+mj-ea"/>
                <a:ea typeface="+mj-ea"/>
              </a:rPr>
              <a:t>SOLID</a:t>
            </a:r>
            <a:r>
              <a:rPr lang="zh-CN" altLang="en-US" sz="3200" b="1" dirty="0" smtClean="0">
                <a:latin typeface="+mj-ea"/>
                <a:ea typeface="+mj-ea"/>
              </a:rPr>
              <a:t>单元实现方法</a:t>
            </a:r>
            <a:r>
              <a:rPr lang="en-US" altLang="zh-CN" sz="3200" b="1" dirty="0" smtClean="0">
                <a:latin typeface="+mj-ea"/>
              </a:rPr>
              <a:t>(2/8)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0143" y="1584677"/>
            <a:ext cx="893867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实现内容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读入各单元信息：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在子程序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中，当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(IND.EQ.1)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读入材料信息：杨氏模量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、密度</a:t>
            </a:r>
            <a:r>
              <a:rPr lang="en-US" altLang="zh-CN" sz="2400" dirty="0" smtClean="0">
                <a:solidFill>
                  <a:prstClr val="black"/>
                </a:solidFill>
                <a:latin typeface="Symbol" panose="05050102010706020507" pitchFamily="18" charset="2"/>
              </a:rPr>
              <a:t>r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、泊松比</a:t>
            </a:r>
            <a:r>
              <a:rPr lang="en-US" altLang="zh-CN" sz="2400" dirty="0" smtClean="0">
                <a:solidFill>
                  <a:prstClr val="black"/>
                </a:solidFill>
                <a:latin typeface="Symbol" panose="05050102010706020507" pitchFamily="18" charset="2"/>
              </a:rPr>
              <a:t>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读入各单元节点坐标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XYZ(24,NPAR(2))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自由度矩阵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LM(24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NPAR(2))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计算列高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MHT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664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47583" y="105955"/>
            <a:ext cx="6785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+mj-ea"/>
                <a:ea typeface="+mj-ea"/>
              </a:rPr>
              <a:t>8</a:t>
            </a:r>
            <a:r>
              <a:rPr lang="zh-CN" altLang="en-US" sz="3200" b="1" dirty="0" smtClean="0">
                <a:latin typeface="+mj-ea"/>
                <a:ea typeface="+mj-ea"/>
              </a:rPr>
              <a:t>节点</a:t>
            </a:r>
            <a:r>
              <a:rPr lang="en-US" altLang="zh-CN" sz="3200" b="1" dirty="0" smtClean="0">
                <a:latin typeface="+mj-ea"/>
                <a:ea typeface="+mj-ea"/>
              </a:rPr>
              <a:t>6</a:t>
            </a:r>
            <a:r>
              <a:rPr lang="zh-CN" altLang="en-US" sz="3200" b="1" dirty="0" smtClean="0">
                <a:latin typeface="+mj-ea"/>
                <a:ea typeface="+mj-ea"/>
              </a:rPr>
              <a:t>面体</a:t>
            </a:r>
            <a:r>
              <a:rPr lang="en-US" altLang="zh-CN" sz="3200" b="1" dirty="0" smtClean="0">
                <a:latin typeface="+mj-ea"/>
                <a:ea typeface="+mj-ea"/>
              </a:rPr>
              <a:t>SOLID</a:t>
            </a:r>
            <a:r>
              <a:rPr lang="zh-CN" altLang="en-US" sz="3200" b="1" dirty="0" smtClean="0">
                <a:latin typeface="+mj-ea"/>
                <a:ea typeface="+mj-ea"/>
              </a:rPr>
              <a:t>单元实现方法</a:t>
            </a:r>
            <a:r>
              <a:rPr lang="en-US" altLang="zh-CN" sz="3200" b="1" dirty="0" smtClean="0">
                <a:latin typeface="+mj-ea"/>
              </a:rPr>
              <a:t>(3/8)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0143" y="996202"/>
            <a:ext cx="89386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实现内容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构造单元刚度阵：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在子程序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中，当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(IND.EQ.2)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计算各单元刚度阵</a:t>
            </a: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调用子程序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ADDBAN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组装总体刚度阵</a:t>
            </a: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77" y="4114493"/>
            <a:ext cx="2497841" cy="2499365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9212294" y="4114487"/>
          <a:ext cx="1540158" cy="69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Equation" r:id="rId5" imgW="876240" imgH="393480" progId="Equation.DSMT4">
                  <p:embed/>
                </p:oleObj>
              </mc:Choice>
              <mc:Fallback>
                <p:oleObj name="Equation" r:id="rId5" imgW="876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12294" y="4114487"/>
                        <a:ext cx="1540158" cy="69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53677" y="3662327"/>
            <a:ext cx="3541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+mj-ea"/>
                <a:ea typeface="+mj-ea"/>
              </a:rPr>
              <a:t>单元刚度阵计算过程：</a:t>
            </a:r>
            <a:endParaRPr lang="en-US" altLang="zh-CN" sz="2000" dirty="0" smtClean="0">
              <a:solidFill>
                <a:prstClr val="black"/>
              </a:solidFill>
              <a:latin typeface="+mj-ea"/>
              <a:ea typeface="+mj-ea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9212294" y="4806442"/>
          <a:ext cx="15621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Equation" r:id="rId7" imgW="888840" imgH="393480" progId="Equation.DSMT4">
                  <p:embed/>
                </p:oleObj>
              </mc:Choice>
              <mc:Fallback>
                <p:oleObj name="Equation" r:id="rId7" imgW="888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12294" y="4806442"/>
                        <a:ext cx="156210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9234236" y="5425222"/>
          <a:ext cx="1540158" cy="69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Equation" r:id="rId9" imgW="876240" imgH="393480" progId="Equation.DSMT4">
                  <p:embed/>
                </p:oleObj>
              </mc:Choice>
              <mc:Fallback>
                <p:oleObj name="Equation" r:id="rId9" imgW="876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34236" y="5425222"/>
                        <a:ext cx="1540158" cy="69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7257453" y="4114493"/>
          <a:ext cx="13176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Equation" r:id="rId11" imgW="749160" imgH="393480" progId="Equation.DSMT4">
                  <p:embed/>
                </p:oleObj>
              </mc:Choice>
              <mc:Fallback>
                <p:oleObj name="Equation" r:id="rId11" imgW="749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57453" y="4114493"/>
                        <a:ext cx="13176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7246341" y="4806643"/>
          <a:ext cx="13620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Equation" r:id="rId13" imgW="774360" imgH="393480" progId="Equation.DSMT4">
                  <p:embed/>
                </p:oleObj>
              </mc:Choice>
              <mc:Fallback>
                <p:oleObj name="Equation" r:id="rId13" imgW="774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46341" y="4806643"/>
                        <a:ext cx="136207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7301903" y="5425768"/>
          <a:ext cx="127158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Equation" r:id="rId15" imgW="723600" imgH="393480" progId="Equation.DSMT4">
                  <p:embed/>
                </p:oleObj>
              </mc:Choice>
              <mc:Fallback>
                <p:oleObj name="Equation" r:id="rId15" imgW="723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01903" y="5425768"/>
                        <a:ext cx="1271588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5181003" y="4236730"/>
          <a:ext cx="12509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Equation" r:id="rId17" imgW="711000" imgH="253800" progId="Equation.DSMT4">
                  <p:embed/>
                </p:oleObj>
              </mc:Choice>
              <mc:Fallback>
                <p:oleObj name="Equation" r:id="rId17" imgW="711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81003" y="4236730"/>
                        <a:ext cx="1250950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5181003" y="4928880"/>
          <a:ext cx="12731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Equation" r:id="rId19" imgW="723600" imgH="253800" progId="Equation.DSMT4">
                  <p:embed/>
                </p:oleObj>
              </mc:Choice>
              <mc:Fallback>
                <p:oleObj name="Equation" r:id="rId19" imgW="723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181003" y="4928880"/>
                        <a:ext cx="1273175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5225453" y="5548005"/>
          <a:ext cx="12049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Equation" r:id="rId21" imgW="685800" imgH="253800" progId="Equation.DSMT4">
                  <p:embed/>
                </p:oleObj>
              </mc:Choice>
              <mc:Fallback>
                <p:oleObj name="Equation" r:id="rId21" imgW="685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225453" y="5548005"/>
                        <a:ext cx="1204913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621330" y="3662327"/>
            <a:ext cx="1378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+mj-ea"/>
                <a:ea typeface="+mj-ea"/>
              </a:rPr>
              <a:t>单元边长：</a:t>
            </a:r>
            <a:endParaRPr lang="en-US" altLang="zh-CN" sz="2000" dirty="0" smtClean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10759" y="3667054"/>
            <a:ext cx="1907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+mj-ea"/>
                <a:ea typeface="+mj-ea"/>
              </a:rPr>
              <a:t>单元形心坐标：</a:t>
            </a:r>
            <a:endParaRPr lang="en-US" altLang="zh-CN" sz="2000" dirty="0" smtClean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90666" y="3661696"/>
            <a:ext cx="1378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+mj-ea"/>
                <a:ea typeface="+mj-ea"/>
              </a:rPr>
              <a:t>局部坐标：</a:t>
            </a:r>
            <a:endParaRPr lang="en-US" altLang="zh-CN" sz="2000" dirty="0" smtClean="0">
              <a:solidFill>
                <a:prstClr val="black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9686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47583" y="105955"/>
            <a:ext cx="6785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+mj-ea"/>
                <a:ea typeface="+mj-ea"/>
              </a:rPr>
              <a:t>8</a:t>
            </a:r>
            <a:r>
              <a:rPr lang="zh-CN" altLang="en-US" sz="3200" b="1" dirty="0" smtClean="0">
                <a:latin typeface="+mj-ea"/>
                <a:ea typeface="+mj-ea"/>
              </a:rPr>
              <a:t>节点</a:t>
            </a:r>
            <a:r>
              <a:rPr lang="en-US" altLang="zh-CN" sz="3200" b="1" dirty="0" smtClean="0">
                <a:latin typeface="+mj-ea"/>
                <a:ea typeface="+mj-ea"/>
              </a:rPr>
              <a:t>6</a:t>
            </a:r>
            <a:r>
              <a:rPr lang="zh-CN" altLang="en-US" sz="3200" b="1" dirty="0" smtClean="0">
                <a:latin typeface="+mj-ea"/>
                <a:ea typeface="+mj-ea"/>
              </a:rPr>
              <a:t>面体</a:t>
            </a:r>
            <a:r>
              <a:rPr lang="en-US" altLang="zh-CN" sz="3200" b="1" dirty="0" smtClean="0">
                <a:latin typeface="+mj-ea"/>
                <a:ea typeface="+mj-ea"/>
              </a:rPr>
              <a:t>SOLID</a:t>
            </a:r>
            <a:r>
              <a:rPr lang="zh-CN" altLang="en-US" sz="3200" b="1" dirty="0" smtClean="0">
                <a:latin typeface="+mj-ea"/>
                <a:ea typeface="+mj-ea"/>
              </a:rPr>
              <a:t>单元实现方法</a:t>
            </a:r>
            <a:r>
              <a:rPr lang="en-US" altLang="zh-CN" sz="3200" b="1" dirty="0" smtClean="0">
                <a:latin typeface="+mj-ea"/>
              </a:rPr>
              <a:t>(4/8)</a:t>
            </a:r>
            <a:endParaRPr lang="zh-CN" altLang="en-US" sz="3200" b="1" dirty="0"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02" y="1486091"/>
            <a:ext cx="2497841" cy="2499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9166" y="1000609"/>
            <a:ext cx="3541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+mj-ea"/>
                <a:ea typeface="+mj-ea"/>
              </a:rPr>
              <a:t>单元刚度阵计算过程：</a:t>
            </a:r>
            <a:endParaRPr lang="en-US" altLang="zh-CN" sz="2000" dirty="0" smtClean="0">
              <a:solidFill>
                <a:prstClr val="black"/>
              </a:solidFill>
              <a:latin typeface="+mj-ea"/>
              <a:ea typeface="+mj-ea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5225453" y="894797"/>
          <a:ext cx="4487863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Equation" r:id="rId5" imgW="2552400" imgH="711000" progId="Equation.DSMT4">
                  <p:embed/>
                </p:oleObj>
              </mc:Choice>
              <mc:Fallback>
                <p:oleObj name="Equation" r:id="rId5" imgW="2552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5453" y="894797"/>
                        <a:ext cx="4487863" cy="125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569166" y="3967316"/>
          <a:ext cx="108775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7" imgW="6184800" imgH="507960" progId="Equation.DSMT4">
                  <p:embed/>
                </p:oleObj>
              </mc:Choice>
              <mc:Fallback>
                <p:oleObj name="Equation" r:id="rId7" imgW="61848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9166" y="3967316"/>
                        <a:ext cx="10877550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5225453" y="2187441"/>
          <a:ext cx="578167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9" imgW="3288960" imgH="711000" progId="Equation.DSMT4">
                  <p:embed/>
                </p:oleObj>
              </mc:Choice>
              <mc:Fallback>
                <p:oleObj name="Equation" r:id="rId9" imgW="32889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25453" y="2187441"/>
                        <a:ext cx="5781675" cy="125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/>
          </p:nvPr>
        </p:nvGraphicFramePr>
        <p:xfrm>
          <a:off x="549275" y="4879975"/>
          <a:ext cx="108997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11" imgW="6197400" imgH="507960" progId="Equation.DSMT4">
                  <p:embed/>
                </p:oleObj>
              </mc:Choice>
              <mc:Fallback>
                <p:oleObj name="Equation" r:id="rId11" imgW="61974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9275" y="4879975"/>
                        <a:ext cx="10899775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560704" y="5813844"/>
          <a:ext cx="108775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13" imgW="6184800" imgH="507960" progId="Equation.DSMT4">
                  <p:embed/>
                </p:oleObj>
              </mc:Choice>
              <mc:Fallback>
                <p:oleObj name="Equation" r:id="rId13" imgW="61848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0704" y="5813844"/>
                        <a:ext cx="10877550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0270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47583" y="105955"/>
            <a:ext cx="6785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+mj-ea"/>
                <a:ea typeface="+mj-ea"/>
              </a:rPr>
              <a:t>8</a:t>
            </a:r>
            <a:r>
              <a:rPr lang="zh-CN" altLang="en-US" sz="3200" b="1" dirty="0" smtClean="0">
                <a:latin typeface="+mj-ea"/>
                <a:ea typeface="+mj-ea"/>
              </a:rPr>
              <a:t>节点</a:t>
            </a:r>
            <a:r>
              <a:rPr lang="en-US" altLang="zh-CN" sz="3200" b="1" dirty="0" smtClean="0">
                <a:latin typeface="+mj-ea"/>
                <a:ea typeface="+mj-ea"/>
              </a:rPr>
              <a:t>6</a:t>
            </a:r>
            <a:r>
              <a:rPr lang="zh-CN" altLang="en-US" sz="3200" b="1" dirty="0" smtClean="0">
                <a:latin typeface="+mj-ea"/>
                <a:ea typeface="+mj-ea"/>
              </a:rPr>
              <a:t>面体</a:t>
            </a:r>
            <a:r>
              <a:rPr lang="en-US" altLang="zh-CN" sz="3200" b="1" dirty="0" smtClean="0">
                <a:latin typeface="+mj-ea"/>
                <a:ea typeface="+mj-ea"/>
              </a:rPr>
              <a:t>SOLID</a:t>
            </a:r>
            <a:r>
              <a:rPr lang="zh-CN" altLang="en-US" sz="3200" b="1" dirty="0" smtClean="0">
                <a:latin typeface="+mj-ea"/>
                <a:ea typeface="+mj-ea"/>
              </a:rPr>
              <a:t>单元实现方法</a:t>
            </a:r>
            <a:r>
              <a:rPr lang="en-US" altLang="zh-CN" sz="3200" b="1" dirty="0" smtClean="0">
                <a:latin typeface="+mj-ea"/>
              </a:rPr>
              <a:t>(5/8)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9166" y="1000609"/>
            <a:ext cx="3541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+mj-ea"/>
                <a:ea typeface="+mj-ea"/>
              </a:rPr>
              <a:t>单元刚度阵计算过程：</a:t>
            </a:r>
            <a:endParaRPr lang="en-US" altLang="zh-CN" sz="2000" dirty="0" smtClean="0">
              <a:solidFill>
                <a:prstClr val="black"/>
              </a:solidFill>
              <a:latin typeface="+mj-ea"/>
              <a:ea typeface="+mj-ea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5258220" y="1000609"/>
          <a:ext cx="4354512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Equation" r:id="rId4" imgW="2476440" imgH="482400" progId="Equation.DSMT4">
                  <p:embed/>
                </p:oleObj>
              </mc:Choice>
              <mc:Fallback>
                <p:oleObj name="Equation" r:id="rId4" imgW="2476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58220" y="1000609"/>
                        <a:ext cx="4354512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5258220" y="1913267"/>
          <a:ext cx="4354512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Equation" r:id="rId6" imgW="2476440" imgH="482400" progId="Equation.DSMT4">
                  <p:embed/>
                </p:oleObj>
              </mc:Choice>
              <mc:Fallback>
                <p:oleObj name="Equation" r:id="rId6" imgW="2476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58220" y="1913267"/>
                        <a:ext cx="4354512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5258220" y="2825925"/>
          <a:ext cx="437673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Equation" r:id="rId8" imgW="2489040" imgH="482400" progId="Equation.DSMT4">
                  <p:embed/>
                </p:oleObj>
              </mc:Choice>
              <mc:Fallback>
                <p:oleObj name="Equation" r:id="rId8" imgW="24890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58220" y="2825925"/>
                        <a:ext cx="4376738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5268913" y="3738563"/>
          <a:ext cx="437673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Equation" r:id="rId10" imgW="2489040" imgH="482400" progId="Equation.DSMT4">
                  <p:embed/>
                </p:oleObj>
              </mc:Choice>
              <mc:Fallback>
                <p:oleObj name="Equation" r:id="rId10" imgW="24890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68913" y="3738563"/>
                        <a:ext cx="4376737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5280446" y="4651241"/>
          <a:ext cx="4354512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Equation" r:id="rId12" imgW="2476440" imgH="482400" progId="Equation.DSMT4">
                  <p:embed/>
                </p:oleObj>
              </mc:Choice>
              <mc:Fallback>
                <p:oleObj name="Equation" r:id="rId12" imgW="2476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80446" y="4651241"/>
                        <a:ext cx="4354512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5291138" y="5564188"/>
          <a:ext cx="4354512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Equation" r:id="rId14" imgW="2476440" imgH="482400" progId="Equation.DSMT4">
                  <p:embed/>
                </p:oleObj>
              </mc:Choice>
              <mc:Fallback>
                <p:oleObj name="Equation" r:id="rId14" imgW="2476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91138" y="5564188"/>
                        <a:ext cx="4354512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02" y="1486091"/>
            <a:ext cx="2497841" cy="249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80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47583" y="105955"/>
            <a:ext cx="6785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+mj-ea"/>
                <a:ea typeface="+mj-ea"/>
              </a:rPr>
              <a:t>8</a:t>
            </a:r>
            <a:r>
              <a:rPr lang="zh-CN" altLang="en-US" sz="3200" b="1" dirty="0" smtClean="0">
                <a:latin typeface="+mj-ea"/>
                <a:ea typeface="+mj-ea"/>
              </a:rPr>
              <a:t>节点</a:t>
            </a:r>
            <a:r>
              <a:rPr lang="en-US" altLang="zh-CN" sz="3200" b="1" dirty="0" smtClean="0">
                <a:latin typeface="+mj-ea"/>
                <a:ea typeface="+mj-ea"/>
              </a:rPr>
              <a:t>6</a:t>
            </a:r>
            <a:r>
              <a:rPr lang="zh-CN" altLang="en-US" sz="3200" b="1" dirty="0" smtClean="0">
                <a:latin typeface="+mj-ea"/>
                <a:ea typeface="+mj-ea"/>
              </a:rPr>
              <a:t>面体</a:t>
            </a:r>
            <a:r>
              <a:rPr lang="en-US" altLang="zh-CN" sz="3200" b="1" dirty="0" smtClean="0">
                <a:latin typeface="+mj-ea"/>
                <a:ea typeface="+mj-ea"/>
              </a:rPr>
              <a:t>SOLID</a:t>
            </a:r>
            <a:r>
              <a:rPr lang="zh-CN" altLang="en-US" sz="3200" b="1" dirty="0" smtClean="0">
                <a:latin typeface="+mj-ea"/>
                <a:ea typeface="+mj-ea"/>
              </a:rPr>
              <a:t>单元实现方法</a:t>
            </a:r>
            <a:r>
              <a:rPr lang="en-US" altLang="zh-CN" sz="3200" b="1" dirty="0" smtClean="0">
                <a:latin typeface="+mj-ea"/>
              </a:rPr>
              <a:t>(6/8)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0143" y="996202"/>
            <a:ext cx="89386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实现内容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计算单元应力应变：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在子程序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中，当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(IND.EQ.3)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读入各单元位移向量</a:t>
            </a: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计算单元常应力应变场</a:t>
            </a: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77" y="4114493"/>
            <a:ext cx="2497841" cy="2499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3677" y="3662327"/>
            <a:ext cx="3541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+mj-ea"/>
                <a:ea typeface="+mj-ea"/>
              </a:rPr>
              <a:t>单元应力计算过程：</a:t>
            </a:r>
            <a:endParaRPr lang="en-US" altLang="zh-CN" sz="2000" dirty="0" smtClean="0">
              <a:solidFill>
                <a:prstClr val="black"/>
              </a:solidFill>
              <a:latin typeface="+mj-ea"/>
              <a:ea typeface="+mj-ea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5214938" y="3983038"/>
          <a:ext cx="460216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5" imgW="2616120" imgH="304560" progId="Equation.DSMT4">
                  <p:embed/>
                </p:oleObj>
              </mc:Choice>
              <mc:Fallback>
                <p:oleObj name="Equation" r:id="rId5" imgW="26161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14938" y="3983038"/>
                        <a:ext cx="4602162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5214938" y="4605338"/>
          <a:ext cx="46243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7" imgW="2628720" imgH="304560" progId="Equation.DSMT4">
                  <p:embed/>
                </p:oleObj>
              </mc:Choice>
              <mc:Fallback>
                <p:oleObj name="Equation" r:id="rId7" imgW="26287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14938" y="4605338"/>
                        <a:ext cx="4624387" cy="534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4869503" y="2003782"/>
          <a:ext cx="42211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9" imgW="2400120" imgH="279360" progId="Equation.DSMT4">
                  <p:embed/>
                </p:oleObj>
              </mc:Choice>
              <mc:Fallback>
                <p:oleObj name="Equation" r:id="rId9" imgW="2400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69503" y="2003782"/>
                        <a:ext cx="4221163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0939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</TotalTime>
  <Words>1516</Words>
  <Application>Microsoft Office PowerPoint</Application>
  <PresentationFormat>宽屏</PresentationFormat>
  <Paragraphs>267</Paragraphs>
  <Slides>37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Adobe 黑体 Std R</vt:lpstr>
      <vt:lpstr>Adobe 楷体 Std R</vt:lpstr>
      <vt:lpstr>Arial Unicode MS</vt:lpstr>
      <vt:lpstr>宋体</vt:lpstr>
      <vt:lpstr>微软雅黑</vt:lpstr>
      <vt:lpstr>Arial</vt:lpstr>
      <vt:lpstr>Calibri</vt:lpstr>
      <vt:lpstr>Calibri Light</vt:lpstr>
      <vt:lpstr>Consolas</vt:lpstr>
      <vt:lpstr>Symbol</vt:lpstr>
      <vt:lpstr>Times New Roman</vt:lpstr>
      <vt:lpstr>Wingdings</vt:lpstr>
      <vt:lpstr>回顾</vt:lpstr>
      <vt:lpstr>Equation</vt:lpstr>
      <vt:lpstr>计算动力学大作业</vt:lpstr>
      <vt:lpstr>组员分工</vt:lpstr>
      <vt:lpstr> 扩展STAP90程序： 8节点6面体单元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广义特征值的求解</vt:lpstr>
      <vt:lpstr>调研内容</vt:lpstr>
      <vt:lpstr>调研内容</vt:lpstr>
      <vt:lpstr>调研内容</vt:lpstr>
      <vt:lpstr>调研内容</vt:lpstr>
      <vt:lpstr>算法</vt:lpstr>
      <vt:lpstr>调研内容</vt:lpstr>
      <vt:lpstr>算例分析</vt:lpstr>
      <vt:lpstr>算例分析</vt:lpstr>
      <vt:lpstr>后处理</vt:lpstr>
      <vt:lpstr>后处理 </vt:lpstr>
      <vt:lpstr>杆单元算例1</vt:lpstr>
      <vt:lpstr>杆单元算例2</vt:lpstr>
      <vt:lpstr>舒炫博的算例</vt:lpstr>
      <vt:lpstr>商业软件的使用</vt:lpstr>
      <vt:lpstr>涡轮增压机的模态分析</vt:lpstr>
      <vt:lpstr>涡轮增压机的转子结构</vt:lpstr>
      <vt:lpstr>转子简化模型</vt:lpstr>
      <vt:lpstr>无阻尼特征频率与振型</vt:lpstr>
      <vt:lpstr>临界频率和无阻尼特征频率图</vt:lpstr>
      <vt:lpstr>结果的合理性分析</vt:lpstr>
      <vt:lpstr>结果的合理性分析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30</cp:revision>
  <dcterms:created xsi:type="dcterms:W3CDTF">2017-05-25T14:03:31Z</dcterms:created>
  <dcterms:modified xsi:type="dcterms:W3CDTF">2017-05-27T12:00:52Z</dcterms:modified>
</cp:coreProperties>
</file>