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2" r:id="rId4"/>
    <p:sldId id="267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578"/>
  </p:normalViewPr>
  <p:slideViewPr>
    <p:cSldViewPr snapToGrid="0" snapToObjects="1">
      <p:cViewPr varScale="1">
        <p:scale>
          <a:sx n="94" d="100"/>
          <a:sy n="94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D52E-CF15-264F-9881-CEAF594C5359}" type="datetimeFigureOut">
              <a:t>16.01.21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CCA0-A435-8C4D-BFAE-B63F76B6B6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BC8-D829-F749-8FEB-B8ABAFE8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52D7-4EF4-E448-A9C3-2E99C3D4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F333-9DC4-CA49-B66D-2816DB53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D34E-0E55-2E42-B741-CF124418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3E1B-8333-014E-9AC9-47D20CA9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7032-EB07-8C4E-BD59-D065CA84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FCA31-23C6-BF4A-88E3-AE3A37FB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31FE-02ED-D544-8141-6653BC8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1469-E819-F74F-8A79-1C080BC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1E02-9167-0945-87E0-59313EAC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BA646-D4F8-C246-BB90-2E28B6EC5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EC54B-CB78-1243-8A6B-A9C0A8F7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466B-8085-434E-BF34-09651BCC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C899-3740-6D40-A6A2-D1F49CE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FC31-71EA-2544-A2D7-C86882DF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3D10-20C6-ED48-9213-536FEA6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7E67-A953-9349-8470-8CDF2431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8314-5A1F-6D4D-BC4A-2D57680A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C2BA-8BC3-6B40-80AA-AC2FCDDF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4335-93AC-FC41-A530-E855E73D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ED45-8D9F-9F4B-9615-5B8EA774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F803-25E0-2944-B228-742AE614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05A9-F5B9-5F4F-8D99-261B89A3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8D4A-E03E-074E-8FF2-B86DDCF2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8F97-7360-D841-941E-85FD82ED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62D9-9CF9-FC43-9874-D70E3D0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EBA8-BA7D-0D46-A017-1D5335984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8AE4-13C6-D447-A614-65C3071F6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048D-62CD-D049-B00E-0CCBFF35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D4E3-79FD-8B45-AE24-758234C8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4F87-2C87-534B-9BD4-0F941878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724-5A0E-2145-BB5B-D6F888AF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33AE-066B-3142-BC32-9F55B244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6B54A-03FE-394D-9F73-7D0E7ED2A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CB4D9-CCC8-3544-8FAA-7CC6063D7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F2DF-18DB-FC42-8258-923DD699E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BFFF-BEB7-9E43-B582-F6661165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40ED4-255D-C542-B714-DE7E0C91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1CE36-3AEF-674D-8408-148C174F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B6B1-06AC-BB47-9745-92BE922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8935-CCC8-994F-979F-F802B97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6A1B9-33B2-7442-8196-02623F6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FE6CE-A1E3-4F45-8535-23C70151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A3F8B-DF31-6442-A218-0B8EF966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E425-A1DB-C745-BF26-C0645D27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BD09-D230-C74E-8A4C-3A348E9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E9B3-5F15-684D-BA26-74472CF7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2715-B35D-6D40-A1ED-395CFB18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D24B-536B-AA4C-BB0F-514C6839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0429-8415-8B42-A280-86F5EF3C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CDCB-CB22-6543-9C43-0619AE13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3A77-80B8-9E41-BEF3-DA01794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39DE-7E2A-3C44-8597-FC643EE6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BEB7-6C62-5D41-B2DA-489D6138B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967C-BA71-F541-82C3-F8BB1EAA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D47E-D9AA-4144-9F72-3136B9C7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122D-877E-1441-89A1-84BB8C67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CA76-1033-E84C-BB8D-9D418641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EA017-ED3C-7D43-9F14-9867D5C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E1D6-E6E1-CC44-BEE6-BF997617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C4D6-E054-084E-BEA8-D9AF2E6A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1CE9-61EA-4A48-B1DD-2CF3C99396B4}" type="datetimeFigureOut">
              <a:t>16.01.21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8CB-413A-C944-AB7F-1E026002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73FB-79C0-6841-A194-679FF6DE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2889-989C-7641-B80D-66A91F8BB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16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DDEC-E01D-3044-B2D3-410FBC4A2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GUI for UniSERS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34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DB0CEE6-1B5D-0545-A825-929DB2EE19AB}"/>
              </a:ext>
            </a:extLst>
          </p:cNvPr>
          <p:cNvGrpSpPr/>
          <p:nvPr/>
        </p:nvGrpSpPr>
        <p:grpSpPr>
          <a:xfrm>
            <a:off x="6565115" y="603948"/>
            <a:ext cx="5231923" cy="2085408"/>
            <a:chOff x="6428520" y="829264"/>
            <a:chExt cx="5231923" cy="208540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E6ACE88-AD04-5243-BA9A-A7B14B695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54" b="1"/>
            <a:stretch/>
          </p:blipFill>
          <p:spPr>
            <a:xfrm>
              <a:off x="6602736" y="2049464"/>
              <a:ext cx="779481" cy="2165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8029A8-AEE1-944E-9E8B-BE476FE0D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5897" b="7763"/>
            <a:stretch/>
          </p:blipFill>
          <p:spPr>
            <a:xfrm>
              <a:off x="6566239" y="936566"/>
              <a:ext cx="809389" cy="24791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A804B59-9726-C547-896C-BC370B6B1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353"/>
            <a:stretch/>
          </p:blipFill>
          <p:spPr>
            <a:xfrm>
              <a:off x="9146373" y="2462451"/>
              <a:ext cx="1747107" cy="33783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E92C52D-4CAB-F04C-830C-B383752B0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000"/>
            <a:stretch/>
          </p:blipFill>
          <p:spPr>
            <a:xfrm>
              <a:off x="6539361" y="2462451"/>
              <a:ext cx="1720230" cy="3311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0EF63DA-E79A-9E4D-A546-26955D2C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6624" y="1987373"/>
              <a:ext cx="806358" cy="26878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4CB9840-98E8-F945-83A6-4106BDC60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8786"/>
            <a:stretch/>
          </p:blipFill>
          <p:spPr>
            <a:xfrm>
              <a:off x="6552800" y="1379569"/>
              <a:ext cx="1693352" cy="36197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278D9E-A0D9-8F43-8807-36E1B929C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0229"/>
            <a:stretch/>
          </p:blipFill>
          <p:spPr>
            <a:xfrm>
              <a:off x="9197871" y="1358437"/>
              <a:ext cx="1666473" cy="3534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307951-6577-5A44-8312-FD66D94137BC}"/>
                </a:ext>
              </a:extLst>
            </p:cNvPr>
            <p:cNvSpPr txBox="1"/>
            <p:nvPr/>
          </p:nvSpPr>
          <p:spPr>
            <a:xfrm>
              <a:off x="8309031" y="875859"/>
              <a:ext cx="53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NPs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C73F3E-7AA4-FA48-AC5F-5CDF24863A62}"/>
                </a:ext>
              </a:extLst>
            </p:cNvPr>
            <p:cNvSpPr txBox="1"/>
            <p:nvPr/>
          </p:nvSpPr>
          <p:spPr>
            <a:xfrm>
              <a:off x="10714346" y="842901"/>
              <a:ext cx="873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CrosLIn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06E41A-48FC-4044-9001-E797A959A3A4}"/>
                </a:ext>
              </a:extLst>
            </p:cNvPr>
            <p:cNvSpPr txBox="1"/>
            <p:nvPr/>
          </p:nvSpPr>
          <p:spPr>
            <a:xfrm>
              <a:off x="8100162" y="1955195"/>
              <a:ext cx="76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Water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85D03-BA80-7848-A6BB-2B2E8C0CFEF4}"/>
                </a:ext>
              </a:extLst>
            </p:cNvPr>
            <p:cNvSpPr txBox="1"/>
            <p:nvPr/>
          </p:nvSpPr>
          <p:spPr>
            <a:xfrm>
              <a:off x="10788403" y="1951104"/>
              <a:ext cx="809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Titrant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18F1384-2531-CB48-92DB-24D608FBC98C}"/>
                </a:ext>
              </a:extLst>
            </p:cNvPr>
            <p:cNvSpPr/>
            <p:nvPr/>
          </p:nvSpPr>
          <p:spPr>
            <a:xfrm>
              <a:off x="6428521" y="830085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B795E8D-6DDA-564C-9C2D-626B6FF96EA1}"/>
                </a:ext>
              </a:extLst>
            </p:cNvPr>
            <p:cNvSpPr/>
            <p:nvPr/>
          </p:nvSpPr>
          <p:spPr>
            <a:xfrm>
              <a:off x="6428520" y="1907143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BB3C09D-17A6-7841-94D8-0BD9177A51C3}"/>
                </a:ext>
              </a:extLst>
            </p:cNvPr>
            <p:cNvSpPr/>
            <p:nvPr/>
          </p:nvSpPr>
          <p:spPr>
            <a:xfrm>
              <a:off x="9104032" y="829264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8CBF3C5-8D7A-564E-9889-AA44C56479CB}"/>
                </a:ext>
              </a:extLst>
            </p:cNvPr>
            <p:cNvSpPr/>
            <p:nvPr/>
          </p:nvSpPr>
          <p:spPr>
            <a:xfrm>
              <a:off x="9104032" y="1905574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D524E87-33DB-B64A-9B44-27E00417D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22979" r="7092" b="5543"/>
            <a:stretch/>
          </p:blipFill>
          <p:spPr>
            <a:xfrm>
              <a:off x="9197871" y="1006238"/>
              <a:ext cx="799114" cy="21133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1E6F17-E759-D445-B5E2-435227DEC616}"/>
              </a:ext>
            </a:extLst>
          </p:cNvPr>
          <p:cNvGrpSpPr>
            <a:grpSpLocks noChangeAspect="1"/>
          </p:cNvGrpSpPr>
          <p:nvPr/>
        </p:nvGrpSpPr>
        <p:grpSpPr>
          <a:xfrm>
            <a:off x="304135" y="574208"/>
            <a:ext cx="5836205" cy="2113579"/>
            <a:chOff x="616939" y="750058"/>
            <a:chExt cx="4967406" cy="17989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025F6C-37B7-FF42-8F68-FE71355C42FB}"/>
                </a:ext>
              </a:extLst>
            </p:cNvPr>
            <p:cNvGrpSpPr/>
            <p:nvPr/>
          </p:nvGrpSpPr>
          <p:grpSpPr>
            <a:xfrm>
              <a:off x="616939" y="866376"/>
              <a:ext cx="4838612" cy="1607846"/>
              <a:chOff x="1903873" y="3270909"/>
              <a:chExt cx="4838612" cy="16078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ECC39D-26EE-F045-A4D5-E4EDB0202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7792" y="4514436"/>
                <a:ext cx="2504693" cy="36431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9A23C1F-6AD3-884B-A02C-2FE34F39B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3873" y="4514434"/>
                <a:ext cx="2322534" cy="36431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F85159B-226F-6742-9F71-38BB6D512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60562" y="4119013"/>
                <a:ext cx="2481923" cy="36431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9B2B4EB-7FB7-C84D-9830-C2CF0B92B3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3038" t="8138"/>
              <a:stretch/>
            </p:blipFill>
            <p:spPr>
              <a:xfrm>
                <a:off x="1986542" y="4113999"/>
                <a:ext cx="2274020" cy="36933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756CBB-7C52-2F4C-94E1-42E8FD83F56E}"/>
                  </a:ext>
                </a:extLst>
              </p:cNvPr>
              <p:cNvSpPr txBox="1"/>
              <p:nvPr/>
            </p:nvSpPr>
            <p:spPr>
              <a:xfrm>
                <a:off x="2612420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5594F-A2F7-FC47-ACBB-D63BAA6A446A}"/>
                  </a:ext>
                </a:extLst>
              </p:cNvPr>
              <p:cNvSpPr txBox="1"/>
              <p:nvPr/>
            </p:nvSpPr>
            <p:spPr>
              <a:xfrm>
                <a:off x="3477404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308F6E-C3DB-144D-AEBF-61C1476D0BE8}"/>
                  </a:ext>
                </a:extLst>
              </p:cNvPr>
              <p:cNvSpPr txBox="1"/>
              <p:nvPr/>
            </p:nvSpPr>
            <p:spPr>
              <a:xfrm>
                <a:off x="4228997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D96AFD-1641-F445-9A7F-2C733089E8F5}"/>
                  </a:ext>
                </a:extLst>
              </p:cNvPr>
              <p:cNvSpPr txBox="1"/>
              <p:nvPr/>
            </p:nvSpPr>
            <p:spPr>
              <a:xfrm>
                <a:off x="5144453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30183-BFC4-974C-980F-E13786C90F89}"/>
                  </a:ext>
                </a:extLst>
              </p:cNvPr>
              <p:cNvSpPr txBox="1"/>
              <p:nvPr/>
            </p:nvSpPr>
            <p:spPr>
              <a:xfrm>
                <a:off x="6015474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F7F732-8372-AE4B-A677-1D199C555769}"/>
                  </a:ext>
                </a:extLst>
              </p:cNvPr>
              <p:cNvSpPr txBox="1"/>
              <p:nvPr/>
            </p:nvSpPr>
            <p:spPr>
              <a:xfrm>
                <a:off x="2576723" y="3842701"/>
                <a:ext cx="567907" cy="23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rgbClr val="0432FF"/>
                    </a:solidFill>
                  </a:rPr>
                  <a:t>Mineral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57A2B9-8547-E54E-AA8D-65BFE79201C0}"/>
                  </a:ext>
                </a:extLst>
              </p:cNvPr>
              <p:cNvSpPr txBox="1"/>
              <p:nvPr/>
            </p:nvSpPr>
            <p:spPr>
              <a:xfrm>
                <a:off x="3294027" y="3845851"/>
                <a:ext cx="878875" cy="23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rgbClr val="0432FF"/>
                    </a:solidFill>
                  </a:rPr>
                  <a:t>Batch MD087</a:t>
                </a: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A94878E-2C6D-434C-B7AF-4024DBFA1E0A}"/>
                </a:ext>
              </a:extLst>
            </p:cNvPr>
            <p:cNvSpPr/>
            <p:nvPr/>
          </p:nvSpPr>
          <p:spPr>
            <a:xfrm>
              <a:off x="642335" y="750058"/>
              <a:ext cx="4942010" cy="1798944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76C0889B-856F-0141-A4C3-B040613C6C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50667" y="6059710"/>
            <a:ext cx="814208" cy="361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D67BD-7AD5-B64E-9658-3D218548DC53}"/>
                  </a:ext>
                </a:extLst>
              </p:cNvPr>
              <p:cNvSpPr txBox="1"/>
              <p:nvPr/>
            </p:nvSpPr>
            <p:spPr>
              <a:xfrm>
                <a:off x="310712" y="2877600"/>
                <a:ext cx="30317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Switch board positions: </a:t>
                </a:r>
                <a:r>
                  <a:rPr lang="en-US">
                    <a:solidFill>
                      <a:srgbClr val="0432FF"/>
                    </a:solidFill>
                  </a:rPr>
                  <a:t>[1,3,4]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:  </a:t>
                </a:r>
                <a:r>
                  <a:rPr lang="en-US">
                    <a:solidFill>
                      <a:srgbClr val="0432FF"/>
                    </a:solidFill>
                  </a:rPr>
                  <a:t>20</a:t>
                </a:r>
                <a:r>
                  <a:rPr lang="en-US"/>
                  <a:t> (mbar)</a:t>
                </a:r>
              </a:p>
              <a:p>
                <a:r>
                  <a:rPr lang="en-US"/>
                  <a:t>Integration time : </a:t>
                </a:r>
                <a:r>
                  <a:rPr lang="en-US">
                    <a:solidFill>
                      <a:srgbClr val="0432FF"/>
                    </a:solidFill>
                  </a:rPr>
                  <a:t>15</a:t>
                </a:r>
                <a:r>
                  <a:rPr lang="en-US"/>
                  <a:t> (sec)</a:t>
                </a:r>
              </a:p>
              <a:p>
                <a:r>
                  <a:rPr lang="en-US"/>
                  <a:t>Step time : </a:t>
                </a:r>
                <a:r>
                  <a:rPr lang="en-US">
                    <a:solidFill>
                      <a:srgbClr val="0432FF"/>
                    </a:solidFill>
                  </a:rPr>
                  <a:t>5</a:t>
                </a:r>
                <a:r>
                  <a:rPr lang="en-US"/>
                  <a:t> (min)</a:t>
                </a:r>
              </a:p>
              <a:p>
                <a:r>
                  <a:rPr lang="en-US"/>
                  <a:t>Cycles : </a:t>
                </a:r>
                <a:r>
                  <a:rPr lang="en-US">
                    <a:solidFill>
                      <a:srgbClr val="0432FF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D67BD-7AD5-B64E-9658-3D218548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" y="2877600"/>
                <a:ext cx="3031727" cy="1477328"/>
              </a:xfrm>
              <a:prstGeom prst="rect">
                <a:avLst/>
              </a:prstGeom>
              <a:blipFill>
                <a:blip r:embed="rId15"/>
                <a:stretch>
                  <a:fillRect l="-1667" t="-1709" r="-417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6490FC3-A7C0-9C48-93C7-ED2FFE636741}"/>
                  </a:ext>
                </a:extLst>
              </p:cNvPr>
              <p:cNvSpPr/>
              <p:nvPr/>
            </p:nvSpPr>
            <p:spPr>
              <a:xfrm>
                <a:off x="3110455" y="3591135"/>
                <a:ext cx="28337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Spectra/step = </a:t>
                </a:r>
                <a:r>
                  <a:rPr lang="en-US">
                    <a:solidFill>
                      <a:srgbClr val="FF0000"/>
                    </a:solidFill>
                  </a:rPr>
                  <a:t>20</a:t>
                </a:r>
              </a:p>
              <a:p>
                <a:r>
                  <a:rPr lang="en-US"/>
                  <a:t>Estimation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5 </a:t>
                </a:r>
                <a:r>
                  <a:rPr lang="en-US"/>
                  <a:t>(hours)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6490FC3-A7C0-9C48-93C7-ED2FFE636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55" y="3591135"/>
                <a:ext cx="2833789" cy="646331"/>
              </a:xfrm>
              <a:prstGeom prst="rect">
                <a:avLst/>
              </a:prstGeom>
              <a:blipFill>
                <a:blip r:embed="rId16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Brace 73">
            <a:extLst>
              <a:ext uri="{FF2B5EF4-FFF2-40B4-BE49-F238E27FC236}">
                <a16:creationId xmlns:a16="http://schemas.microsoft.com/office/drawing/2014/main" id="{707192A4-1E4C-8C4B-AF1B-088F87B97861}"/>
              </a:ext>
            </a:extLst>
          </p:cNvPr>
          <p:cNvSpPr/>
          <p:nvPr/>
        </p:nvSpPr>
        <p:spPr>
          <a:xfrm>
            <a:off x="2850519" y="3515077"/>
            <a:ext cx="266139" cy="7985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CD934B-930A-C94B-9CF3-2D3D27818641}"/>
              </a:ext>
            </a:extLst>
          </p:cNvPr>
          <p:cNvSpPr txBox="1"/>
          <p:nvPr/>
        </p:nvSpPr>
        <p:spPr>
          <a:xfrm>
            <a:off x="1136607" y="1058092"/>
            <a:ext cx="520187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Oil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008327-C0C2-3F4D-8FCB-A579D1523161}"/>
              </a:ext>
            </a:extLst>
          </p:cNvPr>
          <p:cNvSpPr txBox="1"/>
          <p:nvPr/>
        </p:nvSpPr>
        <p:spPr>
          <a:xfrm>
            <a:off x="2152877" y="1059132"/>
            <a:ext cx="632737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NPs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B41B00-6A61-1146-86AA-8EEDB0FC7315}"/>
              </a:ext>
            </a:extLst>
          </p:cNvPr>
          <p:cNvSpPr txBox="1"/>
          <p:nvPr/>
        </p:nvSpPr>
        <p:spPr>
          <a:xfrm>
            <a:off x="3035923" y="1040276"/>
            <a:ext cx="1026209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CrosLIn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645313-1531-C949-A228-7C91C384E0C2}"/>
              </a:ext>
            </a:extLst>
          </p:cNvPr>
          <p:cNvSpPr txBox="1"/>
          <p:nvPr/>
        </p:nvSpPr>
        <p:spPr>
          <a:xfrm>
            <a:off x="4111492" y="1049801"/>
            <a:ext cx="893319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Water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ADD744-83EB-9640-8A7B-F2F4FE7F7F15}"/>
              </a:ext>
            </a:extLst>
          </p:cNvPr>
          <p:cNvSpPr txBox="1"/>
          <p:nvPr/>
        </p:nvSpPr>
        <p:spPr>
          <a:xfrm>
            <a:off x="5134855" y="1059132"/>
            <a:ext cx="950951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Titrant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6A2DEC-16C0-C04E-921D-124E696DF305}"/>
              </a:ext>
            </a:extLst>
          </p:cNvPr>
          <p:cNvSpPr txBox="1"/>
          <p:nvPr/>
        </p:nvSpPr>
        <p:spPr>
          <a:xfrm>
            <a:off x="3063435" y="138266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PEG, PEI, EBT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26E093-7A1B-CE40-A38C-FCBD32DA2A78}"/>
              </a:ext>
            </a:extLst>
          </p:cNvPr>
          <p:cNvSpPr txBox="1"/>
          <p:nvPr/>
        </p:nvSpPr>
        <p:spPr>
          <a:xfrm>
            <a:off x="4143316" y="1374227"/>
            <a:ext cx="910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Evian water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1AF641-CD32-804C-B2D5-0FDF34853715}"/>
              </a:ext>
            </a:extLst>
          </p:cNvPr>
          <p:cNvSpPr txBox="1"/>
          <p:nvPr/>
        </p:nvSpPr>
        <p:spPr>
          <a:xfrm>
            <a:off x="5091438" y="1383089"/>
            <a:ext cx="87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EDTA 4mM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6294D-4F83-2843-A7A9-531048E72525}"/>
              </a:ext>
            </a:extLst>
          </p:cNvPr>
          <p:cNvSpPr txBox="1"/>
          <p:nvPr/>
        </p:nvSpPr>
        <p:spPr>
          <a:xfrm>
            <a:off x="356991" y="4577894"/>
            <a:ext cx="5775855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Reservoirs : </a:t>
            </a:r>
          </a:p>
          <a:p>
            <a:r>
              <a:rPr lang="en-US"/>
              <a:t>Oil - Mineral oil</a:t>
            </a:r>
          </a:p>
          <a:p>
            <a:r>
              <a:rPr lang="en-US"/>
              <a:t>NPs - batch MD087</a:t>
            </a:r>
          </a:p>
          <a:p>
            <a:r>
              <a:rPr lang="en-US"/>
              <a:t>CrosLIN – PEG, PEI, EBT</a:t>
            </a:r>
          </a:p>
          <a:p>
            <a:r>
              <a:rPr lang="en-US"/>
              <a:t>Water - Evian water</a:t>
            </a:r>
          </a:p>
          <a:p>
            <a:r>
              <a:rPr lang="en-US"/>
              <a:t>Titrant – EDTA 4mM</a:t>
            </a:r>
          </a:p>
          <a:p>
            <a:r>
              <a:rPr lang="en-US"/>
              <a:t>----------------</a:t>
            </a:r>
          </a:p>
          <a:p>
            <a:r>
              <a:rPr lang="en-GB"/>
              <a:t>Start experiment at  16:29:08</a:t>
            </a:r>
          </a:p>
          <a:p>
            <a:r>
              <a:rPr lang="en-GB"/>
              <a:t>Switch on port A is at position 1</a:t>
            </a:r>
          </a:p>
          <a:p>
            <a:r>
              <a:rPr lang="en-GB"/>
              <a:t>Switch on port B is at position 1</a:t>
            </a:r>
          </a:p>
          <a:p>
            <a:r>
              <a:rPr lang="en-GB"/>
              <a:t>stabilising ...</a:t>
            </a:r>
          </a:p>
          <a:p>
            <a:r>
              <a:rPr lang="en-GB"/>
              <a:t>Switch on port A is at position 1</a:t>
            </a:r>
          </a:p>
          <a:p>
            <a:r>
              <a:rPr lang="en-GB"/>
              <a:t>Switch on port B is at position 1</a:t>
            </a:r>
          </a:p>
          <a:p>
            <a:r>
              <a:rPr lang="en-GB"/>
              <a:t>Applying =  690,450,580,460,460</a:t>
            </a:r>
          </a:p>
          <a:p>
            <a:r>
              <a:rPr lang="en-GB"/>
              <a:t>Applying =  690,450,580,480,440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D17A91BE-1EA0-334D-A64E-3732F62F90FC}"/>
              </a:ext>
            </a:extLst>
          </p:cNvPr>
          <p:cNvSpPr/>
          <p:nvPr/>
        </p:nvSpPr>
        <p:spPr>
          <a:xfrm>
            <a:off x="332150" y="2833866"/>
            <a:ext cx="5808191" cy="1562318"/>
          </a:xfrm>
          <a:prstGeom prst="roundRect">
            <a:avLst>
              <a:gd name="adj" fmla="val 6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A picture containing green, drawing&#10;&#10;Description automatically generated">
            <a:extLst>
              <a:ext uri="{FF2B5EF4-FFF2-40B4-BE49-F238E27FC236}">
                <a16:creationId xmlns:a16="http://schemas.microsoft.com/office/drawing/2014/main" id="{B7BD599F-B6FF-534C-BA6E-518B7869A2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50660" y="6082840"/>
            <a:ext cx="814208" cy="35544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E2780F4-27D2-8540-8E01-89F0B0B02C70}"/>
              </a:ext>
            </a:extLst>
          </p:cNvPr>
          <p:cNvSpPr txBox="1"/>
          <p:nvPr/>
        </p:nvSpPr>
        <p:spPr>
          <a:xfrm>
            <a:off x="309638" y="1357284"/>
            <a:ext cx="8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Reservoir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5A18D81-1B5C-2D4D-932E-6AD1712F308F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5911223" y="4577893"/>
            <a:ext cx="209198" cy="186038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1202DAC-78E4-C94C-A7A9-198DEDBDAEAE}"/>
              </a:ext>
            </a:extLst>
          </p:cNvPr>
          <p:cNvSpPr/>
          <p:nvPr/>
        </p:nvSpPr>
        <p:spPr>
          <a:xfrm>
            <a:off x="356992" y="4577893"/>
            <a:ext cx="5775854" cy="1860388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C50431-86C7-0B46-98F3-7D0ED4004154}"/>
              </a:ext>
            </a:extLst>
          </p:cNvPr>
          <p:cNvGrpSpPr/>
          <p:nvPr/>
        </p:nvGrpSpPr>
        <p:grpSpPr>
          <a:xfrm>
            <a:off x="6582277" y="2833866"/>
            <a:ext cx="5231741" cy="3043011"/>
            <a:chOff x="6558996" y="2810407"/>
            <a:chExt cx="5231741" cy="304301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58D80D8-83F8-1C44-81FD-2592F36E9DB5}"/>
                </a:ext>
              </a:extLst>
            </p:cNvPr>
            <p:cNvGrpSpPr/>
            <p:nvPr/>
          </p:nvGrpSpPr>
          <p:grpSpPr>
            <a:xfrm>
              <a:off x="6652676" y="3331152"/>
              <a:ext cx="4852406" cy="2458639"/>
              <a:chOff x="639880" y="3269050"/>
              <a:chExt cx="4094908" cy="2236995"/>
            </a:xfrm>
          </p:grpSpPr>
          <p:pic>
            <p:nvPicPr>
              <p:cNvPr id="112" name="Picture 111" descr="Chart, line chart&#10;&#10;Description automatically generated">
                <a:extLst>
                  <a:ext uri="{FF2B5EF4-FFF2-40B4-BE49-F238E27FC236}">
                    <a16:creationId xmlns:a16="http://schemas.microsoft.com/office/drawing/2014/main" id="{A6265D2D-177F-6548-9720-491A9D9BE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7172" y="3269050"/>
                <a:ext cx="3797616" cy="195284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360CADB-0AB9-8840-8656-48D9F6BD55EE}"/>
                  </a:ext>
                </a:extLst>
              </p:cNvPr>
              <p:cNvSpPr txBox="1"/>
              <p:nvPr/>
            </p:nvSpPr>
            <p:spPr>
              <a:xfrm>
                <a:off x="2232716" y="5170008"/>
                <a:ext cx="1519477" cy="336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Wavelength (nm)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9F014E-C096-444D-ADDD-CA968E7EF25D}"/>
                  </a:ext>
                </a:extLst>
              </p:cNvPr>
              <p:cNvSpPr txBox="1"/>
              <p:nvPr/>
            </p:nvSpPr>
            <p:spPr>
              <a:xfrm rot="16200000">
                <a:off x="-84197" y="4018213"/>
                <a:ext cx="1817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Intensity (counts)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E82424A-0398-4644-BF85-E79B8CFAF667}"/>
                </a:ext>
              </a:extLst>
            </p:cNvPr>
            <p:cNvGrpSpPr/>
            <p:nvPr/>
          </p:nvGrpSpPr>
          <p:grpSpPr>
            <a:xfrm>
              <a:off x="7021416" y="2914355"/>
              <a:ext cx="270117" cy="342312"/>
              <a:chOff x="7248207" y="3187072"/>
              <a:chExt cx="270117" cy="34231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1BF3615-274B-C04E-BF19-F8D8B5F0CE95}"/>
                  </a:ext>
                </a:extLst>
              </p:cNvPr>
              <p:cNvSpPr/>
              <p:nvPr/>
            </p:nvSpPr>
            <p:spPr>
              <a:xfrm>
                <a:off x="7248207" y="3187072"/>
                <a:ext cx="270117" cy="34231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06EAD7D3-FFA5-4F4A-84A0-78D731AF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3265" y="3222173"/>
                <a:ext cx="0" cy="27923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D9AA958-F7C1-AB4D-931B-AF8D05227924}"/>
                </a:ext>
              </a:extLst>
            </p:cNvPr>
            <p:cNvSpPr/>
            <p:nvPr/>
          </p:nvSpPr>
          <p:spPr>
            <a:xfrm>
              <a:off x="7405599" y="2918500"/>
              <a:ext cx="1490156" cy="3423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2FC624-57FD-1443-8AD6-C2EBDF9B5083}"/>
                </a:ext>
              </a:extLst>
            </p:cNvPr>
            <p:cNvSpPr/>
            <p:nvPr/>
          </p:nvSpPr>
          <p:spPr>
            <a:xfrm>
              <a:off x="9050633" y="2924292"/>
              <a:ext cx="1810767" cy="3423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70FD64-33B8-044F-B29B-AD57727866A4}"/>
                </a:ext>
              </a:extLst>
            </p:cNvPr>
            <p:cNvSpPr txBox="1"/>
            <p:nvPr/>
          </p:nvSpPr>
          <p:spPr>
            <a:xfrm>
              <a:off x="7396464" y="28967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X: 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5AD4C02-9CC9-1844-808A-CC853EF85E35}"/>
                </a:ext>
              </a:extLst>
            </p:cNvPr>
            <p:cNvSpPr/>
            <p:nvPr/>
          </p:nvSpPr>
          <p:spPr>
            <a:xfrm>
              <a:off x="8183447" y="289679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BD1A2B-BB17-694E-86C4-FC74F3913EE4}"/>
                </a:ext>
              </a:extLst>
            </p:cNvPr>
            <p:cNvSpPr txBox="1"/>
            <p:nvPr/>
          </p:nvSpPr>
          <p:spPr>
            <a:xfrm>
              <a:off x="7710241" y="28914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0733F3-9F1B-EB4C-BF91-5BD69F1E139F}"/>
                </a:ext>
              </a:extLst>
            </p:cNvPr>
            <p:cNvSpPr txBox="1"/>
            <p:nvPr/>
          </p:nvSpPr>
          <p:spPr>
            <a:xfrm>
              <a:off x="8360031" y="28914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15D5020-FFB0-0D42-BAC7-E22D51AACB3E}"/>
                </a:ext>
              </a:extLst>
            </p:cNvPr>
            <p:cNvSpPr txBox="1"/>
            <p:nvPr/>
          </p:nvSpPr>
          <p:spPr>
            <a:xfrm>
              <a:off x="9124905" y="2910239"/>
              <a:ext cx="447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Y: 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2B3D62B-DDE0-DB4B-8AC4-1254C3DDA755}"/>
                </a:ext>
              </a:extLst>
            </p:cNvPr>
            <p:cNvSpPr/>
            <p:nvPr/>
          </p:nvSpPr>
          <p:spPr>
            <a:xfrm>
              <a:off x="9911888" y="2910239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94C5B9-DB31-874B-8908-CBCE2848873A}"/>
                </a:ext>
              </a:extLst>
            </p:cNvPr>
            <p:cNvSpPr txBox="1"/>
            <p:nvPr/>
          </p:nvSpPr>
          <p:spPr>
            <a:xfrm>
              <a:off x="9438682" y="2904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366B60-8E70-7B4B-A3DB-9117E08B45BA}"/>
                </a:ext>
              </a:extLst>
            </p:cNvPr>
            <p:cNvSpPr txBox="1"/>
            <p:nvPr/>
          </p:nvSpPr>
          <p:spPr>
            <a:xfrm>
              <a:off x="10088472" y="290492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15000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4E16996-39BD-C24A-BC88-2F8BB774EDA1}"/>
                </a:ext>
              </a:extLst>
            </p:cNvPr>
            <p:cNvSpPr/>
            <p:nvPr/>
          </p:nvSpPr>
          <p:spPr>
            <a:xfrm>
              <a:off x="6558996" y="2810407"/>
              <a:ext cx="5231741" cy="3043011"/>
            </a:xfrm>
            <a:prstGeom prst="roundRect">
              <a:avLst>
                <a:gd name="adj" fmla="val 21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9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D67BD-7AD5-B64E-9658-3D218548DC53}"/>
                  </a:ext>
                </a:extLst>
              </p:cNvPr>
              <p:cNvSpPr txBox="1"/>
              <p:nvPr/>
            </p:nvSpPr>
            <p:spPr>
              <a:xfrm>
                <a:off x="310712" y="2877600"/>
                <a:ext cx="30317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Switch board positions: </a:t>
                </a:r>
                <a:r>
                  <a:rPr lang="en-US">
                    <a:solidFill>
                      <a:srgbClr val="0432FF"/>
                    </a:solidFill>
                  </a:rPr>
                  <a:t>[1,3,4]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:  </a:t>
                </a:r>
                <a:r>
                  <a:rPr lang="en-US">
                    <a:solidFill>
                      <a:srgbClr val="0432FF"/>
                    </a:solidFill>
                  </a:rPr>
                  <a:t>20</a:t>
                </a:r>
                <a:r>
                  <a:rPr lang="en-US"/>
                  <a:t> (mbar)</a:t>
                </a:r>
              </a:p>
              <a:p>
                <a:r>
                  <a:rPr lang="en-US"/>
                  <a:t>Integration time : </a:t>
                </a:r>
                <a:r>
                  <a:rPr lang="en-US">
                    <a:solidFill>
                      <a:srgbClr val="0432FF"/>
                    </a:solidFill>
                  </a:rPr>
                  <a:t>15</a:t>
                </a:r>
                <a:r>
                  <a:rPr lang="en-US"/>
                  <a:t> (sec)</a:t>
                </a:r>
              </a:p>
              <a:p>
                <a:r>
                  <a:rPr lang="en-US"/>
                  <a:t>Step time : </a:t>
                </a:r>
                <a:r>
                  <a:rPr lang="en-US">
                    <a:solidFill>
                      <a:srgbClr val="0432FF"/>
                    </a:solidFill>
                  </a:rPr>
                  <a:t>5</a:t>
                </a:r>
                <a:r>
                  <a:rPr lang="en-US"/>
                  <a:t> (min)</a:t>
                </a:r>
              </a:p>
              <a:p>
                <a:r>
                  <a:rPr lang="en-US"/>
                  <a:t>Cycles : </a:t>
                </a:r>
                <a:r>
                  <a:rPr lang="en-US">
                    <a:solidFill>
                      <a:srgbClr val="0432FF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D67BD-7AD5-B64E-9658-3D218548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" y="2877600"/>
                <a:ext cx="3031727" cy="1477328"/>
              </a:xfrm>
              <a:prstGeom prst="rect">
                <a:avLst/>
              </a:prstGeom>
              <a:blipFill>
                <a:blip r:embed="rId2"/>
                <a:stretch>
                  <a:fillRect l="-1667" t="-1709" r="-417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D33EA-3D8F-F14C-8072-85F11A224293}"/>
              </a:ext>
            </a:extLst>
          </p:cNvPr>
          <p:cNvCxnSpPr>
            <a:cxnSpLocks/>
          </p:cNvCxnSpPr>
          <p:nvPr/>
        </p:nvCxnSpPr>
        <p:spPr>
          <a:xfrm flipH="1">
            <a:off x="-151804" y="907361"/>
            <a:ext cx="124647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2D11C-4AB7-3441-9143-09D234F79DBF}"/>
              </a:ext>
            </a:extLst>
          </p:cNvPr>
          <p:cNvSpPr txBox="1"/>
          <p:nvPr/>
        </p:nvSpPr>
        <p:spPr>
          <a:xfrm>
            <a:off x="-2972125" y="726258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my_gates = [0,1,2,4,5]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B5E55B-719F-224B-B221-35EDF76876BA}"/>
              </a:ext>
            </a:extLst>
          </p:cNvPr>
          <p:cNvSpPr/>
          <p:nvPr/>
        </p:nvSpPr>
        <p:spPr>
          <a:xfrm>
            <a:off x="-2579183" y="1832657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my_ini_pressures = </a:t>
            </a:r>
          </a:p>
          <a:p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[460,460,690,450,450]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D91610-29A6-F741-B236-CB4276B9DF0D}"/>
              </a:ext>
            </a:extLst>
          </p:cNvPr>
          <p:cNvCxnSpPr>
            <a:cxnSpLocks/>
          </p:cNvCxnSpPr>
          <p:nvPr/>
        </p:nvCxnSpPr>
        <p:spPr>
          <a:xfrm flipH="1">
            <a:off x="-203229" y="1997860"/>
            <a:ext cx="48702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68B38-9325-1046-AD91-666F50206F35}"/>
              </a:ext>
            </a:extLst>
          </p:cNvPr>
          <p:cNvSpPr/>
          <p:nvPr/>
        </p:nvSpPr>
        <p:spPr>
          <a:xfrm>
            <a:off x="-4235841" y="2879037"/>
            <a:ext cx="4134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my_ESS_input = np.array([1,3,4])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0142ED-B5A3-9C40-B9D3-1FF465BCE6F2}"/>
              </a:ext>
            </a:extLst>
          </p:cNvPr>
          <p:cNvCxnSpPr>
            <a:cxnSpLocks/>
          </p:cNvCxnSpPr>
          <p:nvPr/>
        </p:nvCxnSpPr>
        <p:spPr>
          <a:xfrm flipH="1">
            <a:off x="-132873" y="3059310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3F9B3D-D00D-B744-A395-7633E8E18FD6}"/>
              </a:ext>
            </a:extLst>
          </p:cNvPr>
          <p:cNvSpPr/>
          <p:nvPr/>
        </p:nvSpPr>
        <p:spPr>
          <a:xfrm>
            <a:off x="-1871439" y="317838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delta_P = 20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D6D0DBC-195A-1742-A81C-23FC6F497E6F}"/>
              </a:ext>
            </a:extLst>
          </p:cNvPr>
          <p:cNvCxnSpPr>
            <a:cxnSpLocks/>
          </p:cNvCxnSpPr>
          <p:nvPr/>
        </p:nvCxnSpPr>
        <p:spPr>
          <a:xfrm flipH="1">
            <a:off x="-132873" y="3334505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C1DFE0-F6BC-A34D-8B21-8620E90B54EC}"/>
              </a:ext>
            </a:extLst>
          </p:cNvPr>
          <p:cNvCxnSpPr>
            <a:cxnSpLocks/>
          </p:cNvCxnSpPr>
          <p:nvPr/>
        </p:nvCxnSpPr>
        <p:spPr>
          <a:xfrm flipH="1">
            <a:off x="-131714" y="3616264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59EEE8-C3C4-F241-8D09-6A37D20D7042}"/>
              </a:ext>
            </a:extLst>
          </p:cNvPr>
          <p:cNvSpPr/>
          <p:nvPr/>
        </p:nvSpPr>
        <p:spPr>
          <a:xfrm>
            <a:off x="-2848693" y="3446987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t_integration_s = 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B0608C-AAA5-F048-B2A1-7C30BD345483}"/>
              </a:ext>
            </a:extLst>
          </p:cNvPr>
          <p:cNvSpPr/>
          <p:nvPr/>
        </p:nvSpPr>
        <p:spPr>
          <a:xfrm>
            <a:off x="-2704874" y="3698882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t_step_min = 5 #min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5A93DF-D13C-434F-AB25-5C6C9B8E05BC}"/>
              </a:ext>
            </a:extLst>
          </p:cNvPr>
          <p:cNvCxnSpPr>
            <a:cxnSpLocks/>
          </p:cNvCxnSpPr>
          <p:nvPr/>
        </p:nvCxnSpPr>
        <p:spPr>
          <a:xfrm flipH="1">
            <a:off x="-132874" y="3883756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E577F87-30E0-BB44-8704-66B37CAF0ED2}"/>
              </a:ext>
            </a:extLst>
          </p:cNvPr>
          <p:cNvSpPr/>
          <p:nvPr/>
        </p:nvSpPr>
        <p:spPr>
          <a:xfrm>
            <a:off x="-1614381" y="4016374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cycles = 6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1FF6B2-74AC-5A4B-8855-5EC7EE49E555}"/>
              </a:ext>
            </a:extLst>
          </p:cNvPr>
          <p:cNvCxnSpPr>
            <a:cxnSpLocks/>
          </p:cNvCxnSpPr>
          <p:nvPr/>
        </p:nvCxnSpPr>
        <p:spPr>
          <a:xfrm flipH="1">
            <a:off x="-132873" y="4169948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DAE020-D2A5-9E41-BA6D-9979D78C5620}"/>
              </a:ext>
            </a:extLst>
          </p:cNvPr>
          <p:cNvCxnSpPr>
            <a:cxnSpLocks/>
          </p:cNvCxnSpPr>
          <p:nvPr/>
        </p:nvCxnSpPr>
        <p:spPr>
          <a:xfrm flipH="1" flipV="1">
            <a:off x="3769717" y="3225561"/>
            <a:ext cx="841725" cy="3638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6490FC3-A7C0-9C48-93C7-ED2FFE636741}"/>
                  </a:ext>
                </a:extLst>
              </p:cNvPr>
              <p:cNvSpPr/>
              <p:nvPr/>
            </p:nvSpPr>
            <p:spPr>
              <a:xfrm>
                <a:off x="3110455" y="3591135"/>
                <a:ext cx="28337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Spectra/step = </a:t>
                </a:r>
                <a:r>
                  <a:rPr lang="en-US">
                    <a:solidFill>
                      <a:srgbClr val="FF0000"/>
                    </a:solidFill>
                  </a:rPr>
                  <a:t>20</a:t>
                </a:r>
              </a:p>
              <a:p>
                <a:r>
                  <a:rPr lang="en-US"/>
                  <a:t>Estimation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5 </a:t>
                </a:r>
                <a:r>
                  <a:rPr lang="en-US"/>
                  <a:t>(hours)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6490FC3-A7C0-9C48-93C7-ED2FFE636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55" y="3591135"/>
                <a:ext cx="2833789" cy="646331"/>
              </a:xfrm>
              <a:prstGeom prst="rect">
                <a:avLst/>
              </a:prstGeom>
              <a:blipFill>
                <a:blip r:embed="rId3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Brace 73">
            <a:extLst>
              <a:ext uri="{FF2B5EF4-FFF2-40B4-BE49-F238E27FC236}">
                <a16:creationId xmlns:a16="http://schemas.microsoft.com/office/drawing/2014/main" id="{707192A4-1E4C-8C4B-AF1B-088F87B97861}"/>
              </a:ext>
            </a:extLst>
          </p:cNvPr>
          <p:cNvSpPr/>
          <p:nvPr/>
        </p:nvSpPr>
        <p:spPr>
          <a:xfrm>
            <a:off x="2850519" y="3515077"/>
            <a:ext cx="266139" cy="7985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016FBB-3367-C743-B937-2A1E1AF062C2}"/>
              </a:ext>
            </a:extLst>
          </p:cNvPr>
          <p:cNvSpPr/>
          <p:nvPr/>
        </p:nvSpPr>
        <p:spPr>
          <a:xfrm>
            <a:off x="4777935" y="8041937"/>
            <a:ext cx="5272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Calculate = </a:t>
            </a:r>
            <a:r>
              <a:rPr 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len(switch_board_positions)*step_time*10*cycles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72BC65-9B0D-C742-9AE3-43B7A4C7B624}"/>
              </a:ext>
            </a:extLst>
          </p:cNvPr>
          <p:cNvCxnSpPr>
            <a:cxnSpLocks/>
          </p:cNvCxnSpPr>
          <p:nvPr/>
        </p:nvCxnSpPr>
        <p:spPr>
          <a:xfrm>
            <a:off x="4989907" y="4237466"/>
            <a:ext cx="142353" cy="380447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CD934B-930A-C94B-9CF3-2D3D27818641}"/>
              </a:ext>
            </a:extLst>
          </p:cNvPr>
          <p:cNvSpPr txBox="1"/>
          <p:nvPr/>
        </p:nvSpPr>
        <p:spPr>
          <a:xfrm>
            <a:off x="1136607" y="1058092"/>
            <a:ext cx="520187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Oil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008327-C0C2-3F4D-8FCB-A579D1523161}"/>
              </a:ext>
            </a:extLst>
          </p:cNvPr>
          <p:cNvSpPr txBox="1"/>
          <p:nvPr/>
        </p:nvSpPr>
        <p:spPr>
          <a:xfrm>
            <a:off x="2152877" y="1059132"/>
            <a:ext cx="632737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NPs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B41B00-6A61-1146-86AA-8EEDB0FC7315}"/>
              </a:ext>
            </a:extLst>
          </p:cNvPr>
          <p:cNvSpPr txBox="1"/>
          <p:nvPr/>
        </p:nvSpPr>
        <p:spPr>
          <a:xfrm>
            <a:off x="3035923" y="1040276"/>
            <a:ext cx="1026209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CrosLIn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645313-1531-C949-A228-7C91C384E0C2}"/>
              </a:ext>
            </a:extLst>
          </p:cNvPr>
          <p:cNvSpPr txBox="1"/>
          <p:nvPr/>
        </p:nvSpPr>
        <p:spPr>
          <a:xfrm>
            <a:off x="4111492" y="1049801"/>
            <a:ext cx="893319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Water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ADD744-83EB-9640-8A7B-F2F4FE7F7F15}"/>
              </a:ext>
            </a:extLst>
          </p:cNvPr>
          <p:cNvSpPr txBox="1"/>
          <p:nvPr/>
        </p:nvSpPr>
        <p:spPr>
          <a:xfrm>
            <a:off x="5134855" y="1059132"/>
            <a:ext cx="950951" cy="433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Titrant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6A2DEC-16C0-C04E-921D-124E696DF305}"/>
              </a:ext>
            </a:extLst>
          </p:cNvPr>
          <p:cNvSpPr txBox="1"/>
          <p:nvPr/>
        </p:nvSpPr>
        <p:spPr>
          <a:xfrm>
            <a:off x="3063435" y="138266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PEG, PEI, EBT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26E093-7A1B-CE40-A38C-FCBD32DA2A78}"/>
              </a:ext>
            </a:extLst>
          </p:cNvPr>
          <p:cNvSpPr txBox="1"/>
          <p:nvPr/>
        </p:nvSpPr>
        <p:spPr>
          <a:xfrm>
            <a:off x="4143316" y="1374227"/>
            <a:ext cx="910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Evian water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1AF641-CD32-804C-B2D5-0FDF34853715}"/>
              </a:ext>
            </a:extLst>
          </p:cNvPr>
          <p:cNvSpPr txBox="1"/>
          <p:nvPr/>
        </p:nvSpPr>
        <p:spPr>
          <a:xfrm>
            <a:off x="5091438" y="1383089"/>
            <a:ext cx="87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432FF"/>
                </a:solidFill>
              </a:rPr>
              <a:t>EDTA 4mM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EBF075-2FBD-6146-A849-394650FD68F3}"/>
              </a:ext>
            </a:extLst>
          </p:cNvPr>
          <p:cNvSpPr/>
          <p:nvPr/>
        </p:nvSpPr>
        <p:spPr>
          <a:xfrm>
            <a:off x="-1068693" y="1361392"/>
            <a:ext cx="910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+mj-lt"/>
              </a:rPr>
              <a:t>Text input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050240C-35B3-FC48-ABCA-435B130260B2}"/>
              </a:ext>
            </a:extLst>
          </p:cNvPr>
          <p:cNvSpPr/>
          <p:nvPr/>
        </p:nvSpPr>
        <p:spPr>
          <a:xfrm>
            <a:off x="-5559472" y="1846586"/>
            <a:ext cx="246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+mj-lt"/>
                <a:cs typeface="Courier New" panose="02070309020205020404" pitchFamily="49" charset="0"/>
              </a:rPr>
              <a:t>could be nice if we can change them </a:t>
            </a:r>
          </a:p>
          <a:p>
            <a:pPr algn="r"/>
            <a:r>
              <a:rPr lang="en-US" sz="1200">
                <a:latin typeface="+mj-lt"/>
                <a:cs typeface="Courier New" panose="02070309020205020404" pitchFamily="49" charset="0"/>
              </a:rPr>
              <a:t>during the experiment</a:t>
            </a:r>
            <a:endParaRPr lang="en-US" sz="1200">
              <a:latin typeface="+mj-lt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6F4F54-D67E-C346-BD33-CA33C31D507E}"/>
              </a:ext>
            </a:extLst>
          </p:cNvPr>
          <p:cNvCxnSpPr>
            <a:cxnSpLocks/>
          </p:cNvCxnSpPr>
          <p:nvPr/>
        </p:nvCxnSpPr>
        <p:spPr>
          <a:xfrm flipH="1">
            <a:off x="-3084738" y="2094267"/>
            <a:ext cx="48702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0C6EB78-9AA4-B948-AF29-56BFFD95C060}"/>
              </a:ext>
            </a:extLst>
          </p:cNvPr>
          <p:cNvSpPr/>
          <p:nvPr/>
        </p:nvSpPr>
        <p:spPr>
          <a:xfrm>
            <a:off x="3220077" y="2948562"/>
            <a:ext cx="3155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+mj-lt"/>
              </a:rPr>
              <a:t>Calculate = int((Step time*60)/Integration time)</a:t>
            </a:r>
          </a:p>
        </p:txBody>
      </p:sp>
      <p:pic>
        <p:nvPicPr>
          <p:cNvPr id="102" name="Picture 101" descr="A close up of a sign&#10;&#10;Description automatically generated">
            <a:extLst>
              <a:ext uri="{FF2B5EF4-FFF2-40B4-BE49-F238E27FC236}">
                <a16:creationId xmlns:a16="http://schemas.microsoft.com/office/drawing/2014/main" id="{4F6EF6C5-96F2-6C4B-B28F-0721B8FE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667" y="6059710"/>
            <a:ext cx="814208" cy="36140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804A10A-D516-A642-8972-47B4E74B4977}"/>
              </a:ext>
            </a:extLst>
          </p:cNvPr>
          <p:cNvSpPr txBox="1"/>
          <p:nvPr/>
        </p:nvSpPr>
        <p:spPr>
          <a:xfrm>
            <a:off x="356991" y="4577894"/>
            <a:ext cx="5775855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Reservoirs : </a:t>
            </a:r>
          </a:p>
          <a:p>
            <a:r>
              <a:rPr lang="en-US"/>
              <a:t>Oil - Mineral oil</a:t>
            </a:r>
          </a:p>
          <a:p>
            <a:r>
              <a:rPr lang="en-US"/>
              <a:t>NPs - batch MD087</a:t>
            </a:r>
          </a:p>
          <a:p>
            <a:r>
              <a:rPr lang="en-US"/>
              <a:t>CrosLIN – PEG, PEI, EBT</a:t>
            </a:r>
          </a:p>
          <a:p>
            <a:r>
              <a:rPr lang="en-US"/>
              <a:t>Water - Evian water</a:t>
            </a:r>
          </a:p>
          <a:p>
            <a:r>
              <a:rPr lang="en-US"/>
              <a:t>Titrant – EDTA 4mM</a:t>
            </a:r>
          </a:p>
          <a:p>
            <a:r>
              <a:rPr lang="en-US"/>
              <a:t>----------------</a:t>
            </a:r>
          </a:p>
          <a:p>
            <a:r>
              <a:rPr lang="en-GB"/>
              <a:t>Start experiment at  16:29:08</a:t>
            </a:r>
          </a:p>
          <a:p>
            <a:r>
              <a:rPr lang="en-GB"/>
              <a:t>Switch on port A is at position 1</a:t>
            </a:r>
          </a:p>
          <a:p>
            <a:r>
              <a:rPr lang="en-GB"/>
              <a:t>Switch on port B is at position 1</a:t>
            </a:r>
          </a:p>
          <a:p>
            <a:r>
              <a:rPr lang="en-GB"/>
              <a:t>stabilising ...</a:t>
            </a:r>
          </a:p>
          <a:p>
            <a:r>
              <a:rPr lang="en-GB"/>
              <a:t>Switch on port A is at position 1</a:t>
            </a:r>
          </a:p>
          <a:p>
            <a:r>
              <a:rPr lang="en-GB"/>
              <a:t>Switch on port B is at position 1</a:t>
            </a:r>
          </a:p>
          <a:p>
            <a:r>
              <a:rPr lang="en-GB"/>
              <a:t>Applying =  690,450,580,460,460</a:t>
            </a:r>
          </a:p>
          <a:p>
            <a:r>
              <a:rPr lang="en-GB"/>
              <a:t>Applying =  690,450,580,480,440</a:t>
            </a:r>
          </a:p>
        </p:txBody>
      </p:sp>
      <p:pic>
        <p:nvPicPr>
          <p:cNvPr id="104" name="Picture 103" descr="A picture containing green, drawing&#10;&#10;Description automatically generated">
            <a:extLst>
              <a:ext uri="{FF2B5EF4-FFF2-40B4-BE49-F238E27FC236}">
                <a16:creationId xmlns:a16="http://schemas.microsoft.com/office/drawing/2014/main" id="{24D2AD3F-8713-684D-A141-F2F96EC9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660" y="6082840"/>
            <a:ext cx="814208" cy="355441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EA0F189-A2C3-4C49-B678-6C13BA9009CB}"/>
              </a:ext>
            </a:extLst>
          </p:cNvPr>
          <p:cNvSpPr/>
          <p:nvPr/>
        </p:nvSpPr>
        <p:spPr>
          <a:xfrm>
            <a:off x="356992" y="4577893"/>
            <a:ext cx="5775854" cy="1860388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1575A08-27CE-AD46-BFC8-1E5439B2824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23" y="4577893"/>
            <a:ext cx="209198" cy="186038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856FD7F-6106-1140-AF96-077E68C13E72}"/>
              </a:ext>
            </a:extLst>
          </p:cNvPr>
          <p:cNvGrpSpPr>
            <a:grpSpLocks noChangeAspect="1"/>
          </p:cNvGrpSpPr>
          <p:nvPr/>
        </p:nvGrpSpPr>
        <p:grpSpPr>
          <a:xfrm>
            <a:off x="304135" y="574208"/>
            <a:ext cx="5836205" cy="2113579"/>
            <a:chOff x="616939" y="750058"/>
            <a:chExt cx="4967406" cy="1798944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E339AC-00C2-FD42-90B8-614670A96354}"/>
                </a:ext>
              </a:extLst>
            </p:cNvPr>
            <p:cNvGrpSpPr/>
            <p:nvPr/>
          </p:nvGrpSpPr>
          <p:grpSpPr>
            <a:xfrm>
              <a:off x="616939" y="866376"/>
              <a:ext cx="4838612" cy="1607846"/>
              <a:chOff x="1903873" y="3270909"/>
              <a:chExt cx="4838612" cy="1607846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1FEE1EBB-3BA0-4946-99D5-3B205AD39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7792" y="4514436"/>
                <a:ext cx="2504693" cy="364319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FA4D7720-CBD9-9342-B871-7383CD732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3873" y="4514434"/>
                <a:ext cx="2322534" cy="364319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E30C026D-CC7E-5E4F-92A4-536F9E5B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0562" y="4119013"/>
                <a:ext cx="2481923" cy="364319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5CDCF710-AA5A-B84D-BFB4-D222B4C234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038" t="8138"/>
              <a:stretch/>
            </p:blipFill>
            <p:spPr>
              <a:xfrm>
                <a:off x="1986542" y="4113999"/>
                <a:ext cx="2274020" cy="369333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1BBAD40-6D2F-4F4F-B941-21A74D0E6D4B}"/>
                  </a:ext>
                </a:extLst>
              </p:cNvPr>
              <p:cNvSpPr txBox="1"/>
              <p:nvPr/>
            </p:nvSpPr>
            <p:spPr>
              <a:xfrm>
                <a:off x="2612420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0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940BEA5-8545-F042-9F0F-AAE3DC41920F}"/>
                  </a:ext>
                </a:extLst>
              </p:cNvPr>
              <p:cNvSpPr txBox="1"/>
              <p:nvPr/>
            </p:nvSpPr>
            <p:spPr>
              <a:xfrm>
                <a:off x="3477404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1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4FAE8A1-B985-4241-8042-F096B8C07D81}"/>
                  </a:ext>
                </a:extLst>
              </p:cNvPr>
              <p:cNvSpPr txBox="1"/>
              <p:nvPr/>
            </p:nvSpPr>
            <p:spPr>
              <a:xfrm>
                <a:off x="4228997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2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B012989-1BD7-2149-8386-FE85172DF62A}"/>
                  </a:ext>
                </a:extLst>
              </p:cNvPr>
              <p:cNvSpPr txBox="1"/>
              <p:nvPr/>
            </p:nvSpPr>
            <p:spPr>
              <a:xfrm>
                <a:off x="5144453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4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1AF5796-D585-3E42-B8A1-A8505180398C}"/>
                  </a:ext>
                </a:extLst>
              </p:cNvPr>
              <p:cNvSpPr txBox="1"/>
              <p:nvPr/>
            </p:nvSpPr>
            <p:spPr>
              <a:xfrm>
                <a:off x="6015474" y="3270909"/>
                <a:ext cx="679894" cy="31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Gate </a:t>
                </a:r>
                <a:r>
                  <a:rPr lang="en-US">
                    <a:solidFill>
                      <a:srgbClr val="0432FF"/>
                    </a:solidFill>
                  </a:rPr>
                  <a:t>5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E3B9C27-4C0A-8B43-B5E1-322F833C6819}"/>
                  </a:ext>
                </a:extLst>
              </p:cNvPr>
              <p:cNvSpPr txBox="1"/>
              <p:nvPr/>
            </p:nvSpPr>
            <p:spPr>
              <a:xfrm>
                <a:off x="2576723" y="3842701"/>
                <a:ext cx="567907" cy="23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rgbClr val="0432FF"/>
                    </a:solidFill>
                  </a:rPr>
                  <a:t>Mineral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50A3D22-128B-2D45-8D8A-42B9213CBB21}"/>
                  </a:ext>
                </a:extLst>
              </p:cNvPr>
              <p:cNvSpPr txBox="1"/>
              <p:nvPr/>
            </p:nvSpPr>
            <p:spPr>
              <a:xfrm>
                <a:off x="3294027" y="3845851"/>
                <a:ext cx="878875" cy="23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rgbClr val="0432FF"/>
                    </a:solidFill>
                  </a:rPr>
                  <a:t>Batch MD087</a:t>
                </a: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00F1821-DB92-754D-B069-3F4CD9C0A368}"/>
                </a:ext>
              </a:extLst>
            </p:cNvPr>
            <p:cNvSpPr/>
            <p:nvPr/>
          </p:nvSpPr>
          <p:spPr>
            <a:xfrm>
              <a:off x="642335" y="750058"/>
              <a:ext cx="4942010" cy="1798944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AD78378-CF63-0F49-97F1-1D596C18374A}"/>
              </a:ext>
            </a:extLst>
          </p:cNvPr>
          <p:cNvSpPr/>
          <p:nvPr/>
        </p:nvSpPr>
        <p:spPr>
          <a:xfrm>
            <a:off x="332150" y="2833866"/>
            <a:ext cx="5808191" cy="1562318"/>
          </a:xfrm>
          <a:prstGeom prst="roundRect">
            <a:avLst>
              <a:gd name="adj" fmla="val 6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B9C171E-3EB2-EB48-A40D-48BE438960E0}"/>
              </a:ext>
            </a:extLst>
          </p:cNvPr>
          <p:cNvGrpSpPr/>
          <p:nvPr/>
        </p:nvGrpSpPr>
        <p:grpSpPr>
          <a:xfrm>
            <a:off x="6565115" y="603948"/>
            <a:ext cx="5231923" cy="2085408"/>
            <a:chOff x="6428520" y="829264"/>
            <a:chExt cx="5231923" cy="2085408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B334321F-9498-6847-9BC5-FC3C3FC7B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26754" b="1"/>
            <a:stretch/>
          </p:blipFill>
          <p:spPr>
            <a:xfrm>
              <a:off x="6602736" y="2049464"/>
              <a:ext cx="779481" cy="216562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BFBD7119-DD0F-CA45-96CC-4497F1E84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" r="5897" b="7763"/>
            <a:stretch/>
          </p:blipFill>
          <p:spPr>
            <a:xfrm>
              <a:off x="6566239" y="936566"/>
              <a:ext cx="809389" cy="24791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7978CB8-7388-C240-A66C-BD4F544A7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5353"/>
            <a:stretch/>
          </p:blipFill>
          <p:spPr>
            <a:xfrm>
              <a:off x="9146373" y="2462451"/>
              <a:ext cx="1747107" cy="337834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C5581-8907-4247-BA8A-57142C600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4000"/>
            <a:stretch/>
          </p:blipFill>
          <p:spPr>
            <a:xfrm>
              <a:off x="6539361" y="2462451"/>
              <a:ext cx="1720230" cy="33114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5309455-FDB5-A347-9E0B-693A135FC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6624" y="1987373"/>
              <a:ext cx="806358" cy="26878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08EC62F-25D2-F240-BCBA-09AED21AE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38786"/>
            <a:stretch/>
          </p:blipFill>
          <p:spPr>
            <a:xfrm>
              <a:off x="6552800" y="1379569"/>
              <a:ext cx="1693352" cy="36197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12DA2901-6A68-FC4B-ABD7-CA605E61C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40229"/>
            <a:stretch/>
          </p:blipFill>
          <p:spPr>
            <a:xfrm>
              <a:off x="9197871" y="1358437"/>
              <a:ext cx="1666473" cy="353441"/>
            </a:xfrm>
            <a:prstGeom prst="rect">
              <a:avLst/>
            </a:prstGeom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2218DB8-4374-FC4B-875F-2FAD4CAC97B9}"/>
                </a:ext>
              </a:extLst>
            </p:cNvPr>
            <p:cNvSpPr txBox="1"/>
            <p:nvPr/>
          </p:nvSpPr>
          <p:spPr>
            <a:xfrm>
              <a:off x="8309031" y="875859"/>
              <a:ext cx="53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NPs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30A4181-13F6-7940-A801-3AC805096325}"/>
                </a:ext>
              </a:extLst>
            </p:cNvPr>
            <p:cNvSpPr txBox="1"/>
            <p:nvPr/>
          </p:nvSpPr>
          <p:spPr>
            <a:xfrm>
              <a:off x="10714346" y="842901"/>
              <a:ext cx="873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CrosLIn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DBBE629-FE5D-5F41-98BC-C16EB26CAF79}"/>
                </a:ext>
              </a:extLst>
            </p:cNvPr>
            <p:cNvSpPr txBox="1"/>
            <p:nvPr/>
          </p:nvSpPr>
          <p:spPr>
            <a:xfrm>
              <a:off x="8100162" y="1955195"/>
              <a:ext cx="76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Water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12AC93F-512A-CF4E-8B08-208CB3850FE1}"/>
                </a:ext>
              </a:extLst>
            </p:cNvPr>
            <p:cNvSpPr txBox="1"/>
            <p:nvPr/>
          </p:nvSpPr>
          <p:spPr>
            <a:xfrm>
              <a:off x="10788403" y="1951104"/>
              <a:ext cx="809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Titrant</a:t>
              </a: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95771D27-19AA-DD4B-BCEE-FBC0D8A0F24F}"/>
                </a:ext>
              </a:extLst>
            </p:cNvPr>
            <p:cNvSpPr/>
            <p:nvPr/>
          </p:nvSpPr>
          <p:spPr>
            <a:xfrm>
              <a:off x="6428521" y="830085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7338F708-4715-D648-974F-F421C07FF7B4}"/>
                </a:ext>
              </a:extLst>
            </p:cNvPr>
            <p:cNvSpPr/>
            <p:nvPr/>
          </p:nvSpPr>
          <p:spPr>
            <a:xfrm>
              <a:off x="6428520" y="1907143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A16AE4B8-3AED-3948-8FDB-59FFC5ABE3A3}"/>
                </a:ext>
              </a:extLst>
            </p:cNvPr>
            <p:cNvSpPr/>
            <p:nvPr/>
          </p:nvSpPr>
          <p:spPr>
            <a:xfrm>
              <a:off x="9104032" y="829264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A92DC111-6FCC-8246-A017-D0FE3DE8B4D8}"/>
                </a:ext>
              </a:extLst>
            </p:cNvPr>
            <p:cNvSpPr/>
            <p:nvPr/>
          </p:nvSpPr>
          <p:spPr>
            <a:xfrm>
              <a:off x="9104032" y="1905574"/>
              <a:ext cx="2556411" cy="1007529"/>
            </a:xfrm>
            <a:prstGeom prst="roundRect">
              <a:avLst>
                <a:gd name="adj" fmla="val 6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8C01206-7441-054F-9E33-F607D0979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" t="22979" r="7092" b="5543"/>
            <a:stretch/>
          </p:blipFill>
          <p:spPr>
            <a:xfrm>
              <a:off x="9197871" y="1006238"/>
              <a:ext cx="799114" cy="211335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5C3333D-5EC2-6548-9C7A-F77A6ACFA524}"/>
              </a:ext>
            </a:extLst>
          </p:cNvPr>
          <p:cNvGrpSpPr/>
          <p:nvPr/>
        </p:nvGrpSpPr>
        <p:grpSpPr>
          <a:xfrm>
            <a:off x="6582277" y="2833866"/>
            <a:ext cx="5231741" cy="3043011"/>
            <a:chOff x="6558996" y="2810407"/>
            <a:chExt cx="5231741" cy="3043011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E8F99C3-41DC-6A4F-A60A-8F7B81BA5E1C}"/>
                </a:ext>
              </a:extLst>
            </p:cNvPr>
            <p:cNvGrpSpPr/>
            <p:nvPr/>
          </p:nvGrpSpPr>
          <p:grpSpPr>
            <a:xfrm>
              <a:off x="6652676" y="3331152"/>
              <a:ext cx="4852406" cy="2458639"/>
              <a:chOff x="639880" y="3269050"/>
              <a:chExt cx="4094908" cy="2236995"/>
            </a:xfrm>
          </p:grpSpPr>
          <p:pic>
            <p:nvPicPr>
              <p:cNvPr id="215" name="Picture 21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D978120C-A733-A94B-98F2-1F69FC227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7172" y="3269050"/>
                <a:ext cx="3797616" cy="1952849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CC7F0A2-1FCC-7C4B-80F8-0541AA08CE24}"/>
                  </a:ext>
                </a:extLst>
              </p:cNvPr>
              <p:cNvSpPr txBox="1"/>
              <p:nvPr/>
            </p:nvSpPr>
            <p:spPr>
              <a:xfrm>
                <a:off x="2232716" y="5170008"/>
                <a:ext cx="1519477" cy="336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Wavelength (nm)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1A294CF-D59E-644F-9F24-03BA7A1A0EE0}"/>
                  </a:ext>
                </a:extLst>
              </p:cNvPr>
              <p:cNvSpPr txBox="1"/>
              <p:nvPr/>
            </p:nvSpPr>
            <p:spPr>
              <a:xfrm rot="16200000">
                <a:off x="-84197" y="4018213"/>
                <a:ext cx="1817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Intensity (counts)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FED566B-8570-F145-BC9E-76C89D892505}"/>
                </a:ext>
              </a:extLst>
            </p:cNvPr>
            <p:cNvGrpSpPr/>
            <p:nvPr/>
          </p:nvGrpSpPr>
          <p:grpSpPr>
            <a:xfrm>
              <a:off x="7021416" y="2914355"/>
              <a:ext cx="270117" cy="342312"/>
              <a:chOff x="7248207" y="3187072"/>
              <a:chExt cx="270117" cy="342312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EC87096-5088-7A4A-97EC-AC43F884CD3B}"/>
                  </a:ext>
                </a:extLst>
              </p:cNvPr>
              <p:cNvSpPr/>
              <p:nvPr/>
            </p:nvSpPr>
            <p:spPr>
              <a:xfrm>
                <a:off x="7248207" y="3187072"/>
                <a:ext cx="270117" cy="34231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13F738B-6F06-CE41-9B58-B0A8A57E4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3265" y="3222173"/>
                <a:ext cx="0" cy="27923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8412885-DBFE-9042-A0DB-3CF60332A3B6}"/>
                </a:ext>
              </a:extLst>
            </p:cNvPr>
            <p:cNvSpPr/>
            <p:nvPr/>
          </p:nvSpPr>
          <p:spPr>
            <a:xfrm>
              <a:off x="7405599" y="2918500"/>
              <a:ext cx="1490156" cy="3423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6A5B851-F887-AD41-A75B-71B0F4EFAEF5}"/>
                </a:ext>
              </a:extLst>
            </p:cNvPr>
            <p:cNvSpPr/>
            <p:nvPr/>
          </p:nvSpPr>
          <p:spPr>
            <a:xfrm>
              <a:off x="9050633" y="2924292"/>
              <a:ext cx="1810767" cy="3423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1FFBA36-14EE-7843-897D-9E5C304CD169}"/>
                </a:ext>
              </a:extLst>
            </p:cNvPr>
            <p:cNvSpPr txBox="1"/>
            <p:nvPr/>
          </p:nvSpPr>
          <p:spPr>
            <a:xfrm>
              <a:off x="7396464" y="28967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X:  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FF9304-D5A4-A240-A5FA-C53701EBE783}"/>
                </a:ext>
              </a:extLst>
            </p:cNvPr>
            <p:cNvSpPr/>
            <p:nvPr/>
          </p:nvSpPr>
          <p:spPr>
            <a:xfrm>
              <a:off x="8183447" y="289679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CC6AB88-85A8-AB4B-A59A-DE0A241B2ECE}"/>
                </a:ext>
              </a:extLst>
            </p:cNvPr>
            <p:cNvSpPr txBox="1"/>
            <p:nvPr/>
          </p:nvSpPr>
          <p:spPr>
            <a:xfrm>
              <a:off x="7710241" y="28914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0EB7202-3236-1E49-8851-9BA9F0F7C3AD}"/>
                </a:ext>
              </a:extLst>
            </p:cNvPr>
            <p:cNvSpPr txBox="1"/>
            <p:nvPr/>
          </p:nvSpPr>
          <p:spPr>
            <a:xfrm>
              <a:off x="8360031" y="28914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700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D4EB16-973A-664D-9C14-A08F5C6FD46C}"/>
                </a:ext>
              </a:extLst>
            </p:cNvPr>
            <p:cNvSpPr txBox="1"/>
            <p:nvPr/>
          </p:nvSpPr>
          <p:spPr>
            <a:xfrm>
              <a:off x="9124905" y="2910239"/>
              <a:ext cx="447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Y:  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804DAF8-E2EF-A04C-9E1C-719FE6F60B5A}"/>
                </a:ext>
              </a:extLst>
            </p:cNvPr>
            <p:cNvSpPr/>
            <p:nvPr/>
          </p:nvSpPr>
          <p:spPr>
            <a:xfrm>
              <a:off x="9911888" y="2910239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B751776-F742-6440-9665-32E9CB6AE92A}"/>
                </a:ext>
              </a:extLst>
            </p:cNvPr>
            <p:cNvSpPr txBox="1"/>
            <p:nvPr/>
          </p:nvSpPr>
          <p:spPr>
            <a:xfrm>
              <a:off x="9438682" y="2904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9479E13-1CA8-A745-A38B-CE05874463D0}"/>
                </a:ext>
              </a:extLst>
            </p:cNvPr>
            <p:cNvSpPr txBox="1"/>
            <p:nvPr/>
          </p:nvSpPr>
          <p:spPr>
            <a:xfrm>
              <a:off x="10088472" y="290492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15000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9F4808B0-D301-3B4D-8E7A-DF966CB4C001}"/>
                </a:ext>
              </a:extLst>
            </p:cNvPr>
            <p:cNvSpPr/>
            <p:nvPr/>
          </p:nvSpPr>
          <p:spPr>
            <a:xfrm>
              <a:off x="6558996" y="2810407"/>
              <a:ext cx="5231741" cy="3043011"/>
            </a:xfrm>
            <a:prstGeom prst="roundRect">
              <a:avLst>
                <a:gd name="adj" fmla="val 21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E248E2C1-BE95-D645-A4C4-EEBCF6B08B7D}"/>
              </a:ext>
            </a:extLst>
          </p:cNvPr>
          <p:cNvSpPr txBox="1"/>
          <p:nvPr/>
        </p:nvSpPr>
        <p:spPr>
          <a:xfrm>
            <a:off x="309638" y="1357284"/>
            <a:ext cx="8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Reservoir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366A72D-181B-A643-B01C-FBEA842A619A}"/>
              </a:ext>
            </a:extLst>
          </p:cNvPr>
          <p:cNvCxnSpPr>
            <a:cxnSpLocks/>
          </p:cNvCxnSpPr>
          <p:nvPr/>
        </p:nvCxnSpPr>
        <p:spPr>
          <a:xfrm flipH="1">
            <a:off x="-175014" y="1511172"/>
            <a:ext cx="48702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CEFBB4C-5746-0748-9463-933EB5935399}"/>
              </a:ext>
            </a:extLst>
          </p:cNvPr>
          <p:cNvCxnSpPr>
            <a:cxnSpLocks/>
          </p:cNvCxnSpPr>
          <p:nvPr/>
        </p:nvCxnSpPr>
        <p:spPr>
          <a:xfrm flipH="1">
            <a:off x="9466865" y="6248877"/>
            <a:ext cx="4668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CC7836B-0A9F-2D43-8286-242C424BAF58}"/>
              </a:ext>
            </a:extLst>
          </p:cNvPr>
          <p:cNvSpPr/>
          <p:nvPr/>
        </p:nvSpPr>
        <p:spPr>
          <a:xfrm>
            <a:off x="8200191" y="6085389"/>
            <a:ext cx="12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+mj-lt"/>
              </a:rPr>
              <a:t>Launch the exp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DCC44C4-5BA3-BB46-9C25-3556BFA067FF}"/>
              </a:ext>
            </a:extLst>
          </p:cNvPr>
          <p:cNvCxnSpPr>
            <a:cxnSpLocks/>
          </p:cNvCxnSpPr>
          <p:nvPr/>
        </p:nvCxnSpPr>
        <p:spPr>
          <a:xfrm>
            <a:off x="11786184" y="6248330"/>
            <a:ext cx="828998" cy="38062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57C03A1-16E9-6844-B5FA-44B3361D656A}"/>
              </a:ext>
            </a:extLst>
          </p:cNvPr>
          <p:cNvSpPr/>
          <p:nvPr/>
        </p:nvSpPr>
        <p:spPr>
          <a:xfrm>
            <a:off x="12228385" y="6628952"/>
            <a:ext cx="35005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  <a:latin typeface="+mj-lt"/>
              </a:rPr>
              <a:t>Save the info of the printing on the left into a text file with the same name as  the data name. 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70737F1-57D5-114F-A00B-59EEE8C15CD1}"/>
              </a:ext>
            </a:extLst>
          </p:cNvPr>
          <p:cNvCxnSpPr>
            <a:cxnSpLocks/>
          </p:cNvCxnSpPr>
          <p:nvPr/>
        </p:nvCxnSpPr>
        <p:spPr>
          <a:xfrm flipH="1">
            <a:off x="-146045" y="2472791"/>
            <a:ext cx="412899" cy="10563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AE6836F-DFAD-2946-A6BD-F311340F0D26}"/>
              </a:ext>
            </a:extLst>
          </p:cNvPr>
          <p:cNvCxnSpPr>
            <a:cxnSpLocks/>
          </p:cNvCxnSpPr>
          <p:nvPr/>
        </p:nvCxnSpPr>
        <p:spPr>
          <a:xfrm>
            <a:off x="6196877" y="6045073"/>
            <a:ext cx="982878" cy="7646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46C5E6C-C066-3C47-B370-B0BD03CE63CB}"/>
              </a:ext>
            </a:extLst>
          </p:cNvPr>
          <p:cNvSpPr/>
          <p:nvPr/>
        </p:nvSpPr>
        <p:spPr>
          <a:xfrm>
            <a:off x="7114051" y="6809748"/>
            <a:ext cx="35005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  <a:latin typeface="+mj-lt"/>
              </a:rPr>
              <a:t>Print reservoirs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  <a:latin typeface="+mj-lt"/>
              </a:rPr>
              <a:t>Print the status of the experiment, have a scroll bar to come back to see what was going on before. 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A2E2351-89A2-7546-A7B9-9217A7364174}"/>
              </a:ext>
            </a:extLst>
          </p:cNvPr>
          <p:cNvCxnSpPr>
            <a:cxnSpLocks/>
          </p:cNvCxnSpPr>
          <p:nvPr/>
        </p:nvCxnSpPr>
        <p:spPr>
          <a:xfrm flipH="1">
            <a:off x="7733522" y="464834"/>
            <a:ext cx="466669" cy="58496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4CB2D46-935E-AC4D-90DE-75413B1470BB}"/>
              </a:ext>
            </a:extLst>
          </p:cNvPr>
          <p:cNvCxnSpPr>
            <a:cxnSpLocks/>
          </p:cNvCxnSpPr>
          <p:nvPr/>
        </p:nvCxnSpPr>
        <p:spPr>
          <a:xfrm flipH="1">
            <a:off x="7659618" y="464834"/>
            <a:ext cx="540573" cy="16682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7C429F3-1FCF-714A-B17A-4C5BC357EC23}"/>
              </a:ext>
            </a:extLst>
          </p:cNvPr>
          <p:cNvCxnSpPr>
            <a:cxnSpLocks/>
          </p:cNvCxnSpPr>
          <p:nvPr/>
        </p:nvCxnSpPr>
        <p:spPr>
          <a:xfrm>
            <a:off x="8885070" y="478163"/>
            <a:ext cx="448149" cy="69886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225173C-7E6A-8647-894B-95B978F6BCA5}"/>
              </a:ext>
            </a:extLst>
          </p:cNvPr>
          <p:cNvCxnSpPr>
            <a:cxnSpLocks/>
          </p:cNvCxnSpPr>
          <p:nvPr/>
        </p:nvCxnSpPr>
        <p:spPr>
          <a:xfrm>
            <a:off x="8891607" y="491130"/>
            <a:ext cx="503535" cy="16646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C4B3A95-FAA0-B54E-9F8D-96197876FB66}"/>
              </a:ext>
            </a:extLst>
          </p:cNvPr>
          <p:cNvSpPr/>
          <p:nvPr/>
        </p:nvSpPr>
        <p:spPr>
          <a:xfrm>
            <a:off x="7132936" y="48252"/>
            <a:ext cx="6928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Read flow rate measured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Q_NPs, Q_CrosLIn, Q_Water, Q_Titrant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6B013AD-251C-E042-BAB0-A4D94BD47E2A}"/>
              </a:ext>
            </a:extLst>
          </p:cNvPr>
          <p:cNvSpPr/>
          <p:nvPr/>
        </p:nvSpPr>
        <p:spPr>
          <a:xfrm>
            <a:off x="12851955" y="3054399"/>
            <a:ext cx="3500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Read </a:t>
            </a:r>
            <a:r>
              <a:rPr lang="en-US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self.intensities = self.spec.intensities()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  <a:cs typeface="Courier New" panose="02070309020205020404" pitchFamily="49" charset="0"/>
              </a:rPr>
              <a:t>In the future, I would like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  <a:cs typeface="Courier New" panose="02070309020205020404" pitchFamily="49" charset="0"/>
              </a:rPr>
              <a:t>An option to appear the spectrum after baseline correction.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  <a:cs typeface="Courier New" panose="02070309020205020404" pitchFamily="49" charset="0"/>
              </a:rPr>
              <a:t>And finally, live titration and give the result directly within this application.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1B558B8-B1FD-054E-A468-F474713A7C94}"/>
              </a:ext>
            </a:extLst>
          </p:cNvPr>
          <p:cNvCxnSpPr>
            <a:cxnSpLocks/>
          </p:cNvCxnSpPr>
          <p:nvPr/>
        </p:nvCxnSpPr>
        <p:spPr>
          <a:xfrm flipH="1">
            <a:off x="11609324" y="3382183"/>
            <a:ext cx="1238123" cy="129546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79E8BD-538A-0041-8A12-CA93A6EFBC64}"/>
              </a:ext>
            </a:extLst>
          </p:cNvPr>
          <p:cNvSpPr/>
          <p:nvPr/>
        </p:nvSpPr>
        <p:spPr>
          <a:xfrm>
            <a:off x="12519808" y="2013703"/>
            <a:ext cx="1891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Scale the xy range </a:t>
            </a:r>
          </a:p>
          <a:p>
            <a:r>
              <a:rPr lang="en-US" sz="160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to cover all the value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DF2A43A-0196-9643-BD15-0E2D0D091D28}"/>
              </a:ext>
            </a:extLst>
          </p:cNvPr>
          <p:cNvCxnSpPr>
            <a:cxnSpLocks/>
          </p:cNvCxnSpPr>
          <p:nvPr/>
        </p:nvCxnSpPr>
        <p:spPr>
          <a:xfrm flipH="1">
            <a:off x="7314815" y="2472791"/>
            <a:ext cx="5204993" cy="3610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1789F69-1E3F-3B43-A618-778A8043657F}"/>
              </a:ext>
            </a:extLst>
          </p:cNvPr>
          <p:cNvSpPr/>
          <p:nvPr/>
        </p:nvSpPr>
        <p:spPr>
          <a:xfrm>
            <a:off x="12519808" y="2609197"/>
            <a:ext cx="15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Zoom in xy range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B12976A-132A-6248-ACC7-BA10D216AB79}"/>
              </a:ext>
            </a:extLst>
          </p:cNvPr>
          <p:cNvCxnSpPr>
            <a:cxnSpLocks/>
            <a:stCxn id="239" idx="1"/>
          </p:cNvCxnSpPr>
          <p:nvPr/>
        </p:nvCxnSpPr>
        <p:spPr>
          <a:xfrm flipH="1">
            <a:off x="11039559" y="2778474"/>
            <a:ext cx="1480249" cy="3406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5C956-FA47-9941-80EF-34EF82F54EE3}"/>
              </a:ext>
            </a:extLst>
          </p:cNvPr>
          <p:cNvSpPr/>
          <p:nvPr/>
        </p:nvSpPr>
        <p:spPr>
          <a:xfrm>
            <a:off x="-7305272" y="2361606"/>
            <a:ext cx="4062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P_Oil_m,P_NPs_m,P_CrosLIn_m,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P_Water_m,P_Titrant_m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F32827-0212-4446-9A09-1D778511CDB5}"/>
              </a:ext>
            </a:extLst>
          </p:cNvPr>
          <p:cNvSpPr/>
          <p:nvPr/>
        </p:nvSpPr>
        <p:spPr>
          <a:xfrm>
            <a:off x="-3513618" y="2364230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pressures measured</a:t>
            </a:r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EA3F6D-9FF2-CE4D-B370-0D18B2EF89FD}"/>
              </a:ext>
            </a:extLst>
          </p:cNvPr>
          <p:cNvCxnSpPr>
            <a:cxnSpLocks/>
          </p:cNvCxnSpPr>
          <p:nvPr/>
        </p:nvCxnSpPr>
        <p:spPr>
          <a:xfrm flipH="1">
            <a:off x="-4048679" y="2538153"/>
            <a:ext cx="48702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6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823610-9108-DA46-9F29-763999AE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751"/>
            <a:ext cx="12202918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585</Words>
  <Application>Microsoft Macintosh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 GUI for UniSERS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2021-01-15T10:42:38Z</dcterms:created>
  <dcterms:modified xsi:type="dcterms:W3CDTF">2021-01-16T16:06:25Z</dcterms:modified>
</cp:coreProperties>
</file>