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6" r:id="rId2"/>
    <p:sldId id="257" r:id="rId3"/>
    <p:sldId id="266" r:id="rId4"/>
    <p:sldId id="258" r:id="rId5"/>
    <p:sldId id="259" r:id="rId6"/>
    <p:sldId id="262" r:id="rId7"/>
    <p:sldId id="265" r:id="rId8"/>
    <p:sldId id="267" r:id="rId9"/>
  </p:sldIdLst>
  <p:sldSz cx="12192000" cy="6858000"/>
  <p:notesSz cx="6886575" cy="100187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2494" autoAdjust="0"/>
  </p:normalViewPr>
  <p:slideViewPr>
    <p:cSldViewPr snapToGrid="0">
      <p:cViewPr varScale="1">
        <p:scale>
          <a:sx n="102" d="100"/>
          <a:sy n="102" d="100"/>
        </p:scale>
        <p:origin x="954" y="108"/>
      </p:cViewPr>
      <p:guideLst/>
    </p:cSldViewPr>
  </p:slideViewPr>
  <p:notesTextViewPr>
    <p:cViewPr>
      <p:scale>
        <a:sx n="1" d="1"/>
        <a:sy n="1" d="1"/>
      </p:scale>
      <p:origin x="0" y="0"/>
    </p:cViewPr>
  </p:notesTextViewPr>
  <p:notesViewPr>
    <p:cSldViewPr snapToGrid="0">
      <p:cViewPr varScale="1">
        <p:scale>
          <a:sx n="84" d="100"/>
          <a:sy n="84" d="100"/>
        </p:scale>
        <p:origin x="2514"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84183" cy="502676"/>
          </a:xfrm>
          <a:prstGeom prst="rect">
            <a:avLst/>
          </a:prstGeom>
        </p:spPr>
        <p:txBody>
          <a:bodyPr vert="horz" lIns="96597" tIns="48299" rIns="96597" bIns="48299" rtlCol="0"/>
          <a:lstStyle>
            <a:lvl1pPr algn="l">
              <a:defRPr sz="1300"/>
            </a:lvl1pPr>
          </a:lstStyle>
          <a:p>
            <a:endParaRPr lang="fr-BE"/>
          </a:p>
        </p:txBody>
      </p:sp>
      <p:sp>
        <p:nvSpPr>
          <p:cNvPr id="3" name="Espace réservé de la date 2"/>
          <p:cNvSpPr>
            <a:spLocks noGrp="1"/>
          </p:cNvSpPr>
          <p:nvPr>
            <p:ph type="dt" idx="1"/>
          </p:nvPr>
        </p:nvSpPr>
        <p:spPr>
          <a:xfrm>
            <a:off x="3900799" y="0"/>
            <a:ext cx="2984183" cy="502676"/>
          </a:xfrm>
          <a:prstGeom prst="rect">
            <a:avLst/>
          </a:prstGeom>
        </p:spPr>
        <p:txBody>
          <a:bodyPr vert="horz" lIns="96597" tIns="48299" rIns="96597" bIns="48299" rtlCol="0"/>
          <a:lstStyle>
            <a:lvl1pPr algn="r">
              <a:defRPr sz="1300"/>
            </a:lvl1pPr>
          </a:lstStyle>
          <a:p>
            <a:fld id="{5FAC6A4E-44E9-4EBC-9FED-1F8C5B1C0A64}" type="datetimeFigureOut">
              <a:rPr lang="fr-BE" smtClean="0"/>
              <a:t>30-08-25</a:t>
            </a:fld>
            <a:endParaRPr lang="fr-BE"/>
          </a:p>
        </p:txBody>
      </p:sp>
      <p:sp>
        <p:nvSpPr>
          <p:cNvPr id="4" name="Espace réservé de l'image des diapositives 3"/>
          <p:cNvSpPr>
            <a:spLocks noGrp="1" noRot="1" noChangeAspect="1"/>
          </p:cNvSpPr>
          <p:nvPr>
            <p:ph type="sldImg" idx="2"/>
          </p:nvPr>
        </p:nvSpPr>
        <p:spPr>
          <a:xfrm>
            <a:off x="438150" y="1252538"/>
            <a:ext cx="6010275" cy="3381375"/>
          </a:xfrm>
          <a:prstGeom prst="rect">
            <a:avLst/>
          </a:prstGeom>
          <a:noFill/>
          <a:ln w="12700">
            <a:solidFill>
              <a:prstClr val="black"/>
            </a:solidFill>
          </a:ln>
        </p:spPr>
        <p:txBody>
          <a:bodyPr vert="horz" lIns="96597" tIns="48299" rIns="96597" bIns="48299" rtlCol="0" anchor="ctr"/>
          <a:lstStyle/>
          <a:p>
            <a:endParaRPr lang="fr-BE"/>
          </a:p>
        </p:txBody>
      </p:sp>
      <p:sp>
        <p:nvSpPr>
          <p:cNvPr id="5" name="Espace réservé des notes 4"/>
          <p:cNvSpPr>
            <a:spLocks noGrp="1"/>
          </p:cNvSpPr>
          <p:nvPr>
            <p:ph type="body" sz="quarter" idx="3"/>
          </p:nvPr>
        </p:nvSpPr>
        <p:spPr>
          <a:xfrm>
            <a:off x="688658" y="4821506"/>
            <a:ext cx="5509260" cy="3944868"/>
          </a:xfrm>
          <a:prstGeom prst="rect">
            <a:avLst/>
          </a:prstGeom>
        </p:spPr>
        <p:txBody>
          <a:bodyPr vert="horz" lIns="96597" tIns="48299" rIns="96597" bIns="48299"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BE"/>
          </a:p>
        </p:txBody>
      </p:sp>
      <p:sp>
        <p:nvSpPr>
          <p:cNvPr id="6" name="Espace réservé du pied de page 5"/>
          <p:cNvSpPr>
            <a:spLocks noGrp="1"/>
          </p:cNvSpPr>
          <p:nvPr>
            <p:ph type="ftr" sz="quarter" idx="4"/>
          </p:nvPr>
        </p:nvSpPr>
        <p:spPr>
          <a:xfrm>
            <a:off x="0" y="9516039"/>
            <a:ext cx="2984183" cy="502674"/>
          </a:xfrm>
          <a:prstGeom prst="rect">
            <a:avLst/>
          </a:prstGeom>
        </p:spPr>
        <p:txBody>
          <a:bodyPr vert="horz" lIns="96597" tIns="48299" rIns="96597" bIns="48299" rtlCol="0" anchor="b"/>
          <a:lstStyle>
            <a:lvl1pPr algn="l">
              <a:defRPr sz="1300"/>
            </a:lvl1pPr>
          </a:lstStyle>
          <a:p>
            <a:endParaRPr lang="fr-BE"/>
          </a:p>
        </p:txBody>
      </p:sp>
      <p:sp>
        <p:nvSpPr>
          <p:cNvPr id="7" name="Espace réservé du numéro de diapositive 6"/>
          <p:cNvSpPr>
            <a:spLocks noGrp="1"/>
          </p:cNvSpPr>
          <p:nvPr>
            <p:ph type="sldNum" sz="quarter" idx="5"/>
          </p:nvPr>
        </p:nvSpPr>
        <p:spPr>
          <a:xfrm>
            <a:off x="3900799" y="9516039"/>
            <a:ext cx="2984183" cy="502674"/>
          </a:xfrm>
          <a:prstGeom prst="rect">
            <a:avLst/>
          </a:prstGeom>
        </p:spPr>
        <p:txBody>
          <a:bodyPr vert="horz" lIns="96597" tIns="48299" rIns="96597" bIns="48299" rtlCol="0" anchor="b"/>
          <a:lstStyle>
            <a:lvl1pPr algn="r">
              <a:defRPr sz="1300"/>
            </a:lvl1pPr>
          </a:lstStyle>
          <a:p>
            <a:fld id="{6F34DC3C-2928-4C82-AF6D-284BE9F47915}" type="slidenum">
              <a:rPr lang="fr-BE" smtClean="0"/>
              <a:t>‹N°›</a:t>
            </a:fld>
            <a:endParaRPr lang="fr-BE"/>
          </a:p>
        </p:txBody>
      </p:sp>
    </p:spTree>
    <p:extLst>
      <p:ext uri="{BB962C8B-B14F-4D97-AF65-F5344CB8AC3E}">
        <p14:creationId xmlns:p14="http://schemas.microsoft.com/office/powerpoint/2010/main" val="4066165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fr-FR"/>
              <a:t>Modifiez le style du titre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a:t>Modifiez le style des sous-titres du masque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fr-B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7CF54A91-BD15-4EC9-BA1F-E7421D42CAAB}" type="slidenum">
              <a:rPr lang="fr-BE" smtClean="0"/>
              <a:t>‹N°›</a:t>
            </a:fld>
            <a:endParaRPr lang="fr-BE"/>
          </a:p>
        </p:txBody>
      </p:sp>
      <p:pic>
        <p:nvPicPr>
          <p:cNvPr id="6" name="Image 5">
            <a:extLst>
              <a:ext uri="{FF2B5EF4-FFF2-40B4-BE49-F238E27FC236}">
                <a16:creationId xmlns:a16="http://schemas.microsoft.com/office/drawing/2014/main" id="{808C0EB4-DC66-F061-C637-1F0A33E99EF7}"/>
              </a:ext>
            </a:extLst>
          </p:cNvPr>
          <p:cNvPicPr>
            <a:picLocks noChangeAspect="1"/>
          </p:cNvPicPr>
          <p:nvPr userDrawn="1"/>
        </p:nvPicPr>
        <p:blipFill>
          <a:blip r:embed="rId3"/>
          <a:stretch>
            <a:fillRect/>
          </a:stretch>
        </p:blipFill>
        <p:spPr>
          <a:xfrm>
            <a:off x="-1" y="0"/>
            <a:ext cx="1172233" cy="896112"/>
          </a:xfrm>
          <a:prstGeom prst="rect">
            <a:avLst/>
          </a:prstGeom>
        </p:spPr>
      </p:pic>
    </p:spTree>
    <p:extLst>
      <p:ext uri="{BB962C8B-B14F-4D97-AF65-F5344CB8AC3E}">
        <p14:creationId xmlns:p14="http://schemas.microsoft.com/office/powerpoint/2010/main" val="774057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fr-FR"/>
              <a:t>Modifiez le style du titre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DB2FA0D-A47B-451C-94C6-4336117324CC}" type="datetimeFigureOut">
              <a:rPr lang="fr-BE" smtClean="0"/>
              <a:t>30-08-25</a:t>
            </a:fld>
            <a:endParaRPr lang="fr-BE"/>
          </a:p>
        </p:txBody>
      </p:sp>
      <p:sp>
        <p:nvSpPr>
          <p:cNvPr id="6" name="Footer Placeholder 5"/>
          <p:cNvSpPr>
            <a:spLocks noGrp="1"/>
          </p:cNvSpPr>
          <p:nvPr>
            <p:ph type="ftr" sz="quarter" idx="11"/>
          </p:nvPr>
        </p:nvSpPr>
        <p:spPr/>
        <p:txBody>
          <a:bodyPr/>
          <a:lstStyle/>
          <a:p>
            <a:endParaRPr lang="fr-B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14155128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re et légen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fr-FR"/>
              <a:t>Modifiez le style du titre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p:txBody>
          <a:bodyPr/>
          <a:lstStyle/>
          <a:p>
            <a:r>
              <a:rPr lang="fr-FR" dirty="0"/>
              <a:t>Louis PAUL 6EQMA</a:t>
            </a:r>
            <a:endParaRPr lang="fr-BE"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667054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ion avec légende">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fr-FR"/>
              <a:t>Modifiez le style du titre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p:txBody>
          <a:bodyPr/>
          <a:lstStyle/>
          <a:p>
            <a:endParaRPr lang="fr-B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42788005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arte nom">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p:txBody>
          <a:bodyPr/>
          <a:lstStyle/>
          <a:p>
            <a:endParaRPr lang="fr-B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1315406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DB2FA0D-A47B-451C-94C6-4336117324CC}" type="datetimeFigureOut">
              <a:rPr lang="fr-BE" smtClean="0"/>
              <a:t>30-08-25</a:t>
            </a:fld>
            <a:endParaRPr lang="fr-BE"/>
          </a:p>
        </p:txBody>
      </p:sp>
      <p:sp>
        <p:nvSpPr>
          <p:cNvPr id="8" name="Footer Placeholder 7"/>
          <p:cNvSpPr>
            <a:spLocks noGrp="1"/>
          </p:cNvSpPr>
          <p:nvPr>
            <p:ph type="ftr" sz="quarter" idx="11"/>
          </p:nvPr>
        </p:nvSpPr>
        <p:spPr/>
        <p:txBody>
          <a:bodyPr/>
          <a:lstStyle/>
          <a:p>
            <a:endParaRPr lang="fr-BE"/>
          </a:p>
        </p:txBody>
      </p:sp>
      <p:sp>
        <p:nvSpPr>
          <p:cNvPr id="9" name="Slide Number Placeholder 8"/>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31855731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fr-FR"/>
              <a:t>Modifiez le style du titre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7DB2FA0D-A47B-451C-94C6-4336117324CC}" type="datetimeFigureOut">
              <a:rPr lang="fr-BE" smtClean="0"/>
              <a:t>30-08-25</a:t>
            </a:fld>
            <a:endParaRPr lang="fr-BE"/>
          </a:p>
        </p:txBody>
      </p:sp>
      <p:sp>
        <p:nvSpPr>
          <p:cNvPr id="8" name="Footer Placeholder 7"/>
          <p:cNvSpPr>
            <a:spLocks noGrp="1"/>
          </p:cNvSpPr>
          <p:nvPr>
            <p:ph type="ftr" sz="quarter" idx="11"/>
          </p:nvPr>
        </p:nvSpPr>
        <p:spPr>
          <a:xfrm>
            <a:off x="561111" y="6391838"/>
            <a:ext cx="3644282" cy="304801"/>
          </a:xfrm>
        </p:spPr>
        <p:txBody>
          <a:bodyPr/>
          <a:lstStyle/>
          <a:p>
            <a:endParaRPr lang="fr-BE"/>
          </a:p>
        </p:txBody>
      </p:sp>
      <p:sp>
        <p:nvSpPr>
          <p:cNvPr id="9" name="Slide Number Placeholder 8"/>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14714024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p:txBody>
          <a:bodyPr/>
          <a:lstStyle/>
          <a:p>
            <a:endParaRPr lang="fr-BE"/>
          </a:p>
        </p:txBody>
      </p:sp>
      <p:sp>
        <p:nvSpPr>
          <p:cNvPr id="6" name="Slide Number Placeholder 5"/>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19985226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fr-FR"/>
              <a:t>Modifiez le style du titre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p:txBody>
          <a:bodyPr/>
          <a:lstStyle/>
          <a:p>
            <a:endParaRPr lang="fr-B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4520068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p:txBody>
          <a:bodyPr/>
          <a:lstStyle/>
          <a:p>
            <a:r>
              <a:rPr lang="fr-FR" dirty="0"/>
              <a:t>Louis PAUL 6EQMA</a:t>
            </a:r>
            <a:endParaRPr lang="fr-BE" dirty="0"/>
          </a:p>
        </p:txBody>
      </p:sp>
      <p:sp>
        <p:nvSpPr>
          <p:cNvPr id="6" name="Slide Number Placeholder 5"/>
          <p:cNvSpPr>
            <a:spLocks noGrp="1"/>
          </p:cNvSpPr>
          <p:nvPr>
            <p:ph type="sldNum" sz="quarter" idx="12"/>
          </p:nvPr>
        </p:nvSpPr>
        <p:spPr/>
        <p:txBody>
          <a:bodyPr/>
          <a:lstStyle/>
          <a:p>
            <a:fld id="{7CF54A91-BD15-4EC9-BA1F-E7421D42CAAB}" type="slidenum">
              <a:rPr lang="fr-BE" smtClean="0"/>
              <a:t>‹N°›</a:t>
            </a:fld>
            <a:endParaRPr lang="fr-BE"/>
          </a:p>
        </p:txBody>
      </p:sp>
      <p:pic>
        <p:nvPicPr>
          <p:cNvPr id="7" name="Image 6">
            <a:extLst>
              <a:ext uri="{FF2B5EF4-FFF2-40B4-BE49-F238E27FC236}">
                <a16:creationId xmlns:a16="http://schemas.microsoft.com/office/drawing/2014/main" id="{5C0FB108-E5FD-658E-0CCA-A80E2C7B88A9}"/>
              </a:ext>
            </a:extLst>
          </p:cNvPr>
          <p:cNvPicPr>
            <a:picLocks noChangeAspect="1"/>
          </p:cNvPicPr>
          <p:nvPr userDrawn="1"/>
        </p:nvPicPr>
        <p:blipFill>
          <a:blip r:embed="rId2"/>
          <a:stretch>
            <a:fillRect/>
          </a:stretch>
        </p:blipFill>
        <p:spPr>
          <a:xfrm>
            <a:off x="-1" y="0"/>
            <a:ext cx="1172233" cy="896112"/>
          </a:xfrm>
          <a:prstGeom prst="rect">
            <a:avLst/>
          </a:prstGeom>
        </p:spPr>
      </p:pic>
    </p:spTree>
    <p:extLst>
      <p:ext uri="{BB962C8B-B14F-4D97-AF65-F5344CB8AC3E}">
        <p14:creationId xmlns:p14="http://schemas.microsoft.com/office/powerpoint/2010/main" val="4275296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fr-FR"/>
              <a:t>Modifiez le style du titre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7DB2FA0D-A47B-451C-94C6-4336117324CC}" type="datetimeFigureOut">
              <a:rPr lang="fr-BE" smtClean="0"/>
              <a:t>30-08-25</a:t>
            </a:fld>
            <a:endParaRPr lang="fr-BE"/>
          </a:p>
        </p:txBody>
      </p:sp>
      <p:sp>
        <p:nvSpPr>
          <p:cNvPr id="5" name="Footer Placeholder 4"/>
          <p:cNvSpPr>
            <a:spLocks noGrp="1"/>
          </p:cNvSpPr>
          <p:nvPr>
            <p:ph type="ftr" sz="quarter" idx="11"/>
          </p:nvPr>
        </p:nvSpPr>
        <p:spPr/>
        <p:txBody>
          <a:bodyPr/>
          <a:lstStyle/>
          <a:p>
            <a:r>
              <a:rPr lang="fr-FR" dirty="0"/>
              <a:t>Louis PAUL 6EQMA</a:t>
            </a:r>
            <a:endParaRPr lang="fr-BE"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2299426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7DB2FA0D-A47B-451C-94C6-4336117324CC}" type="datetimeFigureOut">
              <a:rPr lang="fr-BE" smtClean="0"/>
              <a:t>30-08-25</a:t>
            </a:fld>
            <a:endParaRPr lang="fr-BE"/>
          </a:p>
        </p:txBody>
      </p:sp>
      <p:sp>
        <p:nvSpPr>
          <p:cNvPr id="6" name="Footer Placeholder 5"/>
          <p:cNvSpPr>
            <a:spLocks noGrp="1"/>
          </p:cNvSpPr>
          <p:nvPr>
            <p:ph type="ftr" sz="quarter" idx="11"/>
          </p:nvPr>
        </p:nvSpPr>
        <p:spPr/>
        <p:txBody>
          <a:bodyPr/>
          <a:lstStyle/>
          <a:p>
            <a:r>
              <a:rPr lang="fr-FR" dirty="0"/>
              <a:t>Louis PAUL 6EQMA</a:t>
            </a:r>
            <a:endParaRPr lang="fr-BE" dirty="0"/>
          </a:p>
        </p:txBody>
      </p:sp>
      <p:sp>
        <p:nvSpPr>
          <p:cNvPr id="7" name="Slide Number Placeholder 6"/>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672761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a:t>Modifiez le style du titre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7DB2FA0D-A47B-451C-94C6-4336117324CC}" type="datetimeFigureOut">
              <a:rPr lang="fr-BE" smtClean="0"/>
              <a:t>30-08-25</a:t>
            </a:fld>
            <a:endParaRPr lang="fr-BE"/>
          </a:p>
        </p:txBody>
      </p:sp>
      <p:sp>
        <p:nvSpPr>
          <p:cNvPr id="8" name="Footer Placeholder 7"/>
          <p:cNvSpPr>
            <a:spLocks noGrp="1"/>
          </p:cNvSpPr>
          <p:nvPr>
            <p:ph type="ftr" sz="quarter" idx="11"/>
          </p:nvPr>
        </p:nvSpPr>
        <p:spPr/>
        <p:txBody>
          <a:bodyPr/>
          <a:lstStyle/>
          <a:p>
            <a:r>
              <a:rPr lang="fr-FR" dirty="0"/>
              <a:t>Louis PAUL 6EQMA</a:t>
            </a:r>
            <a:endParaRPr lang="fr-BE" dirty="0"/>
          </a:p>
        </p:txBody>
      </p:sp>
      <p:sp>
        <p:nvSpPr>
          <p:cNvPr id="9" name="Slide Number Placeholder 8"/>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83721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fr-FR"/>
              <a:t>Modifiez le style du titre</a:t>
            </a:r>
            <a:endParaRPr lang="en-US" dirty="0"/>
          </a:p>
        </p:txBody>
      </p:sp>
      <p:sp>
        <p:nvSpPr>
          <p:cNvPr id="3" name="Date Placeholder 2"/>
          <p:cNvSpPr>
            <a:spLocks noGrp="1"/>
          </p:cNvSpPr>
          <p:nvPr>
            <p:ph type="dt" sz="half" idx="10"/>
          </p:nvPr>
        </p:nvSpPr>
        <p:spPr/>
        <p:txBody>
          <a:bodyPr/>
          <a:lstStyle/>
          <a:p>
            <a:fld id="{7DB2FA0D-A47B-451C-94C6-4336117324CC}" type="datetimeFigureOut">
              <a:rPr lang="fr-BE" smtClean="0"/>
              <a:t>30-08-25</a:t>
            </a:fld>
            <a:endParaRPr lang="fr-BE"/>
          </a:p>
        </p:txBody>
      </p:sp>
      <p:sp>
        <p:nvSpPr>
          <p:cNvPr id="4" name="Footer Placeholder 3"/>
          <p:cNvSpPr>
            <a:spLocks noGrp="1"/>
          </p:cNvSpPr>
          <p:nvPr>
            <p:ph type="ftr" sz="quarter" idx="11"/>
          </p:nvPr>
        </p:nvSpPr>
        <p:spPr/>
        <p:txBody>
          <a:bodyPr/>
          <a:lstStyle/>
          <a:p>
            <a:r>
              <a:rPr lang="fr-FR" dirty="0"/>
              <a:t>Louis PAUL 6EQMA</a:t>
            </a:r>
            <a:endParaRPr lang="fr-BE" dirty="0"/>
          </a:p>
        </p:txBody>
      </p:sp>
      <p:sp>
        <p:nvSpPr>
          <p:cNvPr id="5" name="Slide Number Placeholder 4"/>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411181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DB2FA0D-A47B-451C-94C6-4336117324CC}" type="datetimeFigureOut">
              <a:rPr lang="fr-BE" smtClean="0"/>
              <a:t>30-08-25</a:t>
            </a:fld>
            <a:endParaRPr lang="fr-BE"/>
          </a:p>
        </p:txBody>
      </p:sp>
      <p:sp>
        <p:nvSpPr>
          <p:cNvPr id="3" name="Footer Placeholder 2"/>
          <p:cNvSpPr>
            <a:spLocks noGrp="1"/>
          </p:cNvSpPr>
          <p:nvPr>
            <p:ph type="ftr" sz="quarter" idx="11"/>
          </p:nvPr>
        </p:nvSpPr>
        <p:spPr/>
        <p:txBody>
          <a:bodyPr/>
          <a:lstStyle/>
          <a:p>
            <a:r>
              <a:rPr lang="fr-FR" dirty="0"/>
              <a:t>Louis PAUL 6EQMA</a:t>
            </a:r>
            <a:endParaRPr lang="fr-BE"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2528353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fr-FR"/>
              <a:t>Modifiez le style du titre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DB2FA0D-A47B-451C-94C6-4336117324CC}" type="datetimeFigureOut">
              <a:rPr lang="fr-BE" smtClean="0"/>
              <a:t>30-08-25</a:t>
            </a:fld>
            <a:endParaRPr lang="fr-BE"/>
          </a:p>
        </p:txBody>
      </p:sp>
      <p:sp>
        <p:nvSpPr>
          <p:cNvPr id="6" name="Footer Placeholder 5"/>
          <p:cNvSpPr>
            <a:spLocks noGrp="1"/>
          </p:cNvSpPr>
          <p:nvPr>
            <p:ph type="ftr" sz="quarter" idx="11"/>
          </p:nvPr>
        </p:nvSpPr>
        <p:spPr/>
        <p:txBody>
          <a:bodyPr/>
          <a:lstStyle/>
          <a:p>
            <a:r>
              <a:rPr lang="fr-FR" dirty="0"/>
              <a:t>Louis PAUL 6EQMA</a:t>
            </a:r>
            <a:endParaRPr lang="fr-BE"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2027877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fr-FR"/>
              <a:t>Modifiez le style du titre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fr-FR"/>
              <a:t>Cliquez sur l'icône pour ajouter une image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7DB2FA0D-A47B-451C-94C6-4336117324CC}" type="datetimeFigureOut">
              <a:rPr lang="fr-BE" smtClean="0"/>
              <a:t>30-08-25</a:t>
            </a:fld>
            <a:endParaRPr lang="fr-BE"/>
          </a:p>
        </p:txBody>
      </p:sp>
      <p:sp>
        <p:nvSpPr>
          <p:cNvPr id="6" name="Footer Placeholder 5"/>
          <p:cNvSpPr>
            <a:spLocks noGrp="1"/>
          </p:cNvSpPr>
          <p:nvPr>
            <p:ph type="ftr" sz="quarter" idx="11"/>
          </p:nvPr>
        </p:nvSpPr>
        <p:spPr/>
        <p:txBody>
          <a:bodyPr/>
          <a:lstStyle/>
          <a:p>
            <a:r>
              <a:rPr lang="fr-FR" dirty="0"/>
              <a:t>Louis PAUL 6EQMA</a:t>
            </a:r>
            <a:endParaRPr lang="fr-BE"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7CF54A91-BD15-4EC9-BA1F-E7421D42CAAB}" type="slidenum">
              <a:rPr lang="fr-BE" smtClean="0"/>
              <a:t>‹N°›</a:t>
            </a:fld>
            <a:endParaRPr lang="fr-BE"/>
          </a:p>
        </p:txBody>
      </p:sp>
    </p:spTree>
    <p:extLst>
      <p:ext uri="{BB962C8B-B14F-4D97-AF65-F5344CB8AC3E}">
        <p14:creationId xmlns:p14="http://schemas.microsoft.com/office/powerpoint/2010/main" val="23579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fr-FR"/>
              <a:t>Modifiez le style du titre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7DB2FA0D-A47B-451C-94C6-4336117324CC}" type="datetimeFigureOut">
              <a:rPr lang="fr-BE" smtClean="0"/>
              <a:t>30-08-25</a:t>
            </a:fld>
            <a:endParaRPr lang="fr-B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r>
              <a:rPr lang="fr-FR" dirty="0"/>
              <a:t>Louis PAUL 6EQMA</a:t>
            </a:r>
            <a:endParaRPr lang="fr-BE"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7CF54A91-BD15-4EC9-BA1F-E7421D42CAAB}" type="slidenum">
              <a:rPr lang="fr-BE" smtClean="0"/>
              <a:t>‹N°›</a:t>
            </a:fld>
            <a:endParaRPr lang="fr-BE"/>
          </a:p>
        </p:txBody>
      </p:sp>
    </p:spTree>
    <p:extLst>
      <p:ext uri="{BB962C8B-B14F-4D97-AF65-F5344CB8AC3E}">
        <p14:creationId xmlns:p14="http://schemas.microsoft.com/office/powerpoint/2010/main" val="11155716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1212C9C-06FD-AC75-8340-DB7835152215}"/>
              </a:ext>
            </a:extLst>
          </p:cNvPr>
          <p:cNvSpPr>
            <a:spLocks noGrp="1"/>
          </p:cNvSpPr>
          <p:nvPr>
            <p:ph type="ctrTitle"/>
          </p:nvPr>
        </p:nvSpPr>
        <p:spPr/>
        <p:txBody>
          <a:bodyPr/>
          <a:lstStyle/>
          <a:p>
            <a:r>
              <a:rPr lang="fr-FR" dirty="0"/>
              <a:t>Système de triage de pièces par couleurs</a:t>
            </a:r>
            <a:endParaRPr lang="fr-BE" dirty="0"/>
          </a:p>
        </p:txBody>
      </p:sp>
      <p:sp>
        <p:nvSpPr>
          <p:cNvPr id="3" name="Sous-titre 2">
            <a:extLst>
              <a:ext uri="{FF2B5EF4-FFF2-40B4-BE49-F238E27FC236}">
                <a16:creationId xmlns:a16="http://schemas.microsoft.com/office/drawing/2014/main" id="{7983BC98-EC9B-AC4B-5E27-7CE38CD697E4}"/>
              </a:ext>
            </a:extLst>
          </p:cNvPr>
          <p:cNvSpPr>
            <a:spLocks noGrp="1"/>
          </p:cNvSpPr>
          <p:nvPr>
            <p:ph type="subTitle" idx="1"/>
          </p:nvPr>
        </p:nvSpPr>
        <p:spPr/>
        <p:txBody>
          <a:bodyPr/>
          <a:lstStyle/>
          <a:p>
            <a:r>
              <a:rPr lang="fr-FR" dirty="0"/>
              <a:t>Réalisé par Louis PAUL 6EQMA</a:t>
            </a:r>
            <a:endParaRPr lang="fr-BE" dirty="0"/>
          </a:p>
        </p:txBody>
      </p:sp>
    </p:spTree>
    <p:extLst>
      <p:ext uri="{BB962C8B-B14F-4D97-AF65-F5344CB8AC3E}">
        <p14:creationId xmlns:p14="http://schemas.microsoft.com/office/powerpoint/2010/main" val="3172585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7B5555-08D2-0426-A0D7-C7AD4E4B111C}"/>
              </a:ext>
            </a:extLst>
          </p:cNvPr>
          <p:cNvSpPr>
            <a:spLocks noGrp="1"/>
          </p:cNvSpPr>
          <p:nvPr>
            <p:ph type="title"/>
          </p:nvPr>
        </p:nvSpPr>
        <p:spPr/>
        <p:txBody>
          <a:bodyPr/>
          <a:lstStyle/>
          <a:p>
            <a:r>
              <a:rPr lang="fr-FR" dirty="0"/>
              <a:t>Pourquoi ce projet ?</a:t>
            </a:r>
            <a:endParaRPr lang="fr-BE" dirty="0"/>
          </a:p>
        </p:txBody>
      </p:sp>
      <p:sp>
        <p:nvSpPr>
          <p:cNvPr id="3" name="Espace réservé du contenu 2">
            <a:extLst>
              <a:ext uri="{FF2B5EF4-FFF2-40B4-BE49-F238E27FC236}">
                <a16:creationId xmlns:a16="http://schemas.microsoft.com/office/drawing/2014/main" id="{972E9A83-4495-DE72-E287-0E5140A3E2FC}"/>
              </a:ext>
            </a:extLst>
          </p:cNvPr>
          <p:cNvSpPr>
            <a:spLocks noGrp="1"/>
          </p:cNvSpPr>
          <p:nvPr>
            <p:ph idx="1"/>
          </p:nvPr>
        </p:nvSpPr>
        <p:spPr/>
        <p:txBody>
          <a:bodyPr/>
          <a:lstStyle/>
          <a:p>
            <a:r>
              <a:rPr lang="fr-FR" dirty="0"/>
              <a:t>Le projet part d’un constat que l’atelier de l’école dispose de beaucoup de matériaux, qui en principe, devraient pouvoir être trié dans différentes boites spécifiques (vis, écrou, boulons, boutons poussoirs, etc...). </a:t>
            </a:r>
          </a:p>
          <a:p>
            <a:r>
              <a:rPr lang="fr-FR" dirty="0"/>
              <a:t>Après leurs utilisations par les élèves, le tri de départ se trouve fortement altéré et par manque de temps, la situation s’empire de plus en plus à chaque utilisation de l’atelier.</a:t>
            </a:r>
          </a:p>
          <a:p>
            <a:r>
              <a:rPr lang="fr-FR" dirty="0"/>
              <a:t>Il serait donc utile de pouvoir automatiser le rangement et le tri, ce qui pour moi est une opportunité de présenter un projet utile au bon fonctionnement de l’atelier.</a:t>
            </a:r>
            <a:endParaRPr lang="fr-BE" dirty="0"/>
          </a:p>
        </p:txBody>
      </p:sp>
    </p:spTree>
    <p:extLst>
      <p:ext uri="{BB962C8B-B14F-4D97-AF65-F5344CB8AC3E}">
        <p14:creationId xmlns:p14="http://schemas.microsoft.com/office/powerpoint/2010/main" val="617690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2242C8-7681-B6C4-8538-867A330FDCC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AE25EBEE-2B59-4713-2073-ECAFFF01E208}"/>
              </a:ext>
            </a:extLst>
          </p:cNvPr>
          <p:cNvSpPr>
            <a:spLocks noGrp="1"/>
          </p:cNvSpPr>
          <p:nvPr>
            <p:ph type="title"/>
          </p:nvPr>
        </p:nvSpPr>
        <p:spPr/>
        <p:txBody>
          <a:bodyPr/>
          <a:lstStyle/>
          <a:p>
            <a:r>
              <a:rPr lang="fr-FR" dirty="0"/>
              <a:t>Limites du projet</a:t>
            </a:r>
            <a:endParaRPr lang="fr-BE" dirty="0"/>
          </a:p>
        </p:txBody>
      </p:sp>
      <p:sp>
        <p:nvSpPr>
          <p:cNvPr id="3" name="Espace réservé du contenu 2">
            <a:extLst>
              <a:ext uri="{FF2B5EF4-FFF2-40B4-BE49-F238E27FC236}">
                <a16:creationId xmlns:a16="http://schemas.microsoft.com/office/drawing/2014/main" id="{DA441CD6-FF74-B6FA-2259-6145C0A6634B}"/>
              </a:ext>
            </a:extLst>
          </p:cNvPr>
          <p:cNvSpPr>
            <a:spLocks noGrp="1"/>
          </p:cNvSpPr>
          <p:nvPr>
            <p:ph idx="1"/>
          </p:nvPr>
        </p:nvSpPr>
        <p:spPr/>
        <p:txBody>
          <a:bodyPr>
            <a:normAutofit/>
          </a:bodyPr>
          <a:lstStyle/>
          <a:p>
            <a:pPr marL="0" indent="0">
              <a:buNone/>
            </a:pPr>
            <a:r>
              <a:rPr lang="fr-FR" dirty="0"/>
              <a:t>Le système de triage proposé se limitera dans le cadre académique de ce projet de fin d’étude, au triage de pièces colorées de taille identique.</a:t>
            </a:r>
          </a:p>
          <a:p>
            <a:pPr marL="0" indent="0">
              <a:buNone/>
            </a:pPr>
            <a:r>
              <a:rPr lang="fr-FR" dirty="0"/>
              <a:t>Pour l’exercice,  j’ai opté sur une brique de construction de type « PLUS-PLUS » vendue dans les magasins de jouets de la région. Celle-ci sont en plastique de différentes couleurs standardisées volontairement anguleuse afin de me permettre d’étudier un système de tri ou je me devrai d’étudier que les pièces ne se bloquent lors des transferts d’un poste à un autre.</a:t>
            </a:r>
          </a:p>
          <a:p>
            <a:pPr marL="0" indent="0">
              <a:buNone/>
            </a:pPr>
            <a:endParaRPr lang="fr-FR" dirty="0"/>
          </a:p>
        </p:txBody>
      </p:sp>
    </p:spTree>
    <p:extLst>
      <p:ext uri="{BB962C8B-B14F-4D97-AF65-F5344CB8AC3E}">
        <p14:creationId xmlns:p14="http://schemas.microsoft.com/office/powerpoint/2010/main" val="3676422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40000"/>
          </a:schemeClr>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1826DD6-BE1C-D721-51E7-966618724076}"/>
              </a:ext>
            </a:extLst>
          </p:cNvPr>
          <p:cNvSpPr>
            <a:spLocks noGrp="1"/>
          </p:cNvSpPr>
          <p:nvPr>
            <p:ph type="title"/>
          </p:nvPr>
        </p:nvSpPr>
        <p:spPr/>
        <p:txBody>
          <a:bodyPr/>
          <a:lstStyle/>
          <a:p>
            <a:r>
              <a:rPr lang="fr-FR" dirty="0"/>
              <a:t>Schéma de principe de départ</a:t>
            </a:r>
            <a:endParaRPr lang="fr-BE" dirty="0"/>
          </a:p>
        </p:txBody>
      </p:sp>
      <p:sp>
        <p:nvSpPr>
          <p:cNvPr id="4" name="Triangle isocèle 3">
            <a:extLst>
              <a:ext uri="{FF2B5EF4-FFF2-40B4-BE49-F238E27FC236}">
                <a16:creationId xmlns:a16="http://schemas.microsoft.com/office/drawing/2014/main" id="{BE3311C7-D30A-7F26-8B2B-305524F5EDDE}"/>
              </a:ext>
            </a:extLst>
          </p:cNvPr>
          <p:cNvSpPr/>
          <p:nvPr/>
        </p:nvSpPr>
        <p:spPr>
          <a:xfrm rot="10800000">
            <a:off x="1234438" y="2473452"/>
            <a:ext cx="1737360" cy="1700784"/>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fr-BE"/>
          </a:p>
        </p:txBody>
      </p:sp>
      <p:sp>
        <p:nvSpPr>
          <p:cNvPr id="5" name="Rectangle 4">
            <a:extLst>
              <a:ext uri="{FF2B5EF4-FFF2-40B4-BE49-F238E27FC236}">
                <a16:creationId xmlns:a16="http://schemas.microsoft.com/office/drawing/2014/main" id="{E3337260-25FD-353C-8F78-2081556934AF}"/>
              </a:ext>
            </a:extLst>
          </p:cNvPr>
          <p:cNvSpPr/>
          <p:nvPr/>
        </p:nvSpPr>
        <p:spPr>
          <a:xfrm>
            <a:off x="1234437" y="3853123"/>
            <a:ext cx="1737361" cy="466344"/>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sz="1600" dirty="0"/>
              <a:t>Séparateur de pièces</a:t>
            </a:r>
            <a:endParaRPr lang="fr-BE" sz="1600" dirty="0"/>
          </a:p>
        </p:txBody>
      </p:sp>
      <p:sp>
        <p:nvSpPr>
          <p:cNvPr id="6" name="Ellipse 5">
            <a:extLst>
              <a:ext uri="{FF2B5EF4-FFF2-40B4-BE49-F238E27FC236}">
                <a16:creationId xmlns:a16="http://schemas.microsoft.com/office/drawing/2014/main" id="{0331C2C7-B542-DEB7-F633-95273DAACEA6}"/>
              </a:ext>
            </a:extLst>
          </p:cNvPr>
          <p:cNvSpPr/>
          <p:nvPr/>
        </p:nvSpPr>
        <p:spPr>
          <a:xfrm>
            <a:off x="1010410" y="4700016"/>
            <a:ext cx="448057" cy="46634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BE" dirty="0"/>
          </a:p>
        </p:txBody>
      </p:sp>
      <p:sp>
        <p:nvSpPr>
          <p:cNvPr id="9" name="Rectangle 8">
            <a:extLst>
              <a:ext uri="{FF2B5EF4-FFF2-40B4-BE49-F238E27FC236}">
                <a16:creationId xmlns:a16="http://schemas.microsoft.com/office/drawing/2014/main" id="{37276133-73AC-0E64-4BFC-E8B83B787093}"/>
              </a:ext>
            </a:extLst>
          </p:cNvPr>
          <p:cNvSpPr/>
          <p:nvPr/>
        </p:nvSpPr>
        <p:spPr>
          <a:xfrm>
            <a:off x="996696" y="4700016"/>
            <a:ext cx="7479792" cy="46634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0" name="Ellipse 9">
            <a:extLst>
              <a:ext uri="{FF2B5EF4-FFF2-40B4-BE49-F238E27FC236}">
                <a16:creationId xmlns:a16="http://schemas.microsoft.com/office/drawing/2014/main" id="{3948172A-D16E-2BC6-976F-30E5ABD9C99D}"/>
              </a:ext>
            </a:extLst>
          </p:cNvPr>
          <p:cNvSpPr/>
          <p:nvPr/>
        </p:nvSpPr>
        <p:spPr>
          <a:xfrm>
            <a:off x="2939795" y="4701540"/>
            <a:ext cx="448057" cy="46634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BE" dirty="0"/>
          </a:p>
        </p:txBody>
      </p:sp>
      <p:sp>
        <p:nvSpPr>
          <p:cNvPr id="11" name="Ellipse 10">
            <a:extLst>
              <a:ext uri="{FF2B5EF4-FFF2-40B4-BE49-F238E27FC236}">
                <a16:creationId xmlns:a16="http://schemas.microsoft.com/office/drawing/2014/main" id="{A7B89782-76D9-5C19-41AC-241D416960D8}"/>
              </a:ext>
            </a:extLst>
          </p:cNvPr>
          <p:cNvSpPr/>
          <p:nvPr/>
        </p:nvSpPr>
        <p:spPr>
          <a:xfrm>
            <a:off x="5384290" y="4700016"/>
            <a:ext cx="448057" cy="46634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BE" dirty="0"/>
          </a:p>
        </p:txBody>
      </p:sp>
      <p:sp>
        <p:nvSpPr>
          <p:cNvPr id="12" name="Ellipse 11">
            <a:extLst>
              <a:ext uri="{FF2B5EF4-FFF2-40B4-BE49-F238E27FC236}">
                <a16:creationId xmlns:a16="http://schemas.microsoft.com/office/drawing/2014/main" id="{D0B6682A-9E43-E042-6879-7E21507CAB9F}"/>
              </a:ext>
            </a:extLst>
          </p:cNvPr>
          <p:cNvSpPr/>
          <p:nvPr/>
        </p:nvSpPr>
        <p:spPr>
          <a:xfrm>
            <a:off x="8028431" y="4700016"/>
            <a:ext cx="448057" cy="466344"/>
          </a:xfrm>
          <a:prstGeom prst="ellipse">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fr-BE" dirty="0"/>
          </a:p>
        </p:txBody>
      </p:sp>
      <p:sp>
        <p:nvSpPr>
          <p:cNvPr id="13" name="Flèche : droite 12">
            <a:extLst>
              <a:ext uri="{FF2B5EF4-FFF2-40B4-BE49-F238E27FC236}">
                <a16:creationId xmlns:a16="http://schemas.microsoft.com/office/drawing/2014/main" id="{DFBC488C-4392-1EFC-9B60-A5FB6F203010}"/>
              </a:ext>
            </a:extLst>
          </p:cNvPr>
          <p:cNvSpPr/>
          <p:nvPr/>
        </p:nvSpPr>
        <p:spPr>
          <a:xfrm>
            <a:off x="4334256" y="4698492"/>
            <a:ext cx="384048" cy="777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4" name="Flèche : droite 13">
            <a:extLst>
              <a:ext uri="{FF2B5EF4-FFF2-40B4-BE49-F238E27FC236}">
                <a16:creationId xmlns:a16="http://schemas.microsoft.com/office/drawing/2014/main" id="{B1ECAE57-7300-4C1B-78A6-B5185219F261}"/>
              </a:ext>
            </a:extLst>
          </p:cNvPr>
          <p:cNvSpPr/>
          <p:nvPr/>
        </p:nvSpPr>
        <p:spPr>
          <a:xfrm rot="10800000">
            <a:off x="4339590" y="5089398"/>
            <a:ext cx="384048" cy="777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a:p>
        </p:txBody>
      </p:sp>
      <p:sp>
        <p:nvSpPr>
          <p:cNvPr id="15" name="Rectangle 14">
            <a:extLst>
              <a:ext uri="{FF2B5EF4-FFF2-40B4-BE49-F238E27FC236}">
                <a16:creationId xmlns:a16="http://schemas.microsoft.com/office/drawing/2014/main" id="{ADFC5B90-1661-5EDF-33EB-F070D75FC295}"/>
              </a:ext>
            </a:extLst>
          </p:cNvPr>
          <p:cNvSpPr/>
          <p:nvPr/>
        </p:nvSpPr>
        <p:spPr>
          <a:xfrm>
            <a:off x="4914899" y="3447288"/>
            <a:ext cx="1386842" cy="2311908"/>
          </a:xfrm>
          <a:prstGeom prst="rect">
            <a:avLst/>
          </a:prstGeom>
          <a:gradFill flip="none" rotWithShape="1">
            <a:gsLst>
              <a:gs pos="40000">
                <a:schemeClr val="accent1">
                  <a:shade val="30000"/>
                  <a:satMod val="115000"/>
                  <a:alpha val="40000"/>
                </a:schemeClr>
              </a:gs>
              <a:gs pos="87000">
                <a:schemeClr val="accent1">
                  <a:shade val="67500"/>
                  <a:satMod val="115000"/>
                </a:schemeClr>
              </a:gs>
              <a:gs pos="100000">
                <a:schemeClr val="accent1">
                  <a:shade val="100000"/>
                  <a:satMod val="115000"/>
                </a:schemeClr>
              </a:gs>
            </a:gsLst>
            <a:path path="circle">
              <a:fillToRect l="50000" t="50000" r="50000" b="50000"/>
            </a:path>
            <a:tileRect/>
          </a:gra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BE" dirty="0"/>
          </a:p>
        </p:txBody>
      </p:sp>
      <p:sp>
        <p:nvSpPr>
          <p:cNvPr id="17" name="Rectangle 16">
            <a:extLst>
              <a:ext uri="{FF2B5EF4-FFF2-40B4-BE49-F238E27FC236}">
                <a16:creationId xmlns:a16="http://schemas.microsoft.com/office/drawing/2014/main" id="{DFEDA701-E345-E432-CC6C-07F47AC613D2}"/>
              </a:ext>
            </a:extLst>
          </p:cNvPr>
          <p:cNvSpPr/>
          <p:nvPr/>
        </p:nvSpPr>
        <p:spPr>
          <a:xfrm rot="2231255">
            <a:off x="8316598" y="5487844"/>
            <a:ext cx="1095522" cy="14701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t>Convoyeur</a:t>
            </a:r>
            <a:endParaRPr lang="fr-BE" sz="1200" dirty="0"/>
          </a:p>
        </p:txBody>
      </p:sp>
      <p:sp>
        <p:nvSpPr>
          <p:cNvPr id="18" name="Rectangle 17">
            <a:extLst>
              <a:ext uri="{FF2B5EF4-FFF2-40B4-BE49-F238E27FC236}">
                <a16:creationId xmlns:a16="http://schemas.microsoft.com/office/drawing/2014/main" id="{2FF109D6-A67F-6F1D-9105-5CA7E68C674C}"/>
              </a:ext>
            </a:extLst>
          </p:cNvPr>
          <p:cNvSpPr/>
          <p:nvPr/>
        </p:nvSpPr>
        <p:spPr>
          <a:xfrm>
            <a:off x="7138027" y="5166360"/>
            <a:ext cx="1338462" cy="77928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fr-FR" sz="1200" dirty="0"/>
              <a:t>Système de positionnement du convoyeur</a:t>
            </a:r>
            <a:endParaRPr lang="fr-BE" sz="1200" dirty="0"/>
          </a:p>
        </p:txBody>
      </p:sp>
      <p:sp>
        <p:nvSpPr>
          <p:cNvPr id="19" name="Rectangle 18">
            <a:extLst>
              <a:ext uri="{FF2B5EF4-FFF2-40B4-BE49-F238E27FC236}">
                <a16:creationId xmlns:a16="http://schemas.microsoft.com/office/drawing/2014/main" id="{864E8EC3-1B7E-1DCD-48DF-4E2E042CA79D}"/>
              </a:ext>
            </a:extLst>
          </p:cNvPr>
          <p:cNvSpPr/>
          <p:nvPr/>
        </p:nvSpPr>
        <p:spPr>
          <a:xfrm>
            <a:off x="9146844" y="6039053"/>
            <a:ext cx="1061468" cy="73152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fr-FR" sz="1200" dirty="0"/>
              <a:t>Cellules de stockages</a:t>
            </a:r>
            <a:endParaRPr lang="fr-BE" sz="1200" dirty="0"/>
          </a:p>
        </p:txBody>
      </p:sp>
      <p:sp>
        <p:nvSpPr>
          <p:cNvPr id="20" name="ZoneTexte 19">
            <a:extLst>
              <a:ext uri="{FF2B5EF4-FFF2-40B4-BE49-F238E27FC236}">
                <a16:creationId xmlns:a16="http://schemas.microsoft.com/office/drawing/2014/main" id="{EBA88A2C-668C-269B-4418-567C4E77D741}"/>
              </a:ext>
            </a:extLst>
          </p:cNvPr>
          <p:cNvSpPr txBox="1"/>
          <p:nvPr/>
        </p:nvSpPr>
        <p:spPr>
          <a:xfrm>
            <a:off x="1623058" y="2427971"/>
            <a:ext cx="960120" cy="369332"/>
          </a:xfrm>
          <a:prstGeom prst="rect">
            <a:avLst/>
          </a:prstGeom>
          <a:noFill/>
        </p:spPr>
        <p:txBody>
          <a:bodyPr wrap="square" rtlCol="0">
            <a:spAutoFit/>
          </a:bodyPr>
          <a:lstStyle/>
          <a:p>
            <a:r>
              <a:rPr lang="fr-FR" dirty="0">
                <a:solidFill>
                  <a:schemeClr val="bg1"/>
                </a:solidFill>
              </a:rPr>
              <a:t>Trémie</a:t>
            </a:r>
            <a:endParaRPr lang="fr-BE" dirty="0">
              <a:solidFill>
                <a:schemeClr val="bg1"/>
              </a:solidFill>
            </a:endParaRPr>
          </a:p>
        </p:txBody>
      </p:sp>
      <p:sp>
        <p:nvSpPr>
          <p:cNvPr id="21" name="ZoneTexte 20">
            <a:extLst>
              <a:ext uri="{FF2B5EF4-FFF2-40B4-BE49-F238E27FC236}">
                <a16:creationId xmlns:a16="http://schemas.microsoft.com/office/drawing/2014/main" id="{7D874592-C42C-E54F-DE41-E56AE918A5ED}"/>
              </a:ext>
            </a:extLst>
          </p:cNvPr>
          <p:cNvSpPr txBox="1"/>
          <p:nvPr/>
        </p:nvSpPr>
        <p:spPr>
          <a:xfrm>
            <a:off x="1493483" y="4754401"/>
            <a:ext cx="1576603" cy="338554"/>
          </a:xfrm>
          <a:prstGeom prst="rect">
            <a:avLst/>
          </a:prstGeom>
          <a:noFill/>
        </p:spPr>
        <p:txBody>
          <a:bodyPr wrap="square" rtlCol="0">
            <a:spAutoFit/>
          </a:bodyPr>
          <a:lstStyle/>
          <a:p>
            <a:r>
              <a:rPr lang="fr-FR" sz="1600" dirty="0"/>
              <a:t>Tapis roulant</a:t>
            </a:r>
            <a:endParaRPr lang="fr-BE" sz="1600" dirty="0"/>
          </a:p>
        </p:txBody>
      </p:sp>
      <p:sp>
        <p:nvSpPr>
          <p:cNvPr id="22" name="ZoneTexte 21">
            <a:extLst>
              <a:ext uri="{FF2B5EF4-FFF2-40B4-BE49-F238E27FC236}">
                <a16:creationId xmlns:a16="http://schemas.microsoft.com/office/drawing/2014/main" id="{EFF678EF-676E-C7C1-9C42-32189A4E9816}"/>
              </a:ext>
            </a:extLst>
          </p:cNvPr>
          <p:cNvSpPr txBox="1"/>
          <p:nvPr/>
        </p:nvSpPr>
        <p:spPr>
          <a:xfrm>
            <a:off x="5001768" y="3511296"/>
            <a:ext cx="1216152" cy="738664"/>
          </a:xfrm>
          <a:prstGeom prst="rect">
            <a:avLst/>
          </a:prstGeom>
          <a:noFill/>
        </p:spPr>
        <p:txBody>
          <a:bodyPr wrap="square" rtlCol="0">
            <a:spAutoFit/>
          </a:bodyPr>
          <a:lstStyle/>
          <a:p>
            <a:r>
              <a:rPr lang="fr-FR" sz="1400" b="1" dirty="0"/>
              <a:t>Chambre d’analyse de couleurs</a:t>
            </a:r>
            <a:endParaRPr lang="fr-BE" sz="1400" b="1" dirty="0"/>
          </a:p>
        </p:txBody>
      </p:sp>
      <p:cxnSp>
        <p:nvCxnSpPr>
          <p:cNvPr id="24" name="Connecteur droit avec flèche 23">
            <a:extLst>
              <a:ext uri="{FF2B5EF4-FFF2-40B4-BE49-F238E27FC236}">
                <a16:creationId xmlns:a16="http://schemas.microsoft.com/office/drawing/2014/main" id="{9272E850-24D0-8E09-F300-B29DB65404FB}"/>
              </a:ext>
            </a:extLst>
          </p:cNvPr>
          <p:cNvCxnSpPr/>
          <p:nvPr/>
        </p:nvCxnSpPr>
        <p:spPr>
          <a:xfrm>
            <a:off x="1110994" y="3641312"/>
            <a:ext cx="0" cy="47348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25" name="Image 24">
            <a:extLst>
              <a:ext uri="{FF2B5EF4-FFF2-40B4-BE49-F238E27FC236}">
                <a16:creationId xmlns:a16="http://schemas.microsoft.com/office/drawing/2014/main" id="{48A325AF-63C4-4CBC-2265-3D4725380524}"/>
              </a:ext>
            </a:extLst>
          </p:cNvPr>
          <p:cNvPicPr>
            <a:picLocks noChangeAspect="1"/>
          </p:cNvPicPr>
          <p:nvPr/>
        </p:nvPicPr>
        <p:blipFill>
          <a:blip r:embed="rId2"/>
          <a:stretch>
            <a:fillRect/>
          </a:stretch>
        </p:blipFill>
        <p:spPr>
          <a:xfrm rot="18386651">
            <a:off x="8792505" y="5530671"/>
            <a:ext cx="164606" cy="554784"/>
          </a:xfrm>
          <a:prstGeom prst="rect">
            <a:avLst/>
          </a:prstGeom>
        </p:spPr>
      </p:pic>
      <p:sp>
        <p:nvSpPr>
          <p:cNvPr id="26" name="Rectangle 25">
            <a:extLst>
              <a:ext uri="{FF2B5EF4-FFF2-40B4-BE49-F238E27FC236}">
                <a16:creationId xmlns:a16="http://schemas.microsoft.com/office/drawing/2014/main" id="{3765293F-CD1F-FB91-B2B6-7AD667E78B5C}"/>
              </a:ext>
            </a:extLst>
          </p:cNvPr>
          <p:cNvSpPr/>
          <p:nvPr/>
        </p:nvSpPr>
        <p:spPr>
          <a:xfrm>
            <a:off x="8849106" y="2339270"/>
            <a:ext cx="2368296" cy="1700785"/>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fr-FR" dirty="0"/>
              <a:t>API</a:t>
            </a:r>
            <a:endParaRPr lang="fr-BE" dirty="0"/>
          </a:p>
        </p:txBody>
      </p:sp>
      <p:cxnSp>
        <p:nvCxnSpPr>
          <p:cNvPr id="28" name="Connecteur droit avec flèche 27">
            <a:extLst>
              <a:ext uri="{FF2B5EF4-FFF2-40B4-BE49-F238E27FC236}">
                <a16:creationId xmlns:a16="http://schemas.microsoft.com/office/drawing/2014/main" id="{FBCBA93E-38E6-C882-0BA7-A4A33C71AC54}"/>
              </a:ext>
            </a:extLst>
          </p:cNvPr>
          <p:cNvCxnSpPr>
            <a:cxnSpLocks/>
          </p:cNvCxnSpPr>
          <p:nvPr/>
        </p:nvCxnSpPr>
        <p:spPr>
          <a:xfrm flipH="1">
            <a:off x="2985514" y="2339270"/>
            <a:ext cx="5878845" cy="1309186"/>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eur droit avec flèche 29">
            <a:extLst>
              <a:ext uri="{FF2B5EF4-FFF2-40B4-BE49-F238E27FC236}">
                <a16:creationId xmlns:a16="http://schemas.microsoft.com/office/drawing/2014/main" id="{5FD715E4-701A-3295-243B-13B2AE6010E0}"/>
              </a:ext>
            </a:extLst>
          </p:cNvPr>
          <p:cNvCxnSpPr>
            <a:cxnSpLocks/>
          </p:cNvCxnSpPr>
          <p:nvPr/>
        </p:nvCxnSpPr>
        <p:spPr>
          <a:xfrm flipH="1">
            <a:off x="7168896" y="2339270"/>
            <a:ext cx="1678320" cy="2359222"/>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58045C7A-F7A7-E32A-85C9-0880E6810957}"/>
              </a:ext>
            </a:extLst>
          </p:cNvPr>
          <p:cNvCxnSpPr>
            <a:cxnSpLocks/>
          </p:cNvCxnSpPr>
          <p:nvPr/>
        </p:nvCxnSpPr>
        <p:spPr>
          <a:xfrm flipH="1">
            <a:off x="6301741" y="2333921"/>
            <a:ext cx="2547365" cy="1113367"/>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Connecteur droit avec flèche 33">
            <a:extLst>
              <a:ext uri="{FF2B5EF4-FFF2-40B4-BE49-F238E27FC236}">
                <a16:creationId xmlns:a16="http://schemas.microsoft.com/office/drawing/2014/main" id="{CFF012D2-6A2E-011D-1163-0046063812E4}"/>
              </a:ext>
            </a:extLst>
          </p:cNvPr>
          <p:cNvCxnSpPr>
            <a:cxnSpLocks/>
          </p:cNvCxnSpPr>
          <p:nvPr/>
        </p:nvCxnSpPr>
        <p:spPr>
          <a:xfrm flipH="1">
            <a:off x="7323583" y="2333921"/>
            <a:ext cx="1523633" cy="2832439"/>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Connecteur droit avec flèche 35">
            <a:extLst>
              <a:ext uri="{FF2B5EF4-FFF2-40B4-BE49-F238E27FC236}">
                <a16:creationId xmlns:a16="http://schemas.microsoft.com/office/drawing/2014/main" id="{D074069F-BCF1-4633-F514-FB40E7E89061}"/>
              </a:ext>
            </a:extLst>
          </p:cNvPr>
          <p:cNvCxnSpPr>
            <a:cxnSpLocks/>
          </p:cNvCxnSpPr>
          <p:nvPr/>
        </p:nvCxnSpPr>
        <p:spPr>
          <a:xfrm>
            <a:off x="8831606" y="2333921"/>
            <a:ext cx="201167" cy="3237803"/>
          </a:xfrm>
          <a:prstGeom prst="straightConnector1">
            <a:avLst/>
          </a:prstGeom>
          <a:ln>
            <a:solidFill>
              <a:srgbClr val="92D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6918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A2CBCA3-08C6-AE4D-07D2-65AFBBF8DEFA}"/>
              </a:ext>
            </a:extLst>
          </p:cNvPr>
          <p:cNvSpPr>
            <a:spLocks noGrp="1"/>
          </p:cNvSpPr>
          <p:nvPr>
            <p:ph type="title"/>
          </p:nvPr>
        </p:nvSpPr>
        <p:spPr/>
        <p:txBody>
          <a:bodyPr/>
          <a:lstStyle/>
          <a:p>
            <a:r>
              <a:rPr lang="fr-FR" dirty="0"/>
              <a:t>Rôles des Organes (1/3):</a:t>
            </a:r>
            <a:endParaRPr lang="fr-BE" dirty="0"/>
          </a:p>
        </p:txBody>
      </p:sp>
      <p:sp>
        <p:nvSpPr>
          <p:cNvPr id="3" name="Espace réservé du contenu 2">
            <a:extLst>
              <a:ext uri="{FF2B5EF4-FFF2-40B4-BE49-F238E27FC236}">
                <a16:creationId xmlns:a16="http://schemas.microsoft.com/office/drawing/2014/main" id="{1742C412-F45D-D057-45BA-0E724F6FE5F2}"/>
              </a:ext>
            </a:extLst>
          </p:cNvPr>
          <p:cNvSpPr>
            <a:spLocks noGrp="1"/>
          </p:cNvSpPr>
          <p:nvPr>
            <p:ph idx="1"/>
          </p:nvPr>
        </p:nvSpPr>
        <p:spPr>
          <a:xfrm>
            <a:off x="838200" y="2577043"/>
            <a:ext cx="8825659" cy="825500"/>
          </a:xfrm>
        </p:spPr>
        <p:txBody>
          <a:bodyPr/>
          <a:lstStyle/>
          <a:p>
            <a:r>
              <a:rPr lang="fr-FR" dirty="0"/>
              <a:t>La trémie :</a:t>
            </a:r>
          </a:p>
          <a:p>
            <a:pPr marL="0" indent="0">
              <a:buNone/>
            </a:pPr>
            <a:r>
              <a:rPr lang="fr-FR" dirty="0"/>
              <a:t>Elle sert à réceptionner l’ensemble des pièces à trier.</a:t>
            </a:r>
            <a:endParaRPr lang="fr-BE" dirty="0"/>
          </a:p>
        </p:txBody>
      </p:sp>
      <p:sp>
        <p:nvSpPr>
          <p:cNvPr id="4" name="Espace réservé du contenu 2">
            <a:extLst>
              <a:ext uri="{FF2B5EF4-FFF2-40B4-BE49-F238E27FC236}">
                <a16:creationId xmlns:a16="http://schemas.microsoft.com/office/drawing/2014/main" id="{A690530F-B7F7-877B-2B69-62A7B790748E}"/>
              </a:ext>
            </a:extLst>
          </p:cNvPr>
          <p:cNvSpPr txBox="1">
            <a:spLocks/>
          </p:cNvSpPr>
          <p:nvPr/>
        </p:nvSpPr>
        <p:spPr>
          <a:xfrm>
            <a:off x="838200" y="3636173"/>
            <a:ext cx="10515600" cy="1018124"/>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b="0" i="0">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b="0" i="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b="0" i="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9pPr>
          </a:lstStyle>
          <a:p>
            <a:r>
              <a:rPr lang="fr-FR" dirty="0"/>
              <a:t>Le séparateur :</a:t>
            </a:r>
          </a:p>
          <a:p>
            <a:pPr marL="0" indent="0">
              <a:buNone/>
            </a:pPr>
            <a:r>
              <a:rPr lang="fr-FR" dirty="0"/>
              <a:t>Il sert à ordonner les pièces et les séparer pour garantir l’identification.</a:t>
            </a:r>
            <a:endParaRPr lang="fr-BE" dirty="0"/>
          </a:p>
        </p:txBody>
      </p:sp>
      <p:sp>
        <p:nvSpPr>
          <p:cNvPr id="5" name="Espace réservé du contenu 2">
            <a:extLst>
              <a:ext uri="{FF2B5EF4-FFF2-40B4-BE49-F238E27FC236}">
                <a16:creationId xmlns:a16="http://schemas.microsoft.com/office/drawing/2014/main" id="{781E3DD4-BE69-0EEF-F3EE-479501BFFAC7}"/>
              </a:ext>
            </a:extLst>
          </p:cNvPr>
          <p:cNvSpPr txBox="1">
            <a:spLocks/>
          </p:cNvSpPr>
          <p:nvPr/>
        </p:nvSpPr>
        <p:spPr>
          <a:xfrm>
            <a:off x="838200" y="4654297"/>
            <a:ext cx="10515600" cy="1603375"/>
          </a:xfrm>
          <a:prstGeom prst="rect">
            <a:avLst/>
          </a:prstGeom>
        </p:spPr>
        <p:txBody>
          <a:bodyPr vert="horz" lIns="91440" tIns="45720" rIns="91440" bIns="45720" rtlCol="0">
            <a:normAutofit/>
          </a:bodyPr>
          <a:lstStyle>
            <a:defPPr>
              <a:defRPr lang="en-US"/>
            </a:defPPr>
            <a:lvl1pPr marL="342900" indent="-342900">
              <a:spcBef>
                <a:spcPts val="1000"/>
              </a:spcBef>
              <a:spcAft>
                <a:spcPts val="0"/>
              </a:spcAft>
              <a:buClr>
                <a:schemeClr val="accent1"/>
              </a:buClr>
              <a:buSzPct val="80000"/>
              <a:buFont typeface="Wingdings 3" charset="2"/>
              <a:buChar char=""/>
              <a:defRPr b="0" i="0">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b="0" i="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b="0" i="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9pPr>
          </a:lstStyle>
          <a:p>
            <a:r>
              <a:rPr lang="fr-FR" dirty="0"/>
              <a:t>Le tapis roulant :</a:t>
            </a:r>
          </a:p>
          <a:p>
            <a:pPr marL="0" indent="0">
              <a:buNone/>
            </a:pPr>
            <a:r>
              <a:rPr lang="fr-FR" dirty="0"/>
              <a:t>Il sert à réceptionner les pièces après l’étapes de la séparation et les acheminer jusque la chambre d’analyse.</a:t>
            </a:r>
            <a:endParaRPr lang="fr-BE" dirty="0"/>
          </a:p>
        </p:txBody>
      </p:sp>
    </p:spTree>
    <p:extLst>
      <p:ext uri="{BB962C8B-B14F-4D97-AF65-F5344CB8AC3E}">
        <p14:creationId xmlns:p14="http://schemas.microsoft.com/office/powerpoint/2010/main" val="2392645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5A359-D5A1-35C6-0EC7-6AB909051E2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2629D4A-756C-8AAC-1EF1-F67EC5C14AB6}"/>
              </a:ext>
            </a:extLst>
          </p:cNvPr>
          <p:cNvSpPr>
            <a:spLocks noGrp="1"/>
          </p:cNvSpPr>
          <p:nvPr>
            <p:ph type="title"/>
          </p:nvPr>
        </p:nvSpPr>
        <p:spPr/>
        <p:txBody>
          <a:bodyPr/>
          <a:lstStyle/>
          <a:p>
            <a:r>
              <a:rPr lang="fr-FR" dirty="0"/>
              <a:t>Rôles des Organes (2/3):</a:t>
            </a:r>
            <a:endParaRPr lang="fr-BE" dirty="0"/>
          </a:p>
        </p:txBody>
      </p:sp>
      <p:sp>
        <p:nvSpPr>
          <p:cNvPr id="3" name="Espace réservé du contenu 2">
            <a:extLst>
              <a:ext uri="{FF2B5EF4-FFF2-40B4-BE49-F238E27FC236}">
                <a16:creationId xmlns:a16="http://schemas.microsoft.com/office/drawing/2014/main" id="{76061CD7-0644-552E-A80A-4C3A516B8BB7}"/>
              </a:ext>
            </a:extLst>
          </p:cNvPr>
          <p:cNvSpPr>
            <a:spLocks noGrp="1"/>
          </p:cNvSpPr>
          <p:nvPr>
            <p:ph idx="1"/>
          </p:nvPr>
        </p:nvSpPr>
        <p:spPr>
          <a:xfrm>
            <a:off x="838200" y="2532887"/>
            <a:ext cx="10515600" cy="896113"/>
          </a:xfrm>
        </p:spPr>
        <p:txBody>
          <a:bodyPr/>
          <a:lstStyle/>
          <a:p>
            <a:r>
              <a:rPr lang="fr-FR" dirty="0"/>
              <a:t>La chambre d’analyse:</a:t>
            </a:r>
          </a:p>
          <a:p>
            <a:pPr marL="0" indent="0">
              <a:buNone/>
            </a:pPr>
            <a:r>
              <a:rPr lang="fr-FR" dirty="0"/>
              <a:t>Elle sert à identifier la couleur de la pièce et l’envoyer à l’API. </a:t>
            </a:r>
          </a:p>
          <a:p>
            <a:pPr marL="0" indent="0">
              <a:buNone/>
            </a:pPr>
            <a:endParaRPr lang="fr-BE" dirty="0"/>
          </a:p>
        </p:txBody>
      </p:sp>
      <p:sp>
        <p:nvSpPr>
          <p:cNvPr id="7" name="Espace réservé du contenu 2">
            <a:extLst>
              <a:ext uri="{FF2B5EF4-FFF2-40B4-BE49-F238E27FC236}">
                <a16:creationId xmlns:a16="http://schemas.microsoft.com/office/drawing/2014/main" id="{B44992BF-FA5A-B16D-95F6-AADCF9B27E1F}"/>
              </a:ext>
            </a:extLst>
          </p:cNvPr>
          <p:cNvSpPr txBox="1">
            <a:spLocks/>
          </p:cNvSpPr>
          <p:nvPr/>
        </p:nvSpPr>
        <p:spPr>
          <a:xfrm>
            <a:off x="838200" y="3429000"/>
            <a:ext cx="10515600" cy="1018159"/>
          </a:xfrm>
          <a:prstGeom prst="rect">
            <a:avLst/>
          </a:prstGeom>
        </p:spPr>
        <p:txBody>
          <a:bodyPr vert="horz" lIns="91440" tIns="45720" rIns="91440" bIns="45720" rtlCol="0">
            <a:normAutofit/>
          </a:bodyPr>
          <a:lstStyle>
            <a:lvl1pPr marL="342900" indent="-342900">
              <a:spcBef>
                <a:spcPts val="1000"/>
              </a:spcBef>
              <a:spcAft>
                <a:spcPts val="0"/>
              </a:spcAft>
              <a:buClr>
                <a:schemeClr val="accent1"/>
              </a:buClr>
              <a:buSzPct val="80000"/>
              <a:buFont typeface="Wingdings 3" charset="2"/>
              <a:buChar char=""/>
              <a:defRPr b="0" i="0">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b="0" i="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b="0" i="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9pPr>
          </a:lstStyle>
          <a:p>
            <a:r>
              <a:rPr lang="fr-FR" dirty="0"/>
              <a:t>Le système de positionnement du convoyeur:</a:t>
            </a:r>
          </a:p>
          <a:p>
            <a:pPr marL="0" indent="0">
              <a:buNone/>
            </a:pPr>
            <a:r>
              <a:rPr lang="fr-FR" dirty="0"/>
              <a:t>Il sert à diriger le convoyeur vers le système de stockage. </a:t>
            </a:r>
            <a:endParaRPr lang="fr-BE" dirty="0"/>
          </a:p>
        </p:txBody>
      </p:sp>
      <p:sp>
        <p:nvSpPr>
          <p:cNvPr id="8" name="Espace réservé du contenu 2">
            <a:extLst>
              <a:ext uri="{FF2B5EF4-FFF2-40B4-BE49-F238E27FC236}">
                <a16:creationId xmlns:a16="http://schemas.microsoft.com/office/drawing/2014/main" id="{8DE5B931-066E-937B-41C7-507915F8CCD0}"/>
              </a:ext>
            </a:extLst>
          </p:cNvPr>
          <p:cNvSpPr txBox="1">
            <a:spLocks/>
          </p:cNvSpPr>
          <p:nvPr/>
        </p:nvSpPr>
        <p:spPr>
          <a:xfrm>
            <a:off x="838200" y="4325113"/>
            <a:ext cx="10515600" cy="1325563"/>
          </a:xfrm>
          <a:prstGeom prst="rect">
            <a:avLst/>
          </a:prstGeom>
        </p:spPr>
        <p:txBody>
          <a:bodyPr vert="horz" lIns="91440" tIns="45720" rIns="91440" bIns="45720" rtlCol="0">
            <a:normAutofit/>
          </a:bodyPr>
          <a:lstStyle>
            <a:defPPr>
              <a:defRPr lang="en-US"/>
            </a:defPPr>
            <a:lvl1pPr marL="342900" indent="-342900">
              <a:spcBef>
                <a:spcPts val="1000"/>
              </a:spcBef>
              <a:spcAft>
                <a:spcPts val="0"/>
              </a:spcAft>
              <a:buClr>
                <a:schemeClr val="accent1"/>
              </a:buClr>
              <a:buSzPct val="80000"/>
              <a:buFont typeface="Wingdings 3" charset="2"/>
              <a:buChar char=""/>
              <a:defRPr b="0" i="0">
                <a:solidFill>
                  <a:schemeClr val="tx1">
                    <a:lumMod val="75000"/>
                    <a:lumOff val="25000"/>
                  </a:schemeClr>
                </a:solidFill>
              </a:defRPr>
            </a:lvl1pPr>
            <a:lvl2pPr marL="742950" indent="-285750">
              <a:spcBef>
                <a:spcPts val="1000"/>
              </a:spcBef>
              <a:spcAft>
                <a:spcPts val="0"/>
              </a:spcAft>
              <a:buClr>
                <a:schemeClr val="accent1"/>
              </a:buClr>
              <a:buSzPct val="80000"/>
              <a:buFont typeface="Wingdings 3" charset="2"/>
              <a:buChar char=""/>
              <a:defRPr sz="1600" b="0" i="0">
                <a:solidFill>
                  <a:schemeClr val="tx1">
                    <a:lumMod val="75000"/>
                    <a:lumOff val="25000"/>
                  </a:schemeClr>
                </a:solidFill>
              </a:defRPr>
            </a:lvl2pPr>
            <a:lvl3pPr marL="1143000" indent="-228600">
              <a:spcBef>
                <a:spcPts val="1000"/>
              </a:spcBef>
              <a:spcAft>
                <a:spcPts val="0"/>
              </a:spcAft>
              <a:buClr>
                <a:schemeClr val="accent1"/>
              </a:buClr>
              <a:buSzPct val="80000"/>
              <a:buFont typeface="Wingdings 3" charset="2"/>
              <a:buChar char=""/>
              <a:defRPr sz="1400" b="0" i="0">
                <a:solidFill>
                  <a:schemeClr val="tx1">
                    <a:lumMod val="75000"/>
                    <a:lumOff val="25000"/>
                  </a:schemeClr>
                </a:solidFill>
              </a:defRPr>
            </a:lvl3pPr>
            <a:lvl4pPr marL="1600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4pPr>
            <a:lvl5pPr marL="20574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5pPr>
            <a:lvl6pPr marL="25146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6pPr>
            <a:lvl7pPr marL="29718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7pPr>
            <a:lvl8pPr marL="34290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8pPr>
            <a:lvl9pPr marL="3886200" indent="-228600">
              <a:spcBef>
                <a:spcPts val="1000"/>
              </a:spcBef>
              <a:spcAft>
                <a:spcPts val="0"/>
              </a:spcAft>
              <a:buClr>
                <a:schemeClr val="accent1"/>
              </a:buClr>
              <a:buSzPct val="80000"/>
              <a:buFont typeface="Wingdings 3" charset="2"/>
              <a:buChar char=""/>
              <a:defRPr sz="1200" b="0" i="0">
                <a:solidFill>
                  <a:schemeClr val="tx1">
                    <a:lumMod val="75000"/>
                    <a:lumOff val="25000"/>
                  </a:schemeClr>
                </a:solidFill>
              </a:defRPr>
            </a:lvl9pPr>
          </a:lstStyle>
          <a:p>
            <a:r>
              <a:rPr lang="fr-FR" dirty="0"/>
              <a:t>Le système de stockage:</a:t>
            </a:r>
          </a:p>
          <a:p>
            <a:pPr marL="0" indent="0">
              <a:buNone/>
            </a:pPr>
            <a:r>
              <a:rPr lang="fr-FR" dirty="0"/>
              <a:t>Il sert à réceptionner les pièces après l’identification de la couleur dans le bon récipient. </a:t>
            </a:r>
            <a:endParaRPr lang="fr-BE" dirty="0"/>
          </a:p>
        </p:txBody>
      </p:sp>
    </p:spTree>
    <p:extLst>
      <p:ext uri="{BB962C8B-B14F-4D97-AF65-F5344CB8AC3E}">
        <p14:creationId xmlns:p14="http://schemas.microsoft.com/office/powerpoint/2010/main" val="20026217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77E47-120B-9EB8-D6E2-E10E703B0D4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52C79E0-F0AF-AC96-A31D-58F1BDE9D5E7}"/>
              </a:ext>
            </a:extLst>
          </p:cNvPr>
          <p:cNvSpPr>
            <a:spLocks noGrp="1"/>
          </p:cNvSpPr>
          <p:nvPr>
            <p:ph type="title"/>
          </p:nvPr>
        </p:nvSpPr>
        <p:spPr/>
        <p:txBody>
          <a:bodyPr/>
          <a:lstStyle/>
          <a:p>
            <a:r>
              <a:rPr lang="fr-FR" dirty="0"/>
              <a:t>Rôles des Organes (3/3):</a:t>
            </a:r>
            <a:endParaRPr lang="fr-BE" dirty="0"/>
          </a:p>
        </p:txBody>
      </p:sp>
      <p:sp>
        <p:nvSpPr>
          <p:cNvPr id="3" name="Espace réservé du contenu 2">
            <a:extLst>
              <a:ext uri="{FF2B5EF4-FFF2-40B4-BE49-F238E27FC236}">
                <a16:creationId xmlns:a16="http://schemas.microsoft.com/office/drawing/2014/main" id="{C11A985F-09FB-ED4B-87F5-BBF0769D1DD6}"/>
              </a:ext>
            </a:extLst>
          </p:cNvPr>
          <p:cNvSpPr>
            <a:spLocks noGrp="1"/>
          </p:cNvSpPr>
          <p:nvPr>
            <p:ph idx="1"/>
          </p:nvPr>
        </p:nvSpPr>
        <p:spPr/>
        <p:txBody>
          <a:bodyPr/>
          <a:lstStyle/>
          <a:p>
            <a:r>
              <a:rPr lang="fr-FR" dirty="0"/>
              <a:t>L’ API:</a:t>
            </a:r>
          </a:p>
          <a:p>
            <a:pPr marL="0" indent="0">
              <a:buNone/>
            </a:pPr>
            <a:r>
              <a:rPr lang="fr-FR" dirty="0"/>
              <a:t>Il veille au bon fonctionnement de l’ensemble de la chaine de tri mais aussi, il envoi au système de séparation les instructions pour le repositionnement des pièces, il sert aussi à réceptionner les valeurs émises par la chambre d’analyses et les compare à sa programmation, et du résultat obtenu il renvoi la donnée au convoyeur pour qu’il puisse s’orienter vers le stockage qui y correspond.</a:t>
            </a:r>
            <a:endParaRPr lang="fr-BE" dirty="0"/>
          </a:p>
        </p:txBody>
      </p:sp>
    </p:spTree>
    <p:extLst>
      <p:ext uri="{BB962C8B-B14F-4D97-AF65-F5344CB8AC3E}">
        <p14:creationId xmlns:p14="http://schemas.microsoft.com/office/powerpoint/2010/main" val="40084677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F3E8B-AEA8-50C6-B668-A12838D23F25}"/>
              </a:ext>
            </a:extLst>
          </p:cNvPr>
          <p:cNvSpPr>
            <a:spLocks noGrp="1"/>
          </p:cNvSpPr>
          <p:nvPr>
            <p:ph type="title"/>
          </p:nvPr>
        </p:nvSpPr>
        <p:spPr/>
        <p:txBody>
          <a:bodyPr/>
          <a:lstStyle/>
          <a:p>
            <a:r>
              <a:rPr lang="fr-BE" sz="3200" dirty="0"/>
              <a:t>Utilisation d’un écran LCD pour Arduino</a:t>
            </a:r>
          </a:p>
        </p:txBody>
      </p:sp>
      <p:sp>
        <p:nvSpPr>
          <p:cNvPr id="3" name="Espace réservé du contenu 2">
            <a:extLst>
              <a:ext uri="{FF2B5EF4-FFF2-40B4-BE49-F238E27FC236}">
                <a16:creationId xmlns:a16="http://schemas.microsoft.com/office/drawing/2014/main" id="{4AB3B07C-EB2E-FE64-9739-90F7C8FCEBCD}"/>
              </a:ext>
            </a:extLst>
          </p:cNvPr>
          <p:cNvSpPr>
            <a:spLocks noGrp="1"/>
          </p:cNvSpPr>
          <p:nvPr>
            <p:ph idx="1"/>
          </p:nvPr>
        </p:nvSpPr>
        <p:spPr/>
        <p:txBody>
          <a:bodyPr/>
          <a:lstStyle/>
          <a:p>
            <a:r>
              <a:rPr lang="fr-BE" dirty="0"/>
              <a:t>Ajout de la librairie « LiquidCrystal_I2C.h » dans l’IDE Arduino pour le pilotage du module</a:t>
            </a:r>
          </a:p>
          <a:p>
            <a:r>
              <a:rPr lang="fr-BE" dirty="0"/>
              <a:t>Ajout de la connectique pour la gestion du module sur la </a:t>
            </a:r>
            <a:r>
              <a:rPr lang="fr-BE" dirty="0" err="1"/>
              <a:t>breadboard</a:t>
            </a:r>
            <a:r>
              <a:rPr lang="fr-BE" dirty="0"/>
              <a:t> en 4 connecteurs, GND et VCC pour l’alimentation du Module et SDA et SCL pour le pilotage de l’affichage sur le BUS en I2C</a:t>
            </a:r>
          </a:p>
        </p:txBody>
      </p:sp>
    </p:spTree>
    <p:extLst>
      <p:ext uri="{BB962C8B-B14F-4D97-AF65-F5344CB8AC3E}">
        <p14:creationId xmlns:p14="http://schemas.microsoft.com/office/powerpoint/2010/main" val="41789032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lle d’ions">
  <a:themeElements>
    <a:clrScheme name="Salle d’ions">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Salle d’ions">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lle d’ions">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TM02900722[[fn=Salle Ion]]</Template>
  <TotalTime>1097</TotalTime>
  <Words>502</Words>
  <Application>Microsoft Office PowerPoint</Application>
  <PresentationFormat>Grand écran</PresentationFormat>
  <Paragraphs>38</Paragraphs>
  <Slides>8</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Calibri</vt:lpstr>
      <vt:lpstr>Century Gothic</vt:lpstr>
      <vt:lpstr>Wingdings 3</vt:lpstr>
      <vt:lpstr>Salle d’ions</vt:lpstr>
      <vt:lpstr>Système de triage de pièces par couleurs</vt:lpstr>
      <vt:lpstr>Pourquoi ce projet ?</vt:lpstr>
      <vt:lpstr>Limites du projet</vt:lpstr>
      <vt:lpstr>Schéma de principe de départ</vt:lpstr>
      <vt:lpstr>Rôles des Organes (1/3):</vt:lpstr>
      <vt:lpstr>Rôles des Organes (2/3):</vt:lpstr>
      <vt:lpstr>Rôles des Organes (3/3):</vt:lpstr>
      <vt:lpstr>Utilisation d’un écran LCD pour Arduino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Lionel PAUL</dc:creator>
  <cp:lastModifiedBy>Lionel PAUL</cp:lastModifiedBy>
  <cp:revision>6</cp:revision>
  <cp:lastPrinted>2025-08-24T19:23:03Z</cp:lastPrinted>
  <dcterms:created xsi:type="dcterms:W3CDTF">2025-08-24T16:23:29Z</dcterms:created>
  <dcterms:modified xsi:type="dcterms:W3CDTF">2025-08-30T06:37:59Z</dcterms:modified>
</cp:coreProperties>
</file>