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Lst>
  <p:sldSz cx="18288000" cy="10287000"/>
  <p:notesSz cx="6858000" cy="9144000"/>
  <p:embeddedFontLst>
    <p:embeddedFont>
      <p:font typeface="Hammersmith One" charset="1" panose="02010703030501060504"/>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Poppins" charset="1" panose="00000500000000000000"/>
      <p:regular r:id="rId11"/>
    </p:embeddedFont>
    <p:embeddedFont>
      <p:font typeface="Poppins Bold" charset="1" panose="00000800000000000000"/>
      <p:regular r:id="rId12"/>
    </p:embeddedFont>
    <p:embeddedFont>
      <p:font typeface="Poppins Italics" charset="1" panose="00000500000000000000"/>
      <p:regular r:id="rId13"/>
    </p:embeddedFont>
    <p:embeddedFont>
      <p:font typeface="Poppins Bold Italics" charset="1" panose="00000800000000000000"/>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emojipedia.org/orange-heart/" TargetMode="External" Type="http://schemas.openxmlformats.org/officeDocument/2006/relationships/hyperlink"/><Relationship Id="rId5" Target="../media/image3.png" Type="http://schemas.openxmlformats.org/officeDocument/2006/relationships/image"/><Relationship Id="rId6"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https://emojipedia.org/orange-heart/"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623541" y="-289094"/>
            <a:ext cx="13368801" cy="10865189"/>
          </a:xfrm>
          <a:prstGeom prst="rect">
            <a:avLst/>
          </a:prstGeom>
        </p:spPr>
      </p:pic>
      <p:grpSp>
        <p:nvGrpSpPr>
          <p:cNvPr name="Group 3" id="3"/>
          <p:cNvGrpSpPr/>
          <p:nvPr/>
        </p:nvGrpSpPr>
        <p:grpSpPr>
          <a:xfrm rot="0">
            <a:off x="495680" y="6033601"/>
            <a:ext cx="1856068" cy="409609"/>
            <a:chOff x="0" y="0"/>
            <a:chExt cx="488841" cy="107880"/>
          </a:xfrm>
        </p:grpSpPr>
        <p:sp>
          <p:nvSpPr>
            <p:cNvPr name="Freeform 4" id="4"/>
            <p:cNvSpPr/>
            <p:nvPr/>
          </p:nvSpPr>
          <p:spPr>
            <a:xfrm flipH="false" flipV="false">
              <a:off x="0" y="0"/>
              <a:ext cx="488841" cy="107880"/>
            </a:xfrm>
            <a:custGeom>
              <a:avLst/>
              <a:gdLst/>
              <a:ahLst/>
              <a:cxnLst/>
              <a:rect r="r" b="b" t="t" l="l"/>
              <a:pathLst>
                <a:path h="107880" w="488841">
                  <a:moveTo>
                    <a:pt x="53940" y="0"/>
                  </a:moveTo>
                  <a:lnTo>
                    <a:pt x="434901" y="0"/>
                  </a:lnTo>
                  <a:cubicBezTo>
                    <a:pt x="449207" y="0"/>
                    <a:pt x="462926" y="5683"/>
                    <a:pt x="473042" y="15799"/>
                  </a:cubicBezTo>
                  <a:cubicBezTo>
                    <a:pt x="483158" y="25914"/>
                    <a:pt x="488841" y="39634"/>
                    <a:pt x="488841" y="53940"/>
                  </a:cubicBezTo>
                  <a:lnTo>
                    <a:pt x="488841" y="53940"/>
                  </a:lnTo>
                  <a:cubicBezTo>
                    <a:pt x="488841" y="68246"/>
                    <a:pt x="483158" y="81966"/>
                    <a:pt x="473042" y="92082"/>
                  </a:cubicBezTo>
                  <a:cubicBezTo>
                    <a:pt x="462926" y="102198"/>
                    <a:pt x="449207" y="107880"/>
                    <a:pt x="434901" y="107880"/>
                  </a:cubicBezTo>
                  <a:lnTo>
                    <a:pt x="53940" y="107880"/>
                  </a:lnTo>
                  <a:cubicBezTo>
                    <a:pt x="39634" y="107880"/>
                    <a:pt x="25914" y="102198"/>
                    <a:pt x="15799" y="92082"/>
                  </a:cubicBezTo>
                  <a:cubicBezTo>
                    <a:pt x="5683" y="81966"/>
                    <a:pt x="0" y="68246"/>
                    <a:pt x="0" y="53940"/>
                  </a:cubicBezTo>
                  <a:lnTo>
                    <a:pt x="0" y="53940"/>
                  </a:lnTo>
                  <a:cubicBezTo>
                    <a:pt x="0" y="39634"/>
                    <a:pt x="5683" y="25914"/>
                    <a:pt x="15799" y="15799"/>
                  </a:cubicBezTo>
                  <a:cubicBezTo>
                    <a:pt x="25914" y="5683"/>
                    <a:pt x="39634" y="0"/>
                    <a:pt x="53940" y="0"/>
                  </a:cubicBezTo>
                  <a:close/>
                </a:path>
              </a:pathLst>
            </a:custGeom>
            <a:solidFill>
              <a:srgbClr val="F47C00"/>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626978" y="3076778"/>
            <a:ext cx="6996562" cy="4371568"/>
          </a:xfrm>
          <a:prstGeom prst="rect">
            <a:avLst/>
          </a:prstGeom>
        </p:spPr>
        <p:txBody>
          <a:bodyPr anchor="t" rtlCol="false" tIns="0" lIns="0" bIns="0" rIns="0">
            <a:spAutoFit/>
          </a:bodyPr>
          <a:lstStyle/>
          <a:p>
            <a:pPr>
              <a:lnSpc>
                <a:spcPts val="11329"/>
              </a:lnSpc>
            </a:pPr>
            <a:r>
              <a:rPr lang="en-US" sz="11443">
                <a:solidFill>
                  <a:srgbClr val="000000"/>
                </a:solidFill>
                <a:latin typeface="Hammersmith One"/>
              </a:rPr>
              <a:t>Smart</a:t>
            </a:r>
          </a:p>
          <a:p>
            <a:pPr>
              <a:lnSpc>
                <a:spcPts val="11329"/>
              </a:lnSpc>
            </a:pPr>
            <a:r>
              <a:rPr lang="en-US" sz="11443">
                <a:solidFill>
                  <a:srgbClr val="000000"/>
                </a:solidFill>
                <a:latin typeface="Hammersmith One"/>
              </a:rPr>
              <a:t>Home</a:t>
            </a:r>
          </a:p>
          <a:p>
            <a:pPr>
              <a:lnSpc>
                <a:spcPts val="11329"/>
              </a:lnSpc>
            </a:pPr>
          </a:p>
        </p:txBody>
      </p:sp>
      <p:sp>
        <p:nvSpPr>
          <p:cNvPr name="TextBox 7" id="7"/>
          <p:cNvSpPr txBox="true"/>
          <p:nvPr/>
        </p:nvSpPr>
        <p:spPr>
          <a:xfrm rot="0">
            <a:off x="626978" y="9172575"/>
            <a:ext cx="6167674" cy="542925"/>
          </a:xfrm>
          <a:prstGeom prst="rect">
            <a:avLst/>
          </a:prstGeom>
        </p:spPr>
        <p:txBody>
          <a:bodyPr anchor="t" rtlCol="false" tIns="0" lIns="0" bIns="0" rIns="0">
            <a:spAutoFit/>
          </a:bodyPr>
          <a:lstStyle/>
          <a:p>
            <a:pPr>
              <a:lnSpc>
                <a:spcPts val="4200"/>
              </a:lnSpc>
            </a:pPr>
            <a:r>
              <a:rPr lang="en-US" sz="3000">
                <a:solidFill>
                  <a:srgbClr val="737373"/>
                </a:solidFill>
                <a:latin typeface="Poppins Italics"/>
              </a:rPr>
              <a:t>Made with </a:t>
            </a:r>
            <a:r>
              <a:rPr lang="en-US" sz="3000">
                <a:solidFill>
                  <a:srgbClr val="737373"/>
                </a:solidFill>
                <a:ea typeface="Poppins Italics"/>
                <a:hlinkClick r:id="rId4" tooltip="https://emojipedia.org/orange-heart/"/>
              </a:rPr>
              <a:t>🧡</a:t>
            </a:r>
            <a:r>
              <a:rPr lang="en-US" sz="3000">
                <a:solidFill>
                  <a:srgbClr val="737373"/>
                </a:solidFill>
                <a:latin typeface="Poppins"/>
              </a:rPr>
              <a:t> </a:t>
            </a:r>
            <a:r>
              <a:rPr lang="en-US" sz="3000">
                <a:solidFill>
                  <a:srgbClr val="737373"/>
                </a:solidFill>
                <a:latin typeface="Poppins Italics"/>
              </a:rPr>
              <a:t>by Hesham Hany</a:t>
            </a:r>
          </a:p>
        </p:txBody>
      </p:sp>
      <p:pic>
        <p:nvPicPr>
          <p:cNvPr name="Picture 8" id="8"/>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626978" y="510186"/>
            <a:ext cx="1242625" cy="1037027"/>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1196872">
            <a:off x="-2886253" y="7903783"/>
            <a:ext cx="9881325" cy="803082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2071660" y="-1672434"/>
            <a:ext cx="4443665" cy="3344868"/>
          </a:xfrm>
          <a:prstGeom prst="rect">
            <a:avLst/>
          </a:prstGeom>
        </p:spPr>
      </p:pic>
      <p:grpSp>
        <p:nvGrpSpPr>
          <p:cNvPr name="Group 4" id="4"/>
          <p:cNvGrpSpPr/>
          <p:nvPr/>
        </p:nvGrpSpPr>
        <p:grpSpPr>
          <a:xfrm rot="0">
            <a:off x="1822606" y="3120495"/>
            <a:ext cx="1856068" cy="436398"/>
            <a:chOff x="0" y="0"/>
            <a:chExt cx="488841" cy="114936"/>
          </a:xfrm>
        </p:grpSpPr>
        <p:sp>
          <p:nvSpPr>
            <p:cNvPr name="Freeform 5" id="5"/>
            <p:cNvSpPr/>
            <p:nvPr/>
          </p:nvSpPr>
          <p:spPr>
            <a:xfrm flipH="false" flipV="false">
              <a:off x="0" y="0"/>
              <a:ext cx="488841" cy="114936"/>
            </a:xfrm>
            <a:custGeom>
              <a:avLst/>
              <a:gdLst/>
              <a:ahLst/>
              <a:cxnLst/>
              <a:rect r="r" b="b" t="t" l="l"/>
              <a:pathLst>
                <a:path h="114936" w="488841">
                  <a:moveTo>
                    <a:pt x="57468" y="0"/>
                  </a:moveTo>
                  <a:lnTo>
                    <a:pt x="431373" y="0"/>
                  </a:lnTo>
                  <a:cubicBezTo>
                    <a:pt x="446614" y="0"/>
                    <a:pt x="461232" y="6055"/>
                    <a:pt x="472009" y="16832"/>
                  </a:cubicBezTo>
                  <a:cubicBezTo>
                    <a:pt x="482786" y="27609"/>
                    <a:pt x="488841" y="42227"/>
                    <a:pt x="488841" y="57468"/>
                  </a:cubicBezTo>
                  <a:lnTo>
                    <a:pt x="488841" y="57468"/>
                  </a:lnTo>
                  <a:cubicBezTo>
                    <a:pt x="488841" y="72710"/>
                    <a:pt x="482786" y="87327"/>
                    <a:pt x="472009" y="98104"/>
                  </a:cubicBezTo>
                  <a:cubicBezTo>
                    <a:pt x="461232" y="108881"/>
                    <a:pt x="446614" y="114936"/>
                    <a:pt x="431373" y="114936"/>
                  </a:cubicBezTo>
                  <a:lnTo>
                    <a:pt x="57468" y="114936"/>
                  </a:lnTo>
                  <a:cubicBezTo>
                    <a:pt x="42227" y="114936"/>
                    <a:pt x="27609" y="108881"/>
                    <a:pt x="16832" y="98104"/>
                  </a:cubicBezTo>
                  <a:cubicBezTo>
                    <a:pt x="6055" y="87327"/>
                    <a:pt x="0" y="72710"/>
                    <a:pt x="0" y="57468"/>
                  </a:cubicBezTo>
                  <a:lnTo>
                    <a:pt x="0" y="57468"/>
                  </a:lnTo>
                  <a:cubicBezTo>
                    <a:pt x="0" y="42227"/>
                    <a:pt x="6055" y="27609"/>
                    <a:pt x="16832" y="16832"/>
                  </a:cubicBezTo>
                  <a:cubicBezTo>
                    <a:pt x="27609" y="6055"/>
                    <a:pt x="42227" y="0"/>
                    <a:pt x="57468" y="0"/>
                  </a:cubicBezTo>
                  <a:close/>
                </a:path>
              </a:pathLst>
            </a:custGeom>
            <a:solidFill>
              <a:srgbClr val="F47C00"/>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218254" y="3589634"/>
            <a:ext cx="16041046" cy="4637405"/>
          </a:xfrm>
          <a:prstGeom prst="rect">
            <a:avLst/>
          </a:prstGeom>
        </p:spPr>
        <p:txBody>
          <a:bodyPr anchor="t" rtlCol="false" tIns="0" lIns="0" bIns="0" rIns="0">
            <a:spAutoFit/>
          </a:bodyPr>
          <a:lstStyle/>
          <a:p>
            <a:pPr marL="604519" indent="-302260" lvl="1">
              <a:lnSpc>
                <a:spcPts val="5319"/>
              </a:lnSpc>
              <a:buFont typeface="Arial"/>
              <a:buChar char="•"/>
            </a:pPr>
            <a:r>
              <a:rPr lang="en-US" sz="2799">
                <a:solidFill>
                  <a:srgbClr val="737373"/>
                </a:solidFill>
                <a:latin typeface="Poppins"/>
              </a:rPr>
              <a:t>The AC turns on and off automatically based on the room temperature. The user has no control over the AC.</a:t>
            </a:r>
          </a:p>
          <a:p>
            <a:pPr marL="604519" indent="-302260" lvl="1">
              <a:lnSpc>
                <a:spcPts val="5319"/>
              </a:lnSpc>
              <a:buFont typeface="Arial"/>
              <a:buChar char="•"/>
            </a:pPr>
            <a:r>
              <a:rPr lang="en-US" sz="2799">
                <a:solidFill>
                  <a:srgbClr val="737373"/>
                </a:solidFill>
                <a:latin typeface="Poppins"/>
              </a:rPr>
              <a:t>The system uses an LM35 temperature sensor connected to the microcontroller's ADC to measure the room temperature. Each 10mV increment in the LM35 output indicates a 1 °C increment in temperature.</a:t>
            </a:r>
          </a:p>
          <a:p>
            <a:pPr marL="604519" indent="-302260" lvl="1">
              <a:lnSpc>
                <a:spcPts val="5319"/>
              </a:lnSpc>
              <a:buFont typeface="Arial"/>
              <a:buChar char="•"/>
            </a:pPr>
            <a:r>
              <a:rPr lang="en-US" sz="2799">
                <a:solidFill>
                  <a:srgbClr val="737373"/>
                </a:solidFill>
                <a:latin typeface="Poppins"/>
              </a:rPr>
              <a:t>The AC is turned on when the room temperature exceeds 28 °C and switched off when the temperature goes below 21 °C.</a:t>
            </a:r>
          </a:p>
        </p:txBody>
      </p:sp>
      <p:sp>
        <p:nvSpPr>
          <p:cNvPr name="TextBox 8" id="8"/>
          <p:cNvSpPr txBox="true"/>
          <p:nvPr/>
        </p:nvSpPr>
        <p:spPr>
          <a:xfrm rot="0">
            <a:off x="1822606" y="922467"/>
            <a:ext cx="10390566" cy="2198027"/>
          </a:xfrm>
          <a:prstGeom prst="rect">
            <a:avLst/>
          </a:prstGeom>
        </p:spPr>
        <p:txBody>
          <a:bodyPr anchor="t" rtlCol="false" tIns="0" lIns="0" bIns="0" rIns="0">
            <a:spAutoFit/>
          </a:bodyPr>
          <a:lstStyle/>
          <a:p>
            <a:pPr>
              <a:lnSpc>
                <a:spcPts val="8402"/>
              </a:lnSpc>
            </a:pPr>
            <a:r>
              <a:rPr lang="en-US" sz="8487">
                <a:solidFill>
                  <a:srgbClr val="000000"/>
                </a:solidFill>
                <a:latin typeface="Hammersmith One"/>
              </a:rPr>
              <a:t>Auto Temperature </a:t>
            </a:r>
          </a:p>
          <a:p>
            <a:pPr>
              <a:lnSpc>
                <a:spcPts val="8402"/>
              </a:lnSpc>
            </a:pPr>
            <a:r>
              <a:rPr lang="en-US" sz="8487">
                <a:solidFill>
                  <a:srgbClr val="000000"/>
                </a:solidFill>
                <a:latin typeface="Hammersmith One"/>
              </a:rPr>
              <a:t>Control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1726463">
            <a:off x="-3736200" y="-4362426"/>
            <a:ext cx="16425903" cy="13349780"/>
          </a:xfrm>
          <a:prstGeom prst="rect">
            <a:avLst/>
          </a:prstGeom>
        </p:spPr>
      </p:pic>
      <p:sp>
        <p:nvSpPr>
          <p:cNvPr name="TextBox 3" id="3"/>
          <p:cNvSpPr txBox="true"/>
          <p:nvPr/>
        </p:nvSpPr>
        <p:spPr>
          <a:xfrm rot="0">
            <a:off x="7673538" y="4584409"/>
            <a:ext cx="9585762" cy="1562198"/>
          </a:xfrm>
          <a:prstGeom prst="rect">
            <a:avLst/>
          </a:prstGeom>
        </p:spPr>
        <p:txBody>
          <a:bodyPr anchor="t" rtlCol="false" tIns="0" lIns="0" bIns="0" rIns="0">
            <a:spAutoFit/>
          </a:bodyPr>
          <a:lstStyle/>
          <a:p>
            <a:pPr algn="r">
              <a:lnSpc>
                <a:spcPts val="11722"/>
              </a:lnSpc>
            </a:pPr>
            <a:r>
              <a:rPr lang="en-US" sz="11841">
                <a:solidFill>
                  <a:srgbClr val="000000"/>
                </a:solidFill>
                <a:latin typeface="Hammersmith One"/>
              </a:rPr>
              <a:t>Thank You</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5400000">
            <a:off x="16556025" y="9158997"/>
            <a:ext cx="4443665" cy="3344868"/>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637987" y="510186"/>
            <a:ext cx="1242625" cy="1037027"/>
          </a:xfrm>
          <a:prstGeom prst="rect">
            <a:avLst/>
          </a:prstGeom>
        </p:spPr>
      </p:pic>
      <p:grpSp>
        <p:nvGrpSpPr>
          <p:cNvPr name="Group 6" id="6"/>
          <p:cNvGrpSpPr/>
          <p:nvPr/>
        </p:nvGrpSpPr>
        <p:grpSpPr>
          <a:xfrm rot="0">
            <a:off x="15403232" y="6146608"/>
            <a:ext cx="1856068" cy="436398"/>
            <a:chOff x="0" y="0"/>
            <a:chExt cx="488841" cy="114936"/>
          </a:xfrm>
        </p:grpSpPr>
        <p:sp>
          <p:nvSpPr>
            <p:cNvPr name="Freeform 7" id="7"/>
            <p:cNvSpPr/>
            <p:nvPr/>
          </p:nvSpPr>
          <p:spPr>
            <a:xfrm flipH="false" flipV="false">
              <a:off x="0" y="0"/>
              <a:ext cx="488841" cy="114936"/>
            </a:xfrm>
            <a:custGeom>
              <a:avLst/>
              <a:gdLst/>
              <a:ahLst/>
              <a:cxnLst/>
              <a:rect r="r" b="b" t="t" l="l"/>
              <a:pathLst>
                <a:path h="114936" w="488841">
                  <a:moveTo>
                    <a:pt x="57468" y="0"/>
                  </a:moveTo>
                  <a:lnTo>
                    <a:pt x="431373" y="0"/>
                  </a:lnTo>
                  <a:cubicBezTo>
                    <a:pt x="446614" y="0"/>
                    <a:pt x="461232" y="6055"/>
                    <a:pt x="472009" y="16832"/>
                  </a:cubicBezTo>
                  <a:cubicBezTo>
                    <a:pt x="482786" y="27609"/>
                    <a:pt x="488841" y="42227"/>
                    <a:pt x="488841" y="57468"/>
                  </a:cubicBezTo>
                  <a:lnTo>
                    <a:pt x="488841" y="57468"/>
                  </a:lnTo>
                  <a:cubicBezTo>
                    <a:pt x="488841" y="72710"/>
                    <a:pt x="482786" y="87327"/>
                    <a:pt x="472009" y="98104"/>
                  </a:cubicBezTo>
                  <a:cubicBezTo>
                    <a:pt x="461232" y="108881"/>
                    <a:pt x="446614" y="114936"/>
                    <a:pt x="431373" y="114936"/>
                  </a:cubicBezTo>
                  <a:lnTo>
                    <a:pt x="57468" y="114936"/>
                  </a:lnTo>
                  <a:cubicBezTo>
                    <a:pt x="42227" y="114936"/>
                    <a:pt x="27609" y="108881"/>
                    <a:pt x="16832" y="98104"/>
                  </a:cubicBezTo>
                  <a:cubicBezTo>
                    <a:pt x="6055" y="87327"/>
                    <a:pt x="0" y="72710"/>
                    <a:pt x="0" y="57468"/>
                  </a:cubicBezTo>
                  <a:lnTo>
                    <a:pt x="0" y="57468"/>
                  </a:lnTo>
                  <a:cubicBezTo>
                    <a:pt x="0" y="42227"/>
                    <a:pt x="6055" y="27609"/>
                    <a:pt x="16832" y="16832"/>
                  </a:cubicBezTo>
                  <a:cubicBezTo>
                    <a:pt x="27609" y="6055"/>
                    <a:pt x="42227" y="0"/>
                    <a:pt x="57468" y="0"/>
                  </a:cubicBezTo>
                  <a:close/>
                </a:path>
              </a:pathLst>
            </a:custGeom>
            <a:solidFill>
              <a:srgbClr val="F47C00"/>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0470313" y="9297631"/>
            <a:ext cx="6167674" cy="542925"/>
          </a:xfrm>
          <a:prstGeom prst="rect">
            <a:avLst/>
          </a:prstGeom>
        </p:spPr>
        <p:txBody>
          <a:bodyPr anchor="t" rtlCol="false" tIns="0" lIns="0" bIns="0" rIns="0">
            <a:spAutoFit/>
          </a:bodyPr>
          <a:lstStyle/>
          <a:p>
            <a:pPr>
              <a:lnSpc>
                <a:spcPts val="4200"/>
              </a:lnSpc>
            </a:pPr>
            <a:r>
              <a:rPr lang="en-US" sz="3000">
                <a:solidFill>
                  <a:srgbClr val="737373"/>
                </a:solidFill>
                <a:latin typeface="Poppins Italics"/>
              </a:rPr>
              <a:t>Made with </a:t>
            </a:r>
            <a:r>
              <a:rPr lang="en-US" sz="3000">
                <a:solidFill>
                  <a:srgbClr val="737373"/>
                </a:solidFill>
                <a:ea typeface="Poppins Italics"/>
                <a:hlinkClick r:id="rId8" tooltip="https://emojipedia.org/orange-heart/"/>
              </a:rPr>
              <a:t>🧡</a:t>
            </a:r>
            <a:r>
              <a:rPr lang="en-US" sz="3000">
                <a:solidFill>
                  <a:srgbClr val="737373"/>
                </a:solidFill>
                <a:latin typeface="Poppins"/>
              </a:rPr>
              <a:t> </a:t>
            </a:r>
            <a:r>
              <a:rPr lang="en-US" sz="3000">
                <a:solidFill>
                  <a:srgbClr val="737373"/>
                </a:solidFill>
                <a:latin typeface="Poppins Italics"/>
              </a:rPr>
              <a:t>by Hesham Hany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672931" y="-496097"/>
            <a:ext cx="13368801" cy="10865189"/>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615566" y="510186"/>
            <a:ext cx="1242625" cy="1037027"/>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true" rot="-5400000">
            <a:off x="16066167" y="8614566"/>
            <a:ext cx="4443665" cy="3344868"/>
          </a:xfrm>
          <a:prstGeom prst="rect">
            <a:avLst/>
          </a:prstGeom>
        </p:spPr>
      </p:pic>
      <p:sp>
        <p:nvSpPr>
          <p:cNvPr name="TextBox 5" id="5"/>
          <p:cNvSpPr txBox="true"/>
          <p:nvPr/>
        </p:nvSpPr>
        <p:spPr>
          <a:xfrm rot="0">
            <a:off x="6032298" y="1761851"/>
            <a:ext cx="5776850" cy="2823350"/>
          </a:xfrm>
          <a:prstGeom prst="rect">
            <a:avLst/>
          </a:prstGeom>
        </p:spPr>
        <p:txBody>
          <a:bodyPr anchor="t" rtlCol="false" tIns="0" lIns="0" bIns="0" rIns="0">
            <a:spAutoFit/>
          </a:bodyPr>
          <a:lstStyle/>
          <a:p>
            <a:pPr>
              <a:lnSpc>
                <a:spcPts val="10891"/>
              </a:lnSpc>
            </a:pPr>
            <a:r>
              <a:rPr lang="en-US" sz="11001">
                <a:solidFill>
                  <a:srgbClr val="000000"/>
                </a:solidFill>
                <a:latin typeface="Hammersmith One"/>
              </a:rPr>
              <a:t>Table of Content</a:t>
            </a:r>
          </a:p>
        </p:txBody>
      </p:sp>
      <p:sp>
        <p:nvSpPr>
          <p:cNvPr name="TextBox 6" id="6"/>
          <p:cNvSpPr txBox="true"/>
          <p:nvPr/>
        </p:nvSpPr>
        <p:spPr>
          <a:xfrm rot="0">
            <a:off x="5126359" y="5471532"/>
            <a:ext cx="8035282" cy="2905761"/>
          </a:xfrm>
          <a:prstGeom prst="rect">
            <a:avLst/>
          </a:prstGeom>
        </p:spPr>
        <p:txBody>
          <a:bodyPr anchor="t" rtlCol="false" tIns="0" lIns="0" bIns="0" rIns="0">
            <a:spAutoFit/>
          </a:bodyPr>
          <a:lstStyle/>
          <a:p>
            <a:pPr algn="just" marL="885186" indent="-442593" lvl="1">
              <a:lnSpc>
                <a:spcPts val="5739"/>
              </a:lnSpc>
              <a:buFont typeface="Arial"/>
              <a:buChar char="•"/>
            </a:pPr>
            <a:r>
              <a:rPr lang="en-US" sz="4099">
                <a:solidFill>
                  <a:srgbClr val="737373"/>
                </a:solidFill>
                <a:latin typeface="Poppins"/>
              </a:rPr>
              <a:t>System Description</a:t>
            </a:r>
          </a:p>
          <a:p>
            <a:pPr algn="just" marL="885186" indent="-442593" lvl="1">
              <a:lnSpc>
                <a:spcPts val="5739"/>
              </a:lnSpc>
              <a:buFont typeface="Arial"/>
              <a:buChar char="•"/>
            </a:pPr>
            <a:r>
              <a:rPr lang="en-US" sz="4099">
                <a:solidFill>
                  <a:srgbClr val="737373"/>
                </a:solidFill>
                <a:latin typeface="Poppins"/>
              </a:rPr>
              <a:t>Local control system</a:t>
            </a:r>
          </a:p>
          <a:p>
            <a:pPr algn="just" marL="885186" indent="-442593" lvl="1">
              <a:lnSpc>
                <a:spcPts val="5739"/>
              </a:lnSpc>
              <a:buFont typeface="Arial"/>
              <a:buChar char="•"/>
            </a:pPr>
            <a:r>
              <a:rPr lang="en-US" sz="4099">
                <a:solidFill>
                  <a:srgbClr val="737373"/>
                </a:solidFill>
                <a:latin typeface="Poppins"/>
              </a:rPr>
              <a:t>Remote control system</a:t>
            </a:r>
          </a:p>
          <a:p>
            <a:pPr algn="just" marL="885186" indent="-442593" lvl="1">
              <a:lnSpc>
                <a:spcPts val="5739"/>
              </a:lnSpc>
              <a:buFont typeface="Arial"/>
              <a:buChar char="•"/>
            </a:pPr>
            <a:r>
              <a:rPr lang="en-US" sz="4099">
                <a:solidFill>
                  <a:srgbClr val="737373"/>
                </a:solidFill>
                <a:latin typeface="Poppins"/>
              </a:rPr>
              <a:t>Auto temperature control</a:t>
            </a:r>
          </a:p>
        </p:txBody>
      </p:sp>
      <p:grpSp>
        <p:nvGrpSpPr>
          <p:cNvPr name="Group 7" id="7"/>
          <p:cNvGrpSpPr/>
          <p:nvPr/>
        </p:nvGrpSpPr>
        <p:grpSpPr>
          <a:xfrm rot="0">
            <a:off x="6032298" y="4733891"/>
            <a:ext cx="1856068" cy="409609"/>
            <a:chOff x="0" y="0"/>
            <a:chExt cx="488841" cy="107880"/>
          </a:xfrm>
        </p:grpSpPr>
        <p:sp>
          <p:nvSpPr>
            <p:cNvPr name="Freeform 8" id="8"/>
            <p:cNvSpPr/>
            <p:nvPr/>
          </p:nvSpPr>
          <p:spPr>
            <a:xfrm flipH="false" flipV="false">
              <a:off x="0" y="0"/>
              <a:ext cx="488841" cy="107880"/>
            </a:xfrm>
            <a:custGeom>
              <a:avLst/>
              <a:gdLst/>
              <a:ahLst/>
              <a:cxnLst/>
              <a:rect r="r" b="b" t="t" l="l"/>
              <a:pathLst>
                <a:path h="107880" w="488841">
                  <a:moveTo>
                    <a:pt x="53940" y="0"/>
                  </a:moveTo>
                  <a:lnTo>
                    <a:pt x="434901" y="0"/>
                  </a:lnTo>
                  <a:cubicBezTo>
                    <a:pt x="449207" y="0"/>
                    <a:pt x="462926" y="5683"/>
                    <a:pt x="473042" y="15799"/>
                  </a:cubicBezTo>
                  <a:cubicBezTo>
                    <a:pt x="483158" y="25914"/>
                    <a:pt x="488841" y="39634"/>
                    <a:pt x="488841" y="53940"/>
                  </a:cubicBezTo>
                  <a:lnTo>
                    <a:pt x="488841" y="53940"/>
                  </a:lnTo>
                  <a:cubicBezTo>
                    <a:pt x="488841" y="68246"/>
                    <a:pt x="483158" y="81966"/>
                    <a:pt x="473042" y="92082"/>
                  </a:cubicBezTo>
                  <a:cubicBezTo>
                    <a:pt x="462926" y="102198"/>
                    <a:pt x="449207" y="107880"/>
                    <a:pt x="434901" y="107880"/>
                  </a:cubicBezTo>
                  <a:lnTo>
                    <a:pt x="53940" y="107880"/>
                  </a:lnTo>
                  <a:cubicBezTo>
                    <a:pt x="39634" y="107880"/>
                    <a:pt x="25914" y="102198"/>
                    <a:pt x="15799" y="92082"/>
                  </a:cubicBezTo>
                  <a:cubicBezTo>
                    <a:pt x="5683" y="81966"/>
                    <a:pt x="0" y="68246"/>
                    <a:pt x="0" y="53940"/>
                  </a:cubicBezTo>
                  <a:lnTo>
                    <a:pt x="0" y="53940"/>
                  </a:lnTo>
                  <a:cubicBezTo>
                    <a:pt x="0" y="39634"/>
                    <a:pt x="5683" y="25914"/>
                    <a:pt x="15799" y="15799"/>
                  </a:cubicBezTo>
                  <a:cubicBezTo>
                    <a:pt x="25914" y="5683"/>
                    <a:pt x="39634" y="0"/>
                    <a:pt x="53940" y="0"/>
                  </a:cubicBezTo>
                  <a:close/>
                </a:path>
              </a:pathLst>
            </a:custGeom>
            <a:solidFill>
              <a:srgbClr val="F47C00"/>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1196872">
            <a:off x="-2537994" y="6859003"/>
            <a:ext cx="9881325" cy="803082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2071660" y="-1672434"/>
            <a:ext cx="4443665" cy="3344868"/>
          </a:xfrm>
          <a:prstGeom prst="rect">
            <a:avLst/>
          </a:prstGeom>
        </p:spPr>
      </p:pic>
      <p:grpSp>
        <p:nvGrpSpPr>
          <p:cNvPr name="Group 4" id="4"/>
          <p:cNvGrpSpPr/>
          <p:nvPr/>
        </p:nvGrpSpPr>
        <p:grpSpPr>
          <a:xfrm rot="0">
            <a:off x="1822606" y="3120495"/>
            <a:ext cx="1856068" cy="436398"/>
            <a:chOff x="0" y="0"/>
            <a:chExt cx="488841" cy="114936"/>
          </a:xfrm>
        </p:grpSpPr>
        <p:sp>
          <p:nvSpPr>
            <p:cNvPr name="Freeform 5" id="5"/>
            <p:cNvSpPr/>
            <p:nvPr/>
          </p:nvSpPr>
          <p:spPr>
            <a:xfrm flipH="false" flipV="false">
              <a:off x="0" y="0"/>
              <a:ext cx="488841" cy="114936"/>
            </a:xfrm>
            <a:custGeom>
              <a:avLst/>
              <a:gdLst/>
              <a:ahLst/>
              <a:cxnLst/>
              <a:rect r="r" b="b" t="t" l="l"/>
              <a:pathLst>
                <a:path h="114936" w="488841">
                  <a:moveTo>
                    <a:pt x="57468" y="0"/>
                  </a:moveTo>
                  <a:lnTo>
                    <a:pt x="431373" y="0"/>
                  </a:lnTo>
                  <a:cubicBezTo>
                    <a:pt x="446614" y="0"/>
                    <a:pt x="461232" y="6055"/>
                    <a:pt x="472009" y="16832"/>
                  </a:cubicBezTo>
                  <a:cubicBezTo>
                    <a:pt x="482786" y="27609"/>
                    <a:pt x="488841" y="42227"/>
                    <a:pt x="488841" y="57468"/>
                  </a:cubicBezTo>
                  <a:lnTo>
                    <a:pt x="488841" y="57468"/>
                  </a:lnTo>
                  <a:cubicBezTo>
                    <a:pt x="488841" y="72710"/>
                    <a:pt x="482786" y="87327"/>
                    <a:pt x="472009" y="98104"/>
                  </a:cubicBezTo>
                  <a:cubicBezTo>
                    <a:pt x="461232" y="108881"/>
                    <a:pt x="446614" y="114936"/>
                    <a:pt x="431373" y="114936"/>
                  </a:cubicBezTo>
                  <a:lnTo>
                    <a:pt x="57468" y="114936"/>
                  </a:lnTo>
                  <a:cubicBezTo>
                    <a:pt x="42227" y="114936"/>
                    <a:pt x="27609" y="108881"/>
                    <a:pt x="16832" y="98104"/>
                  </a:cubicBezTo>
                  <a:cubicBezTo>
                    <a:pt x="6055" y="87327"/>
                    <a:pt x="0" y="72710"/>
                    <a:pt x="0" y="57468"/>
                  </a:cubicBezTo>
                  <a:lnTo>
                    <a:pt x="0" y="57468"/>
                  </a:lnTo>
                  <a:cubicBezTo>
                    <a:pt x="0" y="42227"/>
                    <a:pt x="6055" y="27609"/>
                    <a:pt x="16832" y="16832"/>
                  </a:cubicBezTo>
                  <a:cubicBezTo>
                    <a:pt x="27609" y="6055"/>
                    <a:pt x="42227" y="0"/>
                    <a:pt x="57468" y="0"/>
                  </a:cubicBezTo>
                  <a:close/>
                </a:path>
              </a:pathLst>
            </a:custGeom>
            <a:solidFill>
              <a:srgbClr val="F47C00"/>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7" id="7"/>
          <p:cNvPicPr>
            <a:picLocks noChangeAspect="true"/>
          </p:cNvPicPr>
          <p:nvPr/>
        </p:nvPicPr>
        <p:blipFill>
          <a:blip r:embed="rId6"/>
          <a:srcRect l="0" t="0" r="0" b="0"/>
          <a:stretch>
            <a:fillRect/>
          </a:stretch>
        </p:blipFill>
        <p:spPr>
          <a:xfrm flipH="false" flipV="false" rot="0">
            <a:off x="7884906" y="-313400"/>
            <a:ext cx="10081623" cy="10913800"/>
          </a:xfrm>
          <a:prstGeom prst="rect">
            <a:avLst/>
          </a:prstGeom>
        </p:spPr>
      </p:pic>
      <p:sp>
        <p:nvSpPr>
          <p:cNvPr name="TextBox 8" id="8"/>
          <p:cNvSpPr txBox="true"/>
          <p:nvPr/>
        </p:nvSpPr>
        <p:spPr>
          <a:xfrm rot="0">
            <a:off x="1822606" y="3723580"/>
            <a:ext cx="7388126" cy="636905"/>
          </a:xfrm>
          <a:prstGeom prst="rect">
            <a:avLst/>
          </a:prstGeom>
        </p:spPr>
        <p:txBody>
          <a:bodyPr anchor="t" rtlCol="false" tIns="0" lIns="0" bIns="0" rIns="0">
            <a:spAutoFit/>
          </a:bodyPr>
          <a:lstStyle/>
          <a:p>
            <a:pPr>
              <a:lnSpc>
                <a:spcPts val="5319"/>
              </a:lnSpc>
            </a:pPr>
            <a:r>
              <a:rPr lang="en-US" sz="2799">
                <a:solidFill>
                  <a:srgbClr val="737373"/>
                </a:solidFill>
                <a:latin typeface="Poppins"/>
              </a:rPr>
              <a:t>System Block diagram:</a:t>
            </a:r>
          </a:p>
        </p:txBody>
      </p:sp>
      <p:sp>
        <p:nvSpPr>
          <p:cNvPr name="TextBox 9" id="9"/>
          <p:cNvSpPr txBox="true"/>
          <p:nvPr/>
        </p:nvSpPr>
        <p:spPr>
          <a:xfrm rot="0">
            <a:off x="1822606" y="922467"/>
            <a:ext cx="10390566" cy="2198027"/>
          </a:xfrm>
          <a:prstGeom prst="rect">
            <a:avLst/>
          </a:prstGeom>
        </p:spPr>
        <p:txBody>
          <a:bodyPr anchor="t" rtlCol="false" tIns="0" lIns="0" bIns="0" rIns="0">
            <a:spAutoFit/>
          </a:bodyPr>
          <a:lstStyle/>
          <a:p>
            <a:pPr>
              <a:lnSpc>
                <a:spcPts val="8402"/>
              </a:lnSpc>
            </a:pPr>
            <a:r>
              <a:rPr lang="en-US" sz="8487">
                <a:solidFill>
                  <a:srgbClr val="000000"/>
                </a:solidFill>
                <a:latin typeface="Hammersmith One"/>
              </a:rPr>
              <a:t>System </a:t>
            </a:r>
          </a:p>
          <a:p>
            <a:pPr>
              <a:lnSpc>
                <a:spcPts val="8402"/>
              </a:lnSpc>
            </a:pPr>
            <a:r>
              <a:rPr lang="en-US" sz="8487">
                <a:solidFill>
                  <a:srgbClr val="000000"/>
                </a:solidFill>
                <a:latin typeface="Hammersmith One"/>
              </a:rPr>
              <a:t>Description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1196872">
            <a:off x="-2537994" y="6859003"/>
            <a:ext cx="9881325" cy="8030822"/>
          </a:xfrm>
          <a:prstGeom prst="rect">
            <a:avLst/>
          </a:prstGeom>
        </p:spPr>
      </p:pic>
      <p:sp>
        <p:nvSpPr>
          <p:cNvPr name="TextBox 3" id="3"/>
          <p:cNvSpPr txBox="true"/>
          <p:nvPr/>
        </p:nvSpPr>
        <p:spPr>
          <a:xfrm rot="0">
            <a:off x="626862" y="342899"/>
            <a:ext cx="11674402" cy="8451217"/>
          </a:xfrm>
          <a:prstGeom prst="rect">
            <a:avLst/>
          </a:prstGeom>
        </p:spPr>
        <p:txBody>
          <a:bodyPr anchor="t" rtlCol="false" tIns="0" lIns="0" bIns="0" rIns="0">
            <a:spAutoFit/>
          </a:bodyPr>
          <a:lstStyle/>
          <a:p>
            <a:pPr>
              <a:lnSpc>
                <a:spcPts val="7029"/>
              </a:lnSpc>
            </a:pPr>
            <a:r>
              <a:rPr lang="en-US" sz="3699">
                <a:solidFill>
                  <a:srgbClr val="737373"/>
                </a:solidFill>
                <a:latin typeface="Poppins"/>
              </a:rPr>
              <a:t>The system controls the following:</a:t>
            </a:r>
          </a:p>
          <a:p>
            <a:pPr marL="669288" indent="-334644" lvl="1">
              <a:lnSpc>
                <a:spcPts val="5889"/>
              </a:lnSpc>
              <a:buFont typeface="Arial"/>
              <a:buChar char="•"/>
            </a:pPr>
            <a:r>
              <a:rPr lang="en-US" sz="3099">
                <a:solidFill>
                  <a:srgbClr val="737373"/>
                </a:solidFill>
                <a:latin typeface="Poppins"/>
              </a:rPr>
              <a:t> 5 lamps(On/Off).</a:t>
            </a:r>
          </a:p>
          <a:p>
            <a:pPr marL="669288" indent="-334644" lvl="1">
              <a:lnSpc>
                <a:spcPts val="5889"/>
              </a:lnSpc>
              <a:buFont typeface="Arial"/>
              <a:buChar char="•"/>
            </a:pPr>
            <a:r>
              <a:rPr lang="en-US" sz="3099">
                <a:solidFill>
                  <a:srgbClr val="737373"/>
                </a:solidFill>
                <a:latin typeface="Poppins"/>
              </a:rPr>
              <a:t> Dimmable lamp.</a:t>
            </a:r>
          </a:p>
          <a:p>
            <a:pPr marL="669288" indent="-334644" lvl="1">
              <a:lnSpc>
                <a:spcPts val="5889"/>
              </a:lnSpc>
              <a:buFont typeface="Arial"/>
              <a:buChar char="•"/>
            </a:pPr>
            <a:r>
              <a:rPr lang="en-US" sz="3099">
                <a:solidFill>
                  <a:srgbClr val="737373"/>
                </a:solidFill>
                <a:latin typeface="Poppins"/>
              </a:rPr>
              <a:t> Door (servo).</a:t>
            </a:r>
          </a:p>
          <a:p>
            <a:pPr marL="669288" indent="-334644" lvl="1">
              <a:lnSpc>
                <a:spcPts val="5889"/>
              </a:lnSpc>
              <a:buFont typeface="Arial"/>
              <a:buChar char="•"/>
            </a:pPr>
            <a:r>
              <a:rPr lang="en-US" sz="3099">
                <a:solidFill>
                  <a:srgbClr val="737373"/>
                </a:solidFill>
                <a:latin typeface="Poppins"/>
              </a:rPr>
              <a:t> AC (auto control based on the room temperature).</a:t>
            </a:r>
          </a:p>
          <a:p>
            <a:pPr>
              <a:lnSpc>
                <a:spcPts val="5889"/>
              </a:lnSpc>
            </a:pPr>
          </a:p>
          <a:p>
            <a:pPr>
              <a:lnSpc>
                <a:spcPts val="7029"/>
              </a:lnSpc>
            </a:pPr>
            <a:r>
              <a:rPr lang="en-US" sz="3699">
                <a:solidFill>
                  <a:srgbClr val="737373"/>
                </a:solidFill>
                <a:latin typeface="Poppins"/>
              </a:rPr>
              <a:t>The System has two modes:</a:t>
            </a:r>
          </a:p>
          <a:p>
            <a:pPr marL="669288" indent="-334644" lvl="1">
              <a:lnSpc>
                <a:spcPts val="5889"/>
              </a:lnSpc>
              <a:buFont typeface="Arial"/>
              <a:buChar char="•"/>
            </a:pPr>
            <a:r>
              <a:rPr lang="en-US" sz="3099">
                <a:solidFill>
                  <a:srgbClr val="737373"/>
                </a:solidFill>
                <a:latin typeface="Poppins"/>
              </a:rPr>
              <a:t> </a:t>
            </a:r>
            <a:r>
              <a:rPr lang="en-US" sz="3099">
                <a:solidFill>
                  <a:srgbClr val="737373"/>
                </a:solidFill>
                <a:latin typeface="Poppins"/>
              </a:rPr>
              <a:t>Remote mode (control via Bluetooth).</a:t>
            </a:r>
          </a:p>
          <a:p>
            <a:pPr marL="669288" indent="-334644" lvl="1">
              <a:lnSpc>
                <a:spcPts val="5889"/>
              </a:lnSpc>
              <a:buFont typeface="Arial"/>
              <a:buChar char="•"/>
            </a:pPr>
            <a:r>
              <a:rPr lang="en-US" sz="3099">
                <a:solidFill>
                  <a:srgbClr val="737373"/>
                </a:solidFill>
                <a:latin typeface="Poppins"/>
              </a:rPr>
              <a:t> Local mode (control via keypad and LCD).</a:t>
            </a:r>
          </a:p>
          <a:p>
            <a:pPr>
              <a:lnSpc>
                <a:spcPts val="5889"/>
              </a:lnSpc>
            </a:pPr>
          </a:p>
          <a:p>
            <a:pPr>
              <a:lnSpc>
                <a:spcPts val="5889"/>
              </a:lnSpc>
            </a:pP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2703102" y="-951954"/>
            <a:ext cx="13368801" cy="10865189"/>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1196872">
            <a:off x="-2537994" y="6859003"/>
            <a:ext cx="9881325" cy="8030822"/>
          </a:xfrm>
          <a:prstGeom prst="rect">
            <a:avLst/>
          </a:prstGeom>
        </p:spPr>
      </p:pic>
      <p:sp>
        <p:nvSpPr>
          <p:cNvPr name="TextBox 3" id="3"/>
          <p:cNvSpPr txBox="true"/>
          <p:nvPr/>
        </p:nvSpPr>
        <p:spPr>
          <a:xfrm rot="0">
            <a:off x="787597" y="316110"/>
            <a:ext cx="11674402" cy="9622792"/>
          </a:xfrm>
          <a:prstGeom prst="rect">
            <a:avLst/>
          </a:prstGeom>
        </p:spPr>
        <p:txBody>
          <a:bodyPr anchor="t" rtlCol="false" tIns="0" lIns="0" bIns="0" rIns="0">
            <a:spAutoFit/>
          </a:bodyPr>
          <a:lstStyle/>
          <a:p>
            <a:pPr>
              <a:lnSpc>
                <a:spcPts val="7029"/>
              </a:lnSpc>
            </a:pPr>
            <a:r>
              <a:rPr lang="en-US" sz="3699">
                <a:solidFill>
                  <a:srgbClr val="737373"/>
                </a:solidFill>
                <a:latin typeface="Poppins"/>
              </a:rPr>
              <a:t>There are two privilege levels for the users:</a:t>
            </a:r>
          </a:p>
          <a:p>
            <a:pPr marL="604519" indent="-302260" lvl="1">
              <a:lnSpc>
                <a:spcPts val="5319"/>
              </a:lnSpc>
              <a:buFont typeface="Arial"/>
              <a:buChar char="•"/>
            </a:pPr>
            <a:r>
              <a:rPr lang="en-US" sz="2799">
                <a:solidFill>
                  <a:srgbClr val="737373"/>
                </a:solidFill>
                <a:latin typeface="Poppins"/>
              </a:rPr>
              <a:t> Admin user:</a:t>
            </a:r>
          </a:p>
          <a:p>
            <a:pPr marL="1209039" indent="-403013" lvl="2">
              <a:lnSpc>
                <a:spcPts val="5319"/>
              </a:lnSpc>
              <a:buFont typeface="Arial"/>
              <a:buChar char="⚬"/>
            </a:pPr>
            <a:r>
              <a:rPr lang="en-US" sz="2799">
                <a:solidFill>
                  <a:srgbClr val="737373"/>
                </a:solidFill>
                <a:latin typeface="Poppins"/>
              </a:rPr>
              <a:t>In addition to all the normal user can do, he can also:</a:t>
            </a:r>
          </a:p>
          <a:p>
            <a:pPr marL="1813558" indent="-453390" lvl="3">
              <a:lnSpc>
                <a:spcPts val="5319"/>
              </a:lnSpc>
              <a:buFont typeface="Arial"/>
              <a:buChar char="￭"/>
            </a:pPr>
            <a:r>
              <a:rPr lang="en-US" sz="2799">
                <a:solidFill>
                  <a:srgbClr val="737373"/>
                </a:solidFill>
                <a:latin typeface="Poppins"/>
              </a:rPr>
              <a:t>add/delete users on the system.</a:t>
            </a:r>
          </a:p>
          <a:p>
            <a:pPr marL="1813558" indent="-453390" lvl="3">
              <a:lnSpc>
                <a:spcPts val="5319"/>
              </a:lnSpc>
              <a:buFont typeface="Arial"/>
              <a:buChar char="￭"/>
            </a:pPr>
            <a:r>
              <a:rPr lang="en-US" sz="2799">
                <a:solidFill>
                  <a:srgbClr val="737373"/>
                </a:solidFill>
                <a:latin typeface="Poppins"/>
              </a:rPr>
              <a:t>control the door.</a:t>
            </a:r>
          </a:p>
          <a:p>
            <a:pPr marL="604519" indent="-302260" lvl="1">
              <a:lnSpc>
                <a:spcPts val="5319"/>
              </a:lnSpc>
              <a:buFont typeface="Arial"/>
              <a:buChar char="•"/>
            </a:pPr>
            <a:r>
              <a:rPr lang="en-US" sz="2799">
                <a:solidFill>
                  <a:srgbClr val="737373"/>
                </a:solidFill>
                <a:latin typeface="Poppins"/>
              </a:rPr>
              <a:t> Normal user:</a:t>
            </a:r>
          </a:p>
          <a:p>
            <a:pPr marL="1209039" indent="-403013" lvl="2">
              <a:lnSpc>
                <a:spcPts val="5319"/>
              </a:lnSpc>
              <a:buFont typeface="Arial"/>
              <a:buChar char="⚬"/>
            </a:pPr>
            <a:r>
              <a:rPr lang="en-US" sz="2799">
                <a:solidFill>
                  <a:srgbClr val="737373"/>
                </a:solidFill>
                <a:latin typeface="Poppins"/>
              </a:rPr>
              <a:t>Controls the lamps only.</a:t>
            </a:r>
          </a:p>
          <a:p>
            <a:pPr marL="604519" indent="-302260" lvl="1">
              <a:lnSpc>
                <a:spcPts val="5319"/>
              </a:lnSpc>
              <a:buFont typeface="Arial"/>
              <a:buChar char="•"/>
            </a:pPr>
            <a:r>
              <a:rPr lang="en-US" sz="2799">
                <a:solidFill>
                  <a:srgbClr val="737373"/>
                </a:solidFill>
                <a:latin typeface="Poppins"/>
              </a:rPr>
              <a:t>Both Admin and normal users can log in via local or remote systems, but user management and the door control are only available in the remote system. </a:t>
            </a:r>
          </a:p>
          <a:p>
            <a:pPr>
              <a:lnSpc>
                <a:spcPts val="5319"/>
              </a:lnSpc>
            </a:pPr>
          </a:p>
          <a:p>
            <a:pPr>
              <a:lnSpc>
                <a:spcPts val="5319"/>
              </a:lnSpc>
            </a:pPr>
          </a:p>
          <a:p>
            <a:pPr>
              <a:lnSpc>
                <a:spcPts val="5319"/>
              </a:lnSpc>
            </a:pPr>
          </a:p>
          <a:p>
            <a:pPr>
              <a:lnSpc>
                <a:spcPts val="5889"/>
              </a:lnSpc>
            </a:pP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2703102" y="-951954"/>
            <a:ext cx="13368801" cy="10865189"/>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706107" y="290443"/>
            <a:ext cx="11674402" cy="11623042"/>
          </a:xfrm>
          <a:prstGeom prst="rect">
            <a:avLst/>
          </a:prstGeom>
        </p:spPr>
        <p:txBody>
          <a:bodyPr anchor="t" rtlCol="false" tIns="0" lIns="0" bIns="0" rIns="0">
            <a:spAutoFit/>
          </a:bodyPr>
          <a:lstStyle/>
          <a:p>
            <a:pPr>
              <a:lnSpc>
                <a:spcPts val="7029"/>
              </a:lnSpc>
            </a:pPr>
            <a:r>
              <a:rPr lang="en-US" sz="3699">
                <a:solidFill>
                  <a:srgbClr val="737373"/>
                </a:solidFill>
                <a:latin typeface="Poppins"/>
              </a:rPr>
              <a:t>User data:</a:t>
            </a:r>
          </a:p>
          <a:p>
            <a:pPr>
              <a:lnSpc>
                <a:spcPts val="5319"/>
              </a:lnSpc>
            </a:pPr>
            <a:r>
              <a:rPr lang="en-US" sz="2799">
                <a:solidFill>
                  <a:srgbClr val="737373"/>
                </a:solidFill>
                <a:latin typeface="Poppins"/>
              </a:rPr>
              <a:t>  Each user must have:</a:t>
            </a:r>
          </a:p>
          <a:p>
            <a:pPr marL="604519" indent="-302260" lvl="1">
              <a:lnSpc>
                <a:spcPts val="5319"/>
              </a:lnSpc>
              <a:buFont typeface="Arial"/>
              <a:buChar char="•"/>
            </a:pPr>
            <a:r>
              <a:rPr lang="en-US" sz="2799">
                <a:solidFill>
                  <a:srgbClr val="737373"/>
                </a:solidFill>
                <a:latin typeface="Poppins"/>
              </a:rPr>
              <a:t> User name:</a:t>
            </a:r>
          </a:p>
          <a:p>
            <a:pPr marL="1209039" indent="-403013" lvl="2">
              <a:lnSpc>
                <a:spcPts val="5319"/>
              </a:lnSpc>
              <a:buFont typeface="Arial"/>
              <a:buChar char="⚬"/>
            </a:pPr>
            <a:r>
              <a:rPr lang="en-US" sz="2799">
                <a:solidFill>
                  <a:srgbClr val="737373"/>
                </a:solidFill>
                <a:latin typeface="Poppins"/>
              </a:rPr>
              <a:t>used to log in in the remote mode.</a:t>
            </a:r>
          </a:p>
          <a:p>
            <a:pPr marL="1209039" indent="-403013" lvl="2">
              <a:lnSpc>
                <a:spcPts val="5319"/>
              </a:lnSpc>
              <a:buFont typeface="Arial"/>
              <a:buChar char="⚬"/>
            </a:pPr>
            <a:r>
              <a:rPr lang="en-US" sz="2799">
                <a:solidFill>
                  <a:srgbClr val="737373"/>
                </a:solidFill>
                <a:latin typeface="Poppins"/>
              </a:rPr>
              <a:t>The maximum length is 12 characters long.</a:t>
            </a:r>
          </a:p>
          <a:p>
            <a:pPr marL="1209039" indent="-403013" lvl="2">
              <a:lnSpc>
                <a:spcPts val="5319"/>
              </a:lnSpc>
              <a:buFont typeface="Arial"/>
              <a:buChar char="⚬"/>
            </a:pPr>
            <a:r>
              <a:rPr lang="en-US" sz="2799">
                <a:solidFill>
                  <a:srgbClr val="737373"/>
                </a:solidFill>
                <a:latin typeface="Poppins"/>
              </a:rPr>
              <a:t>each user must have a unique user name.</a:t>
            </a:r>
          </a:p>
          <a:p>
            <a:pPr marL="604519" indent="-302260" lvl="1">
              <a:lnSpc>
                <a:spcPts val="5319"/>
              </a:lnSpc>
              <a:buFont typeface="Arial"/>
              <a:buChar char="•"/>
            </a:pPr>
            <a:r>
              <a:rPr lang="en-US" sz="2799">
                <a:solidFill>
                  <a:srgbClr val="737373"/>
                </a:solidFill>
                <a:latin typeface="Poppins"/>
              </a:rPr>
              <a:t> User code:</a:t>
            </a:r>
          </a:p>
          <a:p>
            <a:pPr marL="1209039" indent="-403013" lvl="2">
              <a:lnSpc>
                <a:spcPts val="5319"/>
              </a:lnSpc>
              <a:buFont typeface="Arial"/>
              <a:buChar char="⚬"/>
            </a:pPr>
            <a:r>
              <a:rPr lang="en-US" sz="2799">
                <a:solidFill>
                  <a:srgbClr val="737373"/>
                </a:solidFill>
                <a:latin typeface="Poppins"/>
              </a:rPr>
              <a:t>used to log in in the local mode.</a:t>
            </a:r>
          </a:p>
          <a:p>
            <a:pPr marL="1209039" indent="-403013" lvl="2">
              <a:lnSpc>
                <a:spcPts val="5319"/>
              </a:lnSpc>
              <a:buFont typeface="Arial"/>
              <a:buChar char="⚬"/>
            </a:pPr>
            <a:r>
              <a:rPr lang="en-US" sz="2799">
                <a:solidFill>
                  <a:srgbClr val="737373"/>
                </a:solidFill>
                <a:latin typeface="Poppins"/>
              </a:rPr>
              <a:t>must be a unique 6 digits number. Only digits are allowed as input since it's the only available input in the local mode (via the keypad).</a:t>
            </a:r>
          </a:p>
          <a:p>
            <a:pPr marL="604519" indent="-302260" lvl="1">
              <a:lnSpc>
                <a:spcPts val="5319"/>
              </a:lnSpc>
              <a:buFont typeface="Arial"/>
              <a:buChar char="•"/>
            </a:pPr>
            <a:r>
              <a:rPr lang="en-US" sz="2799">
                <a:solidFill>
                  <a:srgbClr val="737373"/>
                </a:solidFill>
                <a:latin typeface="Poppins"/>
              </a:rPr>
              <a:t> Password:</a:t>
            </a:r>
          </a:p>
          <a:p>
            <a:pPr marL="1209039" indent="-403013" lvl="2">
              <a:lnSpc>
                <a:spcPts val="5319"/>
              </a:lnSpc>
              <a:buFont typeface="Arial"/>
              <a:buChar char="⚬"/>
            </a:pPr>
            <a:r>
              <a:rPr lang="en-US" sz="2799">
                <a:solidFill>
                  <a:srgbClr val="737373"/>
                </a:solidFill>
                <a:latin typeface="Poppins"/>
              </a:rPr>
              <a:t>Needed for authentication</a:t>
            </a:r>
          </a:p>
          <a:p>
            <a:pPr marL="1209039" indent="-403013" lvl="2">
              <a:lnSpc>
                <a:spcPts val="5319"/>
              </a:lnSpc>
              <a:buFont typeface="Arial"/>
              <a:buChar char="⚬"/>
            </a:pPr>
            <a:r>
              <a:rPr lang="en-US" sz="2799">
                <a:solidFill>
                  <a:srgbClr val="737373"/>
                </a:solidFill>
                <a:latin typeface="Poppins"/>
              </a:rPr>
              <a:t>Must consist of digits only. Max length is 10 digits.</a:t>
            </a:r>
          </a:p>
          <a:p>
            <a:pPr>
              <a:lnSpc>
                <a:spcPts val="5319"/>
              </a:lnSpc>
            </a:pPr>
          </a:p>
          <a:p>
            <a:pPr>
              <a:lnSpc>
                <a:spcPts val="5319"/>
              </a:lnSpc>
            </a:pPr>
          </a:p>
          <a:p>
            <a:pPr>
              <a:lnSpc>
                <a:spcPts val="5889"/>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2703102" y="-951954"/>
            <a:ext cx="13368801" cy="10865189"/>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1196872">
            <a:off x="-2537994" y="6859003"/>
            <a:ext cx="9881325" cy="803082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2071660" y="-1672434"/>
            <a:ext cx="4443665" cy="3344868"/>
          </a:xfrm>
          <a:prstGeom prst="rect">
            <a:avLst/>
          </a:prstGeom>
        </p:spPr>
      </p:pic>
      <p:grpSp>
        <p:nvGrpSpPr>
          <p:cNvPr name="Group 4" id="4"/>
          <p:cNvGrpSpPr/>
          <p:nvPr/>
        </p:nvGrpSpPr>
        <p:grpSpPr>
          <a:xfrm rot="0">
            <a:off x="1822606" y="3120495"/>
            <a:ext cx="1856068" cy="436398"/>
            <a:chOff x="0" y="0"/>
            <a:chExt cx="488841" cy="114936"/>
          </a:xfrm>
        </p:grpSpPr>
        <p:sp>
          <p:nvSpPr>
            <p:cNvPr name="Freeform 5" id="5"/>
            <p:cNvSpPr/>
            <p:nvPr/>
          </p:nvSpPr>
          <p:spPr>
            <a:xfrm flipH="false" flipV="false">
              <a:off x="0" y="0"/>
              <a:ext cx="488841" cy="114936"/>
            </a:xfrm>
            <a:custGeom>
              <a:avLst/>
              <a:gdLst/>
              <a:ahLst/>
              <a:cxnLst/>
              <a:rect r="r" b="b" t="t" l="l"/>
              <a:pathLst>
                <a:path h="114936" w="488841">
                  <a:moveTo>
                    <a:pt x="57468" y="0"/>
                  </a:moveTo>
                  <a:lnTo>
                    <a:pt x="431373" y="0"/>
                  </a:lnTo>
                  <a:cubicBezTo>
                    <a:pt x="446614" y="0"/>
                    <a:pt x="461232" y="6055"/>
                    <a:pt x="472009" y="16832"/>
                  </a:cubicBezTo>
                  <a:cubicBezTo>
                    <a:pt x="482786" y="27609"/>
                    <a:pt x="488841" y="42227"/>
                    <a:pt x="488841" y="57468"/>
                  </a:cubicBezTo>
                  <a:lnTo>
                    <a:pt x="488841" y="57468"/>
                  </a:lnTo>
                  <a:cubicBezTo>
                    <a:pt x="488841" y="72710"/>
                    <a:pt x="482786" y="87327"/>
                    <a:pt x="472009" y="98104"/>
                  </a:cubicBezTo>
                  <a:cubicBezTo>
                    <a:pt x="461232" y="108881"/>
                    <a:pt x="446614" y="114936"/>
                    <a:pt x="431373" y="114936"/>
                  </a:cubicBezTo>
                  <a:lnTo>
                    <a:pt x="57468" y="114936"/>
                  </a:lnTo>
                  <a:cubicBezTo>
                    <a:pt x="42227" y="114936"/>
                    <a:pt x="27609" y="108881"/>
                    <a:pt x="16832" y="98104"/>
                  </a:cubicBezTo>
                  <a:cubicBezTo>
                    <a:pt x="6055" y="87327"/>
                    <a:pt x="0" y="72710"/>
                    <a:pt x="0" y="57468"/>
                  </a:cubicBezTo>
                  <a:lnTo>
                    <a:pt x="0" y="57468"/>
                  </a:lnTo>
                  <a:cubicBezTo>
                    <a:pt x="0" y="42227"/>
                    <a:pt x="6055" y="27609"/>
                    <a:pt x="16832" y="16832"/>
                  </a:cubicBezTo>
                  <a:cubicBezTo>
                    <a:pt x="27609" y="6055"/>
                    <a:pt x="42227" y="0"/>
                    <a:pt x="57468" y="0"/>
                  </a:cubicBezTo>
                  <a:close/>
                </a:path>
              </a:pathLst>
            </a:custGeom>
            <a:solidFill>
              <a:srgbClr val="F47C00"/>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7" id="7"/>
          <p:cNvPicPr>
            <a:picLocks noChangeAspect="true"/>
          </p:cNvPicPr>
          <p:nvPr/>
        </p:nvPicPr>
        <p:blipFill>
          <a:blip r:embed="rId6"/>
          <a:srcRect l="0" t="0" r="0" b="0"/>
          <a:stretch>
            <a:fillRect/>
          </a:stretch>
        </p:blipFill>
        <p:spPr>
          <a:xfrm flipH="false" flipV="false" rot="0">
            <a:off x="7762074" y="532982"/>
            <a:ext cx="10278090" cy="9398681"/>
          </a:xfrm>
          <a:prstGeom prst="rect">
            <a:avLst/>
          </a:prstGeom>
        </p:spPr>
      </p:pic>
      <p:sp>
        <p:nvSpPr>
          <p:cNvPr name="TextBox 8" id="8"/>
          <p:cNvSpPr txBox="true"/>
          <p:nvPr/>
        </p:nvSpPr>
        <p:spPr>
          <a:xfrm rot="0">
            <a:off x="1822606" y="922467"/>
            <a:ext cx="10390566" cy="2198027"/>
          </a:xfrm>
          <a:prstGeom prst="rect">
            <a:avLst/>
          </a:prstGeom>
        </p:spPr>
        <p:txBody>
          <a:bodyPr anchor="t" rtlCol="false" tIns="0" lIns="0" bIns="0" rIns="0">
            <a:spAutoFit/>
          </a:bodyPr>
          <a:lstStyle/>
          <a:p>
            <a:pPr>
              <a:lnSpc>
                <a:spcPts val="8402"/>
              </a:lnSpc>
            </a:pPr>
            <a:r>
              <a:rPr lang="en-US" sz="8487">
                <a:solidFill>
                  <a:srgbClr val="000000"/>
                </a:solidFill>
                <a:latin typeface="Hammersmith One"/>
              </a:rPr>
              <a:t>Proteus</a:t>
            </a:r>
          </a:p>
          <a:p>
            <a:pPr>
              <a:lnSpc>
                <a:spcPts val="8402"/>
              </a:lnSpc>
            </a:pPr>
            <a:r>
              <a:rPr lang="en-US" sz="8487">
                <a:solidFill>
                  <a:srgbClr val="000000"/>
                </a:solidFill>
                <a:latin typeface="Hammersmith One"/>
              </a:rPr>
              <a:t>Simulation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1196872">
            <a:off x="-4172136" y="8868195"/>
            <a:ext cx="9881325" cy="803082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2071660" y="-1672434"/>
            <a:ext cx="4443665" cy="3344868"/>
          </a:xfrm>
          <a:prstGeom prst="rect">
            <a:avLst/>
          </a:prstGeom>
        </p:spPr>
      </p:pic>
      <p:grpSp>
        <p:nvGrpSpPr>
          <p:cNvPr name="Group 4" id="4"/>
          <p:cNvGrpSpPr/>
          <p:nvPr/>
        </p:nvGrpSpPr>
        <p:grpSpPr>
          <a:xfrm rot="0">
            <a:off x="1822606" y="3120495"/>
            <a:ext cx="1856068" cy="436398"/>
            <a:chOff x="0" y="0"/>
            <a:chExt cx="488841" cy="114936"/>
          </a:xfrm>
        </p:grpSpPr>
        <p:sp>
          <p:nvSpPr>
            <p:cNvPr name="Freeform 5" id="5"/>
            <p:cNvSpPr/>
            <p:nvPr/>
          </p:nvSpPr>
          <p:spPr>
            <a:xfrm flipH="false" flipV="false">
              <a:off x="0" y="0"/>
              <a:ext cx="488841" cy="114936"/>
            </a:xfrm>
            <a:custGeom>
              <a:avLst/>
              <a:gdLst/>
              <a:ahLst/>
              <a:cxnLst/>
              <a:rect r="r" b="b" t="t" l="l"/>
              <a:pathLst>
                <a:path h="114936" w="488841">
                  <a:moveTo>
                    <a:pt x="57468" y="0"/>
                  </a:moveTo>
                  <a:lnTo>
                    <a:pt x="431373" y="0"/>
                  </a:lnTo>
                  <a:cubicBezTo>
                    <a:pt x="446614" y="0"/>
                    <a:pt x="461232" y="6055"/>
                    <a:pt x="472009" y="16832"/>
                  </a:cubicBezTo>
                  <a:cubicBezTo>
                    <a:pt x="482786" y="27609"/>
                    <a:pt x="488841" y="42227"/>
                    <a:pt x="488841" y="57468"/>
                  </a:cubicBezTo>
                  <a:lnTo>
                    <a:pt x="488841" y="57468"/>
                  </a:lnTo>
                  <a:cubicBezTo>
                    <a:pt x="488841" y="72710"/>
                    <a:pt x="482786" y="87327"/>
                    <a:pt x="472009" y="98104"/>
                  </a:cubicBezTo>
                  <a:cubicBezTo>
                    <a:pt x="461232" y="108881"/>
                    <a:pt x="446614" y="114936"/>
                    <a:pt x="431373" y="114936"/>
                  </a:cubicBezTo>
                  <a:lnTo>
                    <a:pt x="57468" y="114936"/>
                  </a:lnTo>
                  <a:cubicBezTo>
                    <a:pt x="42227" y="114936"/>
                    <a:pt x="27609" y="108881"/>
                    <a:pt x="16832" y="98104"/>
                  </a:cubicBezTo>
                  <a:cubicBezTo>
                    <a:pt x="6055" y="87327"/>
                    <a:pt x="0" y="72710"/>
                    <a:pt x="0" y="57468"/>
                  </a:cubicBezTo>
                  <a:lnTo>
                    <a:pt x="0" y="57468"/>
                  </a:lnTo>
                  <a:cubicBezTo>
                    <a:pt x="0" y="42227"/>
                    <a:pt x="6055" y="27609"/>
                    <a:pt x="16832" y="16832"/>
                  </a:cubicBezTo>
                  <a:cubicBezTo>
                    <a:pt x="27609" y="6055"/>
                    <a:pt x="42227" y="0"/>
                    <a:pt x="57468" y="0"/>
                  </a:cubicBezTo>
                  <a:close/>
                </a:path>
              </a:pathLst>
            </a:custGeom>
            <a:solidFill>
              <a:srgbClr val="F47C00"/>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218254" y="3562845"/>
            <a:ext cx="16041046" cy="5970905"/>
          </a:xfrm>
          <a:prstGeom prst="rect">
            <a:avLst/>
          </a:prstGeom>
        </p:spPr>
        <p:txBody>
          <a:bodyPr anchor="t" rtlCol="false" tIns="0" lIns="0" bIns="0" rIns="0">
            <a:spAutoFit/>
          </a:bodyPr>
          <a:lstStyle/>
          <a:p>
            <a:pPr marL="604519" indent="-302260" lvl="1">
              <a:lnSpc>
                <a:spcPts val="5319"/>
              </a:lnSpc>
              <a:buFont typeface="Arial"/>
              <a:buChar char="•"/>
            </a:pPr>
            <a:r>
              <a:rPr lang="en-US" sz="2799">
                <a:solidFill>
                  <a:srgbClr val="737373"/>
                </a:solidFill>
                <a:latin typeface="Poppins"/>
              </a:rPr>
              <a:t>The local control system displays the state of the lamps and the AC when the user is logged out. When the user is logged in, the system allows the user to control the lamps by toggling 5 of them and controlling the brightness of the dimmable one.</a:t>
            </a:r>
          </a:p>
          <a:p>
            <a:pPr marL="604519" indent="-302260" lvl="1">
              <a:lnSpc>
                <a:spcPts val="5319"/>
              </a:lnSpc>
              <a:buFont typeface="Arial"/>
              <a:buChar char="•"/>
            </a:pPr>
            <a:r>
              <a:rPr lang="en-US" sz="2799">
                <a:solidFill>
                  <a:srgbClr val="737373"/>
                </a:solidFill>
                <a:latin typeface="Poppins"/>
              </a:rPr>
              <a:t>The user can log in using his user code and password. Failure to enter any one of them three times results in a system halt and setting the alarm. The alarm and the system can only be reset by resetting the microcontroller. </a:t>
            </a:r>
          </a:p>
          <a:p>
            <a:pPr marL="604519" indent="-302260" lvl="1">
              <a:lnSpc>
                <a:spcPts val="5319"/>
              </a:lnSpc>
              <a:buFont typeface="Arial"/>
              <a:buChar char="•"/>
            </a:pPr>
            <a:r>
              <a:rPr lang="en-US" sz="2799">
                <a:solidFill>
                  <a:srgbClr val="737373"/>
                </a:solidFill>
                <a:latin typeface="Poppins"/>
              </a:rPr>
              <a:t>If a remote user is logged in, the control will be paused until the remote user gives control permission.</a:t>
            </a:r>
          </a:p>
          <a:p>
            <a:pPr marL="604519" indent="-302260" lvl="1">
              <a:lnSpc>
                <a:spcPts val="5319"/>
              </a:lnSpc>
              <a:buFont typeface="Arial"/>
              <a:buChar char="•"/>
            </a:pPr>
            <a:r>
              <a:rPr lang="en-US" sz="2799">
                <a:solidFill>
                  <a:srgbClr val="737373"/>
                </a:solidFill>
                <a:latin typeface="Poppins"/>
              </a:rPr>
              <a:t>The system uses the keypad for input and the LCD for output. </a:t>
            </a:r>
          </a:p>
        </p:txBody>
      </p:sp>
      <p:sp>
        <p:nvSpPr>
          <p:cNvPr name="TextBox 8" id="8"/>
          <p:cNvSpPr txBox="true"/>
          <p:nvPr/>
        </p:nvSpPr>
        <p:spPr>
          <a:xfrm rot="0">
            <a:off x="1822606" y="922467"/>
            <a:ext cx="10390566" cy="2198027"/>
          </a:xfrm>
          <a:prstGeom prst="rect">
            <a:avLst/>
          </a:prstGeom>
        </p:spPr>
        <p:txBody>
          <a:bodyPr anchor="t" rtlCol="false" tIns="0" lIns="0" bIns="0" rIns="0">
            <a:spAutoFit/>
          </a:bodyPr>
          <a:lstStyle/>
          <a:p>
            <a:pPr>
              <a:lnSpc>
                <a:spcPts val="8402"/>
              </a:lnSpc>
            </a:pPr>
            <a:r>
              <a:rPr lang="en-US" sz="8487">
                <a:solidFill>
                  <a:srgbClr val="000000"/>
                </a:solidFill>
                <a:latin typeface="Hammersmith One"/>
              </a:rPr>
              <a:t>Local Control</a:t>
            </a:r>
          </a:p>
          <a:p>
            <a:pPr>
              <a:lnSpc>
                <a:spcPts val="8402"/>
              </a:lnSpc>
            </a:pPr>
            <a:r>
              <a:rPr lang="en-US" sz="8487">
                <a:solidFill>
                  <a:srgbClr val="000000"/>
                </a:solidFill>
                <a:latin typeface="Hammersmith One"/>
              </a:rPr>
              <a:t>System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1196872">
            <a:off x="-2886253" y="7903783"/>
            <a:ext cx="9881325" cy="803082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2071660" y="-1672434"/>
            <a:ext cx="4443665" cy="3344868"/>
          </a:xfrm>
          <a:prstGeom prst="rect">
            <a:avLst/>
          </a:prstGeom>
        </p:spPr>
      </p:pic>
      <p:grpSp>
        <p:nvGrpSpPr>
          <p:cNvPr name="Group 4" id="4"/>
          <p:cNvGrpSpPr/>
          <p:nvPr/>
        </p:nvGrpSpPr>
        <p:grpSpPr>
          <a:xfrm rot="0">
            <a:off x="1822606" y="3120495"/>
            <a:ext cx="1856068" cy="436398"/>
            <a:chOff x="0" y="0"/>
            <a:chExt cx="488841" cy="114936"/>
          </a:xfrm>
        </p:grpSpPr>
        <p:sp>
          <p:nvSpPr>
            <p:cNvPr name="Freeform 5" id="5"/>
            <p:cNvSpPr/>
            <p:nvPr/>
          </p:nvSpPr>
          <p:spPr>
            <a:xfrm flipH="false" flipV="false">
              <a:off x="0" y="0"/>
              <a:ext cx="488841" cy="114936"/>
            </a:xfrm>
            <a:custGeom>
              <a:avLst/>
              <a:gdLst/>
              <a:ahLst/>
              <a:cxnLst/>
              <a:rect r="r" b="b" t="t" l="l"/>
              <a:pathLst>
                <a:path h="114936" w="488841">
                  <a:moveTo>
                    <a:pt x="57468" y="0"/>
                  </a:moveTo>
                  <a:lnTo>
                    <a:pt x="431373" y="0"/>
                  </a:lnTo>
                  <a:cubicBezTo>
                    <a:pt x="446614" y="0"/>
                    <a:pt x="461232" y="6055"/>
                    <a:pt x="472009" y="16832"/>
                  </a:cubicBezTo>
                  <a:cubicBezTo>
                    <a:pt x="482786" y="27609"/>
                    <a:pt x="488841" y="42227"/>
                    <a:pt x="488841" y="57468"/>
                  </a:cubicBezTo>
                  <a:lnTo>
                    <a:pt x="488841" y="57468"/>
                  </a:lnTo>
                  <a:cubicBezTo>
                    <a:pt x="488841" y="72710"/>
                    <a:pt x="482786" y="87327"/>
                    <a:pt x="472009" y="98104"/>
                  </a:cubicBezTo>
                  <a:cubicBezTo>
                    <a:pt x="461232" y="108881"/>
                    <a:pt x="446614" y="114936"/>
                    <a:pt x="431373" y="114936"/>
                  </a:cubicBezTo>
                  <a:lnTo>
                    <a:pt x="57468" y="114936"/>
                  </a:lnTo>
                  <a:cubicBezTo>
                    <a:pt x="42227" y="114936"/>
                    <a:pt x="27609" y="108881"/>
                    <a:pt x="16832" y="98104"/>
                  </a:cubicBezTo>
                  <a:cubicBezTo>
                    <a:pt x="6055" y="87327"/>
                    <a:pt x="0" y="72710"/>
                    <a:pt x="0" y="57468"/>
                  </a:cubicBezTo>
                  <a:lnTo>
                    <a:pt x="0" y="57468"/>
                  </a:lnTo>
                  <a:cubicBezTo>
                    <a:pt x="0" y="42227"/>
                    <a:pt x="6055" y="27609"/>
                    <a:pt x="16832" y="16832"/>
                  </a:cubicBezTo>
                  <a:cubicBezTo>
                    <a:pt x="27609" y="6055"/>
                    <a:pt x="42227" y="0"/>
                    <a:pt x="57468" y="0"/>
                  </a:cubicBezTo>
                  <a:close/>
                </a:path>
              </a:pathLst>
            </a:custGeom>
            <a:solidFill>
              <a:srgbClr val="F47C00"/>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218254" y="3616423"/>
            <a:ext cx="16041046" cy="4637405"/>
          </a:xfrm>
          <a:prstGeom prst="rect">
            <a:avLst/>
          </a:prstGeom>
        </p:spPr>
        <p:txBody>
          <a:bodyPr anchor="t" rtlCol="false" tIns="0" lIns="0" bIns="0" rIns="0">
            <a:spAutoFit/>
          </a:bodyPr>
          <a:lstStyle/>
          <a:p>
            <a:pPr marL="604519" indent="-302260" lvl="1">
              <a:lnSpc>
                <a:spcPts val="5319"/>
              </a:lnSpc>
              <a:buFont typeface="Arial"/>
              <a:buChar char="•"/>
            </a:pPr>
            <a:r>
              <a:rPr lang="en-US" sz="2799">
                <a:solidFill>
                  <a:srgbClr val="737373"/>
                </a:solidFill>
                <a:latin typeface="Poppins"/>
              </a:rPr>
              <a:t>A log-in prompt is triggered by the interrupt on INT0 pin, which is connected to the Bluetooth module's status pin(goes high when a device is paired). The user can log in using his username and password. Admin users can add/delete users, control the lamps, and the door, and grant control permission to the logged-in local user. Meanwhile, the normal user can only control the lamps. </a:t>
            </a:r>
          </a:p>
          <a:p>
            <a:pPr marL="604519" indent="-302260" lvl="1">
              <a:lnSpc>
                <a:spcPts val="5319"/>
              </a:lnSpc>
              <a:buFont typeface="Arial"/>
              <a:buChar char="•"/>
            </a:pPr>
            <a:r>
              <a:rPr lang="en-US" sz="2799">
                <a:solidFill>
                  <a:srgbClr val="737373"/>
                </a:solidFill>
                <a:latin typeface="Poppins"/>
              </a:rPr>
              <a:t>The user database is stored in the EEPROM and used by both the local and remote systems.</a:t>
            </a:r>
          </a:p>
        </p:txBody>
      </p:sp>
      <p:sp>
        <p:nvSpPr>
          <p:cNvPr name="TextBox 8" id="8"/>
          <p:cNvSpPr txBox="true"/>
          <p:nvPr/>
        </p:nvSpPr>
        <p:spPr>
          <a:xfrm rot="0">
            <a:off x="1822606" y="922467"/>
            <a:ext cx="10390566" cy="2198027"/>
          </a:xfrm>
          <a:prstGeom prst="rect">
            <a:avLst/>
          </a:prstGeom>
        </p:spPr>
        <p:txBody>
          <a:bodyPr anchor="t" rtlCol="false" tIns="0" lIns="0" bIns="0" rIns="0">
            <a:spAutoFit/>
          </a:bodyPr>
          <a:lstStyle/>
          <a:p>
            <a:pPr>
              <a:lnSpc>
                <a:spcPts val="8402"/>
              </a:lnSpc>
            </a:pPr>
            <a:r>
              <a:rPr lang="en-US" sz="8487">
                <a:solidFill>
                  <a:srgbClr val="000000"/>
                </a:solidFill>
                <a:latin typeface="Hammersmith One"/>
              </a:rPr>
              <a:t>Remote Control</a:t>
            </a:r>
          </a:p>
          <a:p>
            <a:pPr>
              <a:lnSpc>
                <a:spcPts val="8402"/>
              </a:lnSpc>
            </a:pPr>
            <a:r>
              <a:rPr lang="en-US" sz="8487">
                <a:solidFill>
                  <a:srgbClr val="000000"/>
                </a:solidFill>
                <a:latin typeface="Hammersmith One"/>
              </a:rPr>
              <a:t>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dc:title>
  <dc:creator>Hesham Hany</dc:creator>
  <cp:revision>1</cp:revision>
  <dcterms:created xsi:type="dcterms:W3CDTF">2006-08-16T00:00:00Z</dcterms:created>
  <dcterms:modified xsi:type="dcterms:W3CDTF">2011-08-01T06:04:30Z</dcterms:modified>
  <dc:identifier>DAFglGX5sM8</dc:identifier>
</cp:coreProperties>
</file>