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3"/>
  </p:notesMasterIdLst>
  <p:sldIdLst>
    <p:sldId id="266" r:id="rId4"/>
    <p:sldId id="264" r:id="rId5"/>
    <p:sldId id="257" r:id="rId6"/>
    <p:sldId id="259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6" autoAdjust="0"/>
    <p:restoredTop sz="96327"/>
  </p:normalViewPr>
  <p:slideViewPr>
    <p:cSldViewPr>
      <p:cViewPr>
        <p:scale>
          <a:sx n="63" d="100"/>
          <a:sy n="63" d="100"/>
        </p:scale>
        <p:origin x="2040" y="11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1428750"/>
            <a:ext cx="8678863" cy="288488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5750" y="800100"/>
            <a:ext cx="8677656" cy="5143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lio66666/ORIE5255_Crypto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4EDE-191B-9A70-1770-A78DBB34B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0F861-6666-E9C6-BF92-8186998DCFDD}"/>
              </a:ext>
            </a:extLst>
          </p:cNvPr>
          <p:cNvSpPr txBox="1">
            <a:spLocks/>
          </p:cNvSpPr>
          <p:nvPr/>
        </p:nvSpPr>
        <p:spPr>
          <a:xfrm>
            <a:off x="1339251" y="666750"/>
            <a:ext cx="6465498" cy="190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chemeClr val="tx1"/>
                </a:solidFill>
              </a:rPr>
              <a:t>ORIE 5255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Leveraging AI for EVM Layer-1 Blockchain Insights (Leo Xu)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7AB0952-B907-4F77-C678-4E07FF7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92" y="2096663"/>
            <a:ext cx="4972416" cy="304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549BA1-4084-7E9A-B92E-5EE1BBC2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4" y="2952750"/>
            <a:ext cx="7750212" cy="16765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8807EE-3081-CFC9-0768-8587F37B8EAA}"/>
              </a:ext>
            </a:extLst>
          </p:cNvPr>
          <p:cNvSpPr txBox="1">
            <a:spLocks/>
          </p:cNvSpPr>
          <p:nvPr/>
        </p:nvSpPr>
        <p:spPr>
          <a:xfrm>
            <a:off x="1611702" y="666750"/>
            <a:ext cx="5920596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JD we are working with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0E046-1853-28DA-339B-8B3AE63E5C4D}"/>
              </a:ext>
            </a:extLst>
          </p:cNvPr>
          <p:cNvSpPr txBox="1"/>
          <p:nvPr/>
        </p:nvSpPr>
        <p:spPr>
          <a:xfrm>
            <a:off x="1143000" y="164461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Monad Labs:</a:t>
            </a:r>
          </a:p>
          <a:p>
            <a:r>
              <a:rPr lang="en-US" dirty="0"/>
              <a:t>Hiring quantitative researcher working on open-ended problems related to blockchain performance and system/user behavior</a:t>
            </a:r>
          </a:p>
        </p:txBody>
      </p:sp>
    </p:spTree>
    <p:extLst>
      <p:ext uri="{BB962C8B-B14F-4D97-AF65-F5344CB8AC3E}">
        <p14:creationId xmlns:p14="http://schemas.microsoft.com/office/powerpoint/2010/main" val="13417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>
            <a:extLst>
              <a:ext uri="{FF2B5EF4-FFF2-40B4-BE49-F238E27FC236}">
                <a16:creationId xmlns:a16="http://schemas.microsoft.com/office/drawing/2014/main" id="{A34A1C48-1DCC-7883-B09F-5E56200F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89722"/>
            <a:ext cx="72716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F5FFC-4433-C0AA-16BF-E8A2DF2605BC}"/>
              </a:ext>
            </a:extLst>
          </p:cNvPr>
          <p:cNvSpPr txBox="1"/>
          <p:nvPr/>
        </p:nvSpPr>
        <p:spPr>
          <a:xfrm>
            <a:off x="1219200" y="1220390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 insights to optimize transaction costs, uncover transaction dependency, and enhance the economic efficiency of blockchain infrastructure.</a:t>
            </a:r>
          </a:p>
          <a:p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F7FD97-09BE-CCBA-3111-4F2DCEEE494D}"/>
              </a:ext>
            </a:extLst>
          </p:cNvPr>
          <p:cNvSpPr txBox="1">
            <a:spLocks/>
          </p:cNvSpPr>
          <p:nvPr/>
        </p:nvSpPr>
        <p:spPr>
          <a:xfrm>
            <a:off x="3276600" y="577055"/>
            <a:ext cx="4777596" cy="829533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0B4B32-100C-CE3B-C685-9EE49F992F2F}"/>
              </a:ext>
            </a:extLst>
          </p:cNvPr>
          <p:cNvSpPr/>
          <p:nvPr/>
        </p:nvSpPr>
        <p:spPr>
          <a:xfrm>
            <a:off x="1239702" y="3197550"/>
            <a:ext cx="3352800" cy="5227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2. Principal Component Analysis</a:t>
            </a:r>
          </a:p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CC2B91B-453C-AF8C-8FBD-969A4F7323C6}"/>
              </a:ext>
            </a:extLst>
          </p:cNvPr>
          <p:cNvSpPr/>
          <p:nvPr/>
        </p:nvSpPr>
        <p:spPr>
          <a:xfrm>
            <a:off x="1239702" y="3941009"/>
            <a:ext cx="3332298" cy="556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Clustering with K-means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17E26C-9D11-D519-5E25-2F1656B18F28}"/>
              </a:ext>
            </a:extLst>
          </p:cNvPr>
          <p:cNvSpPr/>
          <p:nvPr/>
        </p:nvSpPr>
        <p:spPr>
          <a:xfrm>
            <a:off x="1239702" y="2444724"/>
            <a:ext cx="3332298" cy="556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99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9FF51-55CF-51CF-161A-C860FDCAF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90550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F674-444D-A6D7-6848-0D3646BE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1750"/>
            <a:ext cx="3657600" cy="231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656F9-0D27-3508-8CD1-C4EAA18B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608580"/>
            <a:ext cx="3551162" cy="228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54503-63E6-A3C5-337B-3FE240338B07}"/>
              </a:ext>
            </a:extLst>
          </p:cNvPr>
          <p:cNvSpPr txBox="1"/>
          <p:nvPr/>
        </p:nvSpPr>
        <p:spPr>
          <a:xfrm>
            <a:off x="1143000" y="1504950"/>
            <a:ext cx="7696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10000 Uniswap Universal Router transactions with 20 columns downloaded from </a:t>
            </a:r>
            <a:r>
              <a:rPr lang="en-US" dirty="0" err="1"/>
              <a:t>EtherScan</a:t>
            </a:r>
            <a:r>
              <a:rPr lang="en-US" dirty="0"/>
              <a:t> API: From, To, </a:t>
            </a:r>
            <a:r>
              <a:rPr lang="en-US" dirty="0" err="1"/>
              <a:t>timeStamp</a:t>
            </a:r>
            <a:r>
              <a:rPr lang="en-US" dirty="0"/>
              <a:t>, </a:t>
            </a:r>
            <a:r>
              <a:rPr lang="en-US" dirty="0" err="1"/>
              <a:t>transactionIndex</a:t>
            </a:r>
            <a:r>
              <a:rPr lang="en-US" dirty="0"/>
              <a:t>, gas, </a:t>
            </a:r>
            <a:r>
              <a:rPr lang="en-US" dirty="0" err="1"/>
              <a:t>gasPrice</a:t>
            </a:r>
            <a:r>
              <a:rPr lang="en-US" dirty="0"/>
              <a:t>, </a:t>
            </a:r>
            <a:r>
              <a:rPr lang="en-US" dirty="0" err="1"/>
              <a:t>gasUsed</a:t>
            </a:r>
            <a:r>
              <a:rPr lang="en-US" dirty="0"/>
              <a:t>, value, </a:t>
            </a:r>
            <a:r>
              <a:rPr lang="en-US" dirty="0" err="1"/>
              <a:t>IsError</a:t>
            </a:r>
            <a:r>
              <a:rPr lang="en-US" dirty="0"/>
              <a:t>, </a:t>
            </a:r>
            <a:r>
              <a:rPr lang="en-US" dirty="0" err="1"/>
              <a:t>functionName</a:t>
            </a:r>
            <a:r>
              <a:rPr lang="en-US" dirty="0"/>
              <a:t>, etc. The maximum transaction value is 46.43ETH</a:t>
            </a:r>
          </a:p>
        </p:txBody>
      </p:sp>
    </p:spTree>
    <p:extLst>
      <p:ext uri="{BB962C8B-B14F-4D97-AF65-F5344CB8AC3E}">
        <p14:creationId xmlns:p14="http://schemas.microsoft.com/office/powerpoint/2010/main" val="13693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3951-2716-28D0-BA0E-E19D2CEFF2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52400" y="514350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25F6D-BBB6-69EA-FF96-D752DF12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3872"/>
            <a:ext cx="4701947" cy="2911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2EB7E-C4B0-6DB8-1ED5-9EBB9028765E}"/>
              </a:ext>
            </a:extLst>
          </p:cNvPr>
          <p:cNvSpPr txBox="1"/>
          <p:nvPr/>
        </p:nvSpPr>
        <p:spPr>
          <a:xfrm>
            <a:off x="304800" y="1753872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 capturing 37.7% and PC2 accounting for 24.3%.</a:t>
            </a:r>
          </a:p>
          <a:p>
            <a:endParaRPr lang="en-US" dirty="0"/>
          </a:p>
          <a:p>
            <a:r>
              <a:rPr lang="en-US" dirty="0"/>
              <a:t>PC1 dominated by gas and </a:t>
            </a:r>
            <a:r>
              <a:rPr lang="en-US" dirty="0" err="1"/>
              <a:t>gasUsed</a:t>
            </a:r>
            <a:r>
              <a:rPr lang="en-US" dirty="0"/>
              <a:t> (computational complexity)</a:t>
            </a:r>
          </a:p>
          <a:p>
            <a:endParaRPr lang="en-US" dirty="0"/>
          </a:p>
          <a:p>
            <a:r>
              <a:rPr lang="en-US" dirty="0"/>
              <a:t>PC2 dominated by </a:t>
            </a:r>
            <a:r>
              <a:rPr lang="en-US" dirty="0" err="1"/>
              <a:t>gasPrice</a:t>
            </a:r>
            <a:r>
              <a:rPr lang="en-US" dirty="0"/>
              <a:t> and </a:t>
            </a:r>
            <a:r>
              <a:rPr lang="en-US" dirty="0" err="1"/>
              <a:t>transactionIndex</a:t>
            </a:r>
            <a:r>
              <a:rPr lang="en-US" dirty="0"/>
              <a:t> (economic dynamics)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9DDD-BF8B-3897-6F62-D72B6CFC6F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6750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 means and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1743B-E872-4D67-CB8A-149CB51D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18408"/>
            <a:ext cx="4362086" cy="2624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98B2-EC41-3AC5-6A14-FF73E726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42" y="2318408"/>
            <a:ext cx="4386358" cy="268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253927-262B-BC90-DF6C-F4696CD47F45}"/>
              </a:ext>
            </a:extLst>
          </p:cNvPr>
          <p:cNvSpPr txBox="1"/>
          <p:nvPr/>
        </p:nvSpPr>
        <p:spPr>
          <a:xfrm>
            <a:off x="3034141" y="158909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choose K=3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55825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5BE1B-47A7-ACAF-8F85-0B14CCB2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90550"/>
            <a:ext cx="5220152" cy="336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E6F41-4704-E412-A067-F4B51717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88089"/>
            <a:ext cx="5791702" cy="929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AEE22-9192-BE2A-6C66-2C52BA4F8EFC}"/>
              </a:ext>
            </a:extLst>
          </p:cNvPr>
          <p:cNvSpPr txBox="1"/>
          <p:nvPr/>
        </p:nvSpPr>
        <p:spPr>
          <a:xfrm>
            <a:off x="835152" y="150495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 have higher gas used. Cluster 0 and Cluster 2 have lower gas used while Cluster 0 have higher transaction index that Cluster 2</a:t>
            </a:r>
          </a:p>
        </p:txBody>
      </p:sp>
    </p:spTree>
    <p:extLst>
      <p:ext uri="{BB962C8B-B14F-4D97-AF65-F5344CB8AC3E}">
        <p14:creationId xmlns:p14="http://schemas.microsoft.com/office/powerpoint/2010/main" val="160365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CC036-595A-8699-E665-9123F5C4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32271"/>
            <a:ext cx="5105922" cy="3263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B9EE7-762B-31A9-EE11-148539844155}"/>
              </a:ext>
            </a:extLst>
          </p:cNvPr>
          <p:cNvSpPr txBox="1"/>
          <p:nvPr/>
        </p:nvSpPr>
        <p:spPr>
          <a:xfrm>
            <a:off x="838200" y="211455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half of the </a:t>
            </a:r>
            <a:r>
              <a:rPr lang="en-US" dirty="0" err="1"/>
              <a:t>multisignature</a:t>
            </a:r>
            <a:r>
              <a:rPr lang="en-US" dirty="0"/>
              <a:t> wallets transactions had their gas limit set to 50,000 units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93F95-2D78-4070-31EC-534FDD16962E}"/>
              </a:ext>
            </a:extLst>
          </p:cNvPr>
          <p:cNvSpPr txBox="1">
            <a:spLocks/>
          </p:cNvSpPr>
          <p:nvPr/>
        </p:nvSpPr>
        <p:spPr>
          <a:xfrm>
            <a:off x="0" y="66675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Clustering with </a:t>
            </a:r>
            <a:r>
              <a:rPr lang="en-US" dirty="0" err="1">
                <a:solidFill>
                  <a:schemeClr val="tx1"/>
                </a:solidFill>
              </a:rPr>
              <a:t>functionaName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31F072-4AFC-0358-C95D-B80570ABF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825887"/>
            <a:ext cx="8534400" cy="149172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/>
              <a:t>Cluster transaction with transaction value and frequencies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/>
              <a:t>Predictive modelling for gas price and gas usage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/>
              <a:t>Analyze transaction not included in the block (</a:t>
            </a:r>
            <a:r>
              <a:rPr lang="en-US" sz="2200" dirty="0" err="1"/>
              <a:t>Memepool</a:t>
            </a:r>
            <a:r>
              <a:rPr lang="en-US" sz="2200" dirty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sz="2200" dirty="0" err="1"/>
              <a:t>Github</a:t>
            </a:r>
            <a:r>
              <a:rPr lang="en-US" sz="2200" dirty="0"/>
              <a:t> Link: </a:t>
            </a:r>
            <a:r>
              <a:rPr lang="en-US" sz="2200" dirty="0">
                <a:hlinkClick r:id="rId2"/>
              </a:rPr>
              <a:t>liolio66666/ORIE5255_Crypto_Project</a:t>
            </a:r>
            <a:endParaRPr lang="en-US" sz="2200" dirty="0"/>
          </a:p>
          <a:p>
            <a:pPr algn="l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718E-0BA1-6A2C-C07A-336F614B2B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742950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Further Study</a:t>
            </a:r>
          </a:p>
        </p:txBody>
      </p:sp>
    </p:spTree>
    <p:extLst>
      <p:ext uri="{BB962C8B-B14F-4D97-AF65-F5344CB8AC3E}">
        <p14:creationId xmlns:p14="http://schemas.microsoft.com/office/powerpoint/2010/main" val="10324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245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Songyan Xu</cp:lastModifiedBy>
  <cp:revision>19</cp:revision>
  <dcterms:created xsi:type="dcterms:W3CDTF">2020-01-14T16:59:52Z</dcterms:created>
  <dcterms:modified xsi:type="dcterms:W3CDTF">2024-11-24T06:38:00Z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