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67" r:id="rId4"/>
    <p:sldId id="258" r:id="rId5"/>
    <p:sldId id="259" r:id="rId6"/>
    <p:sldId id="261" r:id="rId7"/>
    <p:sldId id="260" r:id="rId8"/>
    <p:sldId id="263" r:id="rId9"/>
    <p:sldId id="266" r:id="rId10"/>
    <p:sldId id="262"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页" id="{4E34718B-A9D4-4106-BE39-1070D2DF0B13}">
          <p14:sldIdLst>
            <p14:sldId id="256"/>
          </p14:sldIdLst>
        </p14:section>
        <p14:section name="研究原因" id="{AAA2A694-D83A-4996-89F4-518AC23F80D0}">
          <p14:sldIdLst>
            <p14:sldId id="257"/>
            <p14:sldId id="267"/>
            <p14:sldId id="258"/>
            <p14:sldId id="259"/>
          </p14:sldIdLst>
        </p14:section>
        <p14:section name="研究方法" id="{021B3F52-627A-4D39-91E1-FC8CCCC89414}">
          <p14:sldIdLst>
            <p14:sldId id="261"/>
            <p14:sldId id="260"/>
            <p14:sldId id="263"/>
            <p14:sldId id="266"/>
          </p14:sldIdLst>
        </p14:section>
        <p14:section name="结尾" id="{AFB43BCE-4272-46AD-9833-EFF70F9C5387}">
          <p14:sldIdLst>
            <p14:sldId id="262"/>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1697"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633FE8-968D-4A86-93D6-6931B877F081}" type="datetimeFigureOut">
              <a:rPr lang="zh-CN" altLang="en-US" smtClean="0"/>
              <a:t>2017/1/5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ED4847-DF39-45E7-9A17-1AC2A002E299}" type="slidenum">
              <a:rPr lang="zh-CN" altLang="en-US" smtClean="0"/>
              <a:t>‹#›</a:t>
            </a:fld>
            <a:endParaRPr lang="zh-CN" altLang="en-US"/>
          </a:p>
        </p:txBody>
      </p:sp>
    </p:spTree>
    <p:extLst>
      <p:ext uri="{BB962C8B-B14F-4D97-AF65-F5344CB8AC3E}">
        <p14:creationId xmlns:p14="http://schemas.microsoft.com/office/powerpoint/2010/main" val="250971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目的：</a:t>
            </a:r>
          </a:p>
          <a:p>
            <a:r>
              <a:rPr lang="zh-CN" altLang="zh-CN" sz="1200" kern="1200" dirty="0" smtClean="0">
                <a:solidFill>
                  <a:schemeClr val="tx1"/>
                </a:solidFill>
                <a:effectLst/>
                <a:latin typeface="+mn-lt"/>
                <a:ea typeface="+mn-ea"/>
                <a:cs typeface="+mn-cs"/>
              </a:rPr>
              <a:t>通过对应用程序的开发，能够开发高效的</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爬虫。</a:t>
            </a:r>
          </a:p>
          <a:p>
            <a:r>
              <a:rPr lang="zh-CN" altLang="zh-CN" sz="1200" kern="1200" dirty="0" smtClean="0">
                <a:solidFill>
                  <a:schemeClr val="tx1"/>
                </a:solidFill>
                <a:effectLst/>
                <a:latin typeface="+mn-lt"/>
                <a:ea typeface="+mn-ea"/>
                <a:cs typeface="+mn-cs"/>
              </a:rPr>
              <a:t>通过对应用程序的数据库设计以及开发，能够处理较高的数据写入、读取需求，并设计合理的数据库，能较好的处理高并发的需求。</a:t>
            </a:r>
          </a:p>
          <a:p>
            <a:r>
              <a:rPr lang="zh-CN" altLang="zh-CN" sz="1200" kern="1200" dirty="0" smtClean="0">
                <a:solidFill>
                  <a:schemeClr val="tx1"/>
                </a:solidFill>
                <a:effectLst/>
                <a:latin typeface="+mn-lt"/>
                <a:ea typeface="+mn-ea"/>
                <a:cs typeface="+mn-cs"/>
              </a:rPr>
              <a:t>通过对应用程序的开发了解基础的股票知识以及投资策略。</a:t>
            </a:r>
          </a:p>
          <a:p>
            <a:r>
              <a:rPr lang="zh-CN" altLang="zh-CN" sz="1200" kern="1200" dirty="0" smtClean="0">
                <a:solidFill>
                  <a:schemeClr val="tx1"/>
                </a:solidFill>
                <a:effectLst/>
                <a:latin typeface="+mn-lt"/>
                <a:ea typeface="+mn-ea"/>
                <a:cs typeface="+mn-cs"/>
              </a:rPr>
              <a:t>意义：</a:t>
            </a:r>
          </a:p>
          <a:p>
            <a:r>
              <a:rPr lang="zh-CN" altLang="zh-CN" sz="1200" kern="1200" dirty="0" smtClean="0">
                <a:solidFill>
                  <a:schemeClr val="tx1"/>
                </a:solidFill>
                <a:effectLst/>
                <a:latin typeface="+mn-lt"/>
                <a:ea typeface="+mn-ea"/>
                <a:cs typeface="+mn-cs"/>
              </a:rPr>
              <a:t>取代以往简单的提示机制，使投资者能更加灵活的设置自己的买入、卖出策略。</a:t>
            </a:r>
          </a:p>
          <a:p>
            <a:r>
              <a:rPr lang="zh-CN" altLang="zh-CN" sz="1200" kern="1200" dirty="0" smtClean="0">
                <a:solidFill>
                  <a:schemeClr val="tx1"/>
                </a:solidFill>
                <a:effectLst/>
                <a:latin typeface="+mn-lt"/>
                <a:ea typeface="+mn-ea"/>
                <a:cs typeface="+mn-cs"/>
              </a:rPr>
              <a:t>减少普通投资者在股票投资时所耗费的时间、经历。</a:t>
            </a:r>
          </a:p>
          <a:p>
            <a:r>
              <a:rPr lang="zh-CN" altLang="zh-CN" sz="1200" kern="1200" dirty="0" smtClean="0">
                <a:solidFill>
                  <a:schemeClr val="tx1"/>
                </a:solidFill>
                <a:effectLst/>
                <a:latin typeface="+mn-lt"/>
                <a:ea typeface="+mn-ea"/>
                <a:cs typeface="+mn-cs"/>
              </a:rPr>
              <a:t>减少由于时间延迟导致的错失最佳交易机会，造成损失。</a:t>
            </a:r>
            <a:endParaRPr lang="zh-CN" altLang="en-US" dirty="0"/>
          </a:p>
        </p:txBody>
      </p:sp>
      <p:sp>
        <p:nvSpPr>
          <p:cNvPr id="4" name="灯片编号占位符 3"/>
          <p:cNvSpPr>
            <a:spLocks noGrp="1"/>
          </p:cNvSpPr>
          <p:nvPr>
            <p:ph type="sldNum" sz="quarter" idx="10"/>
          </p:nvPr>
        </p:nvSpPr>
        <p:spPr/>
        <p:txBody>
          <a:bodyPr/>
          <a:lstStyle/>
          <a:p>
            <a:fld id="{D5ED4847-DF39-45E7-9A17-1AC2A002E299}" type="slidenum">
              <a:rPr lang="zh-CN" altLang="en-US" smtClean="0"/>
              <a:t>2</a:t>
            </a:fld>
            <a:endParaRPr lang="zh-CN" altLang="en-US"/>
          </a:p>
        </p:txBody>
      </p:sp>
    </p:spTree>
    <p:extLst>
      <p:ext uri="{BB962C8B-B14F-4D97-AF65-F5344CB8AC3E}">
        <p14:creationId xmlns:p14="http://schemas.microsoft.com/office/powerpoint/2010/main" val="4110075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目的：</a:t>
            </a:r>
          </a:p>
          <a:p>
            <a:r>
              <a:rPr lang="zh-CN" altLang="zh-CN" sz="1200" kern="1200" dirty="0" smtClean="0">
                <a:solidFill>
                  <a:schemeClr val="tx1"/>
                </a:solidFill>
                <a:effectLst/>
                <a:latin typeface="+mn-lt"/>
                <a:ea typeface="+mn-ea"/>
                <a:cs typeface="+mn-cs"/>
              </a:rPr>
              <a:t>通过对应用程序的开发，能够开发高效的</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爬虫。</a:t>
            </a:r>
          </a:p>
          <a:p>
            <a:r>
              <a:rPr lang="zh-CN" altLang="zh-CN" sz="1200" kern="1200" dirty="0" smtClean="0">
                <a:solidFill>
                  <a:schemeClr val="tx1"/>
                </a:solidFill>
                <a:effectLst/>
                <a:latin typeface="+mn-lt"/>
                <a:ea typeface="+mn-ea"/>
                <a:cs typeface="+mn-cs"/>
              </a:rPr>
              <a:t>通过对应用程序的数据库设计以及开发，能够处理较高的数据写入、读取需求，并设计合理的数据库，能较好的处理高并发的需求。</a:t>
            </a:r>
          </a:p>
          <a:p>
            <a:r>
              <a:rPr lang="zh-CN" altLang="zh-CN" sz="1200" kern="1200" dirty="0" smtClean="0">
                <a:solidFill>
                  <a:schemeClr val="tx1"/>
                </a:solidFill>
                <a:effectLst/>
                <a:latin typeface="+mn-lt"/>
                <a:ea typeface="+mn-ea"/>
                <a:cs typeface="+mn-cs"/>
              </a:rPr>
              <a:t>通过对应用程序的开发了解基础的股票知识以及投资策略。</a:t>
            </a:r>
          </a:p>
          <a:p>
            <a:r>
              <a:rPr lang="zh-CN" altLang="zh-CN" sz="1200" kern="1200" dirty="0" smtClean="0">
                <a:solidFill>
                  <a:schemeClr val="tx1"/>
                </a:solidFill>
                <a:effectLst/>
                <a:latin typeface="+mn-lt"/>
                <a:ea typeface="+mn-ea"/>
                <a:cs typeface="+mn-cs"/>
              </a:rPr>
              <a:t>意义：</a:t>
            </a:r>
          </a:p>
          <a:p>
            <a:r>
              <a:rPr lang="zh-CN" altLang="zh-CN" sz="1200" kern="1200" dirty="0" smtClean="0">
                <a:solidFill>
                  <a:schemeClr val="tx1"/>
                </a:solidFill>
                <a:effectLst/>
                <a:latin typeface="+mn-lt"/>
                <a:ea typeface="+mn-ea"/>
                <a:cs typeface="+mn-cs"/>
              </a:rPr>
              <a:t>取代以往简单的提示机制，使投资者能更加灵活的设置自己的买入、卖出策略。</a:t>
            </a:r>
          </a:p>
          <a:p>
            <a:r>
              <a:rPr lang="zh-CN" altLang="zh-CN" sz="1200" kern="1200" dirty="0" smtClean="0">
                <a:solidFill>
                  <a:schemeClr val="tx1"/>
                </a:solidFill>
                <a:effectLst/>
                <a:latin typeface="+mn-lt"/>
                <a:ea typeface="+mn-ea"/>
                <a:cs typeface="+mn-cs"/>
              </a:rPr>
              <a:t>减少普通投资者在股票投资时所耗费的时间、经历。</a:t>
            </a:r>
          </a:p>
          <a:p>
            <a:r>
              <a:rPr lang="zh-CN" altLang="zh-CN" sz="1200" kern="1200" dirty="0" smtClean="0">
                <a:solidFill>
                  <a:schemeClr val="tx1"/>
                </a:solidFill>
                <a:effectLst/>
                <a:latin typeface="+mn-lt"/>
                <a:ea typeface="+mn-ea"/>
                <a:cs typeface="+mn-cs"/>
              </a:rPr>
              <a:t>减少由于时间延迟导致的错失最佳交易机会，造成损失。</a:t>
            </a:r>
            <a:endParaRPr lang="zh-CN" altLang="en-US" dirty="0"/>
          </a:p>
        </p:txBody>
      </p:sp>
      <p:sp>
        <p:nvSpPr>
          <p:cNvPr id="4" name="灯片编号占位符 3"/>
          <p:cNvSpPr>
            <a:spLocks noGrp="1"/>
          </p:cNvSpPr>
          <p:nvPr>
            <p:ph type="sldNum" sz="quarter" idx="10"/>
          </p:nvPr>
        </p:nvSpPr>
        <p:spPr/>
        <p:txBody>
          <a:bodyPr/>
          <a:lstStyle/>
          <a:p>
            <a:fld id="{D5ED4847-DF39-45E7-9A17-1AC2A002E299}" type="slidenum">
              <a:rPr lang="zh-CN" altLang="en-US" smtClean="0"/>
              <a:t>3</a:t>
            </a:fld>
            <a:endParaRPr lang="zh-CN" altLang="en-US"/>
          </a:p>
        </p:txBody>
      </p:sp>
    </p:spTree>
    <p:extLst>
      <p:ext uri="{BB962C8B-B14F-4D97-AF65-F5344CB8AC3E}">
        <p14:creationId xmlns:p14="http://schemas.microsoft.com/office/powerpoint/2010/main" val="3709014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ED4847-DF39-45E7-9A17-1AC2A002E299}" type="slidenum">
              <a:rPr lang="zh-CN" altLang="en-US" smtClean="0"/>
              <a:t>9</a:t>
            </a:fld>
            <a:endParaRPr lang="zh-CN" altLang="en-US"/>
          </a:p>
        </p:txBody>
      </p:sp>
    </p:spTree>
    <p:extLst>
      <p:ext uri="{BB962C8B-B14F-4D97-AF65-F5344CB8AC3E}">
        <p14:creationId xmlns:p14="http://schemas.microsoft.com/office/powerpoint/2010/main" val="2941745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1/5/2017</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1/5/2017</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928400" y="1161127"/>
            <a:ext cx="8574622" cy="2616199"/>
          </a:xfrm>
        </p:spPr>
        <p:txBody>
          <a:bodyPr/>
          <a:lstStyle/>
          <a:p>
            <a:r>
              <a:rPr lang="zh-CN" altLang="zh-CN" dirty="0"/>
              <a:t>基于网络爬虫的股票信息预警</a:t>
            </a:r>
            <a:r>
              <a:rPr lang="zh-CN" altLang="zh-CN" dirty="0" smtClean="0"/>
              <a:t>系统</a:t>
            </a:r>
            <a:endParaRPr lang="zh-CN" altLang="en-US" dirty="0"/>
          </a:p>
        </p:txBody>
      </p:sp>
      <p:sp>
        <p:nvSpPr>
          <p:cNvPr id="3" name="副标题 2"/>
          <p:cNvSpPr>
            <a:spLocks noGrp="1"/>
          </p:cNvSpPr>
          <p:nvPr>
            <p:ph type="subTitle" idx="1"/>
          </p:nvPr>
        </p:nvSpPr>
        <p:spPr>
          <a:xfrm>
            <a:off x="3834433" y="4277627"/>
            <a:ext cx="6987645" cy="1388534"/>
          </a:xfrm>
        </p:spPr>
        <p:txBody>
          <a:bodyPr>
            <a:normAutofit lnSpcReduction="10000"/>
          </a:bodyPr>
          <a:lstStyle/>
          <a:p>
            <a:r>
              <a:rPr lang="zh-CN" altLang="en-US" sz="3200" dirty="0" smtClean="0"/>
              <a:t>开题答辩  </a:t>
            </a:r>
            <a:endParaRPr lang="en-US" altLang="zh-CN" sz="3200" dirty="0"/>
          </a:p>
          <a:p>
            <a:pPr algn="ctr"/>
            <a:r>
              <a:rPr lang="en-US" altLang="zh-CN" dirty="0" smtClean="0"/>
              <a:t>                                                    </a:t>
            </a:r>
          </a:p>
          <a:p>
            <a:pPr algn="ctr"/>
            <a:r>
              <a:rPr lang="en-US" altLang="zh-CN" dirty="0"/>
              <a:t> </a:t>
            </a:r>
            <a:r>
              <a:rPr lang="en-US" altLang="zh-CN" dirty="0" smtClean="0"/>
              <a:t>                                                                                                          </a:t>
            </a:r>
            <a:r>
              <a:rPr lang="zh-CN" altLang="en-US" dirty="0" smtClean="0"/>
              <a:t>刘明钧    </a:t>
            </a:r>
            <a:endParaRPr lang="zh-CN" altLang="en-US" dirty="0"/>
          </a:p>
        </p:txBody>
      </p:sp>
    </p:spTree>
    <p:extLst>
      <p:ext uri="{BB962C8B-B14F-4D97-AF65-F5344CB8AC3E}">
        <p14:creationId xmlns:p14="http://schemas.microsoft.com/office/powerpoint/2010/main" val="58602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0" y="165297"/>
            <a:ext cx="10018713" cy="1311812"/>
          </a:xfrm>
        </p:spPr>
        <p:txBody>
          <a:bodyPr/>
          <a:lstStyle/>
          <a:p>
            <a:r>
              <a:rPr lang="zh-CN" altLang="zh-CN" dirty="0"/>
              <a:t>参考</a:t>
            </a:r>
            <a:r>
              <a:rPr lang="zh-CN" altLang="zh-CN" dirty="0" smtClean="0"/>
              <a:t>文献</a:t>
            </a:r>
            <a:endParaRPr lang="zh-CN" altLang="en-US" dirty="0"/>
          </a:p>
        </p:txBody>
      </p:sp>
      <p:sp>
        <p:nvSpPr>
          <p:cNvPr id="3" name="内容占位符 2"/>
          <p:cNvSpPr>
            <a:spLocks noGrp="1"/>
          </p:cNvSpPr>
          <p:nvPr>
            <p:ph idx="1"/>
          </p:nvPr>
        </p:nvSpPr>
        <p:spPr>
          <a:xfrm>
            <a:off x="1484309" y="1358703"/>
            <a:ext cx="10018713" cy="4887351"/>
          </a:xfrm>
        </p:spPr>
        <p:txBody>
          <a:bodyPr>
            <a:normAutofit fontScale="70000" lnSpcReduction="20000"/>
          </a:bodyPr>
          <a:lstStyle/>
          <a:p>
            <a:pPr lvl="0"/>
            <a:r>
              <a:rPr lang="zh-CN" altLang="zh-CN" dirty="0"/>
              <a:t>文竹</a:t>
            </a:r>
            <a:r>
              <a:rPr lang="en-US" altLang="zh-CN" dirty="0"/>
              <a:t>. </a:t>
            </a:r>
            <a:r>
              <a:rPr lang="zh-CN" altLang="zh-CN" dirty="0"/>
              <a:t>基于</a:t>
            </a:r>
            <a:r>
              <a:rPr lang="en-US" altLang="zh-CN" dirty="0"/>
              <a:t>C#</a:t>
            </a:r>
            <a:r>
              <a:rPr lang="zh-CN" altLang="zh-CN" dirty="0"/>
              <a:t>的网络爬虫搜索引擎的设计</a:t>
            </a:r>
            <a:r>
              <a:rPr lang="en-US" altLang="zh-CN" dirty="0"/>
              <a:t>[J].</a:t>
            </a:r>
            <a:r>
              <a:rPr lang="zh-CN" altLang="zh-CN" dirty="0"/>
              <a:t>计算机光盘软件与应用</a:t>
            </a:r>
            <a:r>
              <a:rPr lang="en-US" altLang="zh-CN" dirty="0"/>
              <a:t> 2013.</a:t>
            </a:r>
            <a:endParaRPr lang="zh-CN" altLang="zh-CN" dirty="0"/>
          </a:p>
          <a:p>
            <a:pPr lvl="0"/>
            <a:r>
              <a:rPr lang="zh-CN" altLang="zh-CN" dirty="0"/>
              <a:t>苏若凡</a:t>
            </a:r>
            <a:r>
              <a:rPr lang="en-US" altLang="zh-CN" dirty="0"/>
              <a:t>. </a:t>
            </a:r>
            <a:r>
              <a:rPr lang="zh-CN" altLang="zh-CN" dirty="0"/>
              <a:t>基于网络爬虫的股票信息预警系统的研究与实现</a:t>
            </a:r>
            <a:r>
              <a:rPr lang="en-US" altLang="zh-CN" dirty="0"/>
              <a:t>[J].</a:t>
            </a:r>
            <a:r>
              <a:rPr lang="zh-CN" altLang="zh-CN" dirty="0"/>
              <a:t>电子世界</a:t>
            </a:r>
            <a:r>
              <a:rPr lang="en-US" altLang="zh-CN" dirty="0"/>
              <a:t> 2014.</a:t>
            </a:r>
            <a:endParaRPr lang="zh-CN" altLang="zh-CN" dirty="0"/>
          </a:p>
          <a:p>
            <a:pPr lvl="0"/>
            <a:r>
              <a:rPr lang="zh-CN" altLang="zh-CN" dirty="0"/>
              <a:t>徐建生</a:t>
            </a:r>
            <a:r>
              <a:rPr lang="en-US" altLang="zh-CN" dirty="0"/>
              <a:t>. </a:t>
            </a:r>
            <a:r>
              <a:rPr lang="zh-CN" altLang="zh-CN" dirty="0"/>
              <a:t>基于综合交易平台的程序化交易系统的设计与实现</a:t>
            </a:r>
            <a:r>
              <a:rPr lang="en-US" altLang="zh-CN" dirty="0"/>
              <a:t>[D].</a:t>
            </a:r>
            <a:r>
              <a:rPr lang="zh-CN" altLang="zh-CN" dirty="0"/>
              <a:t>复旦大学</a:t>
            </a:r>
            <a:r>
              <a:rPr lang="en-US" altLang="zh-CN" dirty="0"/>
              <a:t> 2013.</a:t>
            </a:r>
            <a:endParaRPr lang="zh-CN" altLang="zh-CN" dirty="0"/>
          </a:p>
          <a:p>
            <a:pPr lvl="0"/>
            <a:r>
              <a:rPr lang="zh-CN" altLang="zh-CN" dirty="0"/>
              <a:t>镇磊</a:t>
            </a:r>
            <a:r>
              <a:rPr lang="en-US" altLang="zh-CN" dirty="0"/>
              <a:t>. </a:t>
            </a:r>
            <a:r>
              <a:rPr lang="zh-CN" altLang="zh-CN" dirty="0"/>
              <a:t>基于高频数据处理方法对</a:t>
            </a:r>
            <a:r>
              <a:rPr lang="en-US" altLang="zh-CN" dirty="0"/>
              <a:t>A</a:t>
            </a:r>
            <a:r>
              <a:rPr lang="zh-CN" altLang="zh-CN" dirty="0"/>
              <a:t>股算法交易优化决策的量化分析研究</a:t>
            </a:r>
            <a:r>
              <a:rPr lang="en-US" altLang="zh-CN" dirty="0"/>
              <a:t>[D].</a:t>
            </a:r>
            <a:r>
              <a:rPr lang="zh-CN" altLang="zh-CN" dirty="0"/>
              <a:t>中国科学技术大学</a:t>
            </a:r>
            <a:r>
              <a:rPr lang="en-US" altLang="zh-CN" dirty="0"/>
              <a:t> 2010.</a:t>
            </a:r>
            <a:endParaRPr lang="zh-CN" altLang="zh-CN" dirty="0"/>
          </a:p>
          <a:p>
            <a:pPr lvl="0"/>
            <a:r>
              <a:rPr lang="zh-CN" altLang="zh-CN" dirty="0"/>
              <a:t>陈启欢</a:t>
            </a:r>
            <a:r>
              <a:rPr lang="en-US" altLang="zh-CN" dirty="0"/>
              <a:t>. </a:t>
            </a:r>
            <a:r>
              <a:rPr lang="zh-CN" altLang="zh-CN" dirty="0"/>
              <a:t>股票自动交易程式分析</a:t>
            </a:r>
            <a:r>
              <a:rPr lang="en-US" altLang="zh-CN" dirty="0"/>
              <a:t>[J]. </a:t>
            </a:r>
            <a:r>
              <a:rPr lang="zh-CN" altLang="zh-CN" dirty="0"/>
              <a:t>管理工程学报</a:t>
            </a:r>
            <a:r>
              <a:rPr lang="en-US" altLang="zh-CN" dirty="0"/>
              <a:t>, 2001, 15(4):20-22.</a:t>
            </a:r>
            <a:endParaRPr lang="zh-CN" altLang="zh-CN" dirty="0"/>
          </a:p>
          <a:p>
            <a:pPr lvl="0"/>
            <a:r>
              <a:rPr lang="zh-CN" altLang="zh-CN" dirty="0"/>
              <a:t>王文</a:t>
            </a:r>
            <a:r>
              <a:rPr lang="en-US" altLang="zh-CN" dirty="0"/>
              <a:t>,</a:t>
            </a:r>
            <a:r>
              <a:rPr lang="zh-CN" altLang="zh-CN" dirty="0"/>
              <a:t>王树锋</a:t>
            </a:r>
            <a:r>
              <a:rPr lang="en-US" altLang="zh-CN" dirty="0"/>
              <a:t>,</a:t>
            </a:r>
            <a:r>
              <a:rPr lang="zh-CN" altLang="zh-CN" dirty="0"/>
              <a:t>李洪华</a:t>
            </a:r>
            <a:r>
              <a:rPr lang="en-US" altLang="zh-CN" dirty="0"/>
              <a:t>,Wang </a:t>
            </a:r>
            <a:r>
              <a:rPr lang="en-US" altLang="zh-CN" dirty="0" err="1"/>
              <a:t>Wen,Wang</a:t>
            </a:r>
            <a:r>
              <a:rPr lang="en-US" altLang="zh-CN" dirty="0"/>
              <a:t> </a:t>
            </a:r>
            <a:r>
              <a:rPr lang="en-US" altLang="zh-CN" dirty="0" err="1"/>
              <a:t>Shufeng,Li</a:t>
            </a:r>
            <a:r>
              <a:rPr lang="en-US" altLang="zh-CN" dirty="0"/>
              <a:t> </a:t>
            </a:r>
            <a:r>
              <a:rPr lang="en-US" altLang="zh-CN" dirty="0" err="1"/>
              <a:t>Honghua</a:t>
            </a:r>
            <a:r>
              <a:rPr lang="en-US" altLang="zh-CN" dirty="0"/>
              <a:t>. </a:t>
            </a:r>
            <a:r>
              <a:rPr lang="zh-CN" altLang="zh-CN" dirty="0"/>
              <a:t>基于文本语义和表情倾向的微博情感分析方法</a:t>
            </a:r>
            <a:r>
              <a:rPr lang="en-US" altLang="zh-CN" dirty="0"/>
              <a:t>[J].</a:t>
            </a:r>
            <a:r>
              <a:rPr lang="zh-CN" altLang="zh-CN" dirty="0"/>
              <a:t>南京理工大学学报（自然科学版）</a:t>
            </a:r>
            <a:r>
              <a:rPr lang="en-US" altLang="zh-CN" dirty="0"/>
              <a:t> 2014.</a:t>
            </a:r>
            <a:endParaRPr lang="zh-CN" altLang="zh-CN" dirty="0"/>
          </a:p>
          <a:p>
            <a:pPr lvl="0"/>
            <a:r>
              <a:rPr lang="en-US" altLang="zh-CN" dirty="0" err="1"/>
              <a:t>Narang</a:t>
            </a:r>
            <a:r>
              <a:rPr lang="en-US" altLang="zh-CN" dirty="0"/>
              <a:t> R K. Criticisms of Quant Trading[M]// Inside the Black Box: A Simple Guide to Quantitative and High-Frequency Trading, Second Edition. John Wiley &amp; Sons, Inc. 2013:197-214.</a:t>
            </a:r>
            <a:endParaRPr lang="zh-CN" altLang="zh-CN" dirty="0"/>
          </a:p>
          <a:p>
            <a:pPr lvl="0"/>
            <a:r>
              <a:rPr lang="zh-CN" altLang="zh-CN" dirty="0"/>
              <a:t>唐波</a:t>
            </a:r>
            <a:r>
              <a:rPr lang="en-US" altLang="zh-CN" dirty="0"/>
              <a:t>,TANG Bo. </a:t>
            </a:r>
            <a:r>
              <a:rPr lang="zh-CN" altLang="zh-CN" dirty="0"/>
              <a:t>网络爬虫的设计与实现</a:t>
            </a:r>
            <a:r>
              <a:rPr lang="en-US" altLang="zh-CN" dirty="0"/>
              <a:t>[J].</a:t>
            </a:r>
            <a:r>
              <a:rPr lang="zh-CN" altLang="zh-CN" dirty="0"/>
              <a:t>电脑知识与技术</a:t>
            </a:r>
            <a:r>
              <a:rPr lang="en-US" altLang="zh-CN" dirty="0"/>
              <a:t> 2009.doi:10.3969/j.issn.1009-3044.2009.11.033</a:t>
            </a:r>
            <a:endParaRPr lang="zh-CN" altLang="zh-CN" dirty="0"/>
          </a:p>
          <a:p>
            <a:pPr lvl="0"/>
            <a:r>
              <a:rPr lang="en-US" altLang="zh-CN" dirty="0"/>
              <a:t>DORON AVRAMOV,TARUN CHORDIA,AMIT GOYAL. Liquidity and Autocorrelations in Individual Stock Returns[M].Journal of finance 2006,5(5).</a:t>
            </a:r>
            <a:endParaRPr lang="zh-CN" altLang="zh-CN" dirty="0"/>
          </a:p>
          <a:p>
            <a:pPr lvl="0"/>
            <a:r>
              <a:rPr lang="en-US" altLang="zh-CN" dirty="0"/>
              <a:t>Test of Excess Profits of Contrarian Trading Strategy and Momentum Trading Strategy——Test of efficiency of China stock market[J]. Henan Social Sciences, 2005.</a:t>
            </a:r>
            <a:endParaRPr lang="zh-CN" altLang="zh-CN" dirty="0"/>
          </a:p>
        </p:txBody>
      </p:sp>
    </p:spTree>
    <p:extLst>
      <p:ext uri="{BB962C8B-B14F-4D97-AF65-F5344CB8AC3E}">
        <p14:creationId xmlns:p14="http://schemas.microsoft.com/office/powerpoint/2010/main" val="529907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928400" y="1161127"/>
            <a:ext cx="8574622" cy="2616199"/>
          </a:xfrm>
        </p:spPr>
        <p:txBody>
          <a:bodyPr/>
          <a:lstStyle/>
          <a:p>
            <a:pPr algn="ctr"/>
            <a:r>
              <a:rPr lang="zh-CN" altLang="en-US" dirty="0"/>
              <a:t>谢谢</a:t>
            </a:r>
          </a:p>
        </p:txBody>
      </p:sp>
      <p:sp>
        <p:nvSpPr>
          <p:cNvPr id="3" name="副标题 2"/>
          <p:cNvSpPr>
            <a:spLocks noGrp="1"/>
          </p:cNvSpPr>
          <p:nvPr>
            <p:ph type="subTitle" idx="1"/>
          </p:nvPr>
        </p:nvSpPr>
        <p:spPr>
          <a:xfrm>
            <a:off x="3721889" y="3996267"/>
            <a:ext cx="6987645" cy="1388534"/>
          </a:xfrm>
        </p:spPr>
        <p:txBody>
          <a:bodyPr>
            <a:normAutofit/>
          </a:bodyPr>
          <a:lstStyle/>
          <a:p>
            <a:pPr algn="ctr"/>
            <a:r>
              <a:rPr lang="en-US" altLang="zh-CN" dirty="0" smtClean="0"/>
              <a:t>                                                    </a:t>
            </a:r>
          </a:p>
          <a:p>
            <a:pPr algn="ctr"/>
            <a:r>
              <a:rPr lang="en-US" altLang="zh-CN" dirty="0"/>
              <a:t> </a:t>
            </a:r>
            <a:r>
              <a:rPr lang="en-US" altLang="zh-CN" dirty="0" smtClean="0"/>
              <a:t>                                                                            </a:t>
            </a:r>
          </a:p>
          <a:p>
            <a:r>
              <a:rPr lang="en-US" altLang="zh-CN" dirty="0" smtClean="0"/>
              <a:t>                              2017</a:t>
            </a:r>
            <a:r>
              <a:rPr lang="zh-CN" altLang="en-US" dirty="0" smtClean="0"/>
              <a:t>年</a:t>
            </a:r>
            <a:r>
              <a:rPr lang="en-US" altLang="zh-CN" dirty="0" smtClean="0"/>
              <a:t>1</a:t>
            </a:r>
            <a:r>
              <a:rPr lang="zh-CN" altLang="en-US" dirty="0" smtClean="0"/>
              <a:t>月</a:t>
            </a:r>
            <a:r>
              <a:rPr lang="en-US" altLang="zh-CN" dirty="0" smtClean="0"/>
              <a:t>5</a:t>
            </a:r>
            <a:r>
              <a:rPr lang="zh-CN" altLang="en-US" dirty="0" smtClean="0"/>
              <a:t>日 </a:t>
            </a:r>
            <a:r>
              <a:rPr lang="en-US" altLang="zh-CN" dirty="0" smtClean="0"/>
              <a:t>05:11:56</a:t>
            </a:r>
            <a:r>
              <a:rPr lang="zh-CN" altLang="en-US" dirty="0" smtClean="0"/>
              <a:t>   </a:t>
            </a:r>
            <a:endParaRPr lang="zh-CN" altLang="en-US" dirty="0"/>
          </a:p>
        </p:txBody>
      </p:sp>
    </p:spTree>
    <p:extLst>
      <p:ext uri="{BB962C8B-B14F-4D97-AF65-F5344CB8AC3E}">
        <p14:creationId xmlns:p14="http://schemas.microsoft.com/office/powerpoint/2010/main" val="9069752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研究</a:t>
            </a:r>
            <a:r>
              <a:rPr lang="zh-CN" altLang="zh-CN" dirty="0" smtClean="0"/>
              <a:t>目的</a:t>
            </a:r>
            <a:r>
              <a:rPr lang="zh-CN" altLang="en-US" dirty="0" smtClean="0"/>
              <a:t>与意义</a:t>
            </a:r>
            <a:endParaRPr lang="zh-CN" altLang="en-US" dirty="0"/>
          </a:p>
        </p:txBody>
      </p:sp>
      <p:sp>
        <p:nvSpPr>
          <p:cNvPr id="6" name="内容占位符 5"/>
          <p:cNvSpPr>
            <a:spLocks noGrp="1"/>
          </p:cNvSpPr>
          <p:nvPr>
            <p:ph idx="1"/>
          </p:nvPr>
        </p:nvSpPr>
        <p:spPr/>
        <p:txBody>
          <a:bodyPr/>
          <a:lstStyle/>
          <a:p>
            <a:r>
              <a:rPr lang="zh-CN" altLang="zh-CN" dirty="0"/>
              <a:t>目的：</a:t>
            </a:r>
          </a:p>
          <a:p>
            <a:r>
              <a:rPr lang="zh-CN" altLang="zh-CN" dirty="0"/>
              <a:t>通过对应用程序的开发，能够开发高效的</a:t>
            </a:r>
            <a:r>
              <a:rPr lang="en-US" altLang="zh-CN" dirty="0"/>
              <a:t>C#</a:t>
            </a:r>
            <a:r>
              <a:rPr lang="zh-CN" altLang="zh-CN" dirty="0"/>
              <a:t>爬虫。</a:t>
            </a:r>
          </a:p>
          <a:p>
            <a:r>
              <a:rPr lang="zh-CN" altLang="zh-CN" dirty="0"/>
              <a:t>通过对应用程序的数据库设计以及开发，能够处理较高的数据写入、读取需求，并设计合理的数据库，能较好的处理高并发的需求。</a:t>
            </a:r>
          </a:p>
          <a:p>
            <a:r>
              <a:rPr lang="zh-CN" altLang="zh-CN" dirty="0"/>
              <a:t>通过对应用程序的开发了解基础的股票知识以及投资策略。</a:t>
            </a:r>
          </a:p>
        </p:txBody>
      </p:sp>
    </p:spTree>
    <p:extLst>
      <p:ext uri="{BB962C8B-B14F-4D97-AF65-F5344CB8AC3E}">
        <p14:creationId xmlns:p14="http://schemas.microsoft.com/office/powerpoint/2010/main" val="3994112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研究</a:t>
            </a:r>
            <a:r>
              <a:rPr lang="zh-CN" altLang="zh-CN" dirty="0" smtClean="0"/>
              <a:t>目的</a:t>
            </a:r>
            <a:r>
              <a:rPr lang="zh-CN" altLang="en-US" dirty="0" smtClean="0"/>
              <a:t>与意义</a:t>
            </a:r>
            <a:endParaRPr lang="zh-CN" altLang="en-US" dirty="0"/>
          </a:p>
        </p:txBody>
      </p:sp>
      <p:sp>
        <p:nvSpPr>
          <p:cNvPr id="6" name="内容占位符 5"/>
          <p:cNvSpPr>
            <a:spLocks noGrp="1"/>
          </p:cNvSpPr>
          <p:nvPr>
            <p:ph idx="1"/>
          </p:nvPr>
        </p:nvSpPr>
        <p:spPr/>
        <p:txBody>
          <a:bodyPr/>
          <a:lstStyle/>
          <a:p>
            <a:r>
              <a:rPr lang="zh-CN" altLang="zh-CN" dirty="0"/>
              <a:t>意义</a:t>
            </a:r>
            <a:r>
              <a:rPr lang="zh-CN" altLang="zh-CN" dirty="0" smtClean="0"/>
              <a:t>：</a:t>
            </a:r>
            <a:endParaRPr lang="en-US" altLang="zh-CN" dirty="0" smtClean="0"/>
          </a:p>
          <a:p>
            <a:r>
              <a:rPr lang="zh-CN" altLang="en-US" dirty="0" smtClean="0"/>
              <a:t>为股票交易者提供成本较低的可靠数据源。</a:t>
            </a:r>
            <a:endParaRPr lang="zh-CN" altLang="zh-CN" dirty="0"/>
          </a:p>
          <a:p>
            <a:r>
              <a:rPr lang="zh-CN" altLang="zh-CN" dirty="0"/>
              <a:t>取代以往简单的提示机制，使投资者能更加灵活的设置自己的买入、卖出策略。</a:t>
            </a:r>
          </a:p>
          <a:p>
            <a:r>
              <a:rPr lang="zh-CN" altLang="zh-CN" dirty="0"/>
              <a:t>减少普通投资者在股票投资时所耗费的时间、经历。</a:t>
            </a:r>
          </a:p>
          <a:p>
            <a:r>
              <a:rPr lang="zh-CN" altLang="zh-CN" dirty="0"/>
              <a:t>减少由于时间延迟导致的错失最佳交易机会，造成损失。</a:t>
            </a:r>
            <a:endParaRPr lang="zh-CN" altLang="en-US" dirty="0"/>
          </a:p>
        </p:txBody>
      </p:sp>
    </p:spTree>
    <p:extLst>
      <p:ext uri="{BB962C8B-B14F-4D97-AF65-F5344CB8AC3E}">
        <p14:creationId xmlns:p14="http://schemas.microsoft.com/office/powerpoint/2010/main" val="2121312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主要研究内容</a:t>
            </a:r>
            <a:endParaRPr lang="zh-CN" altLang="en-US" dirty="0"/>
          </a:p>
        </p:txBody>
      </p:sp>
      <p:sp>
        <p:nvSpPr>
          <p:cNvPr id="3" name="内容占位符 2"/>
          <p:cNvSpPr>
            <a:spLocks noGrp="1"/>
          </p:cNvSpPr>
          <p:nvPr>
            <p:ph idx="1"/>
          </p:nvPr>
        </p:nvSpPr>
        <p:spPr/>
        <p:txBody>
          <a:bodyPr/>
          <a:lstStyle/>
          <a:p>
            <a:pPr lvl="0"/>
            <a:r>
              <a:rPr lang="en-US" altLang="zh-CN" dirty="0"/>
              <a:t>C#</a:t>
            </a:r>
            <a:r>
              <a:rPr lang="zh-CN" altLang="zh-CN" dirty="0"/>
              <a:t>爬虫实现获取实时股票交易信息；</a:t>
            </a:r>
          </a:p>
          <a:p>
            <a:pPr lvl="0"/>
            <a:r>
              <a:rPr lang="zh-CN" altLang="zh-CN" dirty="0"/>
              <a:t>对抓取数据清洗、处理导入数据库；</a:t>
            </a:r>
          </a:p>
          <a:p>
            <a:pPr lvl="0"/>
            <a:r>
              <a:rPr lang="zh-CN" altLang="zh-CN" dirty="0"/>
              <a:t>股票不同交易策略的提醒条件设置；</a:t>
            </a:r>
          </a:p>
          <a:p>
            <a:r>
              <a:rPr lang="zh-CN" altLang="zh-CN" dirty="0"/>
              <a:t>对用户即时的信息提醒。</a:t>
            </a:r>
            <a:endParaRPr lang="zh-CN" altLang="en-US" dirty="0"/>
          </a:p>
        </p:txBody>
      </p:sp>
    </p:spTree>
    <p:extLst>
      <p:ext uri="{BB962C8B-B14F-4D97-AF65-F5344CB8AC3E}">
        <p14:creationId xmlns:p14="http://schemas.microsoft.com/office/powerpoint/2010/main" val="2211890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国</a:t>
            </a:r>
            <a:r>
              <a:rPr lang="zh-CN" altLang="en-US" dirty="0" smtClean="0"/>
              <a:t>内</a:t>
            </a:r>
            <a:r>
              <a:rPr lang="zh-CN" altLang="zh-CN" dirty="0" smtClean="0"/>
              <a:t>外情况</a:t>
            </a:r>
            <a:r>
              <a:rPr lang="zh-CN" altLang="zh-CN" dirty="0"/>
              <a:t>及其发展</a:t>
            </a:r>
            <a:endParaRPr lang="zh-CN" altLang="en-US" dirty="0"/>
          </a:p>
        </p:txBody>
      </p:sp>
      <p:sp>
        <p:nvSpPr>
          <p:cNvPr id="4" name="文本占位符 3"/>
          <p:cNvSpPr>
            <a:spLocks noGrp="1"/>
          </p:cNvSpPr>
          <p:nvPr>
            <p:ph type="body" idx="1"/>
          </p:nvPr>
        </p:nvSpPr>
        <p:spPr>
          <a:xfrm>
            <a:off x="1484311" y="2300129"/>
            <a:ext cx="4607188" cy="576262"/>
          </a:xfrm>
        </p:spPr>
        <p:txBody>
          <a:bodyPr/>
          <a:lstStyle/>
          <a:p>
            <a:r>
              <a:rPr lang="zh-CN" altLang="en-US" dirty="0" smtClean="0"/>
              <a:t>手工操作为主</a:t>
            </a:r>
            <a:endParaRPr lang="zh-CN" altLang="en-US" dirty="0"/>
          </a:p>
        </p:txBody>
      </p:sp>
      <p:pic>
        <p:nvPicPr>
          <p:cNvPr id="13" name="内容占位符 12"/>
          <p:cNvPicPr>
            <a:picLocks noGrp="1" noChangeAspect="1"/>
          </p:cNvPicPr>
          <p:nvPr>
            <p:ph sz="half" idx="2"/>
          </p:nvPr>
        </p:nvPicPr>
        <p:blipFill>
          <a:blip r:embed="rId2"/>
          <a:stretch>
            <a:fillRect/>
          </a:stretch>
        </p:blipFill>
        <p:spPr>
          <a:xfrm>
            <a:off x="1484311" y="3157552"/>
            <a:ext cx="4689584" cy="3094916"/>
          </a:xfrm>
          <a:prstGeom prst="rect">
            <a:avLst/>
          </a:prstGeom>
        </p:spPr>
      </p:pic>
      <p:sp>
        <p:nvSpPr>
          <p:cNvPr id="6" name="文本占位符 5"/>
          <p:cNvSpPr>
            <a:spLocks noGrp="1"/>
          </p:cNvSpPr>
          <p:nvPr>
            <p:ph type="body" sz="quarter" idx="3"/>
          </p:nvPr>
        </p:nvSpPr>
        <p:spPr>
          <a:xfrm>
            <a:off x="6868591" y="2293159"/>
            <a:ext cx="4622537" cy="576262"/>
          </a:xfrm>
        </p:spPr>
        <p:txBody>
          <a:bodyPr/>
          <a:lstStyle/>
          <a:p>
            <a:r>
              <a:rPr lang="zh-CN" altLang="en-US" dirty="0" smtClean="0"/>
              <a:t>量化交易大量使用</a:t>
            </a:r>
            <a:endParaRPr lang="zh-CN" altLang="en-US" dirty="0"/>
          </a:p>
        </p:txBody>
      </p:sp>
      <p:pic>
        <p:nvPicPr>
          <p:cNvPr id="12" name="内容占位符 11"/>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6868591" y="3157552"/>
            <a:ext cx="4132344" cy="3095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944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研究思路和方法</a:t>
            </a:r>
            <a:endParaRPr lang="zh-CN" altLang="en-US" dirty="0"/>
          </a:p>
        </p:txBody>
      </p:sp>
      <p:sp>
        <p:nvSpPr>
          <p:cNvPr id="3" name="内容占位符 2"/>
          <p:cNvSpPr>
            <a:spLocks noGrp="1"/>
          </p:cNvSpPr>
          <p:nvPr>
            <p:ph idx="1"/>
          </p:nvPr>
        </p:nvSpPr>
        <p:spPr/>
        <p:txBody>
          <a:bodyPr/>
          <a:lstStyle/>
          <a:p>
            <a:pPr lvl="0"/>
            <a:r>
              <a:rPr lang="zh-CN" altLang="zh-CN" dirty="0"/>
              <a:t>对于股票实时交易数据采用</a:t>
            </a:r>
            <a:r>
              <a:rPr lang="en-US" altLang="zh-CN" dirty="0"/>
              <a:t>C#</a:t>
            </a:r>
            <a:r>
              <a:rPr lang="zh-CN" altLang="zh-CN" dirty="0"/>
              <a:t>爬虫进行抓取，并采用多线程机制减少查询延迟，设置线程优先级以保证用户自选的股票数据的实时性。</a:t>
            </a:r>
          </a:p>
          <a:p>
            <a:pPr lvl="0"/>
            <a:r>
              <a:rPr lang="zh-CN" altLang="zh-CN" dirty="0"/>
              <a:t>尝试包括但不限于短信、邮件的通知手段，并尝试其他可能更可满足需求的通知方式。</a:t>
            </a:r>
          </a:p>
          <a:p>
            <a:pPr lvl="0"/>
            <a:r>
              <a:rPr lang="zh-CN" altLang="zh-CN" dirty="0"/>
              <a:t>应对复杂的提醒机制采用动态</a:t>
            </a:r>
            <a:r>
              <a:rPr lang="en-US" altLang="zh-CN" dirty="0"/>
              <a:t>SQL</a:t>
            </a:r>
            <a:r>
              <a:rPr lang="zh-CN" altLang="zh-CN" dirty="0"/>
              <a:t>技术，满足用户的多条件关联提醒设置。</a:t>
            </a:r>
          </a:p>
          <a:p>
            <a:endParaRPr lang="zh-CN" altLang="en-US" dirty="0"/>
          </a:p>
        </p:txBody>
      </p:sp>
    </p:spTree>
    <p:extLst>
      <p:ext uri="{BB962C8B-B14F-4D97-AF65-F5344CB8AC3E}">
        <p14:creationId xmlns:p14="http://schemas.microsoft.com/office/powerpoint/2010/main" val="1168787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关键问题</a:t>
            </a:r>
            <a:endParaRPr lang="zh-CN" altLang="en-US" dirty="0"/>
          </a:p>
        </p:txBody>
      </p:sp>
      <p:sp>
        <p:nvSpPr>
          <p:cNvPr id="3" name="内容占位符 2"/>
          <p:cNvSpPr>
            <a:spLocks noGrp="1"/>
          </p:cNvSpPr>
          <p:nvPr>
            <p:ph idx="1"/>
          </p:nvPr>
        </p:nvSpPr>
        <p:spPr/>
        <p:txBody>
          <a:bodyPr/>
          <a:lstStyle/>
          <a:p>
            <a:pPr lvl="0"/>
            <a:r>
              <a:rPr lang="zh-CN" altLang="zh-CN" dirty="0"/>
              <a:t>对大量的、实时性强的股票实时交易数据如何获取并转化为结构化数据存入数据库中。</a:t>
            </a:r>
          </a:p>
          <a:p>
            <a:pPr lvl="0"/>
            <a:r>
              <a:rPr lang="zh-CN" altLang="zh-CN" dirty="0"/>
              <a:t>应对不同的股票投资策略实现复杂提醒机制。</a:t>
            </a:r>
          </a:p>
          <a:p>
            <a:r>
              <a:rPr lang="zh-CN" altLang="zh-CN" dirty="0"/>
              <a:t>及时有效的用户通知手段，减少延迟。</a:t>
            </a:r>
            <a:endParaRPr lang="zh-CN" altLang="en-US" dirty="0"/>
          </a:p>
        </p:txBody>
      </p:sp>
    </p:spTree>
    <p:extLst>
      <p:ext uri="{BB962C8B-B14F-4D97-AF65-F5344CB8AC3E}">
        <p14:creationId xmlns:p14="http://schemas.microsoft.com/office/powerpoint/2010/main" val="3138093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交易策略数据的不同需求</a:t>
            </a:r>
            <a:endParaRPr lang="zh-CN" altLang="en-US" dirty="0"/>
          </a:p>
        </p:txBody>
      </p:sp>
      <p:sp>
        <p:nvSpPr>
          <p:cNvPr id="4" name="文本占位符 3"/>
          <p:cNvSpPr>
            <a:spLocks noGrp="1"/>
          </p:cNvSpPr>
          <p:nvPr>
            <p:ph type="body" idx="1"/>
          </p:nvPr>
        </p:nvSpPr>
        <p:spPr/>
        <p:txBody>
          <a:bodyPr/>
          <a:lstStyle/>
          <a:p>
            <a:r>
              <a:rPr lang="zh-CN" altLang="en-US" dirty="0" smtClean="0"/>
              <a:t>高频交易 数据要求</a:t>
            </a:r>
            <a:endParaRPr lang="zh-CN" altLang="en-US" dirty="0"/>
          </a:p>
        </p:txBody>
      </p:sp>
      <p:sp>
        <p:nvSpPr>
          <p:cNvPr id="5" name="内容占位符 4"/>
          <p:cNvSpPr>
            <a:spLocks noGrp="1"/>
          </p:cNvSpPr>
          <p:nvPr>
            <p:ph sz="half" idx="2"/>
          </p:nvPr>
        </p:nvSpPr>
        <p:spPr/>
        <p:txBody>
          <a:bodyPr/>
          <a:lstStyle/>
          <a:p>
            <a:r>
              <a:rPr lang="zh-CN" altLang="en-US" dirty="0"/>
              <a:t>数据时间跨度</a:t>
            </a:r>
            <a:r>
              <a:rPr lang="zh-CN" altLang="en-US" dirty="0" smtClean="0"/>
              <a:t>：中</a:t>
            </a:r>
            <a:endParaRPr lang="en-US" altLang="zh-CN" dirty="0"/>
          </a:p>
          <a:p>
            <a:r>
              <a:rPr lang="zh-CN" altLang="en-US" dirty="0"/>
              <a:t>数据实时性     </a:t>
            </a:r>
            <a:r>
              <a:rPr lang="zh-CN" altLang="en-US" dirty="0" smtClean="0"/>
              <a:t>：强，</a:t>
            </a:r>
            <a:r>
              <a:rPr lang="en-US" altLang="zh-CN" dirty="0" smtClean="0"/>
              <a:t>T+1</a:t>
            </a:r>
            <a:endParaRPr lang="en-US" altLang="zh-CN" dirty="0"/>
          </a:p>
          <a:p>
            <a:r>
              <a:rPr lang="zh-CN" altLang="en-US" dirty="0"/>
              <a:t>数据广度           </a:t>
            </a:r>
            <a:r>
              <a:rPr lang="zh-CN" altLang="en-US" dirty="0" smtClean="0"/>
              <a:t>：中，几只关注的股票</a:t>
            </a:r>
            <a:endParaRPr lang="en-US" altLang="zh-CN" dirty="0"/>
          </a:p>
          <a:p>
            <a:r>
              <a:rPr lang="zh-CN" altLang="en-US" dirty="0"/>
              <a:t>数据粒度           </a:t>
            </a:r>
            <a:r>
              <a:rPr lang="zh-CN" altLang="en-US" dirty="0" smtClean="0"/>
              <a:t>：细，分秒级</a:t>
            </a:r>
            <a:endParaRPr lang="zh-CN" altLang="en-US" dirty="0"/>
          </a:p>
          <a:p>
            <a:endParaRPr lang="zh-CN" altLang="en-US" dirty="0"/>
          </a:p>
        </p:txBody>
      </p:sp>
      <p:sp>
        <p:nvSpPr>
          <p:cNvPr id="6" name="文本占位符 5"/>
          <p:cNvSpPr>
            <a:spLocks noGrp="1"/>
          </p:cNvSpPr>
          <p:nvPr>
            <p:ph type="body" sz="quarter" idx="3"/>
          </p:nvPr>
        </p:nvSpPr>
        <p:spPr/>
        <p:txBody>
          <a:bodyPr/>
          <a:lstStyle/>
          <a:p>
            <a:r>
              <a:rPr lang="zh-CN" altLang="en-US" dirty="0" smtClean="0"/>
              <a:t>中长期交易 数据要求</a:t>
            </a:r>
            <a:endParaRPr lang="zh-CN" altLang="en-US" dirty="0"/>
          </a:p>
        </p:txBody>
      </p:sp>
      <p:sp>
        <p:nvSpPr>
          <p:cNvPr id="7" name="内容占位符 6"/>
          <p:cNvSpPr>
            <a:spLocks noGrp="1"/>
          </p:cNvSpPr>
          <p:nvPr>
            <p:ph sz="quarter" idx="4"/>
          </p:nvPr>
        </p:nvSpPr>
        <p:spPr/>
        <p:txBody>
          <a:bodyPr/>
          <a:lstStyle/>
          <a:p>
            <a:r>
              <a:rPr lang="zh-CN" altLang="en-US" dirty="0" smtClean="0"/>
              <a:t>数据时间跨度：大</a:t>
            </a:r>
            <a:endParaRPr lang="en-US" altLang="zh-CN" dirty="0" smtClean="0"/>
          </a:p>
          <a:p>
            <a:r>
              <a:rPr lang="zh-CN" altLang="en-US" dirty="0" smtClean="0"/>
              <a:t>数据实时性     ：弱，长期持有</a:t>
            </a:r>
            <a:endParaRPr lang="en-US" altLang="zh-CN" dirty="0" smtClean="0"/>
          </a:p>
          <a:p>
            <a:r>
              <a:rPr lang="zh-CN" altLang="en-US" dirty="0" smtClean="0"/>
              <a:t>数据广度           ：大，数个板块</a:t>
            </a:r>
            <a:endParaRPr lang="en-US" altLang="zh-CN" dirty="0" smtClean="0"/>
          </a:p>
          <a:p>
            <a:r>
              <a:rPr lang="zh-CN" altLang="en-US" dirty="0" smtClean="0"/>
              <a:t>数据粒度           ：粗，周级</a:t>
            </a:r>
            <a:endParaRPr lang="zh-CN" altLang="en-US" dirty="0"/>
          </a:p>
        </p:txBody>
      </p:sp>
    </p:spTree>
    <p:extLst>
      <p:ext uri="{BB962C8B-B14F-4D97-AF65-F5344CB8AC3E}">
        <p14:creationId xmlns:p14="http://schemas.microsoft.com/office/powerpoint/2010/main" val="17671146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960120"/>
          </a:xfrm>
        </p:spPr>
        <p:txBody>
          <a:bodyPr/>
          <a:lstStyle/>
          <a:p>
            <a:r>
              <a:rPr lang="zh-CN" altLang="en-US" dirty="0" smtClean="0"/>
              <a:t>日趋复杂的交易策略</a:t>
            </a:r>
            <a:endParaRPr lang="zh-CN" altLang="en-US" dirty="0"/>
          </a:p>
        </p:txBody>
      </p:sp>
      <p:pic>
        <p:nvPicPr>
          <p:cNvPr id="7" name="内容占位符 6"/>
          <p:cNvPicPr>
            <a:picLocks noGrp="1" noChangeAspect="1"/>
          </p:cNvPicPr>
          <p:nvPr>
            <p:ph sz="half" idx="2"/>
          </p:nvPr>
        </p:nvPicPr>
        <p:blipFill>
          <a:blip r:embed="rId3"/>
          <a:stretch>
            <a:fillRect/>
          </a:stretch>
        </p:blipFill>
        <p:spPr>
          <a:xfrm>
            <a:off x="1484310" y="1646237"/>
            <a:ext cx="3260811" cy="4144962"/>
          </a:xfrm>
          <a:prstGeom prst="rect">
            <a:avLst/>
          </a:prstGeom>
        </p:spPr>
      </p:pic>
      <p:pic>
        <p:nvPicPr>
          <p:cNvPr id="8" name="图片 7"/>
          <p:cNvPicPr>
            <a:picLocks noChangeAspect="1"/>
          </p:cNvPicPr>
          <p:nvPr/>
        </p:nvPicPr>
        <p:blipFill>
          <a:blip r:embed="rId4"/>
          <a:stretch>
            <a:fillRect/>
          </a:stretch>
        </p:blipFill>
        <p:spPr>
          <a:xfrm>
            <a:off x="4907754" y="1645921"/>
            <a:ext cx="3400425" cy="4267200"/>
          </a:xfrm>
          <a:prstGeom prst="rect">
            <a:avLst/>
          </a:prstGeom>
        </p:spPr>
      </p:pic>
      <p:pic>
        <p:nvPicPr>
          <p:cNvPr id="13" name="图片 12"/>
          <p:cNvPicPr>
            <a:picLocks noChangeAspect="1"/>
          </p:cNvPicPr>
          <p:nvPr/>
        </p:nvPicPr>
        <p:blipFill>
          <a:blip r:embed="rId5"/>
          <a:stretch>
            <a:fillRect/>
          </a:stretch>
        </p:blipFill>
        <p:spPr>
          <a:xfrm>
            <a:off x="8738789" y="1645921"/>
            <a:ext cx="2545346" cy="4145278"/>
          </a:xfrm>
          <a:prstGeom prst="rect">
            <a:avLst/>
          </a:prstGeom>
        </p:spPr>
      </p:pic>
    </p:spTree>
    <p:extLst>
      <p:ext uri="{BB962C8B-B14F-4D97-AF65-F5344CB8AC3E}">
        <p14:creationId xmlns:p14="http://schemas.microsoft.com/office/powerpoint/2010/main" val="22884450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TM03457496[[fn=视差]]</Template>
  <TotalTime>46</TotalTime>
  <Words>902</Words>
  <Application>Microsoft Office PowerPoint</Application>
  <PresentationFormat>宽屏</PresentationFormat>
  <Paragraphs>77</Paragraphs>
  <Slides>11</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等线</vt:lpstr>
      <vt:lpstr>华文楷体</vt:lpstr>
      <vt:lpstr>Arial</vt:lpstr>
      <vt:lpstr>Corbel</vt:lpstr>
      <vt:lpstr>视差</vt:lpstr>
      <vt:lpstr>基于网络爬虫的股票信息预警系统</vt:lpstr>
      <vt:lpstr>研究目的与意义</vt:lpstr>
      <vt:lpstr>研究目的与意义</vt:lpstr>
      <vt:lpstr>主要研究内容</vt:lpstr>
      <vt:lpstr>国内外情况及其发展</vt:lpstr>
      <vt:lpstr>研究思路和方法</vt:lpstr>
      <vt:lpstr>关键问题</vt:lpstr>
      <vt:lpstr>交易策略数据的不同需求</vt:lpstr>
      <vt:lpstr>日趋复杂的交易策略</vt:lpstr>
      <vt:lpstr>参考文献</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基于网络爬虫的股票信息预警系统的设计与实现</dc:title>
  <dc:creator>刘明钧</dc:creator>
  <cp:lastModifiedBy>刘明钧</cp:lastModifiedBy>
  <cp:revision>9</cp:revision>
  <dcterms:created xsi:type="dcterms:W3CDTF">2017-01-04T21:00:39Z</dcterms:created>
  <dcterms:modified xsi:type="dcterms:W3CDTF">2017-01-04T21:47:17Z</dcterms:modified>
</cp:coreProperties>
</file>