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modernComment_150_BE32898D.xml" ContentType="application/vnd.ms-powerpoint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33"/>
  </p:notesMasterIdLst>
  <p:handoutMasterIdLst>
    <p:handoutMasterId r:id="rId34"/>
  </p:handoutMasterIdLst>
  <p:sldIdLst>
    <p:sldId id="256" r:id="rId4"/>
    <p:sldId id="308" r:id="rId5"/>
    <p:sldId id="311" r:id="rId6"/>
    <p:sldId id="312" r:id="rId7"/>
    <p:sldId id="315" r:id="rId8"/>
    <p:sldId id="317" r:id="rId9"/>
    <p:sldId id="293" r:id="rId10"/>
    <p:sldId id="339" r:id="rId11"/>
    <p:sldId id="340" r:id="rId12"/>
    <p:sldId id="341" r:id="rId13"/>
    <p:sldId id="343" r:id="rId14"/>
    <p:sldId id="342" r:id="rId15"/>
    <p:sldId id="345" r:id="rId16"/>
    <p:sldId id="325" r:id="rId17"/>
    <p:sldId id="330" r:id="rId18"/>
    <p:sldId id="329" r:id="rId19"/>
    <p:sldId id="326" r:id="rId20"/>
    <p:sldId id="327" r:id="rId21"/>
    <p:sldId id="331" r:id="rId22"/>
    <p:sldId id="337" r:id="rId23"/>
    <p:sldId id="332" r:id="rId24"/>
    <p:sldId id="334" r:id="rId25"/>
    <p:sldId id="335" r:id="rId26"/>
    <p:sldId id="336" r:id="rId27"/>
    <p:sldId id="346" r:id="rId28"/>
    <p:sldId id="338" r:id="rId29"/>
    <p:sldId id="344" r:id="rId30"/>
    <p:sldId id="309" r:id="rId31"/>
    <p:sldId id="277" r:id="rId32"/>
  </p:sldIdLst>
  <p:sldSz cx="24377650" cy="13716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99A64F-2DF8-E49D-AB4D-D543568F1A9E}" name="Daniel Santos" initials="DS" userId="376d52ae97b3d75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D4"/>
    <a:srgbClr val="FFFFFF"/>
    <a:srgbClr val="C34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82B13-7DF2-4F9B-8EBE-37CBB372BD0B}" v="807" dt="2024-12-12T15:45:10.645"/>
    <p1510:client id="{6CCC8C77-DB0B-4E62-8204-184BE0B6D12B}" v="7" dt="2024-12-12T19:52:44.165"/>
    <p1510:client id="{99298C1E-151D-4A4E-BC75-9FECCC4C972F}" v="7" dt="2024-12-12T15:50:38.061"/>
    <p1510:client id="{ED53FD74-A558-4D37-B32C-3AEDEE493547}" v="138" dt="2024-12-11T19:37:56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modernComment_150_BE3289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21F002-1F63-4614-9178-69F6C0DF332F}" authorId="{7F99A64F-2DF8-E49D-AB4D-D543568F1A9E}" created="2024-12-11T12:22:36.8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0983053" sldId="336"/>
      <ac:spMk id="2" creationId="{BF6C1B1A-4A1B-A7EF-BFB5-F83FD8FF8457}"/>
      <ac:txMk cp="0" len="340">
        <ac:context len="902" hash="188713476"/>
      </ac:txMk>
    </ac:txMkLst>
    <p188:pos x="21544191" y="612353"/>
    <p188:txBody>
      <a:bodyPr/>
      <a:lstStyle/>
      <a:p>
        <a:r>
          <a:rPr lang="pt-BR"/>
          <a:t>A alocação eficiente de equipes, considerando fatores como SLA, tempo de atendimento, urgência, impacto e complexidade, configura um desafio combinatório com alta demanda computacional. A complexidade desse problema, pertencente à classe NP-completa, exige a exploração de métodos heurísticos para encontrar soluções viáveis em tempo hábil.</a:t>
        </a:r>
      </a:p>
    </p188:txBody>
  </p188:cm>
  <p188:cm id="{A31A3631-AE14-409E-A15F-3265D4E0EA8A}" authorId="{7F99A64F-2DF8-E49D-AB4D-D543568F1A9E}" created="2024-12-11T12:24:21.5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0983053" sldId="336"/>
      <ac:spMk id="2" creationId="{BF6C1B1A-4A1B-A7EF-BFB5-F83FD8FF8457}"/>
      <ac:txMk cp="341" len="333">
        <ac:context len="902" hash="188713476"/>
      </ac:txMk>
    </ac:txMkLst>
    <p188:pos x="21544191" y="4269953"/>
    <p188:txBody>
      <a:bodyPr/>
      <a:lstStyle/>
      <a:p>
        <a:r>
          <a:rPr lang="pt-BR"/>
          <a:t>O algoritmo Simulated Annealing (SA) demonstrou ser uma abordagem eficaz para solucionar este problema de alocação de equipes, encontrando soluções de alta qualidade em um tempo computacional satisfatório. A escolha do SA se justifica, especialmente quando comparado com métodos exatos, que se mostraram inviáveis para este problema</a:t>
        </a:r>
      </a:p>
    </p188:txBody>
  </p188:cm>
  <p188:cm id="{92B6133E-D8A2-48E4-B796-458DB72729FD}" authorId="{7F99A64F-2DF8-E49D-AB4D-D543568F1A9E}" created="2024-12-11T12:28:29.2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0983053" sldId="336"/>
      <ac:spMk id="2" creationId="{BF6C1B1A-4A1B-A7EF-BFB5-F83FD8FF8457}"/>
      <ac:txMk cp="675" len="225">
        <ac:context len="902" hash="188713476"/>
      </ac:txMk>
    </ac:txMkLst>
    <p188:pos x="21544191" y="6226343"/>
    <p188:txBody>
      <a:bodyPr/>
      <a:lstStyle/>
      <a:p>
        <a:r>
          <a:rPr lang="pt-BR"/>
          <a:t>A otimização da alocação de equipes, utilizando o SA, possui o potencial de reduzir significativamente o não cumprimento de SLAs. Consequentemente,  impactando positivamente na qualidade dos serviços prestados pela instituição.</a:t>
        </a:r>
      </a:p>
    </p188:txBody>
  </p188:cm>
  <p188:cm id="{F7BFF934-12B2-4975-AC0D-16ACB2CF9D66}" authorId="{7F99A64F-2DF8-E49D-AB4D-D543568F1A9E}" created="2024-12-11T12:30:55.4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0983053" sldId="336"/>
      <ac:spMk id="2" creationId="{BF6C1B1A-4A1B-A7EF-BFB5-F83FD8FF8457}"/>
      <ac:txMk cp="901">
        <ac:context len="902" hash="188713476"/>
      </ac:txMk>
    </ac:txMkLst>
    <p188:pos x="21544191" y="10160390"/>
    <p188:txBody>
      <a:bodyPr/>
      <a:lstStyle/>
      <a:p>
        <a:r>
          <a:rPr lang="pt-BR"/>
          <a:t>A falta de informações detalhadas, como a quantidade de técnicos por equipe de suporte e as regiões de atendimento, limitou a precisão da análise da situação atual da instituição. A obtenção desses dados permitiria uma modelagem mais completa e a geração de soluções ainda mais eficazes.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CE424ED-FFD4-DFE7-1FE2-232550225F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E8973-741A-CFCD-AC19-32F50D49A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7159-473A-47FA-B487-5998C9E74B9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B1D5A1-2BD3-BEAB-07C3-1FC0BF6BD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4D4621-8E3E-F8B3-F7E6-43A8BA3028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613BD-7400-4A5A-B213-C21B6E3AA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53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383838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9E1A3F7-5F98-482F-9972-3C47626C9B05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11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D037-946B-6FA0-F9F5-D65D4677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>
            <a:extLst>
              <a:ext uri="{FF2B5EF4-FFF2-40B4-BE49-F238E27FC236}">
                <a16:creationId xmlns:a16="http://schemas.microsoft.com/office/drawing/2014/main" id="{C9195F22-FA44-31AF-D087-B081C8801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>
            <a:extLst>
              <a:ext uri="{FF2B5EF4-FFF2-40B4-BE49-F238E27FC236}">
                <a16:creationId xmlns:a16="http://schemas.microsoft.com/office/drawing/2014/main" id="{C60EF758-32DD-9A2B-6041-F26B512CD9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53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12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3CE9-B26B-31E1-546E-9E69BA3A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>
            <a:extLst>
              <a:ext uri="{FF2B5EF4-FFF2-40B4-BE49-F238E27FC236}">
                <a16:creationId xmlns:a16="http://schemas.microsoft.com/office/drawing/2014/main" id="{7D30832A-F706-3EA8-993C-4A73FCCE1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>
            <a:extLst>
              <a:ext uri="{FF2B5EF4-FFF2-40B4-BE49-F238E27FC236}">
                <a16:creationId xmlns:a16="http://schemas.microsoft.com/office/drawing/2014/main" id="{D20F14EC-E549-5CC7-9F1F-9AA9B5D057C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46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8FED-265F-B4DD-AA1A-2952FA1B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F1562F10-BF40-DD98-6923-9B28E62AE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B77E5AFF-E740-8F87-1BE8-45ABA877D7A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485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56913-878E-E680-01D4-871C5B39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F5299E69-EBA7-93C6-B74A-6FA4C3FED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1D1D8A5C-01A3-038B-D5D6-A3AA8CE47F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679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5771A-B8E5-708F-D010-EB3628E7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DE8CD1AA-B61E-AD8B-19D0-9E5A1BBDF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407050C8-F1D3-3C31-F64B-519DA5DF7A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97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9A05-5560-87D7-597F-83FAFA43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1D3524A6-657F-8FF6-2753-77AC2E081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1757C55D-AB1F-E80C-A1FD-AFA25058F76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96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0314-8013-DC25-8266-EA792312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2BDFE244-8EC7-0C9F-001B-B1545F19C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C5EC5508-F792-BA34-94F6-29D9FED8848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94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CA72-E6BA-775E-722B-38BB442B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ACB1049E-426F-3A45-74FA-8B3947757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47CF7A5D-73EE-CBB4-59A0-EADD8F8E8B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78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C1A42-4FFC-4C3F-5901-287B7C345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F8E1626A-DD15-1F3C-ED45-0656D78E2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F171FD23-1C23-3E60-08DC-A9B4FE9DF7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844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9332-A954-2F13-567B-66B9BF3A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C5942B0-6142-2D5C-E2CB-FDD75B6D1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85BFD0C9-9C3D-82F6-F8D8-B5EABB3B71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274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9332-A954-2F13-567B-66B9BF3A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C5942B0-6142-2D5C-E2CB-FDD75B6D1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85BFD0C9-9C3D-82F6-F8D8-B5EABB3B71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274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4E35-A524-0554-574C-83960C14B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1E6A904C-ED6D-82A1-DB39-3ED9CF940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C7844E61-EA9D-487E-925C-A3FCE239160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1428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3FE9D-09CA-D1BF-3148-25A495C84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FA2C48EE-1357-B8A2-8166-A428198EE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6C0B27AC-36D9-B00B-0E2D-4DA061B340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942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0AF7-74E6-A68E-6F90-E3A0158F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F930263-D9F1-E63D-8C71-EF12FA421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284BFA25-573F-7A60-6D5F-41A2DC0EDE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636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0AF7-74E6-A68E-6F90-E3A0158F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F930263-D9F1-E63D-8C71-EF12FA421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284BFA25-573F-7A60-6D5F-41A2DC0EDE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239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0AF7-74E6-A68E-6F90-E3A0158F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F930263-D9F1-E63D-8C71-EF12FA421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284BFA25-573F-7A60-6D5F-41A2DC0EDE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433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793EE-04D8-39E1-5F1A-39D235EF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5524B579-0A91-49A5-9A52-A44615430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D179BCF9-C628-B316-4E82-E0562701A0A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324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559B-2F38-8724-2FD4-1B2CAC2F2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>
            <a:extLst>
              <a:ext uri="{FF2B5EF4-FFF2-40B4-BE49-F238E27FC236}">
                <a16:creationId xmlns:a16="http://schemas.microsoft.com/office/drawing/2014/main" id="{331D4492-6B5B-9F71-0C53-96EE49475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>
            <a:extLst>
              <a:ext uri="{FF2B5EF4-FFF2-40B4-BE49-F238E27FC236}">
                <a16:creationId xmlns:a16="http://schemas.microsoft.com/office/drawing/2014/main" id="{819EC4AA-1810-2368-1F8A-DC84016A40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85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AF7F-DA18-D792-A6FC-F23C1B29D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CAFEE0C9-5881-C51F-919F-E7D707478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533158D1-95E5-FCDD-A5F0-C82C38BF0C7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74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11BC-D93B-9C3A-AFD7-A2E589C1D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5B952310-7ACC-580F-AAAA-507CB12DC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2AF60B2A-C691-52B9-8744-66E78B265A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944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FBF1D-3DFD-1665-EF1B-32F5B040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3346EC62-5CF8-6F20-828D-C47F1E1B6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A4E03801-8843-D75E-98F9-49B8E1815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43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2D2D-4E20-8939-E9A5-50BCAABF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2">
            <a:extLst>
              <a:ext uri="{FF2B5EF4-FFF2-40B4-BE49-F238E27FC236}">
                <a16:creationId xmlns:a16="http://schemas.microsoft.com/office/drawing/2014/main" id="{197916DC-C289-E5B6-D03A-619DC03AD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5288" cy="3081338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>
            <a:extLst>
              <a:ext uri="{FF2B5EF4-FFF2-40B4-BE49-F238E27FC236}">
                <a16:creationId xmlns:a16="http://schemas.microsoft.com/office/drawing/2014/main" id="{4B114724-C0BA-A454-E55D-A7A57A8ACF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37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pt-BR" sz="2000" b="0" strike="noStrike" spc="-1">
                <a:latin typeface="Arial"/>
              </a:rPr>
              <a:t>Destacar </a:t>
            </a:r>
            <a:r>
              <a:rPr lang="pt-BR" sz="3200" b="0" i="0" err="1">
                <a:solidFill>
                  <a:srgbClr val="131314"/>
                </a:solidFill>
                <a:effectLst/>
                <a:latin typeface="Google Sans Text"/>
              </a:rPr>
              <a:t>Kolisch</a:t>
            </a:r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 e Hartmann (2006)</a:t>
            </a:r>
          </a:p>
          <a:p>
            <a:r>
              <a:rPr lang="pt-BR" sz="2000" b="1" strike="noStrike" spc="-1">
                <a:solidFill>
                  <a:srgbClr val="383838"/>
                </a:solidFill>
                <a:ea typeface="Source Sans Pro Light"/>
              </a:rPr>
              <a:t>Problema de Escalonamento de Tarefas com Restrição de Recursos </a:t>
            </a:r>
            <a:r>
              <a:rPr lang="pt-BR" sz="2000" strike="noStrike" spc="-1">
                <a:solidFill>
                  <a:srgbClr val="383838"/>
                </a:solidFill>
                <a:ea typeface="Source Sans Pro Light"/>
              </a:rPr>
              <a:t>(</a:t>
            </a:r>
            <a:r>
              <a:rPr lang="pt-BR" sz="2000" i="1" strike="noStrike" spc="-1" err="1">
                <a:solidFill>
                  <a:srgbClr val="383838"/>
                </a:solidFill>
                <a:ea typeface="Source Sans Pro Light"/>
              </a:rPr>
              <a:t>Resource-Constrained</a:t>
            </a:r>
            <a:r>
              <a:rPr lang="pt-BR" sz="2000" i="1" strike="noStrike" spc="-1">
                <a:solidFill>
                  <a:srgbClr val="383838"/>
                </a:solidFill>
                <a:ea typeface="Source Sans Pro Light"/>
              </a:rPr>
              <a:t> Project </a:t>
            </a:r>
            <a:r>
              <a:rPr lang="pt-BR" sz="2000" i="1" strike="noStrike" spc="-1" err="1">
                <a:solidFill>
                  <a:srgbClr val="383838"/>
                </a:solidFill>
                <a:ea typeface="Source Sans Pro Light"/>
              </a:rPr>
              <a:t>Scheduling</a:t>
            </a:r>
            <a:r>
              <a:rPr lang="pt-BR" sz="2000" i="1" strike="noStrike" spc="-1">
                <a:solidFill>
                  <a:srgbClr val="383838"/>
                </a:solidFill>
                <a:ea typeface="Source Sans Pro Light"/>
              </a:rPr>
              <a:t> </a:t>
            </a:r>
            <a:r>
              <a:rPr lang="pt-BR" sz="2000" i="1" strike="noStrike" spc="-1" err="1">
                <a:solidFill>
                  <a:srgbClr val="383838"/>
                </a:solidFill>
                <a:ea typeface="Source Sans Pro Light"/>
              </a:rPr>
              <a:t>Problem</a:t>
            </a:r>
            <a:r>
              <a:rPr lang="pt-BR" sz="2000" strike="noStrike" spc="-1">
                <a:solidFill>
                  <a:srgbClr val="383838"/>
                </a:solidFill>
                <a:ea typeface="Source Sans Pro Light"/>
              </a:rPr>
              <a:t> – </a:t>
            </a:r>
            <a:r>
              <a:rPr lang="pt-BR" sz="2000" b="1" strike="noStrike" spc="-1">
                <a:solidFill>
                  <a:srgbClr val="383838"/>
                </a:solidFill>
                <a:ea typeface="Source Sans Pro Light"/>
              </a:rPr>
              <a:t>RCPSP</a:t>
            </a:r>
          </a:p>
          <a:p>
            <a:r>
              <a:rPr lang="pt-BR" sz="3200">
                <a:effectLst/>
              </a:rPr>
              <a:t>O RCPSP é um problema clássico de otimização, com ampla aplicação em diversas áreas, que busca determinar o escalonamento ideal de atividades de um projeto sujeito a restrições de recursos e precedência entre as atividades.</a:t>
            </a:r>
          </a:p>
          <a:p>
            <a:endParaRPr lang="pt-BR" sz="3200">
              <a:effectLst/>
            </a:endParaRPr>
          </a:p>
          <a:p>
            <a:r>
              <a:rPr lang="pt-BR" sz="3200">
                <a:effectLst/>
              </a:rPr>
              <a:t>Encontrar soluções ótimas para o RCPSP é um desafio computacional, especialmente para instâncias de grande porte.</a:t>
            </a:r>
          </a:p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82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O artigo de </a:t>
            </a:r>
            <a:r>
              <a:rPr lang="pt-BR" sz="3200" b="0" i="0" err="1">
                <a:solidFill>
                  <a:srgbClr val="131314"/>
                </a:solidFill>
                <a:effectLst/>
                <a:latin typeface="Google Sans Text"/>
              </a:rPr>
              <a:t>Kolisch</a:t>
            </a:r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 e Hartmann investiga heurísticas para o Problema de Escalonamento de Projetos com Restrições de Recursos (RCPSP, na sigla em inglês). O artigo </a:t>
            </a:r>
            <a:r>
              <a:rPr lang="pt-BR" sz="3200" b="1" i="0">
                <a:solidFill>
                  <a:srgbClr val="131314"/>
                </a:solidFill>
                <a:effectLst/>
                <a:latin typeface="Google Sans Text"/>
              </a:rPr>
              <a:t>atualiza um estudo anterior</a:t>
            </a:r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 dos autores23 e apresenta uma </a:t>
            </a:r>
            <a:r>
              <a:rPr lang="pt-BR" sz="3200" b="1" i="0">
                <a:solidFill>
                  <a:srgbClr val="131314"/>
                </a:solidFill>
                <a:effectLst/>
                <a:latin typeface="Google Sans Text"/>
              </a:rPr>
              <a:t>categorização e avaliação abrangente de uma variedade de heurísticas</a:t>
            </a:r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, com foco na análise de seus componentes e desempenho computacional.</a:t>
            </a:r>
          </a:p>
          <a:p>
            <a:r>
              <a:rPr lang="pt-BR" sz="3200" b="0" i="0">
                <a:solidFill>
                  <a:srgbClr val="131314"/>
                </a:solidFill>
                <a:effectLst/>
                <a:latin typeface="Google Sans Text"/>
              </a:rPr>
              <a:t>O estudo realiza uma avaliação computacional rigorosa de diversas heurísticas, utilizando um conjunto padronizado de instâncias de teste do PSPLIB</a:t>
            </a:r>
          </a:p>
          <a:p>
            <a:r>
              <a:rPr lang="pt-BR" sz="3200" b="0" i="0" strike="noStrike" spc="-1">
                <a:solidFill>
                  <a:srgbClr val="131314"/>
                </a:solidFill>
                <a:effectLst/>
                <a:latin typeface="Google Sans Text"/>
              </a:rPr>
              <a:t>O artigo aponta o </a:t>
            </a:r>
            <a:r>
              <a:rPr lang="pt-BR" sz="3200" b="0" i="0" strike="noStrike" spc="-1" err="1">
                <a:solidFill>
                  <a:srgbClr val="131314"/>
                </a:solidFill>
                <a:effectLst/>
                <a:latin typeface="Google Sans Text"/>
              </a:rPr>
              <a:t>Simulated</a:t>
            </a:r>
            <a:r>
              <a:rPr lang="pt-BR" sz="3200" b="0" i="0" strike="noStrike" spc="-1">
                <a:solidFill>
                  <a:srgbClr val="131314"/>
                </a:solidFill>
                <a:effectLst/>
                <a:latin typeface="Google Sans Text"/>
              </a:rPr>
              <a:t> </a:t>
            </a:r>
            <a:r>
              <a:rPr lang="pt-BR" sz="3200" b="0" i="0" strike="noStrike" spc="-1" err="1">
                <a:solidFill>
                  <a:srgbClr val="131314"/>
                </a:solidFill>
                <a:effectLst/>
                <a:latin typeface="Google Sans Text"/>
              </a:rPr>
              <a:t>Annealing</a:t>
            </a:r>
            <a:r>
              <a:rPr lang="pt-BR" sz="3200" b="0" i="0" strike="noStrike" spc="-1">
                <a:solidFill>
                  <a:srgbClr val="131314"/>
                </a:solidFill>
                <a:effectLst/>
                <a:latin typeface="Google Sans Text"/>
              </a:rPr>
              <a:t> como uma </a:t>
            </a:r>
            <a:r>
              <a:rPr lang="pt-BR" sz="3200" b="0" i="0" strike="noStrike" spc="-1" err="1">
                <a:solidFill>
                  <a:srgbClr val="131314"/>
                </a:solidFill>
                <a:effectLst/>
                <a:latin typeface="Google Sans Text"/>
              </a:rPr>
              <a:t>metaheuristica</a:t>
            </a:r>
            <a:r>
              <a:rPr lang="pt-BR" sz="3200" b="0" i="0" strike="noStrike" spc="-1">
                <a:solidFill>
                  <a:srgbClr val="131314"/>
                </a:solidFill>
                <a:effectLst/>
                <a:latin typeface="Google Sans Text"/>
              </a:rPr>
              <a:t> clássica e válida para gerar resultados.</a:t>
            </a:r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26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pt-BR" sz="3200">
                <a:effectLst/>
              </a:rPr>
              <a:t>O algoritmo de SA proposto por </a:t>
            </a:r>
            <a:r>
              <a:rPr lang="pt-BR" sz="3200" err="1">
                <a:effectLst/>
              </a:rPr>
              <a:t>Bouleimen</a:t>
            </a:r>
            <a:r>
              <a:rPr lang="pt-BR" sz="3200">
                <a:effectLst/>
              </a:rPr>
              <a:t> e </a:t>
            </a:r>
            <a:r>
              <a:rPr lang="pt-BR" sz="3200" err="1">
                <a:effectLst/>
              </a:rPr>
              <a:t>Lecocq</a:t>
            </a:r>
            <a:r>
              <a:rPr lang="pt-BR" sz="3200">
                <a:effectLst/>
              </a:rPr>
              <a:t> pode ser adaptado para:</a:t>
            </a:r>
          </a:p>
          <a:p>
            <a:pPr algn="l"/>
            <a:r>
              <a:rPr lang="pt-BR" sz="3200">
                <a:effectLst/>
              </a:rPr>
              <a:t>●</a:t>
            </a:r>
          </a:p>
          <a:p>
            <a:r>
              <a:rPr lang="pt-BR" sz="3200" b="1">
                <a:effectLst/>
              </a:rPr>
              <a:t>Escalonar as equipes técnicas</a:t>
            </a:r>
            <a:r>
              <a:rPr lang="pt-BR" sz="3200">
                <a:effectLst/>
              </a:rPr>
              <a:t> de forma eficiente, considerando a disponibilidade de recursos, as restrições de tempo (</a:t>
            </a:r>
            <a:r>
              <a:rPr lang="pt-BR" sz="3200" err="1">
                <a:effectLst/>
              </a:rPr>
              <a:t>SLAs</a:t>
            </a:r>
            <a:r>
              <a:rPr lang="pt-BR" sz="3200">
                <a:effectLst/>
              </a:rPr>
              <a:t>) e as prioridades dos chamados.</a:t>
            </a:r>
          </a:p>
          <a:p>
            <a:pPr algn="l"/>
            <a:r>
              <a:rPr lang="pt-BR" sz="3200">
                <a:effectLst/>
              </a:rPr>
              <a:t>●</a:t>
            </a:r>
          </a:p>
          <a:p>
            <a:r>
              <a:rPr lang="pt-BR" sz="3200" b="1">
                <a:effectLst/>
              </a:rPr>
              <a:t>Minimizar os custos totais de manutenção</a:t>
            </a:r>
            <a:r>
              <a:rPr lang="pt-BR" sz="3200">
                <a:effectLst/>
              </a:rPr>
              <a:t>, incluindo custos de deslocamento, mão de obra e penalidades por não cumprimento de </a:t>
            </a:r>
            <a:r>
              <a:rPr lang="pt-BR" sz="3200" err="1">
                <a:effectLst/>
              </a:rPr>
              <a:t>SLAs</a:t>
            </a:r>
            <a:r>
              <a:rPr lang="pt-BR" sz="3200">
                <a:effectLst/>
              </a:rPr>
              <a:t>.</a:t>
            </a:r>
          </a:p>
          <a:p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2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7D14F-629A-E471-5936-4BBD38F0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383838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4800" b="0" strike="noStrike" spc="-1">
              <a:solidFill>
                <a:srgbClr val="383838"/>
              </a:solidFill>
              <a:latin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551160" y="427680"/>
            <a:ext cx="23274720" cy="1285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7.º nível da estrutura de tópicos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383838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383838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83838"/>
                </a:solidFill>
                <a:latin typeface="Montserrat Light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383838"/>
                </a:solidFill>
                <a:latin typeface="Montserrat Light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83838"/>
                </a:solidFill>
                <a:latin typeface="Montserrat Light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383838"/>
                </a:solidFill>
                <a:latin typeface="Montserrat Light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83838"/>
                </a:solidFill>
                <a:latin typeface="Montserrat Light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83838"/>
                </a:solidFill>
                <a:latin typeface="Montserrat Light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83838"/>
                </a:solidFill>
                <a:latin typeface="Montserrat Ligh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14464080" y="2660040"/>
            <a:ext cx="9913320" cy="1105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383838"/>
                </a:solidFill>
                <a:latin typeface="Montserrat Light"/>
              </a:rPr>
              <a:t>7.º nível da estrutura de tópicos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383838"/>
                </a:solidFill>
                <a:latin typeface="Calibri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50_BE32898D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 descr="PCTEC - Histórico"/>
          <p:cNvPicPr/>
          <p:nvPr/>
        </p:nvPicPr>
        <p:blipFill>
          <a:blip r:embed="rId3"/>
          <a:stretch/>
        </p:blipFill>
        <p:spPr>
          <a:xfrm>
            <a:off x="18776520" y="12217320"/>
            <a:ext cx="4232160" cy="1082880"/>
          </a:xfrm>
          <a:prstGeom prst="rect">
            <a:avLst/>
          </a:prstGeom>
          <a:ln w="0">
            <a:noFill/>
          </a:ln>
        </p:spPr>
      </p:pic>
      <p:sp>
        <p:nvSpPr>
          <p:cNvPr id="165" name="Retângulo 9"/>
          <p:cNvSpPr/>
          <p:nvPr/>
        </p:nvSpPr>
        <p:spPr>
          <a:xfrm>
            <a:off x="0" y="12759120"/>
            <a:ext cx="18376560" cy="213840"/>
          </a:xfrm>
          <a:prstGeom prst="rect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6" name="Retângulo 10"/>
          <p:cNvSpPr/>
          <p:nvPr/>
        </p:nvSpPr>
        <p:spPr>
          <a:xfrm>
            <a:off x="23812560" y="0"/>
            <a:ext cx="564840" cy="1371564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7" name="Retângulo 12"/>
          <p:cNvSpPr/>
          <p:nvPr/>
        </p:nvSpPr>
        <p:spPr>
          <a:xfrm>
            <a:off x="23163840" y="0"/>
            <a:ext cx="564840" cy="13715640"/>
          </a:xfrm>
          <a:prstGeom prst="rect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8" name="TextBox 67"/>
          <p:cNvSpPr/>
          <p:nvPr/>
        </p:nvSpPr>
        <p:spPr>
          <a:xfrm>
            <a:off x="505184" y="9036268"/>
            <a:ext cx="16243825" cy="34302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3200" b="1" strike="noStrike" spc="-1" err="1">
                <a:solidFill>
                  <a:srgbClr val="191919"/>
                </a:solidFill>
                <a:latin typeface="+mj-lt"/>
                <a:ea typeface="Source Sans Pro"/>
              </a:rPr>
              <a:t>Disciplina</a:t>
            </a:r>
            <a:r>
              <a:rPr lang="en-US" sz="3200" b="1" strike="noStrike" spc="-1">
                <a:solidFill>
                  <a:srgbClr val="191919"/>
                </a:solidFill>
                <a:latin typeface="+mj-lt"/>
                <a:ea typeface="Source Sans Pro"/>
              </a:rPr>
              <a:t>: </a:t>
            </a:r>
            <a:r>
              <a:rPr lang="pt-BR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Algoritmo e Estrutura de Dados</a:t>
            </a:r>
          </a:p>
          <a:p>
            <a:pPr>
              <a:spcBef>
                <a:spcPts val="600"/>
              </a:spcBef>
            </a:pPr>
            <a:r>
              <a:rPr lang="en-US" sz="3200" b="1" strike="noStrike" spc="-1">
                <a:solidFill>
                  <a:srgbClr val="191919"/>
                </a:solidFill>
                <a:latin typeface="+mj-lt"/>
                <a:ea typeface="Source Sans Pro"/>
              </a:rPr>
              <a:t>Professor: </a:t>
            </a:r>
            <a:r>
              <a:rPr lang="en-US" sz="3200" strike="noStrike" spc="-1">
                <a:solidFill>
                  <a:srgbClr val="191919"/>
                </a:solidFill>
                <a:latin typeface="+mj-lt"/>
                <a:ea typeface="Source Sans Pro"/>
              </a:rPr>
              <a:t>Edison Ishikawa</a:t>
            </a:r>
          </a:p>
          <a:p>
            <a:pPr>
              <a:spcBef>
                <a:spcPts val="600"/>
              </a:spcBef>
            </a:pPr>
            <a:r>
              <a:rPr lang="en-US" sz="3200" b="1" strike="noStrike" spc="-1" err="1">
                <a:solidFill>
                  <a:srgbClr val="191919"/>
                </a:solidFill>
                <a:latin typeface="+mj-lt"/>
                <a:ea typeface="Source Sans Pro"/>
              </a:rPr>
              <a:t>Alunos</a:t>
            </a:r>
            <a:r>
              <a:rPr lang="en-US" sz="3200" b="1" strike="noStrike" spc="-1">
                <a:solidFill>
                  <a:srgbClr val="191919"/>
                </a:solidFill>
                <a:latin typeface="+mj-lt"/>
                <a:ea typeface="Source Sans Pro"/>
              </a:rPr>
              <a:t>: </a:t>
            </a:r>
            <a:r>
              <a:rPr lang="en-US" sz="3200" spc="-1">
                <a:solidFill>
                  <a:srgbClr val="383838"/>
                </a:solidFill>
                <a:latin typeface="+mj-lt"/>
                <a:ea typeface="Source Sans Pro Light"/>
              </a:rPr>
              <a:t>Alessandro Alves da Silva (241112511)</a:t>
            </a:r>
          </a:p>
          <a:p>
            <a:pPr>
              <a:spcBef>
                <a:spcPts val="600"/>
              </a:spcBef>
            </a:pPr>
            <a:r>
              <a:rPr lang="pt-BR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              Daniel</a:t>
            </a:r>
            <a:r>
              <a:rPr lang="en-US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 Ribeiro dos </a:t>
            </a:r>
            <a:r>
              <a:rPr lang="en-US" sz="3200" spc="-1">
                <a:solidFill>
                  <a:srgbClr val="383838"/>
                </a:solidFill>
                <a:latin typeface="+mj-lt"/>
                <a:ea typeface="Source Sans Pro Light"/>
              </a:rPr>
              <a:t>Santos (241134475)</a:t>
            </a:r>
          </a:p>
          <a:p>
            <a:pPr>
              <a:spcBef>
                <a:spcPts val="600"/>
              </a:spcBef>
            </a:pPr>
            <a:r>
              <a:rPr lang="pt-BR" sz="3200" spc="-1">
                <a:solidFill>
                  <a:srgbClr val="383838"/>
                </a:solidFill>
                <a:latin typeface="+mj-lt"/>
                <a:ea typeface="Source Sans Pro Light"/>
              </a:rPr>
              <a:t>              Liomar Leite de Morais Lima (241130609)</a:t>
            </a:r>
            <a:endParaRPr lang="en-US" sz="3200" spc="-1">
              <a:solidFill>
                <a:srgbClr val="383838"/>
              </a:solidFill>
              <a:latin typeface="+mj-lt"/>
              <a:ea typeface="Source Sans Pro Light"/>
            </a:endParaRPr>
          </a:p>
          <a:p>
            <a:pPr>
              <a:spcBef>
                <a:spcPts val="600"/>
              </a:spcBef>
              <a:buNone/>
            </a:pPr>
            <a:r>
              <a:rPr lang="en-US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              </a:t>
            </a:r>
            <a:r>
              <a:rPr lang="pt-BR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Thiago Davi Rosa (221202934)</a:t>
            </a:r>
            <a:endParaRPr lang="pt-BR" sz="3200" b="0" strike="noStrike" spc="-1">
              <a:latin typeface="+mj-lt"/>
            </a:endParaRPr>
          </a:p>
        </p:txBody>
      </p:sp>
      <p:sp>
        <p:nvSpPr>
          <p:cNvPr id="170" name="TextBox 67"/>
          <p:cNvSpPr/>
          <p:nvPr/>
        </p:nvSpPr>
        <p:spPr>
          <a:xfrm>
            <a:off x="589064" y="10751396"/>
            <a:ext cx="17649464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0" strike="noStrike" spc="-1">
                <a:solidFill>
                  <a:srgbClr val="383838"/>
                </a:solidFill>
                <a:latin typeface="+mj-lt"/>
                <a:ea typeface="Source Sans Pro Light"/>
              </a:rPr>
              <a:t>              </a:t>
            </a:r>
            <a:endParaRPr lang="pt-BR" sz="3200" b="0" strike="noStrike" spc="-1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E08EFE-7995-1FBA-16DF-72499B0A12B8}"/>
              </a:ext>
            </a:extLst>
          </p:cNvPr>
          <p:cNvSpPr txBox="1"/>
          <p:nvPr/>
        </p:nvSpPr>
        <p:spPr>
          <a:xfrm>
            <a:off x="342900" y="3199525"/>
            <a:ext cx="2247138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b">
            <a:spAutoFit/>
          </a:bodyPr>
          <a:lstStyle>
            <a:defPPr>
              <a:defRPr lang="pt-BR"/>
            </a:defPPr>
            <a:lvl1pPr algn="ctr">
              <a:defRPr sz="8000" b="1" spc="398">
                <a:solidFill>
                  <a:srgbClr val="191919"/>
                </a:solidFill>
                <a:latin typeface="+mj-lt"/>
                <a:ea typeface="Source Sans Pro"/>
              </a:defRPr>
            </a:lvl1pPr>
          </a:lstStyle>
          <a:p>
            <a:r>
              <a:rPr lang="pt-BR" sz="6600"/>
              <a:t>Abordagem otimizada para o problema de alocação de equipe e escalonamento de chamados para manutenção de </a:t>
            </a:r>
            <a:r>
              <a:rPr lang="pt-BR" sz="6600" err="1"/>
              <a:t>TAAs</a:t>
            </a:r>
            <a:r>
              <a:rPr lang="pt-BR" sz="66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/>
          <p:cNvSpPr/>
          <p:nvPr/>
        </p:nvSpPr>
        <p:spPr>
          <a:xfrm>
            <a:off x="7205567" y="533520"/>
            <a:ext cx="9967002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REVISÃO BIBLIOGRÁFICA</a:t>
            </a:r>
            <a:endParaRPr lang="pt-BR" sz="6000" b="0" strike="noStrike" spc="-1"/>
          </a:p>
        </p:txBody>
      </p:sp>
      <p:sp>
        <p:nvSpPr>
          <p:cNvPr id="244" name="Straight Connector 8"/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/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/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/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B01C48-A775-16EE-52BD-DBF48976E863}"/>
              </a:ext>
            </a:extLst>
          </p:cNvPr>
          <p:cNvSpPr/>
          <p:nvPr/>
        </p:nvSpPr>
        <p:spPr>
          <a:xfrm>
            <a:off x="1104759" y="2090160"/>
            <a:ext cx="21711698" cy="7679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Customer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Satisfaction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on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Reliability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Responsiveness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of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Self Service Technology for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Retail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Banking Services</a:t>
            </a:r>
            <a:endParaRPr lang="pt-BR" b="1"/>
          </a:p>
          <a:p>
            <a:pPr algn="just"/>
            <a:r>
              <a:rPr lang="pt-BR" sz="4000"/>
              <a:t>IBERAHIM, H. *, MOHD TAUFIK, N.K. ª, MOHD ADZMIR, A.S.ª &amp; SAHARUDDIN, H.ª</a:t>
            </a: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 </a:t>
            </a: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Ibrahim et al. (2016) destacam a importância da estabilidade e previsibilidade dos serviços de Terminais de Autoatendimento (TAA) para garantir a satisfação dos clientes. Eles ressaltam a necessidade de focar na consistência, confiabilidade e pontualidade desses serviços para atingir esse objetivo.</a:t>
            </a: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>
              <a:solidFill>
                <a:srgbClr val="000000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>
              <a:lnSpc>
                <a:spcPct val="150000"/>
              </a:lnSpc>
              <a:spcBef>
                <a:spcPts val="1701"/>
              </a:spcBef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31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ECBA-5498-A240-9A2A-668B7F095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>
            <a:extLst>
              <a:ext uri="{FF2B5EF4-FFF2-40B4-BE49-F238E27FC236}">
                <a16:creationId xmlns:a16="http://schemas.microsoft.com/office/drawing/2014/main" id="{DDA9CAFE-C59F-7104-3DDB-1DE69A1B9ED8}"/>
              </a:ext>
            </a:extLst>
          </p:cNvPr>
          <p:cNvSpPr/>
          <p:nvPr/>
        </p:nvSpPr>
        <p:spPr>
          <a:xfrm>
            <a:off x="6919624" y="533520"/>
            <a:ext cx="10538888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/>
            <a:r>
              <a:rPr lang="en-US" sz="6000" b="1" spc="-1">
                <a:solidFill>
                  <a:srgbClr val="191919"/>
                </a:solidFill>
                <a:ea typeface="Source Sans Pro"/>
                <a:cs typeface="Arial"/>
              </a:rPr>
              <a:t>TRABALHOS CORRELATOS</a:t>
            </a:r>
            <a:endParaRPr lang="en-US" sz="6000" spc="-1">
              <a:solidFill>
                <a:srgbClr val="000000"/>
              </a:solidFill>
              <a:ea typeface="Source Sans Pro"/>
              <a:cs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6000" b="1" strike="noStrike" spc="-1">
              <a:solidFill>
                <a:srgbClr val="191919"/>
              </a:solidFill>
              <a:ea typeface="Source Sans Pro"/>
            </a:endParaRPr>
          </a:p>
        </p:txBody>
      </p:sp>
      <p:sp>
        <p:nvSpPr>
          <p:cNvPr id="244" name="Straight Connector 8">
            <a:extLst>
              <a:ext uri="{FF2B5EF4-FFF2-40B4-BE49-F238E27FC236}">
                <a16:creationId xmlns:a16="http://schemas.microsoft.com/office/drawing/2014/main" id="{33B2DAFA-5270-35F1-E76C-13BF5DF1DDC9}"/>
              </a:ext>
            </a:extLst>
          </p:cNvPr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>
            <a:extLst>
              <a:ext uri="{FF2B5EF4-FFF2-40B4-BE49-F238E27FC236}">
                <a16:creationId xmlns:a16="http://schemas.microsoft.com/office/drawing/2014/main" id="{EC98D68F-9C8E-A751-4A82-F857F4530405}"/>
              </a:ext>
            </a:extLst>
          </p:cNvPr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>
            <a:extLst>
              <a:ext uri="{FF2B5EF4-FFF2-40B4-BE49-F238E27FC236}">
                <a16:creationId xmlns:a16="http://schemas.microsoft.com/office/drawing/2014/main" id="{63D48F0E-45AA-1BF1-BADF-96F42D436E27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>
            <a:extLst>
              <a:ext uri="{FF2B5EF4-FFF2-40B4-BE49-F238E27FC236}">
                <a16:creationId xmlns:a16="http://schemas.microsoft.com/office/drawing/2014/main" id="{D909124A-23B9-3CAE-ECAB-7720ED09D0F8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DC4743-A3D6-6C6E-4D22-A9D9ED50E136}"/>
              </a:ext>
            </a:extLst>
          </p:cNvPr>
          <p:cNvSpPr/>
          <p:nvPr/>
        </p:nvSpPr>
        <p:spPr>
          <a:xfrm>
            <a:off x="1104759" y="2090160"/>
            <a:ext cx="21711698" cy="64482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A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Scheduling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Model for Full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Maintenance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of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Automated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Teller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Machines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(2019)</a:t>
            </a:r>
            <a:endParaRPr lang="pt-BR" b="1">
              <a:solidFill>
                <a:srgbClr val="000000"/>
              </a:solidFill>
              <a:cs typeface="Arial"/>
            </a:endParaRP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ILAGAN, Carlos; TRINIDAD,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Angelia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; WEE, John Lorenz; SY,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Charlle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.</a:t>
            </a:r>
            <a:endParaRPr lang="pt-BR"/>
          </a:p>
          <a:p>
            <a:pPr algn="just"/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ILAGAN, Carlos; TRINIDAD,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Angelia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; WEE, John Lorenz; SY,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Charlle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, propõe um modelo de programação linear para otimizar a manutenção de caixas eletrônicos, considerando tanto o reabastecimento de dinheiro quanto a manutenção preventiva e corretiva. Contudo, o modelo não considera outros equipamentos presentes em dependências bancárias, nem os níveis de SLA acordados.</a:t>
            </a:r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>
              <a:solidFill>
                <a:srgbClr val="000000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>
              <a:lnSpc>
                <a:spcPct val="150000"/>
              </a:lnSpc>
              <a:spcBef>
                <a:spcPts val="1701"/>
              </a:spcBef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922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/>
          <p:cNvSpPr/>
          <p:nvPr/>
        </p:nvSpPr>
        <p:spPr>
          <a:xfrm>
            <a:off x="6919624" y="533520"/>
            <a:ext cx="10538888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/>
            <a:r>
              <a:rPr lang="en-US" sz="6000" b="1" spc="-1">
                <a:solidFill>
                  <a:srgbClr val="191919"/>
                </a:solidFill>
                <a:ea typeface="Source Sans Pro"/>
                <a:cs typeface="Arial"/>
              </a:rPr>
              <a:t>TRABALHOS CORRELATOS</a:t>
            </a:r>
            <a:endParaRPr lang="en-US" sz="6000" spc="-1">
              <a:solidFill>
                <a:srgbClr val="000000"/>
              </a:solidFill>
              <a:ea typeface="Source Sans Pro"/>
              <a:cs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6000" b="1" strike="noStrike" spc="-1">
              <a:solidFill>
                <a:srgbClr val="191919"/>
              </a:solidFill>
              <a:ea typeface="Source Sans Pro"/>
            </a:endParaRPr>
          </a:p>
        </p:txBody>
      </p:sp>
      <p:sp>
        <p:nvSpPr>
          <p:cNvPr id="244" name="Straight Connector 8"/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/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/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/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B01C48-A775-16EE-52BD-DBF48976E863}"/>
              </a:ext>
            </a:extLst>
          </p:cNvPr>
          <p:cNvSpPr/>
          <p:nvPr/>
        </p:nvSpPr>
        <p:spPr>
          <a:xfrm>
            <a:off x="1104759" y="2090160"/>
            <a:ext cx="21711698" cy="76062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en-US" sz="4000" b="1" spc="-1" err="1">
                <a:solidFill>
                  <a:srgbClr val="383838"/>
                </a:solidFill>
                <a:ea typeface="+mn-lt"/>
                <a:cs typeface="+mn-lt"/>
              </a:rPr>
              <a:t>Alocal</a:t>
            </a:r>
            <a:r>
              <a:rPr lang="en-US" sz="4000" b="1" spc="-1">
                <a:solidFill>
                  <a:srgbClr val="383838"/>
                </a:solidFill>
                <a:ea typeface="+mn-lt"/>
                <a:cs typeface="+mn-lt"/>
              </a:rPr>
              <a:t> Search Framework for Industrial Test Laboratory Scheduling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(2018)</a:t>
            </a:r>
            <a:endParaRPr lang="pt-BR" b="1">
              <a:solidFill>
                <a:srgbClr val="000000"/>
              </a:solidFill>
              <a:cs typeface="Arial"/>
            </a:endParaRPr>
          </a:p>
          <a:p>
            <a:pPr algn="just"/>
            <a:r>
              <a:rPr lang="pt-BR" sz="4000"/>
              <a:t>MISCHEK, Florian; MUSLIU, </a:t>
            </a:r>
            <a:r>
              <a:rPr lang="pt-BR" sz="4000" err="1"/>
              <a:t>Nysret</a:t>
            </a: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Mischek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e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Musliu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(2018) abordam o problema de agendamento em laboratórios de testes industriais, caracterizado como uma extensão do Problema de Programação de Projetos com Restrições de Recursos (RCPSP). O estudo considera elementos como agrupamento de tarefas, janelas de tempo, múltiplos recursos heterogêneos e restrições de disponibilidade. Os autores propõem um framework de busca local baseado em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metaheurísticas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, como o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, para solucionar o RCPSP. A relevância do trabalho reside na aplicação de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metaheurísticas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a problemas de alocação de recursos complexos, oferecendo inspiração para a otimização de equipes e tarefas no contexto da manutenção de equipamentos bancários, com foco em especialização,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SLAs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e priorização de atividades.</a:t>
            </a: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02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5C7EA-B499-B7FF-E289-91895BCE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>
            <a:extLst>
              <a:ext uri="{FF2B5EF4-FFF2-40B4-BE49-F238E27FC236}">
                <a16:creationId xmlns:a16="http://schemas.microsoft.com/office/drawing/2014/main" id="{71167958-DA71-E71F-A25A-0B10E960EF59}"/>
              </a:ext>
            </a:extLst>
          </p:cNvPr>
          <p:cNvSpPr/>
          <p:nvPr/>
        </p:nvSpPr>
        <p:spPr>
          <a:xfrm>
            <a:off x="6919624" y="533520"/>
            <a:ext cx="10538888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/>
            <a:r>
              <a:rPr lang="en-US" sz="6000" b="1" spc="-1">
                <a:solidFill>
                  <a:srgbClr val="191919"/>
                </a:solidFill>
                <a:ea typeface="Source Sans Pro"/>
                <a:cs typeface="Arial"/>
              </a:rPr>
              <a:t>TRABALHOS CORRELATOS</a:t>
            </a:r>
            <a:endParaRPr lang="en-US" sz="6000" spc="-1">
              <a:solidFill>
                <a:srgbClr val="000000"/>
              </a:solidFill>
              <a:ea typeface="Source Sans Pro"/>
              <a:cs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6000" b="1" strike="noStrike" spc="-1">
              <a:solidFill>
                <a:srgbClr val="191919"/>
              </a:solidFill>
              <a:ea typeface="Source Sans Pro"/>
            </a:endParaRPr>
          </a:p>
        </p:txBody>
      </p:sp>
      <p:sp>
        <p:nvSpPr>
          <p:cNvPr id="244" name="Straight Connector 8">
            <a:extLst>
              <a:ext uri="{FF2B5EF4-FFF2-40B4-BE49-F238E27FC236}">
                <a16:creationId xmlns:a16="http://schemas.microsoft.com/office/drawing/2014/main" id="{F58767B0-8E84-CC8B-2531-584D7E4BDB66}"/>
              </a:ext>
            </a:extLst>
          </p:cNvPr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>
            <a:extLst>
              <a:ext uri="{FF2B5EF4-FFF2-40B4-BE49-F238E27FC236}">
                <a16:creationId xmlns:a16="http://schemas.microsoft.com/office/drawing/2014/main" id="{5C41257A-BA39-1257-677B-CFA03943AFF5}"/>
              </a:ext>
            </a:extLst>
          </p:cNvPr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>
            <a:extLst>
              <a:ext uri="{FF2B5EF4-FFF2-40B4-BE49-F238E27FC236}">
                <a16:creationId xmlns:a16="http://schemas.microsoft.com/office/drawing/2014/main" id="{75BA728B-4160-190C-FE44-5749A3AD100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>
            <a:extLst>
              <a:ext uri="{FF2B5EF4-FFF2-40B4-BE49-F238E27FC236}">
                <a16:creationId xmlns:a16="http://schemas.microsoft.com/office/drawing/2014/main" id="{C2098AA1-F862-C55E-C737-99C6A473E4C7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7AC61B-15D3-656E-C377-0CB97FA4DD2D}"/>
              </a:ext>
            </a:extLst>
          </p:cNvPr>
          <p:cNvSpPr/>
          <p:nvPr/>
        </p:nvSpPr>
        <p:spPr>
          <a:xfrm>
            <a:off x="1104759" y="2090160"/>
            <a:ext cx="21711698" cy="69906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en-US" sz="4000" b="1"/>
              <a:t>Actor-oriented Optimization Model for Maintenance Tasks (2018)</a:t>
            </a:r>
          </a:p>
          <a:p>
            <a:pPr algn="just"/>
            <a:r>
              <a:rPr lang="pt-BR" sz="4000"/>
              <a:t>TACKENBERG, </a:t>
            </a:r>
            <a:r>
              <a:rPr lang="pt-BR" sz="4000" err="1"/>
              <a:t>Sven</a:t>
            </a:r>
            <a:r>
              <a:rPr lang="pt-BR" sz="4000"/>
              <a:t>; DUCKWITZ, </a:t>
            </a:r>
            <a:r>
              <a:rPr lang="pt-BR" sz="4000" err="1"/>
              <a:t>Sönke</a:t>
            </a: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marL="0" lvl="1"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Propõe um modelo abrangente para resolver problemas de manutenção em infraestruturas complexas. O modelo, baseado em uma extensão do Problema de Programação de Projetos com Restrições de Recursos (RCPSP), considera a influência de diversos fatores na execução das tarefas, como: Atores (Técnicos), Interrupções Estocásticas, Otimização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Multi-Critério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: </a:t>
            </a:r>
          </a:p>
          <a:p>
            <a:pPr marL="0" lvl="1"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A otimização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multi-critério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permite a consideração simultânea de diferentes objetivos, como minimizar o tempo total do projeto, maximizar a utilização dos técnicos e minimizar as violações de SLA.</a:t>
            </a: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8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E5B3-A4A4-CAFF-4D33-900D31BD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7E82B495-A73F-FE1F-A3A1-7C251C693423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68F4E10C-5CDB-851E-0D91-29C793AAE0D6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8993A053-0411-DD5F-B7C9-28F43F8C5E8B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66712F77-17B7-5D65-0627-294FDD413C1D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28742339-A2DB-8E92-FEA6-EBDA83F531C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57F0190D-C9BC-CC15-EA6E-36B6288380E8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698490-2A4A-EB48-9196-BEAF618E8F42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Conjuntos: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432BDC-3E6B-BE10-7CE9-251E172A819A}"/>
                  </a:ext>
                </a:extLst>
              </p:cNvPr>
              <p:cNvSpPr txBox="1"/>
              <p:nvPr/>
            </p:nvSpPr>
            <p:spPr>
              <a:xfrm>
                <a:off x="2787447" y="7167063"/>
                <a:ext cx="21387003" cy="494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𝑆𝐿𝐴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/>
                  <a:t>: tempo máximo para atender o chamado “i” (em dias);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/>
                  <a:t>: tempo necessário para atender ao chamado “i” – média histórica (em dias);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/>
                  <a:t>: penalidade por dia de atraso para o chamado “i”.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4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4400"/>
                  <a:t>: disponibilidade inicial da equipe “j”;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sz="4400"/>
                  <a:t>: capacidade da equipe “j” de atender ao chamado “i”.</a:t>
                </a:r>
              </a:p>
              <a:p>
                <a:endParaRPr lang="pt-BR" sz="4400"/>
              </a:p>
              <a:p>
                <a:endParaRPr lang="pt-BR" sz="44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5432BDC-3E6B-BE10-7CE9-251E172A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47" y="7167063"/>
                <a:ext cx="21387003" cy="4941096"/>
              </a:xfrm>
              <a:prstGeom prst="rect">
                <a:avLst/>
              </a:prstGeom>
              <a:blipFill>
                <a:blip r:embed="rId3"/>
                <a:stretch>
                  <a:fillRect t="-2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1C756B8B-33FB-18C8-37ED-42453F6F242A}"/>
              </a:ext>
            </a:extLst>
          </p:cNvPr>
          <p:cNvSpPr/>
          <p:nvPr/>
        </p:nvSpPr>
        <p:spPr>
          <a:xfrm>
            <a:off x="510399" y="6011616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Parâmetros: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394B921-0146-B549-469C-7CB3331BE770}"/>
                  </a:ext>
                </a:extLst>
              </p:cNvPr>
              <p:cNvSpPr txBox="1"/>
              <p:nvPr/>
            </p:nvSpPr>
            <p:spPr>
              <a:xfrm>
                <a:off x="2787447" y="3496346"/>
                <a:ext cx="2138700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4400" b="0" i="1">
                    <a:latin typeface="Cambria Math" panose="02040503050406030204" pitchFamily="18" charset="0"/>
                  </a:rPr>
                  <a:t>T </a:t>
                </a:r>
                <a:r>
                  <a:rPr lang="pt-BR" sz="4400"/>
                  <a:t>: conjunto de tarefas (chamados) (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sz="4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4400"/>
                  <a:t>), em que |</a:t>
                </a:r>
                <a:r>
                  <a:rPr lang="pt-BR" sz="4400">
                    <a:latin typeface="Cambria Math" panose="02040503050406030204" pitchFamily="18" charset="0"/>
                  </a:rPr>
                  <a:t> T |</a:t>
                </a:r>
                <a:r>
                  <a:rPr lang="pt-BR" sz="4400" i="1">
                    <a:latin typeface="Cambria Math" panose="02040503050406030204" pitchFamily="18" charset="0"/>
                  </a:rPr>
                  <a:t> = n;</a:t>
                </a:r>
                <a:endParaRPr lang="pt-BR" sz="4400"/>
              </a:p>
              <a:p>
                <a14:m>
                  <m:oMath xmlns:m="http://schemas.openxmlformats.org/officeDocument/2006/math">
                    <m:r>
                      <a:rPr lang="pt-BR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4400" b="0" i="1">
                    <a:latin typeface="Cambria Math" panose="02040503050406030204" pitchFamily="18" charset="0"/>
                  </a:rPr>
                  <a:t> </a:t>
                </a:r>
                <a:r>
                  <a:rPr lang="pt-BR" sz="4400"/>
                  <a:t>: conjunto de equipes (</a:t>
                </a:r>
                <a14:m>
                  <m:oMath xmlns:m="http://schemas.openxmlformats.org/officeDocument/2006/math">
                    <m:r>
                      <a:rPr lang="pt-BR" sz="4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4400"/>
                  <a:t>), em que |</a:t>
                </a:r>
                <a:r>
                  <a:rPr lang="pt-BR" sz="440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4400">
                    <a:latin typeface="Cambria Math" panose="02040503050406030204" pitchFamily="18" charset="0"/>
                  </a:rPr>
                  <a:t> |</a:t>
                </a:r>
                <a:r>
                  <a:rPr lang="pt-BR" sz="4400" i="1">
                    <a:latin typeface="Cambria Math" panose="02040503050406030204" pitchFamily="18" charset="0"/>
                  </a:rPr>
                  <a:t> = m.</a:t>
                </a:r>
                <a:endParaRPr lang="pt-BR" sz="44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394B921-0146-B549-469C-7CB3331B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47" y="3496346"/>
                <a:ext cx="21387003" cy="1446550"/>
              </a:xfrm>
              <a:prstGeom prst="rect">
                <a:avLst/>
              </a:prstGeom>
              <a:blipFill>
                <a:blip r:embed="rId4"/>
                <a:stretch>
                  <a:fillRect l="-1140" t="-9283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BAAF-107D-396D-2F90-7D0F9381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A2A120F5-E65A-8FE0-7EB0-3DE61B3E02A7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F60AE94A-9077-D661-DC5A-31697F0CD3C3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6840ECB6-6BBC-9BB8-4163-5E3A084D0084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A3A9C020-BE00-D6D7-75F1-1A74E767460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ABC66B35-FE3F-3CA4-AF7D-5F6378A928FB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67CDCFC1-772C-7411-5D4A-4892BBB3A852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35FEBF-332E-1D14-C2B6-7EE64A0B86C4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Variáveis de decisão binárias: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0CBE92-A5E5-53CB-32E7-85E6A13964D4}"/>
              </a:ext>
            </a:extLst>
          </p:cNvPr>
          <p:cNvSpPr/>
          <p:nvPr/>
        </p:nvSpPr>
        <p:spPr>
          <a:xfrm>
            <a:off x="510399" y="6011616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Variáveis contínuas: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9E8F6E-387E-9C6A-A3E0-D44B49D37C00}"/>
                  </a:ext>
                </a:extLst>
              </p:cNvPr>
              <p:cNvSpPr txBox="1"/>
              <p:nvPr/>
            </p:nvSpPr>
            <p:spPr>
              <a:xfrm>
                <a:off x="2787447" y="7623548"/>
                <a:ext cx="21387003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sz="4400" b="0" i="1">
                    <a:latin typeface="Cambria Math" panose="02040503050406030204" pitchFamily="18" charset="0"/>
                  </a:rPr>
                  <a:t> </a:t>
                </a:r>
                <a:r>
                  <a:rPr lang="pt-BR" sz="4400"/>
                  <a:t>: tempo de início do chamado i</a:t>
                </a:r>
                <a:r>
                  <a:rPr lang="pt-BR" sz="4400" i="1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sz="4400" b="0" i="1">
                    <a:latin typeface="Cambria Math" panose="02040503050406030204" pitchFamily="18" charset="0"/>
                  </a:rPr>
                  <a:t> </a:t>
                </a:r>
                <a:r>
                  <a:rPr lang="pt-BR" sz="4400"/>
                  <a:t>: tempo de término do chamado i</a:t>
                </a:r>
                <a:r>
                  <a:rPr lang="pt-BR" sz="4400" i="1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sz="4400" b="0" i="1">
                    <a:latin typeface="Cambria Math" panose="02040503050406030204" pitchFamily="18" charset="0"/>
                  </a:rPr>
                  <a:t> </a:t>
                </a:r>
                <a:r>
                  <a:rPr lang="pt-BR" sz="4400"/>
                  <a:t>: </a:t>
                </a:r>
                <a:r>
                  <a:rPr lang="pt-BR" sz="4400">
                    <a:latin typeface="+mj-lt"/>
                  </a:rPr>
                  <a:t>atraso do chamado i, definido como:</a:t>
                </a:r>
              </a:p>
              <a:p>
                <a:endParaRPr lang="pt-BR" sz="44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49E8F6E-387E-9C6A-A3E0-D44B49D37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47" y="7623548"/>
                <a:ext cx="21387003" cy="2800767"/>
              </a:xfrm>
              <a:prstGeom prst="rect">
                <a:avLst/>
              </a:prstGeom>
              <a:blipFill>
                <a:blip r:embed="rId3"/>
                <a:stretch>
                  <a:fillRect t="-4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1DEF2C8-FA43-281F-0374-EEF2DFCA35ED}"/>
                  </a:ext>
                </a:extLst>
              </p:cNvPr>
              <p:cNvSpPr txBox="1"/>
              <p:nvPr/>
            </p:nvSpPr>
            <p:spPr>
              <a:xfrm>
                <a:off x="0" y="4184675"/>
                <a:ext cx="24377649" cy="1510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𝑐h𝑎𝑚𝑎𝑑𝑜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𝑎𝑡𝑟𝑖𝑏𝑢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𝑑𝑜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à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𝑒𝑞𝑢𝑖𝑝𝑒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sz="4400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44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1DEF2C8-FA43-281F-0374-EEF2DFCA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4675"/>
                <a:ext cx="24377649" cy="1510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B36590E-AAC4-D1C3-5B58-8E0B3B0281D0}"/>
                  </a:ext>
                </a:extLst>
              </p:cNvPr>
              <p:cNvSpPr txBox="1"/>
              <p:nvPr/>
            </p:nvSpPr>
            <p:spPr>
              <a:xfrm>
                <a:off x="1" y="10166599"/>
                <a:ext cx="2437764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4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⁡(0, 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𝑆𝐿𝐴</m:t>
                          </m:r>
                        </m:e>
                        <m:sub>
                          <m:r>
                            <a:rPr lang="pt-BR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4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B36590E-AAC4-D1C3-5B58-8E0B3B02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166599"/>
                <a:ext cx="2437764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FA01-7946-5805-5825-E93C12F0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C0DC917C-AA92-5C38-F2E7-E00617B24042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D904C24E-F130-4FD4-1A11-B1811CB59983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03B5BB1D-D4DF-0589-8CAA-CCACA6B1828B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FE7F1CDB-F3C8-4769-7248-15C7ABEECDAF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8192ED58-5D7D-7427-19DA-60659D246DE2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FFC1D0A6-296F-8E51-9B77-A886EA938A7D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28AF0A5-859B-5D85-E4BF-C3516941E116}"/>
                  </a:ext>
                </a:extLst>
              </p:cNvPr>
              <p:cNvSpPr txBox="1"/>
              <p:nvPr/>
            </p:nvSpPr>
            <p:spPr>
              <a:xfrm>
                <a:off x="0" y="4184675"/>
                <a:ext cx="24377649" cy="2016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𝑀𝑖𝑛𝑖𝑚𝑖𝑧𝑎𝑟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5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5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54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28AF0A5-859B-5D85-E4BF-C3516941E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4675"/>
                <a:ext cx="24377649" cy="2016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2DA23C10-0F32-EDCF-8061-CFCD0B05E140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Função objetivo: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AB8C22-523D-879E-40DF-3FCEC6A393CE}"/>
                  </a:ext>
                </a:extLst>
              </p:cNvPr>
              <p:cNvSpPr txBox="1"/>
              <p:nvPr/>
            </p:nvSpPr>
            <p:spPr>
              <a:xfrm>
                <a:off x="2787447" y="7968925"/>
                <a:ext cx="21387003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4400" b="0" i="1">
                    <a:latin typeface="Cambria Math" panose="02040503050406030204" pitchFamily="18" charset="0"/>
                  </a:rPr>
                  <a:t>Z  </a:t>
                </a:r>
                <a:r>
                  <a:rPr lang="pt-BR" sz="4400"/>
                  <a:t>: função objetivo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4400"/>
                  <a:t> : penalidade relativa ao descumprimento do prazo do chamado i;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4400"/>
                  <a:t> : atraso relativo ao cumprimento do chamado i (em dias).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0AB8C22-523D-879E-40DF-3FCEC6A3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47" y="7968925"/>
                <a:ext cx="21387003" cy="2123658"/>
              </a:xfrm>
              <a:prstGeom prst="rect">
                <a:avLst/>
              </a:prstGeom>
              <a:blipFill>
                <a:blip r:embed="rId4"/>
                <a:stretch>
                  <a:fillRect l="-1140" t="-6017" b="-1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0FDFFA26-6053-DDE5-0F93-6910BF6E037D}"/>
              </a:ext>
            </a:extLst>
          </p:cNvPr>
          <p:cNvSpPr/>
          <p:nvPr/>
        </p:nvSpPr>
        <p:spPr>
          <a:xfrm>
            <a:off x="510399" y="6813478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Em que: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4D0D4-0F17-865F-ACC9-BF329F7F8363}"/>
              </a:ext>
            </a:extLst>
          </p:cNvPr>
          <p:cNvSpPr/>
          <p:nvPr/>
        </p:nvSpPr>
        <p:spPr>
          <a:xfrm>
            <a:off x="15314154" y="3508342"/>
            <a:ext cx="9063495" cy="7120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3200" spc="-1">
                <a:solidFill>
                  <a:srgbClr val="383838"/>
                </a:solidFill>
                <a:ea typeface="+mn-lt"/>
                <a:cs typeface="+mn-lt"/>
              </a:rPr>
              <a:t>Penalidades “i”</a:t>
            </a:r>
            <a:endParaRPr lang="pt-BR" sz="32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300033D-A5F4-21A6-8D04-3F0869390E72}"/>
              </a:ext>
            </a:extLst>
          </p:cNvPr>
          <p:cNvSpPr/>
          <p:nvPr/>
        </p:nvSpPr>
        <p:spPr>
          <a:xfrm>
            <a:off x="16403956" y="5933442"/>
            <a:ext cx="7973693" cy="7120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3200" spc="-1">
                <a:solidFill>
                  <a:srgbClr val="383838"/>
                </a:solidFill>
                <a:ea typeface="+mn-lt"/>
                <a:cs typeface="+mn-lt"/>
              </a:rPr>
              <a:t>Atraso “i”</a:t>
            </a:r>
            <a:endParaRPr lang="pt-BR" sz="32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3E3C14C-52E6-07D9-E1AD-F0025BE054BE}"/>
              </a:ext>
            </a:extLst>
          </p:cNvPr>
          <p:cNvGrpSpPr/>
          <p:nvPr/>
        </p:nvGrpSpPr>
        <p:grpSpPr>
          <a:xfrm>
            <a:off x="15708632" y="5630164"/>
            <a:ext cx="695324" cy="717125"/>
            <a:chOff x="13127357" y="6334318"/>
            <a:chExt cx="695324" cy="717125"/>
          </a:xfrm>
        </p:grpSpPr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4C12087D-4CEE-F03F-8C77-0B58614A78A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7357" y="7022865"/>
              <a:ext cx="6953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926206C-0B00-ECB8-DA98-4E5A3F5F8410}"/>
                </a:ext>
              </a:extLst>
            </p:cNvPr>
            <p:cNvCxnSpPr/>
            <p:nvPr/>
          </p:nvCxnSpPr>
          <p:spPr>
            <a:xfrm flipV="1">
              <a:off x="13127357" y="6334318"/>
              <a:ext cx="0" cy="71712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6D1EC9E-50AE-5FE5-C1AC-4B3D99306F16}"/>
              </a:ext>
            </a:extLst>
          </p:cNvPr>
          <p:cNvGrpSpPr/>
          <p:nvPr/>
        </p:nvGrpSpPr>
        <p:grpSpPr>
          <a:xfrm flipV="1">
            <a:off x="14728508" y="3895122"/>
            <a:ext cx="612616" cy="717125"/>
            <a:chOff x="13127357" y="6334318"/>
            <a:chExt cx="695324" cy="717125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5CD05E3-E9F4-3812-17F4-6DCA2736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3127357" y="7022865"/>
              <a:ext cx="6953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F6F4B92-2DE7-407F-F8A0-24CABE04AE08}"/>
                </a:ext>
              </a:extLst>
            </p:cNvPr>
            <p:cNvCxnSpPr/>
            <p:nvPr/>
          </p:nvCxnSpPr>
          <p:spPr>
            <a:xfrm flipV="1">
              <a:off x="13127357" y="6334318"/>
              <a:ext cx="0" cy="71712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2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F7174-3201-720D-DB0E-C4AD90AE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1E02CD5D-EEDB-F2A3-A29C-22D75B1D65AE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0C58F646-6248-C519-D005-ACE2767CC065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9919AE2D-6BF3-9344-F3CE-95CC85596B32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19EBEBDD-2CAE-371A-3FED-34768F690F0B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57D4CC63-784E-1991-8DA5-69A701DB88A9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4B212E-8502-8E08-4379-53DA8F55D809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Restrições: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AB1A-9ACE-8C07-15BD-30B682E5A036}"/>
              </a:ext>
            </a:extLst>
          </p:cNvPr>
          <p:cNvSpPr/>
          <p:nvPr/>
        </p:nvSpPr>
        <p:spPr>
          <a:xfrm>
            <a:off x="510399" y="3350746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1) Atribuição de chamados – cada chamado “i” pode ser atribuído a exatamente uma equipe: 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6B4CDD88-80CF-4EB5-B69D-9F53AB58E190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3E5911-705A-18AC-A548-E863E6E2927E}"/>
                  </a:ext>
                </a:extLst>
              </p:cNvPr>
              <p:cNvSpPr txBox="1"/>
              <p:nvPr/>
            </p:nvSpPr>
            <p:spPr>
              <a:xfrm>
                <a:off x="0" y="9035819"/>
                <a:ext cx="24377649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pt-B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A3E5911-705A-18AC-A548-E863E6E29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35819"/>
                <a:ext cx="24377649" cy="598562"/>
              </a:xfrm>
              <a:prstGeom prst="rect">
                <a:avLst/>
              </a:prstGeom>
              <a:blipFill>
                <a:blip r:embed="rId3"/>
                <a:stretch>
                  <a:fillRect t="-24490" b="-37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D073A8BF-4791-D52B-EEB2-EAAC792AAEEB}"/>
              </a:ext>
            </a:extLst>
          </p:cNvPr>
          <p:cNvSpPr/>
          <p:nvPr/>
        </p:nvSpPr>
        <p:spPr>
          <a:xfrm>
            <a:off x="510398" y="6775092"/>
            <a:ext cx="22888521" cy="1450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2) Capacidade da equipe –  um chamado “i” só pode ser atribuída a uma equipe “j” se a equipe puder executá-la: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9A15D9F-EA74-2885-879B-988B7693A64E}"/>
                  </a:ext>
                </a:extLst>
              </p:cNvPr>
              <p:cNvSpPr txBox="1"/>
              <p:nvPr/>
            </p:nvSpPr>
            <p:spPr>
              <a:xfrm>
                <a:off x="0" y="4959299"/>
                <a:ext cx="24377649" cy="1406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m:rPr>
                          <m:nor/>
                        </m:rPr>
                        <a:rPr lang="pt-B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nor/>
                        </m:rPr>
                        <a:rPr lang="pt-BR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3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9A15D9F-EA74-2885-879B-988B7693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9299"/>
                <a:ext cx="24377649" cy="1406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5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95741-A4E1-6597-EE0E-F7DA9056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9BAB56A1-90FD-F783-4219-ACEE3596BC98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A51A001C-E448-D5CE-6390-63E28E9E19DE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3535EF1B-7299-FF70-0F17-6ADA2ADF4EE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4329539C-BAAA-F102-24D8-5B45D8392FD2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8BE60224-0B90-E13C-83FB-A639E8B5FD04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A5A1D0-ED23-B42D-8B9F-15AADBABA925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Restrições: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F9E57-8627-2982-9767-F42A66D5B948}"/>
              </a:ext>
            </a:extLst>
          </p:cNvPr>
          <p:cNvSpPr/>
          <p:nvPr/>
        </p:nvSpPr>
        <p:spPr>
          <a:xfrm>
            <a:off x="510399" y="3350746"/>
            <a:ext cx="21711698" cy="1450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3) Sequenciamento de chamados -  o tempo de início do chamado “i” deve ser maior ou igual à disponibilidade inicial da equipe atribuída: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D5037B6F-CBE8-D77F-1E0A-94CA54BB3BBB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AE5F25E-101D-B466-A2B7-95BE4BDDE7CE}"/>
                  </a:ext>
                </a:extLst>
              </p:cNvPr>
              <p:cNvSpPr txBox="1"/>
              <p:nvPr/>
            </p:nvSpPr>
            <p:spPr>
              <a:xfrm>
                <a:off x="1" y="5311901"/>
                <a:ext cx="24377649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m:rPr>
                          <m:nor/>
                        </m:rPr>
                        <a:rPr lang="pt-BR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3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AE5F25E-101D-B466-A2B7-95BE4BDD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11901"/>
                <a:ext cx="24377649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9AAE5FE3-C5A3-99BA-A656-ECA4E6953D0A}"/>
              </a:ext>
            </a:extLst>
          </p:cNvPr>
          <p:cNvSpPr/>
          <p:nvPr/>
        </p:nvSpPr>
        <p:spPr>
          <a:xfrm>
            <a:off x="510399" y="6710320"/>
            <a:ext cx="21711698" cy="1450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4) Tempo de término - tempo de término do chamado “i” é dado pelo tempo de início mais a duração: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4E13694-0364-8EB9-15A4-332B5ED35BC2}"/>
                  </a:ext>
                </a:extLst>
              </p:cNvPr>
              <p:cNvSpPr txBox="1"/>
              <p:nvPr/>
            </p:nvSpPr>
            <p:spPr>
              <a:xfrm>
                <a:off x="1" y="8089756"/>
                <a:ext cx="243776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3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4E13694-0364-8EB9-15A4-332B5ED3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089756"/>
                <a:ext cx="243776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4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9182-9031-E5D2-A1DE-5A54FE84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00FC8398-C91E-2DCD-EC7D-D5F8A341CC56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00A975F2-BD45-7D96-8494-444373DB7DA4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25AACC08-9D3A-8C9C-87E5-53E570CC7F0D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AB2E22E7-C4EB-A8B9-0510-1A020577C5DF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EBE925FA-EE84-048D-9AA7-474DAEAB155E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481E00-F4AC-E1C2-8E6E-47F8CBF04A91}"/>
              </a:ext>
            </a:extLst>
          </p:cNvPr>
          <p:cNvSpPr/>
          <p:nvPr/>
        </p:nvSpPr>
        <p:spPr>
          <a:xfrm>
            <a:off x="510399" y="251562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Restrições: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163AC-084A-46AB-2511-34FD8AE7A48B}"/>
              </a:ext>
            </a:extLst>
          </p:cNvPr>
          <p:cNvSpPr/>
          <p:nvPr/>
        </p:nvSpPr>
        <p:spPr>
          <a:xfrm>
            <a:off x="510399" y="3350746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5) Atraso dos chamados -  o atraso é dado pela diferença entre a duração e o SLA: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530AB267-2BAD-BD52-25F3-10289368F8B9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5D7CB29-659D-F401-98DA-5E49990DC81F}"/>
                  </a:ext>
                </a:extLst>
              </p:cNvPr>
              <p:cNvSpPr txBox="1"/>
              <p:nvPr/>
            </p:nvSpPr>
            <p:spPr>
              <a:xfrm>
                <a:off x="1" y="5311901"/>
                <a:ext cx="243776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𝑆𝐿𝐴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pt-BR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pt-BR" sz="3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5D7CB29-659D-F401-98DA-5E49990D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11901"/>
                <a:ext cx="2437764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5C0C9C1C-1D0E-6C83-071C-2778C9388033}"/>
              </a:ext>
            </a:extLst>
          </p:cNvPr>
          <p:cNvSpPr/>
          <p:nvPr/>
        </p:nvSpPr>
        <p:spPr>
          <a:xfrm>
            <a:off x="510399" y="6710320"/>
            <a:ext cx="21711698" cy="1450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6) Não sobreposição de chamados – duas tarefas atribuídas à mesma equipe não podem se sobrepor no tempo: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EEEC208-778B-D150-6573-38E37A4ABE6F}"/>
                  </a:ext>
                </a:extLst>
              </p:cNvPr>
              <p:cNvSpPr txBox="1"/>
              <p:nvPr/>
            </p:nvSpPr>
            <p:spPr>
              <a:xfrm>
                <a:off x="1" y="8469804"/>
                <a:ext cx="24377649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 . (1 − </m:t>
                    </m:r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sz="36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pt-BR" sz="36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EEEC208-778B-D150-6573-38E37A4A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469804"/>
                <a:ext cx="24377649" cy="598562"/>
              </a:xfrm>
              <a:prstGeom prst="rect">
                <a:avLst/>
              </a:prstGeom>
              <a:blipFill>
                <a:blip r:embed="rId4"/>
                <a:stretch>
                  <a:fillRect t="-2424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164BE-45B1-B8E4-3DED-01B72302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7E36DB93-9ECB-C2A6-F9C8-25A385F98A73}"/>
              </a:ext>
            </a:extLst>
          </p:cNvPr>
          <p:cNvSpPr/>
          <p:nvPr/>
        </p:nvSpPr>
        <p:spPr>
          <a:xfrm>
            <a:off x="8027280" y="533520"/>
            <a:ext cx="8322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INTRODUÇÃO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C07E95B2-5E70-2320-7E56-3EEBA56B0394}"/>
              </a:ext>
            </a:extLst>
          </p:cNvPr>
          <p:cNvSpPr/>
          <p:nvPr/>
        </p:nvSpPr>
        <p:spPr>
          <a:xfrm>
            <a:off x="71125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13C9404B-2DFA-1B24-4058-D086C232A58E}"/>
              </a:ext>
            </a:extLst>
          </p:cNvPr>
          <p:cNvSpPr/>
          <p:nvPr/>
        </p:nvSpPr>
        <p:spPr>
          <a:xfrm>
            <a:off x="163501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31BA0119-E8F4-AA99-1085-01B0F54D9F93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8A921239-B646-84DA-6DD4-39C8C89ED972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B210B807-249E-000B-D097-75CF982733B4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F43392E-F57F-BF8A-B030-592A3659DEC0}"/>
              </a:ext>
            </a:extLst>
          </p:cNvPr>
          <p:cNvSpPr/>
          <p:nvPr/>
        </p:nvSpPr>
        <p:spPr>
          <a:xfrm>
            <a:off x="1144854" y="2053889"/>
            <a:ext cx="21543696" cy="86975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Os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caixas eletrônicos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também conhecidos como </a:t>
            </a:r>
            <a:r>
              <a:rPr lang="pt-BR" sz="4000" b="1" spc="-1" err="1">
                <a:solidFill>
                  <a:srgbClr val="383838"/>
                </a:solidFill>
                <a:ea typeface="Source Sans Pro Light"/>
              </a:rPr>
              <a:t>TAA´s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 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(</a:t>
            </a:r>
            <a:r>
              <a:rPr lang="pt-BR" sz="4000" i="1" spc="-1">
                <a:solidFill>
                  <a:srgbClr val="383838"/>
                </a:solidFill>
                <a:ea typeface="Source Sans Pro Light"/>
              </a:rPr>
              <a:t>Terminal de Auto </a:t>
            </a:r>
            <a:r>
              <a:rPr lang="pt-BR" sz="4000" i="1" spc="-1" err="1">
                <a:solidFill>
                  <a:srgbClr val="383838"/>
                </a:solidFill>
                <a:ea typeface="Source Sans Pro Light"/>
              </a:rPr>
              <a:t>Atentendimento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), são máquinas que permitem aos usuários realizar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transações financeiras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como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saques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depósitos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consultas de saldo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pagamentos de contas 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e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recarga de celular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, dentre outros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;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O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volume de dinheiro sacado 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na rede bancária em 2022, foi de aproximadamente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R$ 334 bilhões</a:t>
            </a:r>
            <a:r>
              <a:rPr lang="pt-BR" sz="4000" b="0" strike="noStrike" spc="-1">
                <a:solidFill>
                  <a:srgbClr val="383838"/>
                </a:solidFill>
                <a:ea typeface="Source Sans Pro Light"/>
              </a:rPr>
              <a:t>; [2]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Source Sans Pro Light"/>
              </a:rPr>
              <a:t>Com os altos custos de manutenção, é importante criar 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estratégias de manutenção 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preditiva e de 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priorização de atendimento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, levando em conta a 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complexidade, relevância e urgência 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dos chamados.</a:t>
            </a: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845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4BBF-BBBE-2BD0-F7E1-C9AAA728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4F9A44B0-9FA3-11E0-2314-4120EDA0E0E1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65BFCD71-9F56-0BD7-FD5B-8AE2F07A3B94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219830ED-13D1-4654-664D-49C9EE40884C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CA1A7C6F-46CC-34A0-75AD-AAA18295747D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715B59E8-09C4-D850-9D8B-E0256A0D87AA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B68158-BBEC-5CB3-7466-B68EA3B8CB55}"/>
              </a:ext>
            </a:extLst>
          </p:cNvPr>
          <p:cNvSpPr/>
          <p:nvPr/>
        </p:nvSpPr>
        <p:spPr>
          <a:xfrm>
            <a:off x="1103043" y="2320415"/>
            <a:ext cx="3455811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SLA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DD9156D-6676-2D2B-E71F-E84F81DCD6D7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METODOLOGIA</a:t>
            </a:r>
            <a:endParaRPr lang="pt-BR" sz="6000" b="0" strike="noStrike" spc="-1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E5557A0-038C-D609-FCDE-4DF82771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4206"/>
              </p:ext>
            </p:extLst>
          </p:nvPr>
        </p:nvGraphicFramePr>
        <p:xfrm>
          <a:off x="1103043" y="3350746"/>
          <a:ext cx="12012930" cy="948991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034790">
                  <a:extLst>
                    <a:ext uri="{9D8B030D-6E8A-4147-A177-3AD203B41FA5}">
                      <a16:colId xmlns:a16="http://schemas.microsoft.com/office/drawing/2014/main" val="1981979206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50478604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405471067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644835857"/>
                    </a:ext>
                  </a:extLst>
                </a:gridCol>
              </a:tblGrid>
              <a:tr h="740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Tipo de Manutenção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Impacto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SLA (dias)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Complexidade [a]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30012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CORRETIVA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URGENTE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67507088"/>
                  </a:ext>
                </a:extLst>
              </a:tr>
              <a:tr h="6496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CORRETIVA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ALTO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169874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CORRETIVA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MEDIO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368371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CORRETIVA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BAIXO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845125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GERENCIAL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URGENTE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93529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GERENCIAL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ALTO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220451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GERENCIAL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MEDIO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71162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GERENCIAL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BAIXO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636421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REMANEJAMENTO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URGENTE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197207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REMANEJAMENTO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ALTO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345135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REMANEJAMENTO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MEDIO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67236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REMANEJAMENTO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BAIXO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083313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PREVENTIVA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URGENTE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061192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PREVENTIVA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ALTO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488564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PREVENTIVA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MEDIO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69603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MANUT. PREVENTIVA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BAIXO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5937779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9F3DDA09-810E-B123-FB8E-5DD09BBCAE45}"/>
              </a:ext>
            </a:extLst>
          </p:cNvPr>
          <p:cNvSpPr/>
          <p:nvPr/>
        </p:nvSpPr>
        <p:spPr>
          <a:xfrm>
            <a:off x="14368335" y="2515629"/>
            <a:ext cx="3455811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Relevância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D313339-9EA5-B07D-C037-BEA84DCF5FAC}"/>
              </a:ext>
            </a:extLst>
          </p:cNvPr>
          <p:cNvGraphicFramePr>
            <a:graphicFrameLocks noGrp="1"/>
          </p:cNvGraphicFramePr>
          <p:nvPr/>
        </p:nvGraphicFramePr>
        <p:xfrm>
          <a:off x="14368335" y="3350746"/>
          <a:ext cx="7052310" cy="3621968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034790">
                  <a:extLst>
                    <a:ext uri="{9D8B030D-6E8A-4147-A177-3AD203B41FA5}">
                      <a16:colId xmlns:a16="http://schemas.microsoft.com/office/drawing/2014/main" val="1981979206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1504786041"/>
                    </a:ext>
                  </a:extLst>
                </a:gridCol>
              </a:tblGrid>
              <a:tr h="7402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Relevância [b]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Descrição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730012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MUITO BAIXA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675070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BAIXA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169874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MÉDIA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36837142"/>
                  </a:ext>
                </a:extLst>
              </a:tr>
              <a:tr h="7217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ALTA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845125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MUITO ALTA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93529819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C5881BDB-8E3A-F41E-4B45-215D5815F654}"/>
              </a:ext>
            </a:extLst>
          </p:cNvPr>
          <p:cNvSpPr/>
          <p:nvPr/>
        </p:nvSpPr>
        <p:spPr>
          <a:xfrm>
            <a:off x="14368335" y="7623314"/>
            <a:ext cx="3455811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Penalidade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E75C7FC-9467-0AF2-DCE8-932CA0CCEA3F}"/>
                  </a:ext>
                </a:extLst>
              </p:cNvPr>
              <p:cNvSpPr txBox="1"/>
              <p:nvPr/>
            </p:nvSpPr>
            <p:spPr>
              <a:xfrm>
                <a:off x="14618678" y="9727512"/>
                <a:ext cx="629640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. [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54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E75C7FC-9467-0AF2-DCE8-932CA0CC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78" y="9727512"/>
                <a:ext cx="629640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>
            <a:extLst>
              <a:ext uri="{FF2B5EF4-FFF2-40B4-BE49-F238E27FC236}">
                <a16:creationId xmlns:a16="http://schemas.microsoft.com/office/drawing/2014/main" id="{586E24B6-0E97-F271-5269-3AC42E7ED150}"/>
              </a:ext>
            </a:extLst>
          </p:cNvPr>
          <p:cNvSpPr/>
          <p:nvPr/>
        </p:nvSpPr>
        <p:spPr>
          <a:xfrm>
            <a:off x="18399188" y="8614497"/>
            <a:ext cx="6051488" cy="7120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3200" spc="-1">
                <a:solidFill>
                  <a:srgbClr val="383838"/>
                </a:solidFill>
                <a:ea typeface="+mn-lt"/>
                <a:cs typeface="+mn-lt"/>
              </a:rPr>
              <a:t>Complexidade “i”</a:t>
            </a:r>
            <a:endParaRPr lang="pt-BR" sz="32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E70B2E6-8D73-2608-9192-9E84EF2B9A0B}"/>
              </a:ext>
            </a:extLst>
          </p:cNvPr>
          <p:cNvSpPr/>
          <p:nvPr/>
        </p:nvSpPr>
        <p:spPr>
          <a:xfrm>
            <a:off x="19733815" y="11110868"/>
            <a:ext cx="4643836" cy="7120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3200" spc="-1">
                <a:solidFill>
                  <a:srgbClr val="383838"/>
                </a:solidFill>
                <a:ea typeface="+mn-lt"/>
                <a:cs typeface="+mn-lt"/>
              </a:rPr>
              <a:t>Relevância “i”</a:t>
            </a:r>
            <a:endParaRPr lang="pt-BR" sz="32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5839E4-7E14-E853-0547-FFE4A30B8F31}"/>
              </a:ext>
            </a:extLst>
          </p:cNvPr>
          <p:cNvGrpSpPr/>
          <p:nvPr/>
        </p:nvGrpSpPr>
        <p:grpSpPr>
          <a:xfrm>
            <a:off x="19038490" y="10807590"/>
            <a:ext cx="695324" cy="717125"/>
            <a:chOff x="13127357" y="6334318"/>
            <a:chExt cx="695324" cy="717125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6235B5B9-08BE-995A-7E47-53B1887F15F7}"/>
                </a:ext>
              </a:extLst>
            </p:cNvPr>
            <p:cNvCxnSpPr>
              <a:cxnSpLocks/>
            </p:cNvCxnSpPr>
            <p:nvPr/>
          </p:nvCxnSpPr>
          <p:spPr>
            <a:xfrm>
              <a:off x="13127357" y="7022865"/>
              <a:ext cx="6953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E6DD20E9-FE32-A98C-8855-6902AA613C17}"/>
                </a:ext>
              </a:extLst>
            </p:cNvPr>
            <p:cNvCxnSpPr/>
            <p:nvPr/>
          </p:nvCxnSpPr>
          <p:spPr>
            <a:xfrm flipV="1">
              <a:off x="13127357" y="6334318"/>
              <a:ext cx="0" cy="71712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3550DFD-AB02-29F6-3F69-5C95823131C2}"/>
              </a:ext>
            </a:extLst>
          </p:cNvPr>
          <p:cNvGrpSpPr/>
          <p:nvPr/>
        </p:nvGrpSpPr>
        <p:grpSpPr>
          <a:xfrm flipV="1">
            <a:off x="17813541" y="9001277"/>
            <a:ext cx="612616" cy="717125"/>
            <a:chOff x="13127357" y="6334318"/>
            <a:chExt cx="695324" cy="71712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A9FC0DA-D114-70C0-E3E3-EFA0EE100B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27357" y="7022865"/>
              <a:ext cx="6953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DB66A8B-6CD9-18DE-B6A0-56C530766197}"/>
                </a:ext>
              </a:extLst>
            </p:cNvPr>
            <p:cNvCxnSpPr/>
            <p:nvPr/>
          </p:nvCxnSpPr>
          <p:spPr>
            <a:xfrm flipV="1">
              <a:off x="13127357" y="6334318"/>
              <a:ext cx="0" cy="717125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4BBF-BBBE-2BD0-F7E1-C9AAA728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4F9A44B0-9FA3-11E0-2314-4120EDA0E0E1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65BFCD71-9F56-0BD7-FD5B-8AE2F07A3B94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219830ED-13D1-4654-664D-49C9EE40884C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CA1A7C6F-46CC-34A0-75AD-AAA18295747D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DD9156D-6676-2D2B-E71F-E84F81DCD6D7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RESULTADOS</a:t>
            </a:r>
            <a:endParaRPr lang="pt-BR" sz="6000" b="0" strike="noStrike" spc="-1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3A3AB0B-3484-203F-7632-7BFF2D78115D}"/>
              </a:ext>
            </a:extLst>
          </p:cNvPr>
          <p:cNvSpPr/>
          <p:nvPr/>
        </p:nvSpPr>
        <p:spPr>
          <a:xfrm>
            <a:off x="510399" y="2326944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3 Tarefas e 2 Equipes: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AB03CE9-65CC-845F-4322-D386BF1A34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161" y="3435780"/>
            <a:ext cx="16486020" cy="803994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35553A9-2F15-2002-A8F7-939FF1FB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21"/>
          <a:stretch/>
        </p:blipFill>
        <p:spPr>
          <a:xfrm>
            <a:off x="16608484" y="3874314"/>
            <a:ext cx="7592485" cy="6487153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17199D49-5F33-C9E1-EC99-DA44F57A8B62}"/>
              </a:ext>
            </a:extLst>
          </p:cNvPr>
          <p:cNvSpPr/>
          <p:nvPr/>
        </p:nvSpPr>
        <p:spPr>
          <a:xfrm>
            <a:off x="1332975" y="11914254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ctr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Força bruta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2CA1025-2281-0C87-363C-91A3D7BCDDDA}"/>
              </a:ext>
            </a:extLst>
          </p:cNvPr>
          <p:cNvSpPr/>
          <p:nvPr/>
        </p:nvSpPr>
        <p:spPr>
          <a:xfrm>
            <a:off x="16813530" y="4789170"/>
            <a:ext cx="2983230" cy="33147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AF874E4-8249-B7D8-C135-06DDFF1FC8DB}"/>
                  </a:ext>
                </a:extLst>
              </p:cNvPr>
              <p:cNvSpPr txBox="1"/>
              <p:nvPr/>
            </p:nvSpPr>
            <p:spPr>
              <a:xfrm>
                <a:off x="15038163" y="12000245"/>
                <a:ext cx="933948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/>
                  <a:t>O total de casos avaliados é n!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400"/>
                  <a:t>. </a:t>
                </a:r>
              </a:p>
              <a:p>
                <a:r>
                  <a:rPr lang="pt-BR" sz="2400"/>
                  <a:t>Para 10 tarefas e 5 equipes, temos 35.184.372.000.000 casos!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AF874E4-8249-B7D8-C135-06DDFF1F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163" y="12000245"/>
                <a:ext cx="9339485" cy="830997"/>
              </a:xfrm>
              <a:prstGeom prst="rect">
                <a:avLst/>
              </a:prstGeom>
              <a:blipFill>
                <a:blip r:embed="rId5"/>
                <a:stretch>
                  <a:fillRect l="-1044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31F5D-0264-7865-4E16-FBDB3904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ED6173B0-84B0-EDBA-F635-3373A0AC4BF6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149806A7-180E-A0A7-2B99-902A781D21B1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FB1FD47F-9C14-6F89-93B1-073C9E851A6E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D1860F9C-2EC0-9FFA-55E9-6FF2B1BDDB84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4F8A6A65-6776-980B-0070-6A2CBDA8E2CB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RESULTADOS</a:t>
            </a:r>
            <a:endParaRPr lang="pt-BR" sz="6000" b="0" strike="noStrike" spc="-1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92B77C1-A7E2-02CE-2628-C45F35160D0D}"/>
              </a:ext>
            </a:extLst>
          </p:cNvPr>
          <p:cNvSpPr/>
          <p:nvPr/>
        </p:nvSpPr>
        <p:spPr>
          <a:xfrm>
            <a:off x="510399" y="2326944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3 Tarefas e 2 Equipes: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E8F1553-6F72-A3F9-6784-4FCE4F716C89}"/>
              </a:ext>
            </a:extLst>
          </p:cNvPr>
          <p:cNvSpPr/>
          <p:nvPr/>
        </p:nvSpPr>
        <p:spPr>
          <a:xfrm>
            <a:off x="1332975" y="11914254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ctr"/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C7435B-9944-45C7-E193-2993E327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9"/>
          <a:stretch/>
        </p:blipFill>
        <p:spPr>
          <a:xfrm>
            <a:off x="13345420" y="3321886"/>
            <a:ext cx="9916909" cy="818826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333D76-8AF5-3E7E-BCAF-B411B9FEC26C}"/>
              </a:ext>
            </a:extLst>
          </p:cNvPr>
          <p:cNvSpPr/>
          <p:nvPr/>
        </p:nvSpPr>
        <p:spPr>
          <a:xfrm>
            <a:off x="13235940" y="4185715"/>
            <a:ext cx="4080510" cy="36342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6ED194-6B3B-2F54-012C-FB67AB4D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499" y="5596840"/>
            <a:ext cx="8163450" cy="2522319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747329-33D0-5529-0AC8-859EB5A5C5CA}"/>
              </a:ext>
            </a:extLst>
          </p:cNvPr>
          <p:cNvSpPr/>
          <p:nvPr/>
        </p:nvSpPr>
        <p:spPr>
          <a:xfrm>
            <a:off x="10776222" y="6497954"/>
            <a:ext cx="1453767" cy="720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0809-0F12-FE35-E514-26C01C06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A403F79D-3F65-FA48-4908-C9C5A81D02B0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20F0FF11-63A6-95A4-93B5-EBCD0DF37728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4F3C155D-BB3D-1AA3-70C6-8E92B594FE13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341FBAEC-22A5-6058-CD50-8713997C477A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35DFCB2F-4900-FEA3-2176-63175F44E110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pc="-1">
                <a:solidFill>
                  <a:srgbClr val="191919"/>
                </a:solidFill>
                <a:ea typeface="Source Sans Pro"/>
              </a:rPr>
              <a:t>RESULTADOS</a:t>
            </a:r>
            <a:endParaRPr lang="pt-BR" sz="6000" b="0" strike="noStrike" spc="-1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34ABFD3-0039-B88A-81F3-53D3C0D25640}"/>
              </a:ext>
            </a:extLst>
          </p:cNvPr>
          <p:cNvSpPr/>
          <p:nvPr/>
        </p:nvSpPr>
        <p:spPr>
          <a:xfrm>
            <a:off x="510399" y="2326944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42 Tarefas e 6 Equipes (dia com maior nº de chamados):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B03E996-BECA-73D0-E2B7-5463D120E867}"/>
              </a:ext>
            </a:extLst>
          </p:cNvPr>
          <p:cNvSpPr/>
          <p:nvPr/>
        </p:nvSpPr>
        <p:spPr>
          <a:xfrm>
            <a:off x="1332975" y="10553939"/>
            <a:ext cx="21711698" cy="835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ctr"/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endParaRPr lang="pt-BR" sz="4000" spc="-1">
              <a:solidFill>
                <a:srgbClr val="383838"/>
              </a:solidFill>
              <a:ea typeface="Source Sans Pro Light"/>
              <a:cs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518EA7-8D0D-091B-38B4-56B9E564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75" y="4339953"/>
            <a:ext cx="21119872" cy="310558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8DB5656-0E72-0B82-2133-1F4818E594FA}"/>
              </a:ext>
            </a:extLst>
          </p:cNvPr>
          <p:cNvSpPr/>
          <p:nvPr/>
        </p:nvSpPr>
        <p:spPr>
          <a:xfrm>
            <a:off x="1440180" y="6949440"/>
            <a:ext cx="4697730" cy="49609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E905A8-0134-04F0-F1A7-06FB380B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975" y="7875102"/>
            <a:ext cx="562053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734-24E5-21F8-96AE-5A381776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1DC2B211-0485-51CE-61D3-3474FB4E87A2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3CA6D467-C439-0257-7ABF-4F1242BF7FA9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D5890873-A107-67F4-A09D-91F1CC1B056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69DF1FCE-6A91-FCE0-FC7C-7A0415002063}"/>
              </a:ext>
            </a:extLst>
          </p:cNvPr>
          <p:cNvSpPr/>
          <p:nvPr/>
        </p:nvSpPr>
        <p:spPr>
          <a:xfrm rot="10800000">
            <a:off x="20811960" y="53142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0EE606E-C47D-582E-67AF-A561898C7E8C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CONCLUSÕES</a:t>
            </a:r>
            <a:endParaRPr lang="pt-BR" sz="6000" b="0" strike="noStrike" spc="-1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F6C1B1A-4A1B-A7EF-BFB5-F83FD8FF8457}"/>
              </a:ext>
            </a:extLst>
          </p:cNvPr>
          <p:cNvSpPr/>
          <p:nvPr/>
        </p:nvSpPr>
        <p:spPr>
          <a:xfrm>
            <a:off x="1215383" y="1827259"/>
            <a:ext cx="21543696" cy="116086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latin typeface="Arial"/>
                <a:ea typeface="Source Sans Pro Light"/>
                <a:cs typeface="Segoe UI"/>
              </a:rPr>
              <a:t>A alocação eficiente de equipes, considerando fatores como SLA, tempo de atendimento, urgência, impacto e complexidade, configura um desafio combinatório com alta demanda computacional. A complexidade desse problema, pertencente à classe NP-completa, exige a exploração de métodos heurísticos para encontrar soluções viáveis em tempo hábil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;</a:t>
            </a:r>
            <a:endParaRPr lang="pt-BR"/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Source Sans Pro Light"/>
                <a:cs typeface="Arial"/>
              </a:rPr>
              <a:t>O algoritmo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(SA) demonstrou ser uma abordagem eficaz para solucionar este problema de alocação de equipes, encontrando soluções de alta qualidade em um tempo computacional satisfatório. A escolha do SA se justifica, especialmente quando comparado com métodos exatos, que se mostraram inviáveis para este problema.</a:t>
            </a:r>
            <a:endParaRPr lang="pt-BR" sz="4000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Source Sans Pro Light"/>
              </a:rPr>
              <a:t>A otimização da alocação de equipes, utilizando o SA, possui o potencial de reduzir significativamente o não cumprimento de </a:t>
            </a:r>
            <a:r>
              <a:rPr lang="pt-BR" sz="4000" spc="-1" err="1">
                <a:solidFill>
                  <a:srgbClr val="383838"/>
                </a:solidFill>
                <a:ea typeface="Source Sans Pro Light"/>
              </a:rPr>
              <a:t>SLAs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. Consequentemente, impactando positivamente na qualidade dos serviços prestados pela instituição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09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734-24E5-21F8-96AE-5A381776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1DC2B211-0485-51CE-61D3-3474FB4E87A2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3CA6D467-C439-0257-7ABF-4F1242BF7FA9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D5890873-A107-67F4-A09D-91F1CC1B056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69DF1FCE-6A91-FCE0-FC7C-7A041500206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0EE606E-C47D-582E-67AF-A561898C7E8C}"/>
              </a:ext>
            </a:extLst>
          </p:cNvPr>
          <p:cNvSpPr/>
          <p:nvPr/>
        </p:nvSpPr>
        <p:spPr>
          <a:xfrm>
            <a:off x="6253560" y="533520"/>
            <a:ext cx="11870529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CONCLUSÕES</a:t>
            </a:r>
            <a:endParaRPr lang="pt-BR" sz="6000" b="0" strike="noStrike" spc="-1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F6C1B1A-4A1B-A7EF-BFB5-F83FD8FF8457}"/>
              </a:ext>
            </a:extLst>
          </p:cNvPr>
          <p:cNvSpPr/>
          <p:nvPr/>
        </p:nvSpPr>
        <p:spPr>
          <a:xfrm>
            <a:off x="1032230" y="2083633"/>
            <a:ext cx="21543696" cy="80563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,Sans-Serif" panose="020B0604020202020204" pitchFamily="34" charset="0"/>
              <a:buChar char="•"/>
              <a:tabLst>
                <a:tab pos="0" algn="l"/>
              </a:tabLst>
            </a:pPr>
            <a:r>
              <a:rPr lang="pt-BR" sz="4000" b="1" spc="-1">
                <a:solidFill>
                  <a:srgbClr val="383838"/>
                </a:solidFill>
                <a:latin typeface="Arial"/>
                <a:ea typeface="Source Sans Pro Light"/>
                <a:cs typeface="Arial"/>
              </a:rPr>
              <a:t>Limitações</a:t>
            </a:r>
            <a:r>
              <a:rPr lang="pt-BR" sz="4000" spc="-1">
                <a:solidFill>
                  <a:srgbClr val="383838"/>
                </a:solidFill>
                <a:ea typeface="Source Sans Pro Light"/>
                <a:cs typeface="Arial"/>
              </a:rPr>
              <a:t>:</a:t>
            </a:r>
            <a:endParaRPr lang="en-US" sz="4000" spc="-1">
              <a:solidFill>
                <a:srgbClr val="000000"/>
              </a:solidFill>
              <a:ea typeface="Source Sans Pro Light"/>
              <a:cs typeface="Arial"/>
            </a:endParaRPr>
          </a:p>
          <a:p>
            <a:pPr marL="1943100" lvl="3" indent="-571500" algn="just">
              <a:lnSpc>
                <a:spcPct val="150000"/>
              </a:lnSpc>
              <a:spcBef>
                <a:spcPts val="1100"/>
              </a:spcBef>
              <a:buFont typeface="Arial,Sans-Serif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latin typeface="Arial"/>
                <a:ea typeface="Source Sans Pro Light"/>
                <a:cs typeface="Arial"/>
              </a:rPr>
              <a:t>A falta de informações detalhadas, como a quantidade de técnicos por equipe </a:t>
            </a:r>
            <a:r>
              <a:rPr lang="pt-BR" sz="4000" spc="-1">
                <a:solidFill>
                  <a:srgbClr val="383838"/>
                </a:solidFill>
                <a:latin typeface="Arial"/>
                <a:ea typeface="+mn-lt"/>
                <a:cs typeface="Arial"/>
              </a:rPr>
              <a:t>de suporte e as regiões de atendimento, limitou a precisão da análise da situação atual da instituição. A obtenção desses dados permitiria uma modelagem mais completa e a geração de soluções ainda mais eficazes.</a:t>
            </a:r>
            <a:endParaRPr lang="pt-BR" sz="4000" spc="-1">
              <a:solidFill>
                <a:srgbClr val="383838"/>
              </a:solidFill>
              <a:latin typeface="Arial"/>
              <a:ea typeface="Source Sans Pro Light"/>
              <a:cs typeface="Arial"/>
            </a:endParaRPr>
          </a:p>
          <a:p>
            <a:pPr marL="1943100" lvl="3" indent="-571500" algn="just">
              <a:lnSpc>
                <a:spcPct val="150000"/>
              </a:lnSpc>
              <a:spcBef>
                <a:spcPts val="1100"/>
              </a:spcBef>
              <a:buFont typeface="Arial,Sans-Serif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000000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highlight>
                <a:srgbClr val="FFFF00"/>
              </a:highlight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3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734-24E5-21F8-96AE-5A381776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1DC2B211-0485-51CE-61D3-3474FB4E87A2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3CA6D467-C439-0257-7ABF-4F1242BF7FA9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D5890873-A107-67F4-A09D-91F1CC1B056B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69DF1FCE-6A91-FCE0-FC7C-7A041500206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20EE606E-C47D-582E-67AF-A561898C7E8C}"/>
              </a:ext>
            </a:extLst>
          </p:cNvPr>
          <p:cNvSpPr/>
          <p:nvPr/>
        </p:nvSpPr>
        <p:spPr>
          <a:xfrm>
            <a:off x="6853804" y="514147"/>
            <a:ext cx="10689404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Sugestões</a:t>
            </a:r>
            <a:r>
              <a:rPr lang="en-US" sz="6000" b="1" spc="-1">
                <a:solidFill>
                  <a:srgbClr val="191919"/>
                </a:solidFill>
                <a:ea typeface="Source Sans Pro"/>
              </a:rPr>
              <a:t> para </a:t>
            </a:r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trabalhos</a:t>
            </a:r>
            <a:r>
              <a:rPr lang="en-US" sz="6000" b="1" spc="-1">
                <a:solidFill>
                  <a:srgbClr val="191919"/>
                </a:solidFill>
                <a:ea typeface="Source Sans Pro"/>
              </a:rPr>
              <a:t> </a:t>
            </a:r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futuros</a:t>
            </a:r>
            <a:endParaRPr lang="en-US" sz="6000" b="1" strike="noStrike" spc="-1" err="1">
              <a:solidFill>
                <a:srgbClr val="191919"/>
              </a:solidFill>
              <a:ea typeface="Source Sans Pro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F6C1B1A-4A1B-A7EF-BFB5-F83FD8FF8457}"/>
              </a:ext>
            </a:extLst>
          </p:cNvPr>
          <p:cNvSpPr/>
          <p:nvPr/>
        </p:nvSpPr>
        <p:spPr>
          <a:xfrm>
            <a:off x="1416852" y="2449312"/>
            <a:ext cx="21543696" cy="6068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Investigar a integração de outras técnicas de otimização, como Algoritmos Genéticos e Busca Tabu, para complementar o SA e aprimorar a qualidade das soluções.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Avaliar o impacto da solução proposta na satisfação do cliente, utilizando indicadores como tempo de resolução, cumprimento de </a:t>
            </a:r>
            <a:r>
              <a:rPr lang="pt-BR" sz="4000" strike="noStrike" spc="-1" err="1">
                <a:solidFill>
                  <a:srgbClr val="383838"/>
                </a:solidFill>
                <a:ea typeface="Source Sans Pro Light"/>
              </a:rPr>
              <a:t>SLAs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 e feedback dos clientes.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36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8FB96-916A-2031-748A-EDE0C66E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18C7EF49-861D-A472-69CA-809653D8CF7B}"/>
              </a:ext>
            </a:extLst>
          </p:cNvPr>
          <p:cNvSpPr/>
          <p:nvPr/>
        </p:nvSpPr>
        <p:spPr>
          <a:xfrm>
            <a:off x="533916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53A98C92-FB47-6504-3861-6BA558AECCE8}"/>
              </a:ext>
            </a:extLst>
          </p:cNvPr>
          <p:cNvSpPr/>
          <p:nvPr/>
        </p:nvSpPr>
        <p:spPr>
          <a:xfrm>
            <a:off x="1812409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36B34783-279F-2AE8-C2E3-60A268A60924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CCD2DD9D-ED0E-6CDD-6D9D-560EC084C7A8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0AA52FC5-1172-5151-48EA-08E87DC4D5B5}"/>
              </a:ext>
            </a:extLst>
          </p:cNvPr>
          <p:cNvSpPr/>
          <p:nvPr/>
        </p:nvSpPr>
        <p:spPr>
          <a:xfrm>
            <a:off x="6853804" y="514147"/>
            <a:ext cx="10689404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Sugestões</a:t>
            </a:r>
            <a:r>
              <a:rPr lang="en-US" sz="6000" b="1" spc="-1">
                <a:solidFill>
                  <a:srgbClr val="191919"/>
                </a:solidFill>
                <a:ea typeface="Source Sans Pro"/>
              </a:rPr>
              <a:t> para </a:t>
            </a:r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trabalhos</a:t>
            </a:r>
            <a:r>
              <a:rPr lang="en-US" sz="6000" b="1" spc="-1">
                <a:solidFill>
                  <a:srgbClr val="191919"/>
                </a:solidFill>
                <a:ea typeface="Source Sans Pro"/>
              </a:rPr>
              <a:t> </a:t>
            </a:r>
            <a:r>
              <a:rPr lang="en-US" sz="6000" b="1" spc="-1" err="1">
                <a:solidFill>
                  <a:srgbClr val="191919"/>
                </a:solidFill>
                <a:ea typeface="Source Sans Pro"/>
              </a:rPr>
              <a:t>futuros</a:t>
            </a:r>
            <a:endParaRPr lang="en-US" sz="6000" b="1" strike="noStrike" spc="-1" err="1">
              <a:solidFill>
                <a:srgbClr val="191919"/>
              </a:solidFill>
              <a:ea typeface="Source Sans Pro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D4FCCDE-F0E5-11B9-E7E7-D17A6BE35C53}"/>
              </a:ext>
            </a:extLst>
          </p:cNvPr>
          <p:cNvSpPr/>
          <p:nvPr/>
        </p:nvSpPr>
        <p:spPr>
          <a:xfrm>
            <a:off x="1416852" y="2449312"/>
            <a:ext cx="21543696" cy="85565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Fatores como a quantidade de equipes disponíveis para atender à rede de TAA podem ser considerados em estudos futuros. Além disso, as diferentes rotas entre as localizações dos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TAAs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influenciam diretamente o modelo de agendamento. Considerar o tráfego é essencial, pois ele afeta os tempos de viagem dos técnicos e, consequentemente, o tempo disponível para atender cada máquina. Funções de distribuição apropriadas também devem ser aplicadas para determinar o tempo de serviço dos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TAAs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de maneira mais precisa</a:t>
            </a:r>
            <a:r>
              <a:rPr lang="pt-BR" sz="4000" strike="noStrike" spc="-1">
                <a:solidFill>
                  <a:srgbClr val="383838"/>
                </a:solidFill>
                <a:ea typeface="+mn-lt"/>
                <a:cs typeface="+mn-lt"/>
              </a:rPr>
              <a:t>.</a:t>
            </a:r>
            <a:endParaRPr lang="pt-BR">
              <a:ea typeface="+mn-lt"/>
              <a:cs typeface="+mn-lt"/>
            </a:endParaRPr>
          </a:p>
          <a:p>
            <a:pPr algn="just"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Outra linha promissora </a:t>
            </a:r>
            <a:r>
              <a:rPr lang="pt-BR" sz="4000" strike="noStrike" spc="-1">
                <a:solidFill>
                  <a:srgbClr val="383838"/>
                </a:solidFill>
                <a:ea typeface="+mn-lt"/>
                <a:cs typeface="+mn-lt"/>
              </a:rPr>
              <a:t>para trabalhos futuros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é a integração das equipes de abastecimento e manutenção dos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TAAs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. Essa integração pode resultar em uma abordagem mais coordenada e eficiente, onde os técnicos possam realizar múltiplas tarefas em uma única visita, otimizando recursos e minimizando o tempo de inatividade dos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TAAs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highlight>
                <a:srgbClr val="FFFF00"/>
              </a:highlight>
              <a:cs typeface="Arial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863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3268-E6B9-FACA-6638-4FCF29AA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>
            <a:extLst>
              <a:ext uri="{FF2B5EF4-FFF2-40B4-BE49-F238E27FC236}">
                <a16:creationId xmlns:a16="http://schemas.microsoft.com/office/drawing/2014/main" id="{6BE77904-8266-74E1-3246-D72C0034D049}"/>
              </a:ext>
            </a:extLst>
          </p:cNvPr>
          <p:cNvSpPr/>
          <p:nvPr/>
        </p:nvSpPr>
        <p:spPr>
          <a:xfrm>
            <a:off x="9340926" y="533520"/>
            <a:ext cx="5696281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REFERÊNCIAS</a:t>
            </a:r>
            <a:endParaRPr lang="pt-BR" sz="6000" b="0" strike="noStrike" spc="-1"/>
          </a:p>
        </p:txBody>
      </p:sp>
      <p:sp>
        <p:nvSpPr>
          <p:cNvPr id="244" name="Straight Connector 8">
            <a:extLst>
              <a:ext uri="{FF2B5EF4-FFF2-40B4-BE49-F238E27FC236}">
                <a16:creationId xmlns:a16="http://schemas.microsoft.com/office/drawing/2014/main" id="{241C5283-5A58-62A3-B797-53F027DBF783}"/>
              </a:ext>
            </a:extLst>
          </p:cNvPr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>
            <a:extLst>
              <a:ext uri="{FF2B5EF4-FFF2-40B4-BE49-F238E27FC236}">
                <a16:creationId xmlns:a16="http://schemas.microsoft.com/office/drawing/2014/main" id="{3385417C-1FA3-183F-0B11-D767DAD0D111}"/>
              </a:ext>
            </a:extLst>
          </p:cNvPr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>
            <a:extLst>
              <a:ext uri="{FF2B5EF4-FFF2-40B4-BE49-F238E27FC236}">
                <a16:creationId xmlns:a16="http://schemas.microsoft.com/office/drawing/2014/main" id="{23A545EC-BC8C-9B44-44B4-A07978C68AD0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>
            <a:extLst>
              <a:ext uri="{FF2B5EF4-FFF2-40B4-BE49-F238E27FC236}">
                <a16:creationId xmlns:a16="http://schemas.microsoft.com/office/drawing/2014/main" id="{FEEB3B1E-3F6E-CC7A-EFC0-C31A42FF11B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6249D8-15A8-24AA-C87D-15DDD2CDE656}"/>
              </a:ext>
            </a:extLst>
          </p:cNvPr>
          <p:cNvSpPr/>
          <p:nvPr/>
        </p:nvSpPr>
        <p:spPr>
          <a:xfrm>
            <a:off x="573354" y="2672435"/>
            <a:ext cx="22023756" cy="37424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>
              <a:lnSpc>
                <a:spcPts val="3501"/>
              </a:lnSpc>
              <a:spcBef>
                <a:spcPts val="1100"/>
              </a:spcBef>
              <a:tabLst>
                <a:tab pos="0" algn="l"/>
              </a:tabLst>
            </a:pPr>
            <a:r>
              <a:rPr lang="pt-BR" sz="2400" spc="-1">
                <a:solidFill>
                  <a:srgbClr val="383838"/>
                </a:solidFill>
                <a:ea typeface="Source Sans Pro Light"/>
              </a:rPr>
              <a:t>[1] Ingleses vendem caixa automático. Jornal do </a:t>
            </a:r>
            <a:r>
              <a:rPr lang="pt-BR" sz="2400" spc="-1" err="1">
                <a:solidFill>
                  <a:srgbClr val="383838"/>
                </a:solidFill>
                <a:ea typeface="Source Sans Pro Light"/>
              </a:rPr>
              <a:t>Commércio</a:t>
            </a:r>
            <a:r>
              <a:rPr lang="pt-BR" sz="2400" spc="-1">
                <a:solidFill>
                  <a:srgbClr val="383838"/>
                </a:solidFill>
                <a:ea typeface="Source Sans Pro Light"/>
              </a:rPr>
              <a:t>, ano 142, edição 132, página 1/republicado pela Biblioteca Nacional-Hemeroteca Digital Brasileira. 8 de março de 1969;</a:t>
            </a:r>
            <a:endParaRPr lang="pt-BR" sz="2400" b="0" strike="noStrike" spc="-1">
              <a:solidFill>
                <a:srgbClr val="383838"/>
              </a:solidFill>
              <a:ea typeface="Source Sans Pro Light"/>
            </a:endParaRPr>
          </a:p>
          <a:p>
            <a:pPr algn="just">
              <a:lnSpc>
                <a:spcPts val="3501"/>
              </a:lnSpc>
              <a:spcBef>
                <a:spcPts val="1100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383838"/>
                </a:solidFill>
                <a:ea typeface="Source Sans Pro Light"/>
              </a:rPr>
              <a:t>[2] MONITOR MERCANTIL. O futuro do dinheiro físico e dos caixas eletrônicos no Brasil. Monitor Mercantil, 2023. Disponível em: https://monitormercantil.com.br/o-futuro-do-dinheiro-</a:t>
            </a:r>
            <a:r>
              <a:rPr lang="pt-BR" sz="2400" b="0" strike="noStrike" spc="-1" err="1">
                <a:solidFill>
                  <a:srgbClr val="383838"/>
                </a:solidFill>
                <a:ea typeface="Source Sans Pro Light"/>
              </a:rPr>
              <a:t>fisico</a:t>
            </a:r>
            <a:r>
              <a:rPr lang="pt-BR" sz="2400" b="0" strike="noStrike" spc="-1">
                <a:solidFill>
                  <a:srgbClr val="383838"/>
                </a:solidFill>
                <a:ea typeface="Source Sans Pro Light"/>
              </a:rPr>
              <a:t>-e-dos-caixas-</a:t>
            </a:r>
            <a:r>
              <a:rPr lang="pt-BR" sz="2400" b="0" strike="noStrike" spc="-1" err="1">
                <a:solidFill>
                  <a:srgbClr val="383838"/>
                </a:solidFill>
                <a:ea typeface="Source Sans Pro Light"/>
              </a:rPr>
              <a:t>eletronicos</a:t>
            </a:r>
            <a:r>
              <a:rPr lang="pt-BR" sz="2400" b="0" strike="noStrike" spc="-1">
                <a:solidFill>
                  <a:srgbClr val="383838"/>
                </a:solidFill>
                <a:ea typeface="Source Sans Pro Light"/>
              </a:rPr>
              <a:t>-no-brasil/. Acesso em: 6 nov. 2024;</a:t>
            </a:r>
          </a:p>
          <a:p>
            <a:pPr algn="just">
              <a:lnSpc>
                <a:spcPts val="3501"/>
              </a:lnSpc>
              <a:spcBef>
                <a:spcPts val="1100"/>
              </a:spcBef>
              <a:buNone/>
              <a:tabLst>
                <a:tab pos="0" algn="l"/>
              </a:tabLst>
            </a:pPr>
            <a:r>
              <a:rPr lang="pt-BR" sz="2400" spc="-1">
                <a:solidFill>
                  <a:srgbClr val="383838"/>
                </a:solidFill>
                <a:ea typeface="Source Sans Pro Light"/>
              </a:rPr>
              <a:t>[3] </a:t>
            </a:r>
            <a:r>
              <a:rPr lang="pt-BR" sz="2400" spc="-1" err="1">
                <a:solidFill>
                  <a:srgbClr val="383838"/>
                </a:solidFill>
                <a:ea typeface="Source Sans Pro Light"/>
              </a:rPr>
              <a:t>Dominski</a:t>
            </a:r>
            <a:r>
              <a:rPr lang="pt-BR" sz="2400" spc="-1">
                <a:solidFill>
                  <a:srgbClr val="383838"/>
                </a:solidFill>
                <a:ea typeface="Source Sans Pro Light"/>
              </a:rPr>
              <a:t>, Antônio Carlos. Estudo sobre o compartilhamento de terminais de </a:t>
            </a:r>
            <a:r>
              <a:rPr lang="pt-BR" sz="2400" spc="-1" err="1">
                <a:solidFill>
                  <a:srgbClr val="383838"/>
                </a:solidFill>
                <a:ea typeface="Source Sans Pro Light"/>
              </a:rPr>
              <a:t>auto-atendimento</a:t>
            </a:r>
            <a:r>
              <a:rPr lang="pt-BR" sz="2400" spc="-1">
                <a:solidFill>
                  <a:srgbClr val="383838"/>
                </a:solidFill>
                <a:ea typeface="Source Sans Pro Light"/>
              </a:rPr>
              <a:t> entre instituições financeiras brasileiras. Universidade Federal do Rio Grande do Sul, Porto Alegre, 2007.</a:t>
            </a:r>
          </a:p>
          <a:p>
            <a:pPr algn="just">
              <a:lnSpc>
                <a:spcPts val="3501"/>
              </a:lnSpc>
              <a:spcBef>
                <a:spcPts val="1100"/>
              </a:spcBef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257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Rectangle 5"/>
          <p:cNvSpPr/>
          <p:nvPr/>
        </p:nvSpPr>
        <p:spPr>
          <a:xfrm>
            <a:off x="0" y="0"/>
            <a:ext cx="6073920" cy="13715640"/>
          </a:xfrm>
          <a:prstGeom prst="rect">
            <a:avLst/>
          </a:prstGeom>
          <a:solidFill>
            <a:srgbClr val="23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70" name="Rectangle 6"/>
          <p:cNvSpPr/>
          <p:nvPr/>
        </p:nvSpPr>
        <p:spPr>
          <a:xfrm>
            <a:off x="6074280" y="0"/>
            <a:ext cx="18303120" cy="1371564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71" name="Rectangle 9"/>
          <p:cNvSpPr/>
          <p:nvPr/>
        </p:nvSpPr>
        <p:spPr>
          <a:xfrm>
            <a:off x="709560" y="628560"/>
            <a:ext cx="22957920" cy="124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72" name="TextBox 12"/>
          <p:cNvSpPr/>
          <p:nvPr/>
        </p:nvSpPr>
        <p:spPr>
          <a:xfrm>
            <a:off x="7004520" y="5838480"/>
            <a:ext cx="10368000" cy="20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74320" rIns="90000" bIns="45000" anchor="ctr">
            <a:spAutoFit/>
          </a:bodyPr>
          <a:lstStyle/>
          <a:p>
            <a:pPr algn="ctr">
              <a:lnSpc>
                <a:spcPts val="14000"/>
              </a:lnSpc>
              <a:buNone/>
            </a:pPr>
            <a:r>
              <a:rPr lang="en-US" sz="12000" b="1" strike="noStrike" spc="299">
                <a:solidFill>
                  <a:srgbClr val="191919"/>
                </a:solidFill>
                <a:latin typeface="Montserrat"/>
                <a:ea typeface="Source Sans Pro"/>
              </a:rPr>
              <a:t>OBRIGADO!</a:t>
            </a:r>
            <a:endParaRPr lang="pt-BR" sz="12000" b="0" strike="noStrike" spc="-1">
              <a:latin typeface="Arial"/>
            </a:endParaRPr>
          </a:p>
        </p:txBody>
      </p:sp>
      <p:sp>
        <p:nvSpPr>
          <p:cNvPr id="473" name="Rectangle 10"/>
          <p:cNvSpPr/>
          <p:nvPr/>
        </p:nvSpPr>
        <p:spPr>
          <a:xfrm>
            <a:off x="5075280" y="3939840"/>
            <a:ext cx="14226480" cy="5835600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74" name="Straight Connector 11"/>
          <p:cNvSpPr/>
          <p:nvPr/>
        </p:nvSpPr>
        <p:spPr>
          <a:xfrm flipV="1">
            <a:off x="12188520" y="2554920"/>
            <a:ext cx="0" cy="1882440"/>
          </a:xfrm>
          <a:prstGeom prst="line">
            <a:avLst/>
          </a:prstGeom>
          <a:ln w="127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75" name="Straight Connector 13"/>
          <p:cNvSpPr/>
          <p:nvPr/>
        </p:nvSpPr>
        <p:spPr>
          <a:xfrm flipV="1">
            <a:off x="12188520" y="9336600"/>
            <a:ext cx="0" cy="1882440"/>
          </a:xfrm>
          <a:prstGeom prst="line">
            <a:avLst/>
          </a:prstGeom>
          <a:ln w="12700"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9EC4-0FFB-C36F-6FC7-D5F74CF7A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FF4CE342-ECE2-CBF2-85A2-07350BCA5BD2}"/>
              </a:ext>
            </a:extLst>
          </p:cNvPr>
          <p:cNvSpPr/>
          <p:nvPr/>
        </p:nvSpPr>
        <p:spPr>
          <a:xfrm>
            <a:off x="8027280" y="533520"/>
            <a:ext cx="8322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PROBLEMA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CA01831F-CB73-C234-7A93-4D1395766AA7}"/>
              </a:ext>
            </a:extLst>
          </p:cNvPr>
          <p:cNvSpPr/>
          <p:nvPr/>
        </p:nvSpPr>
        <p:spPr>
          <a:xfrm>
            <a:off x="71125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22767866-E3A8-B94E-9B1B-B0687704F1B1}"/>
              </a:ext>
            </a:extLst>
          </p:cNvPr>
          <p:cNvSpPr/>
          <p:nvPr/>
        </p:nvSpPr>
        <p:spPr>
          <a:xfrm>
            <a:off x="163501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B8F88728-1403-FCF3-68B9-A525A8A5367A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ABDA3C85-F7D5-EDDE-DF02-5A4C7728784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61D8BB9A-C685-3825-A433-B2DCEFD56308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F54F903-06EE-D143-EA5F-E100694C8408}"/>
              </a:ext>
            </a:extLst>
          </p:cNvPr>
          <p:cNvSpPr/>
          <p:nvPr/>
        </p:nvSpPr>
        <p:spPr>
          <a:xfrm>
            <a:off x="1144854" y="2053889"/>
            <a:ext cx="21543696" cy="100441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A operação da agência bancária depende de boa disponibilidade de infraestrutura, como: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caixas eletrônicos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, portas giratórias, computadores, equipamentos de rede e internet etc.;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Source Sans Pro Light"/>
              </a:rPr>
              <a:t>Com objetivo de </a:t>
            </a:r>
            <a:r>
              <a:rPr lang="pt-BR" sz="4000" b="1"/>
              <a:t>manter a disponibilidade da agência</a:t>
            </a:r>
            <a:r>
              <a:rPr lang="pt-BR" sz="4000"/>
              <a:t>, com foco no horário de atendimento ao público foi desenvolvido um </a:t>
            </a:r>
            <a:r>
              <a:rPr lang="pt-BR" sz="4000" b="1"/>
              <a:t>sistema de atendimento de chamados</a:t>
            </a:r>
            <a:r>
              <a:rPr lang="pt-BR" sz="4000"/>
              <a:t>;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De acordo com a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prioridade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 dos chamados que é baseada em: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tipo de problema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impacto do proble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ma, tipo de manutenção e SLA;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Os chamados são organizados e distribuídos para as equipes técnicas: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classificados e ordenados por prioridade.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O não cumprimento do SLA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acarreta penalidades às equipes de manutenção.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 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39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5F1E1-0E8C-6AE0-6FDB-70E805BA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6E26E3F7-5009-A9EE-4736-DFCFB686FB3C}"/>
              </a:ext>
            </a:extLst>
          </p:cNvPr>
          <p:cNvSpPr/>
          <p:nvPr/>
        </p:nvSpPr>
        <p:spPr>
          <a:xfrm>
            <a:off x="8027280" y="533520"/>
            <a:ext cx="8322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PROBLEMA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8A5A1B27-4F51-812E-FB42-E38DB7CEC802}"/>
              </a:ext>
            </a:extLst>
          </p:cNvPr>
          <p:cNvSpPr/>
          <p:nvPr/>
        </p:nvSpPr>
        <p:spPr>
          <a:xfrm>
            <a:off x="71125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2DC74C7B-F358-C9C1-E4DF-CA069F1607EE}"/>
              </a:ext>
            </a:extLst>
          </p:cNvPr>
          <p:cNvSpPr/>
          <p:nvPr/>
        </p:nvSpPr>
        <p:spPr>
          <a:xfrm>
            <a:off x="163501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30E4B856-7288-14B8-FDA9-FABA65CEE7C7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85F54794-2F91-D83A-8784-653BF1AEC9F1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897E70C6-B2EC-D2FE-C08C-BD97A376F616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B5100B9-E8D5-DB1B-AF76-27138BB9543B}"/>
              </a:ext>
            </a:extLst>
          </p:cNvPr>
          <p:cNvSpPr/>
          <p:nvPr/>
        </p:nvSpPr>
        <p:spPr>
          <a:xfrm>
            <a:off x="1144854" y="1783259"/>
            <a:ext cx="21543696" cy="105442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b="1" u="sng" spc="-1">
                <a:solidFill>
                  <a:srgbClr val="383838"/>
                </a:solidFill>
                <a:ea typeface="Source Sans Pro Light"/>
              </a:rPr>
              <a:t>Limitação: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 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a ferramenta 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não prioriza adequadamente os chamados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, considerando apenas a SLA e prioridades dos chamados, para redução das penalidades;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b="1" u="sng" strike="noStrike" spc="-1">
                <a:solidFill>
                  <a:srgbClr val="383838"/>
                </a:solidFill>
                <a:ea typeface="Source Sans Pro Light"/>
              </a:rPr>
              <a:t>OBJETIVO: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 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propor uma abordagem otimizada para a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alocação de equipes 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e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escalonamento de tarefas 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(chamados) no contexto de manutenção de agências bancárias. A proposta busca minimizar os impactos operacionais causados por defeitos, considerando simultaneamente a complexidade dos defeitos, a relevância da agência e a urgência dos chamados. Para isso, foram aplicados algoritmos baseados no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Problema de Escalonamento de Tarefas com Restrição de Recursos 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(</a:t>
            </a:r>
            <a:r>
              <a:rPr lang="pt-BR" sz="4000" i="1" strike="noStrike" spc="-1" err="1">
                <a:solidFill>
                  <a:srgbClr val="383838"/>
                </a:solidFill>
                <a:ea typeface="Source Sans Pro Light"/>
              </a:rPr>
              <a:t>Resource-Constrained</a:t>
            </a:r>
            <a:r>
              <a:rPr lang="pt-BR" sz="4000" i="1" strike="noStrike" spc="-1">
                <a:solidFill>
                  <a:srgbClr val="383838"/>
                </a:solidFill>
                <a:ea typeface="Source Sans Pro Light"/>
              </a:rPr>
              <a:t> Project </a:t>
            </a:r>
            <a:r>
              <a:rPr lang="pt-BR" sz="4000" i="1" strike="noStrike" spc="-1" err="1">
                <a:solidFill>
                  <a:srgbClr val="383838"/>
                </a:solidFill>
                <a:ea typeface="Source Sans Pro Light"/>
              </a:rPr>
              <a:t>Scheduling</a:t>
            </a:r>
            <a:r>
              <a:rPr lang="pt-BR" sz="4000" i="1" strike="noStrike" spc="-1">
                <a:solidFill>
                  <a:srgbClr val="383838"/>
                </a:solidFill>
                <a:ea typeface="Source Sans Pro Light"/>
              </a:rPr>
              <a:t> </a:t>
            </a:r>
            <a:r>
              <a:rPr lang="pt-BR" sz="4000" i="1" strike="noStrike" spc="-1" err="1">
                <a:solidFill>
                  <a:srgbClr val="383838"/>
                </a:solidFill>
                <a:ea typeface="Source Sans Pro Light"/>
              </a:rPr>
              <a:t>Problem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 – </a:t>
            </a:r>
            <a:r>
              <a:rPr lang="pt-BR" sz="4000" b="1" strike="noStrike" spc="-1">
                <a:solidFill>
                  <a:srgbClr val="383838"/>
                </a:solidFill>
                <a:ea typeface="Source Sans Pro Light"/>
              </a:rPr>
              <a:t>RCPSP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), priorizando a eficiência no atendimento e o cumprimento de </a:t>
            </a:r>
            <a:r>
              <a:rPr lang="pt-BR" sz="4000" strike="noStrike" spc="-1" err="1">
                <a:solidFill>
                  <a:srgbClr val="383838"/>
                </a:solidFill>
                <a:ea typeface="Source Sans Pro Light"/>
              </a:rPr>
              <a:t>SLAs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, </a:t>
            </a:r>
            <a:r>
              <a:rPr lang="pt-BR" sz="4000" b="1" spc="-1">
                <a:solidFill>
                  <a:srgbClr val="383838"/>
                </a:solidFill>
                <a:ea typeface="Source Sans Pro Light"/>
              </a:rPr>
              <a:t>minimizando as penalidades associadas</a:t>
            </a:r>
            <a:r>
              <a:rPr lang="pt-BR" sz="4000" spc="-1">
                <a:solidFill>
                  <a:srgbClr val="383838"/>
                </a:solidFill>
                <a:ea typeface="Source Sans Pro Light"/>
              </a:rPr>
              <a:t>.</a:t>
            </a: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9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75667-DA4C-FE50-7A34-23E38270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B605F147-8452-58F5-C5CF-8107412CBB77}"/>
              </a:ext>
            </a:extLst>
          </p:cNvPr>
          <p:cNvSpPr/>
          <p:nvPr/>
        </p:nvSpPr>
        <p:spPr>
          <a:xfrm>
            <a:off x="8027280" y="533520"/>
            <a:ext cx="8322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JUSTIFICATIVA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29994BCE-F4FB-F964-6D7E-40CFC35EB7F4}"/>
              </a:ext>
            </a:extLst>
          </p:cNvPr>
          <p:cNvSpPr/>
          <p:nvPr/>
        </p:nvSpPr>
        <p:spPr>
          <a:xfrm>
            <a:off x="71125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979E858E-7370-B5D0-3F90-0270E47F0144}"/>
              </a:ext>
            </a:extLst>
          </p:cNvPr>
          <p:cNvSpPr/>
          <p:nvPr/>
        </p:nvSpPr>
        <p:spPr>
          <a:xfrm>
            <a:off x="163501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A2558395-53D2-FE52-D19E-86FF5546536E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965AFE95-735A-CB83-66F7-F054F602D2B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FF2F5B58-3482-1974-5464-557F9F398429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17DE124-468A-9962-F4E7-9AF11DDD5117}"/>
              </a:ext>
            </a:extLst>
          </p:cNvPr>
          <p:cNvSpPr/>
          <p:nvPr/>
        </p:nvSpPr>
        <p:spPr>
          <a:xfrm>
            <a:off x="1144854" y="2053889"/>
            <a:ext cx="21543696" cy="117497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O estudo do Problema de Escalonamento de Projetos com Restrição de Recursos (RCPSP) tem relação conhecida com a otimização a alocação de equipes e o escalonamento de tarefas em contextos de manutenção complexos. </a:t>
            </a:r>
            <a:endParaRPr lang="pt-BR" sz="4000" spc="-1">
              <a:solidFill>
                <a:srgbClr val="383838"/>
              </a:solidFill>
              <a:ea typeface="Source Sans Pro Light"/>
              <a:cs typeface="+mn-l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A consideração de múltiplos fatores, como </a:t>
            </a:r>
            <a:r>
              <a:rPr lang="pt-BR" sz="4000" strike="noStrike" spc="-1" err="1">
                <a:solidFill>
                  <a:srgbClr val="383838"/>
                </a:solidFill>
                <a:ea typeface="Source Sans Pro Light"/>
              </a:rPr>
              <a:t>SLAs</a:t>
            </a:r>
            <a:r>
              <a:rPr lang="pt-BR" sz="4000" strike="noStrike" spc="-1">
                <a:solidFill>
                  <a:srgbClr val="383838"/>
                </a:solidFill>
                <a:ea typeface="Source Sans Pro Light"/>
              </a:rPr>
              <a:t>, tipos de manutenção, impactos, complexidade das tarefas, tempo de deslocamento, disponibilidade de técnicos e priorização de chamados, aumenta significativamente a complexidade do problema. Sua semelhança com o Problema de Programação de Projetos com Restrições de Recursos (RCPSP), classificado como NP-difícil, evidência os desafios computacionais intrínsecos à otimização de equipes de atendimento.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57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A8696-4968-9D6B-BCA9-5B8FA150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2">
            <a:extLst>
              <a:ext uri="{FF2B5EF4-FFF2-40B4-BE49-F238E27FC236}">
                <a16:creationId xmlns:a16="http://schemas.microsoft.com/office/drawing/2014/main" id="{2608A2CA-3B90-87C0-9FD6-A825C6F0214A}"/>
              </a:ext>
            </a:extLst>
          </p:cNvPr>
          <p:cNvSpPr/>
          <p:nvPr/>
        </p:nvSpPr>
        <p:spPr>
          <a:xfrm>
            <a:off x="8027280" y="533520"/>
            <a:ext cx="83228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JUSTIFICATIVA</a:t>
            </a:r>
            <a:endParaRPr lang="pt-BR" sz="6000" b="0" strike="noStrike" spc="-1"/>
          </a:p>
        </p:txBody>
      </p:sp>
      <p:sp>
        <p:nvSpPr>
          <p:cNvPr id="182" name="Straight Connector 23">
            <a:extLst>
              <a:ext uri="{FF2B5EF4-FFF2-40B4-BE49-F238E27FC236}">
                <a16:creationId xmlns:a16="http://schemas.microsoft.com/office/drawing/2014/main" id="{853875FB-A5F8-2DFA-3C52-41867C3E9747}"/>
              </a:ext>
            </a:extLst>
          </p:cNvPr>
          <p:cNvSpPr/>
          <p:nvPr/>
        </p:nvSpPr>
        <p:spPr>
          <a:xfrm>
            <a:off x="71125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3" name="Straight Connector 24">
            <a:extLst>
              <a:ext uri="{FF2B5EF4-FFF2-40B4-BE49-F238E27FC236}">
                <a16:creationId xmlns:a16="http://schemas.microsoft.com/office/drawing/2014/main" id="{CF408CB0-DE3D-B436-C7D3-B5DCF4BEC40B}"/>
              </a:ext>
            </a:extLst>
          </p:cNvPr>
          <p:cNvSpPr/>
          <p:nvPr/>
        </p:nvSpPr>
        <p:spPr>
          <a:xfrm>
            <a:off x="16350120" y="103968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4" name="Right Triangle 7">
            <a:extLst>
              <a:ext uri="{FF2B5EF4-FFF2-40B4-BE49-F238E27FC236}">
                <a16:creationId xmlns:a16="http://schemas.microsoft.com/office/drawing/2014/main" id="{F2CA317C-5460-B736-3EA1-2A060F32B0AF}"/>
              </a:ext>
            </a:extLst>
          </p:cNvPr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5" name="Right Triangle 30">
            <a:extLst>
              <a:ext uri="{FF2B5EF4-FFF2-40B4-BE49-F238E27FC236}">
                <a16:creationId xmlns:a16="http://schemas.microsoft.com/office/drawing/2014/main" id="{7B6DFF8F-3925-106D-3714-39663AD49713}"/>
              </a:ext>
            </a:extLst>
          </p:cNvPr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9" name="Elipse 6">
            <a:extLst>
              <a:ext uri="{FF2B5EF4-FFF2-40B4-BE49-F238E27FC236}">
                <a16:creationId xmlns:a16="http://schemas.microsoft.com/office/drawing/2014/main" id="{B44AA143-90A6-D32A-A5E7-DF000B979F2E}"/>
              </a:ext>
            </a:extLst>
          </p:cNvPr>
          <p:cNvSpPr/>
          <p:nvPr/>
        </p:nvSpPr>
        <p:spPr>
          <a:xfrm>
            <a:off x="21898800" y="12051360"/>
            <a:ext cx="1500120" cy="12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565710-10A9-3E63-9E2F-4A0659E3CB2D}"/>
              </a:ext>
            </a:extLst>
          </p:cNvPr>
          <p:cNvSpPr/>
          <p:nvPr/>
        </p:nvSpPr>
        <p:spPr>
          <a:xfrm>
            <a:off x="1144854" y="2053889"/>
            <a:ext cx="21543696" cy="42220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</a:endParaRPr>
          </a:p>
          <a:p>
            <a:pPr marL="1028700" lvl="1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A901-2E19-5BC4-7936-40CD8836B4D7}"/>
              </a:ext>
            </a:extLst>
          </p:cNvPr>
          <p:cNvSpPr/>
          <p:nvPr/>
        </p:nvSpPr>
        <p:spPr>
          <a:xfrm>
            <a:off x="1144854" y="2053889"/>
            <a:ext cx="21543696" cy="6068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Apesar da ampla pesquisa sobre o RCPSP em diversas áreas, 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a aplicação específica em manutenção de equipamentos presentes em agências bancárias ainda é pouco explorada na literatura.</a:t>
            </a: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trike="noStrike" spc="-1">
              <a:solidFill>
                <a:srgbClr val="383838"/>
              </a:solidFill>
              <a:ea typeface="Source Sans Pro Light"/>
            </a:endParaRPr>
          </a:p>
          <a:p>
            <a:pPr marL="571500" indent="-571500" algn="just">
              <a:lnSpc>
                <a:spcPct val="15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101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86D3565-A4E6-EF16-228A-15844B9C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0" y="3405266"/>
            <a:ext cx="18216221" cy="10257121"/>
          </a:xfrm>
          <a:prstGeom prst="rect">
            <a:avLst/>
          </a:prstGeom>
        </p:spPr>
      </p:pic>
      <p:sp>
        <p:nvSpPr>
          <p:cNvPr id="243" name="TextBox 7"/>
          <p:cNvSpPr/>
          <p:nvPr/>
        </p:nvSpPr>
        <p:spPr>
          <a:xfrm>
            <a:off x="7205567" y="533520"/>
            <a:ext cx="9967002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REVISÃO BIBLIOGRÁFICA</a:t>
            </a:r>
            <a:endParaRPr lang="pt-BR" sz="6000" b="0" strike="noStrike" spc="-1"/>
          </a:p>
        </p:txBody>
      </p:sp>
      <p:sp>
        <p:nvSpPr>
          <p:cNvPr id="244" name="Straight Connector 8"/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/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/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/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733895-1CD9-EBD1-1F06-860F375B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22" y="2268077"/>
            <a:ext cx="14971198" cy="11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/>
          <p:cNvSpPr/>
          <p:nvPr/>
        </p:nvSpPr>
        <p:spPr>
          <a:xfrm>
            <a:off x="7205567" y="533520"/>
            <a:ext cx="9967002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REVISÃO BIBLIOGRÁFICA</a:t>
            </a:r>
            <a:endParaRPr lang="pt-BR" sz="6000" b="0" strike="noStrike" spc="-1"/>
          </a:p>
        </p:txBody>
      </p:sp>
      <p:sp>
        <p:nvSpPr>
          <p:cNvPr id="244" name="Straight Connector 8"/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/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/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/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B01C48-A775-16EE-52BD-DBF48976E863}"/>
              </a:ext>
            </a:extLst>
          </p:cNvPr>
          <p:cNvSpPr/>
          <p:nvPr/>
        </p:nvSpPr>
        <p:spPr>
          <a:xfrm>
            <a:off x="1104759" y="2090160"/>
            <a:ext cx="21711698" cy="119882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Experimental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Investigation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of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Heuristics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for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Resource-Constrained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Project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Scheduling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: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Update</a:t>
            </a:r>
            <a:endParaRPr lang="pt-BR" b="1"/>
          </a:p>
          <a:p>
            <a:pPr algn="just"/>
            <a:r>
              <a:rPr lang="pt-BR" sz="4000"/>
              <a:t>KOLISCH, Rainer; SÖNKE, Hartmann</a:t>
            </a: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endParaRPr lang="pt-BR" sz="4000" b="1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 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Kolisch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e Hartmann(2006) definem o Problema de Agendamento de Projetos com Restrições de Recursos (RCPSP) como um problema clássico de otimização na pesquisa operacional. Este problema envolve a organização das atividades de um projeto utilizando recursos limitados, garantindo o cumprimento das restrições de precedência entre as atividades e respeitando as capacidades dos recursos disponíveis. O RCPSP é amplamente reconhecido por sua complexidade, sendo classificado como um problema NP-difícil. Nesse contexto, técnicas de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metaheurística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, como o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, têm sido destacadas como técnicas utilizadas para abordar o problema.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cs typeface="Arial"/>
            </a:endParaRPr>
          </a:p>
          <a:p>
            <a:pPr algn="just"/>
            <a:endParaRPr lang="pt-BR" sz="4000" b="1" spc="-1">
              <a:solidFill>
                <a:srgbClr val="383838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>
              <a:solidFill>
                <a:srgbClr val="000000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>
              <a:lnSpc>
                <a:spcPct val="150000"/>
              </a:lnSpc>
              <a:spcBef>
                <a:spcPts val="1701"/>
              </a:spcBef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58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7"/>
          <p:cNvSpPr/>
          <p:nvPr/>
        </p:nvSpPr>
        <p:spPr>
          <a:xfrm>
            <a:off x="7205567" y="533520"/>
            <a:ext cx="9967002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rgbClr val="191919"/>
                </a:solidFill>
                <a:ea typeface="Source Sans Pro"/>
              </a:rPr>
              <a:t>REVISÃO BIBLIOGRÁFICA</a:t>
            </a:r>
            <a:endParaRPr lang="pt-BR" sz="6000" b="0" strike="noStrike" spc="-1"/>
          </a:p>
        </p:txBody>
      </p:sp>
      <p:sp>
        <p:nvSpPr>
          <p:cNvPr id="244" name="Straight Connector 8"/>
          <p:cNvSpPr/>
          <p:nvPr/>
        </p:nvSpPr>
        <p:spPr>
          <a:xfrm>
            <a:off x="621900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Straight Connector 9"/>
          <p:cNvSpPr/>
          <p:nvPr/>
        </p:nvSpPr>
        <p:spPr>
          <a:xfrm>
            <a:off x="17243640" y="1041120"/>
            <a:ext cx="914400" cy="7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7" name="Right Triangle 7"/>
          <p:cNvSpPr/>
          <p:nvPr/>
        </p:nvSpPr>
        <p:spPr>
          <a:xfrm>
            <a:off x="0" y="10149840"/>
            <a:ext cx="3565800" cy="3565800"/>
          </a:xfrm>
          <a:prstGeom prst="rtTriangle">
            <a:avLst/>
          </a:prstGeom>
          <a:solidFill>
            <a:srgbClr val="233F6A"/>
          </a:solidFill>
          <a:ln>
            <a:solidFill>
              <a:srgbClr val="233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Right Triangle 30"/>
          <p:cNvSpPr/>
          <p:nvPr/>
        </p:nvSpPr>
        <p:spPr>
          <a:xfrm rot="10800000">
            <a:off x="20811960" y="360"/>
            <a:ext cx="3565800" cy="3565800"/>
          </a:xfrm>
          <a:prstGeom prst="rt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B01C48-A775-16EE-52BD-DBF48976E863}"/>
              </a:ext>
            </a:extLst>
          </p:cNvPr>
          <p:cNvSpPr/>
          <p:nvPr/>
        </p:nvSpPr>
        <p:spPr>
          <a:xfrm>
            <a:off x="1104759" y="2090160"/>
            <a:ext cx="21711698" cy="107571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217440" tIns="108720" rIns="217440" bIns="108720" anchor="t">
            <a:spAutoFit/>
          </a:bodyPr>
          <a:lstStyle/>
          <a:p>
            <a:pPr algn="just"/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A new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efficient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algorithm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for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the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resource-constrained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project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scheduling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problem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and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its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multiple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mode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b="1" spc="-1" err="1">
                <a:solidFill>
                  <a:srgbClr val="383838"/>
                </a:solidFill>
                <a:ea typeface="+mn-lt"/>
                <a:cs typeface="+mn-lt"/>
              </a:rPr>
              <a:t>version</a:t>
            </a:r>
            <a:r>
              <a:rPr lang="pt-BR" sz="4000" b="1" spc="-1">
                <a:solidFill>
                  <a:srgbClr val="383838"/>
                </a:solidFill>
                <a:ea typeface="+mn-lt"/>
                <a:cs typeface="+mn-lt"/>
              </a:rPr>
              <a:t>. </a:t>
            </a:r>
            <a:endParaRPr lang="pt-BR" b="1"/>
          </a:p>
          <a:p>
            <a:pPr algn="just"/>
            <a:r>
              <a:rPr lang="pt-BR" sz="4000" err="1"/>
              <a:t>Bouleimen</a:t>
            </a:r>
            <a:r>
              <a:rPr lang="pt-BR" sz="4000"/>
              <a:t>, K; </a:t>
            </a:r>
            <a:r>
              <a:rPr lang="pt-BR" sz="4000" err="1"/>
              <a:t>Lecocq</a:t>
            </a:r>
            <a:r>
              <a:rPr lang="pt-BR" sz="4000"/>
              <a:t>, H</a:t>
            </a:r>
            <a:endParaRPr lang="pt-BR" sz="4000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endParaRPr lang="pt-BR" sz="4000" b="1" spc="-1">
              <a:solidFill>
                <a:srgbClr val="383838"/>
              </a:solidFill>
              <a:ea typeface="+mn-lt"/>
              <a:cs typeface="+mn-lt"/>
            </a:endParaRPr>
          </a:p>
          <a:p>
            <a:pPr algn="just"/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 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Bouleimen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e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Lecocq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(2003) propõem um novo algoritmo de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simulated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pt-BR" sz="4000" spc="-1" err="1">
                <a:solidFill>
                  <a:srgbClr val="383838"/>
                </a:solidFill>
                <a:ea typeface="+mn-lt"/>
                <a:cs typeface="+mn-lt"/>
              </a:rPr>
              <a:t>annealing</a:t>
            </a:r>
            <a:r>
              <a:rPr lang="pt-BR" sz="4000" spc="-1">
                <a:solidFill>
                  <a:srgbClr val="383838"/>
                </a:solidFill>
                <a:ea typeface="+mn-lt"/>
                <a:cs typeface="+mn-lt"/>
              </a:rPr>
              <a:t> (SA) para resolver o problema de escalonamento de projetos com restrição de recursos (RCPSP) e sua versão multimodo (MRCPSP), com foco na minimização da duração total do projeto. Os resultados demonstram que o algoritmo SA proposto se destaca entre os métodos mais competitivos para o RCPSP e MRCPSP, com capacidade de melhorar as soluções existentes e encontrar soluções próximas ao ótimo em tempo computacional razoável.</a:t>
            </a:r>
            <a:endParaRPr lang="pt-BR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cs typeface="Arial"/>
            </a:endParaRPr>
          </a:p>
          <a:p>
            <a:pPr algn="just"/>
            <a:endParaRPr lang="pt-BR" sz="4000" b="1" spc="-1">
              <a:solidFill>
                <a:srgbClr val="383838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 sz="4000" spc="-1">
              <a:solidFill>
                <a:srgbClr val="383838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/>
            <a:endParaRPr lang="pt-BR">
              <a:solidFill>
                <a:srgbClr val="000000"/>
              </a:solidFill>
              <a:highlight>
                <a:srgbClr val="FFFF00"/>
              </a:highlight>
              <a:ea typeface="Source Sans Pro Light"/>
              <a:cs typeface="Arial"/>
            </a:endParaRPr>
          </a:p>
          <a:p>
            <a:pPr algn="just">
              <a:lnSpc>
                <a:spcPct val="150000"/>
              </a:lnSpc>
              <a:spcBef>
                <a:spcPts val="1701"/>
              </a:spcBef>
            </a:pPr>
            <a:endParaRPr lang="pt-BR" sz="4000" spc="-1">
              <a:solidFill>
                <a:srgbClr val="383838"/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3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C3404C"/>
      </a:accent1>
      <a:accent2>
        <a:srgbClr val="ACBE2B"/>
      </a:accent2>
      <a:accent3>
        <a:srgbClr val="2375C3"/>
      </a:accent3>
      <a:accent4>
        <a:srgbClr val="9266AD"/>
      </a:accent4>
      <a:accent5>
        <a:srgbClr val="929590"/>
      </a:accent5>
      <a:accent6>
        <a:srgbClr val="424242"/>
      </a:accent6>
      <a:hlink>
        <a:srgbClr val="F6945B"/>
      </a:hlink>
      <a:folHlink>
        <a:srgbClr val="6867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C3404C"/>
      </a:accent1>
      <a:accent2>
        <a:srgbClr val="ACBE2B"/>
      </a:accent2>
      <a:accent3>
        <a:srgbClr val="2375C3"/>
      </a:accent3>
      <a:accent4>
        <a:srgbClr val="9266AD"/>
      </a:accent4>
      <a:accent5>
        <a:srgbClr val="929590"/>
      </a:accent5>
      <a:accent6>
        <a:srgbClr val="424242"/>
      </a:accent6>
      <a:hlink>
        <a:srgbClr val="F6945B"/>
      </a:hlink>
      <a:folHlink>
        <a:srgbClr val="6867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C3404C"/>
      </a:accent1>
      <a:accent2>
        <a:srgbClr val="ACBE2B"/>
      </a:accent2>
      <a:accent3>
        <a:srgbClr val="2375C3"/>
      </a:accent3>
      <a:accent4>
        <a:srgbClr val="9266AD"/>
      </a:accent4>
      <a:accent5>
        <a:srgbClr val="929590"/>
      </a:accent5>
      <a:accent6>
        <a:srgbClr val="424242"/>
      </a:accent6>
      <a:hlink>
        <a:srgbClr val="F6945B"/>
      </a:hlink>
      <a:folHlink>
        <a:srgbClr val="6867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919"/>
      </a:dk2>
      <a:lt2>
        <a:srgbClr val="FFFFFF"/>
      </a:lt2>
      <a:accent1>
        <a:srgbClr val="C3404C"/>
      </a:accent1>
      <a:accent2>
        <a:srgbClr val="ACBE2B"/>
      </a:accent2>
      <a:accent3>
        <a:srgbClr val="2375C3"/>
      </a:accent3>
      <a:accent4>
        <a:srgbClr val="9266AD"/>
      </a:accent4>
      <a:accent5>
        <a:srgbClr val="929590"/>
      </a:accent5>
      <a:accent6>
        <a:srgbClr val="424242"/>
      </a:accent6>
      <a:hlink>
        <a:srgbClr val="F6945B"/>
      </a:hlink>
      <a:folHlink>
        <a:srgbClr val="6867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2586</Words>
  <Application>Microsoft Office PowerPoint</Application>
  <PresentationFormat>Personalizar</PresentationFormat>
  <Paragraphs>251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http://graphicriver.net/user/jetfabrik</Manager>
  <Company>http://graphicriver.net/user/jetfabrik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>http://graphicriver.net/user/jetfabrik</dc:subject>
  <dc:creator>Jetfabrik</dc:creator>
  <cp:keywords>http/graphicriver.net/user/jetfabrik</cp:keywords>
  <dc:description>http://graphicriver.net/user/jetfabrik</dc:description>
  <cp:lastModifiedBy>Alessandro Alves</cp:lastModifiedBy>
  <cp:revision>2</cp:revision>
  <dcterms:created xsi:type="dcterms:W3CDTF">2014-11-12T21:47:38Z</dcterms:created>
  <dcterms:modified xsi:type="dcterms:W3CDTF">2024-12-14T12:48:15Z</dcterms:modified>
  <cp:category>http://graphicriver.net/user/jetfabrik</cp:category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21</vt:i4>
  </property>
  <property fmtid="{D5CDD505-2E9C-101B-9397-08002B2CF9AE}" pid="4" name="PresentationFormat">
    <vt:lpwstr>Personalizar</vt:lpwstr>
  </property>
  <property fmtid="{D5CDD505-2E9C-101B-9397-08002B2CF9AE}" pid="5" name="Slides">
    <vt:i4>21</vt:i4>
  </property>
</Properties>
</file>