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6" r:id="rId1"/>
  </p:sldMasterIdLst>
  <p:notesMasterIdLst>
    <p:notesMasterId r:id="rId32"/>
  </p:notesMasterIdLst>
  <p:handoutMasterIdLst>
    <p:handoutMasterId r:id="rId33"/>
  </p:handoutMasterIdLst>
  <p:sldIdLst>
    <p:sldId id="256" r:id="rId2"/>
    <p:sldId id="273" r:id="rId3"/>
    <p:sldId id="269" r:id="rId4"/>
    <p:sldId id="347" r:id="rId5"/>
    <p:sldId id="333" r:id="rId6"/>
    <p:sldId id="375" r:id="rId7"/>
    <p:sldId id="376" r:id="rId8"/>
    <p:sldId id="377" r:id="rId9"/>
    <p:sldId id="378" r:id="rId10"/>
    <p:sldId id="379" r:id="rId11"/>
    <p:sldId id="380" r:id="rId12"/>
    <p:sldId id="381" r:id="rId13"/>
    <p:sldId id="382" r:id="rId14"/>
    <p:sldId id="383" r:id="rId15"/>
    <p:sldId id="384" r:id="rId16"/>
    <p:sldId id="385" r:id="rId17"/>
    <p:sldId id="386" r:id="rId18"/>
    <p:sldId id="387" r:id="rId19"/>
    <p:sldId id="388" r:id="rId20"/>
    <p:sldId id="389" r:id="rId21"/>
    <p:sldId id="390" r:id="rId22"/>
    <p:sldId id="391" r:id="rId23"/>
    <p:sldId id="392" r:id="rId24"/>
    <p:sldId id="393" r:id="rId25"/>
    <p:sldId id="394" r:id="rId26"/>
    <p:sldId id="395" r:id="rId27"/>
    <p:sldId id="396" r:id="rId28"/>
    <p:sldId id="397" r:id="rId29"/>
    <p:sldId id="398" r:id="rId30"/>
    <p:sldId id="374"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405" autoAdjust="0"/>
    <p:restoredTop sz="94660"/>
  </p:normalViewPr>
  <p:slideViewPr>
    <p:cSldViewPr snapToGrid="0" snapToObjects="1">
      <p:cViewPr>
        <p:scale>
          <a:sx n="76" d="100"/>
          <a:sy n="76" d="100"/>
        </p:scale>
        <p:origin x="-486" y="210"/>
      </p:cViewPr>
      <p:guideLst>
        <p:guide orient="horz" pos="2160"/>
        <p:guide pos="3840"/>
      </p:guideLst>
    </p:cSldViewPr>
  </p:slideViewPr>
  <p:notesTextViewPr>
    <p:cViewPr>
      <p:scale>
        <a:sx n="100" d="100"/>
        <a:sy n="100" d="100"/>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6D3D62E-D0EC-F54F-AB63-33C13DC0F3F4}" type="datetimeFigureOut">
              <a:rPr lang="en-US" smtClean="0"/>
              <a:pPr/>
              <a:t>10/9/2019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49DC4D4-E7E2-5047-B9BF-D81C68BFBE43}" type="slidenum">
              <a:rPr lang="en-US" smtClean="0"/>
              <a:pPr/>
              <a:t>‹#›</a:t>
            </a:fld>
            <a:endParaRPr lang="en-US"/>
          </a:p>
        </p:txBody>
      </p:sp>
    </p:spTree>
    <p:extLst>
      <p:ext uri="{BB962C8B-B14F-4D97-AF65-F5344CB8AC3E}">
        <p14:creationId xmlns:p14="http://schemas.microsoft.com/office/powerpoint/2010/main" val="300085700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5D610D5-FB77-D84E-BBD0-81880621CA15}" type="datetimeFigureOut">
              <a:rPr lang="en-US" smtClean="0"/>
              <a:pPr/>
              <a:t>10/9/2019</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4BAF16F-1C2A-B042-98B1-E0329540C195}" type="slidenum">
              <a:rPr lang="en-US" smtClean="0"/>
              <a:pPr/>
              <a:t>‹#›</a:t>
            </a:fld>
            <a:endParaRPr lang="en-US"/>
          </a:p>
        </p:txBody>
      </p:sp>
    </p:spTree>
    <p:extLst>
      <p:ext uri="{BB962C8B-B14F-4D97-AF65-F5344CB8AC3E}">
        <p14:creationId xmlns:p14="http://schemas.microsoft.com/office/powerpoint/2010/main" val="1614920805"/>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a:extLst>
              <a:ext uri="{FF2B5EF4-FFF2-40B4-BE49-F238E27FC236}">
                <a16:creationId xmlns:a16="http://schemas.microsoft.com/office/drawing/2014/main" xmlns="" id="{3C277616-CEF4-4E75-A00E-9E9CE42ABE8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Notes Placeholder 2">
            <a:extLst>
              <a:ext uri="{FF2B5EF4-FFF2-40B4-BE49-F238E27FC236}">
                <a16:creationId xmlns:a16="http://schemas.microsoft.com/office/drawing/2014/main" xmlns="" id="{65285732-AF3D-41B0-8AD6-9E04C8EDFD1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171450" indent="-171450">
              <a:buFontTx/>
              <a:buChar char="•"/>
            </a:pPr>
            <a:r>
              <a:rPr lang="en-US" altLang="en-US">
                <a:ea typeface="ＭＳ Ｐゴシック" panose="020B0600070205080204" pitchFamily="34" charset="-128"/>
              </a:rPr>
              <a:t>The chapter begins by explaining, using examples, the difference between system-1 and system-2 decision making.</a:t>
            </a:r>
          </a:p>
          <a:p>
            <a:pPr marL="171450" indent="-171450">
              <a:buFontTx/>
              <a:buChar char="•"/>
            </a:pPr>
            <a:r>
              <a:rPr lang="en-US" altLang="en-US">
                <a:ea typeface="ＭＳ Ｐゴシック" panose="020B0600070205080204" pitchFamily="34" charset="-128"/>
              </a:rPr>
              <a:t>It further uses examples for each of the cognitive heuristics described in the chapter, including its potential benefits and risks.</a:t>
            </a:r>
          </a:p>
          <a:p>
            <a:pPr marL="171450" indent="-171450">
              <a:buFontTx/>
              <a:buChar char="•"/>
            </a:pPr>
            <a:endParaRPr lang="en-US" altLang="en-US">
              <a:ea typeface="ＭＳ Ｐゴシック" panose="020B0600070205080204" pitchFamily="34" charset="-128"/>
            </a:endParaRPr>
          </a:p>
        </p:txBody>
      </p:sp>
      <p:sp>
        <p:nvSpPr>
          <p:cNvPr id="32772" name="Slide Number Placeholder 3">
            <a:extLst>
              <a:ext uri="{FF2B5EF4-FFF2-40B4-BE49-F238E27FC236}">
                <a16:creationId xmlns:a16="http://schemas.microsoft.com/office/drawing/2014/main" xmlns="" id="{60F7737B-E7D3-45CA-AF0D-19A4EFC3262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ＭＳ Ｐゴシック" panose="020B0600070205080204" pitchFamily="34" charset="-128"/>
              </a:defRPr>
            </a:lvl1pPr>
            <a:lvl2pPr marL="742950" indent="-285750">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fontAlgn="base">
              <a:spcBef>
                <a:spcPct val="0"/>
              </a:spcBef>
              <a:spcAft>
                <a:spcPct val="0"/>
              </a:spcAft>
            </a:pPr>
            <a:fld id="{A8FC478F-581D-449F-AC8B-26D8483FC3F3}" type="slidenum">
              <a:rPr lang="en-US" altLang="en-US" smtClean="0">
                <a:latin typeface="Arial" panose="020B0604020202020204" pitchFamily="34" charset="0"/>
                <a:cs typeface="Arial" panose="020B0604020202020204" pitchFamily="34" charset="0"/>
              </a:rPr>
              <a:pPr fontAlgn="base">
                <a:spcBef>
                  <a:spcPct val="0"/>
                </a:spcBef>
                <a:spcAft>
                  <a:spcPct val="0"/>
                </a:spcAft>
              </a:pPr>
              <a:t>2</a:t>
            </a:fld>
            <a:endParaRPr lang="en-US" altLang="en-US">
              <a:latin typeface="Arial" panose="020B0604020202020204" pitchFamily="34" charset="0"/>
              <a:cs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body" idx="1"/>
          </p:nvPr>
        </p:nvSpPr>
        <p:spPr>
          <a:xfrm>
            <a:off x="914730" y="4345781"/>
            <a:ext cx="5028543" cy="3853161"/>
          </a:xfrm>
          <a:ln/>
        </p:spPr>
        <p:txBody>
          <a:bodyPr lIns="89166" tIns="43801" rIns="89166" bIns="43801"/>
          <a:lstStyle/>
          <a:p>
            <a:endParaRPr lang="en-US"/>
          </a:p>
        </p:txBody>
      </p:sp>
      <p:sp>
        <p:nvSpPr>
          <p:cNvPr id="65539" name="Rectangle 3"/>
          <p:cNvSpPr>
            <a:spLocks noGrp="1" noRot="1" noChangeAspect="1" noChangeArrowheads="1" noTextEdit="1"/>
          </p:cNvSpPr>
          <p:nvPr>
            <p:ph type="sldImg"/>
          </p:nvPr>
        </p:nvSpPr>
        <p:spPr>
          <a:xfrm>
            <a:off x="584200" y="798513"/>
            <a:ext cx="5689600" cy="3200400"/>
          </a:xfrm>
          <a:ln cap="flat"/>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04BAF16F-1C2A-B042-98B1-E0329540C195}" type="slidenum">
              <a:rPr lang="en-US" smtClean="0"/>
              <a:pPr/>
              <a:t>21</a:t>
            </a:fld>
            <a:endParaRPr lang="en-US"/>
          </a:p>
        </p:txBody>
      </p:sp>
    </p:spTree>
    <p:extLst>
      <p:ext uri="{BB962C8B-B14F-4D97-AF65-F5344CB8AC3E}">
        <p14:creationId xmlns:p14="http://schemas.microsoft.com/office/powerpoint/2010/main" val="401417077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Front-Page">
    <p:spTree>
      <p:nvGrpSpPr>
        <p:cNvPr id="1" name=""/>
        <p:cNvGrpSpPr/>
        <p:nvPr/>
      </p:nvGrpSpPr>
      <p:grpSpPr>
        <a:xfrm>
          <a:off x="0" y="0"/>
          <a:ext cx="0" cy="0"/>
          <a:chOff x="0" y="0"/>
          <a:chExt cx="0" cy="0"/>
        </a:xfrm>
      </p:grpSpPr>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163792" y="2"/>
            <a:ext cx="2086923" cy="2663101"/>
          </a:xfrm>
          <a:prstGeom prst="rect">
            <a:avLst/>
          </a:prstGeom>
        </p:spPr>
      </p:pic>
      <p:sp>
        <p:nvSpPr>
          <p:cNvPr id="9" name="Text Placeholder 8"/>
          <p:cNvSpPr>
            <a:spLocks noGrp="1"/>
          </p:cNvSpPr>
          <p:nvPr>
            <p:ph type="body" sz="quarter" idx="10" hasCustomPrompt="1"/>
          </p:nvPr>
        </p:nvSpPr>
        <p:spPr>
          <a:xfrm>
            <a:off x="1066800" y="2772606"/>
            <a:ext cx="10183915" cy="933731"/>
          </a:xfrm>
        </p:spPr>
        <p:txBody>
          <a:bodyPr>
            <a:noAutofit/>
          </a:bodyPr>
          <a:lstStyle>
            <a:lvl1pPr marL="0" indent="0">
              <a:buNone/>
              <a:defRPr sz="4500" b="1" baseline="0">
                <a:solidFill>
                  <a:srgbClr val="FF2E2E"/>
                </a:solidFill>
                <a:latin typeface="Arial" panose="020B0604020202020204" pitchFamily="34" charset="0"/>
                <a:cs typeface="Arial" panose="020B0604020202020204" pitchFamily="34" charset="0"/>
              </a:defRPr>
            </a:lvl1pPr>
          </a:lstStyle>
          <a:p>
            <a:pPr lvl="0"/>
            <a:r>
              <a:rPr lang="en-US" dirty="0"/>
              <a:t>Lorem – Ipsum.</a:t>
            </a:r>
          </a:p>
        </p:txBody>
      </p:sp>
      <p:cxnSp>
        <p:nvCxnSpPr>
          <p:cNvPr id="13" name="Straight Connector 12"/>
          <p:cNvCxnSpPr/>
          <p:nvPr/>
        </p:nvCxnSpPr>
        <p:spPr>
          <a:xfrm>
            <a:off x="3216277" y="6305796"/>
            <a:ext cx="7947025" cy="0"/>
          </a:xfrm>
          <a:prstGeom prst="line">
            <a:avLst/>
          </a:prstGeom>
          <a:ln w="19050">
            <a:solidFill>
              <a:srgbClr val="FF2E2E"/>
            </a:solidFill>
          </a:ln>
        </p:spPr>
        <p:style>
          <a:lnRef idx="1">
            <a:schemeClr val="accent1"/>
          </a:lnRef>
          <a:fillRef idx="0">
            <a:schemeClr val="accent1"/>
          </a:fillRef>
          <a:effectRef idx="0">
            <a:schemeClr val="accent1"/>
          </a:effectRef>
          <a:fontRef idx="minor">
            <a:schemeClr val="tx1"/>
          </a:fontRef>
        </p:style>
      </p:cxnSp>
      <p:sp>
        <p:nvSpPr>
          <p:cNvPr id="16" name="Text Placeholder 15"/>
          <p:cNvSpPr>
            <a:spLocks noGrp="1"/>
          </p:cNvSpPr>
          <p:nvPr>
            <p:ph type="body" sz="quarter" idx="11" hasCustomPrompt="1"/>
          </p:nvPr>
        </p:nvSpPr>
        <p:spPr>
          <a:xfrm>
            <a:off x="1066800" y="3940644"/>
            <a:ext cx="10183915" cy="399945"/>
          </a:xfrm>
        </p:spPr>
        <p:txBody>
          <a:bodyPr>
            <a:noAutofit/>
          </a:bodyPr>
          <a:lstStyle>
            <a:lvl1pPr marL="0" indent="0">
              <a:lnSpc>
                <a:spcPct val="100000"/>
              </a:lnSpc>
              <a:buNone/>
              <a:defRPr sz="2100" baseline="0">
                <a:solidFill>
                  <a:srgbClr val="FF6131"/>
                </a:solidFill>
                <a:latin typeface="Arial" panose="020B0604020202020204" pitchFamily="34" charset="0"/>
                <a:cs typeface="Arial" panose="020B0604020202020204" pitchFamily="34" charset="0"/>
              </a:defRPr>
            </a:lvl1pPr>
          </a:lstStyle>
          <a:p>
            <a:pPr lvl="0"/>
            <a:r>
              <a:rPr lang="en-US" dirty="0"/>
              <a:t>Lorem ipsum dolor sit </a:t>
            </a:r>
            <a:r>
              <a:rPr lang="en-US" dirty="0" err="1"/>
              <a:t>amet</a:t>
            </a:r>
            <a:endParaRPr lang="en-US" dirty="0"/>
          </a:p>
        </p:txBody>
      </p:sp>
      <p:pic>
        <p:nvPicPr>
          <p:cNvPr id="19" name="Picture 1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6801" y="6162527"/>
            <a:ext cx="1877003" cy="319457"/>
          </a:xfrm>
          <a:prstGeom prst="rect">
            <a:avLst/>
          </a:prstGeom>
        </p:spPr>
      </p:pic>
      <p:cxnSp>
        <p:nvCxnSpPr>
          <p:cNvPr id="21" name="Straight Connector 20"/>
          <p:cNvCxnSpPr/>
          <p:nvPr/>
        </p:nvCxnSpPr>
        <p:spPr>
          <a:xfrm>
            <a:off x="3216277" y="6410696"/>
            <a:ext cx="7947025" cy="0"/>
          </a:xfrm>
          <a:prstGeom prst="line">
            <a:avLst/>
          </a:prstGeom>
          <a:ln w="19050">
            <a:solidFill>
              <a:srgbClr val="FF2E2E"/>
            </a:solidFill>
          </a:ln>
        </p:spPr>
        <p:style>
          <a:lnRef idx="1">
            <a:schemeClr val="accent1"/>
          </a:lnRef>
          <a:fillRef idx="0">
            <a:schemeClr val="accent1"/>
          </a:fillRef>
          <a:effectRef idx="0">
            <a:schemeClr val="accent1"/>
          </a:effectRef>
          <a:fontRef idx="minor">
            <a:schemeClr val="tx1"/>
          </a:fontRef>
        </p:style>
      </p:cxnSp>
      <p:pic>
        <p:nvPicPr>
          <p:cNvPr id="22" name="Picture 2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66802" y="434345"/>
            <a:ext cx="665719" cy="660775"/>
          </a:xfrm>
          <a:prstGeom prst="rect">
            <a:avLst/>
          </a:prstGeom>
        </p:spPr>
      </p:pic>
    </p:spTree>
    <p:extLst>
      <p:ext uri="{BB962C8B-B14F-4D97-AF65-F5344CB8AC3E}">
        <p14:creationId xmlns:p14="http://schemas.microsoft.com/office/powerpoint/2010/main" val="4104135155"/>
      </p:ext>
    </p:extLst>
  </p:cSld>
  <p:clrMapOvr>
    <a:masterClrMapping/>
  </p:clrMapOvr>
  <p:extLst>
    <p:ext uri="{DCECCB84-F9BA-43D5-87BE-67443E8EF086}">
      <p15:sldGuideLst xmlns:p15="http://schemas.microsoft.com/office/powerpoint/2012/main" xmlns="">
        <p15:guide id="1" orient="horz" pos="2160" userDrawn="1">
          <p15:clr>
            <a:srgbClr val="FBAE40"/>
          </p15:clr>
        </p15:guide>
        <p15:guide id="2" pos="5120" userDrawn="1">
          <p15:clr>
            <a:srgbClr val="FBAE40"/>
          </p15:clr>
        </p15:guide>
        <p15:guide id="3" pos="896" userDrawn="1">
          <p15:clr>
            <a:srgbClr val="FBAE40"/>
          </p15:clr>
        </p15:guide>
        <p15:guide id="4" pos="9376"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p:cNvSpPr/>
          <p:nvPr/>
        </p:nvSpPr>
        <p:spPr>
          <a:xfrm>
            <a:off x="0" y="0"/>
            <a:ext cx="12192000" cy="6858000"/>
          </a:xfrm>
          <a:prstGeom prst="rect">
            <a:avLst/>
          </a:prstGeom>
          <a:solidFill>
            <a:srgbClr val="FF2E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cxnSp>
        <p:nvCxnSpPr>
          <p:cNvPr id="6" name="Straight Connector 5"/>
          <p:cNvCxnSpPr/>
          <p:nvPr/>
        </p:nvCxnSpPr>
        <p:spPr>
          <a:xfrm>
            <a:off x="3254376" y="6305796"/>
            <a:ext cx="7908925"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pic>
        <p:nvPicPr>
          <p:cNvPr id="7" name="Picture 6"/>
          <p:cNvPicPr>
            <a:picLocks noChangeAspect="1"/>
          </p:cNvPicPr>
          <p:nvPr/>
        </p:nvPicPr>
        <p:blipFill>
          <a:blip r:embed="rId2" cstate="print">
            <a:biLevel thresh="25000"/>
            <a:extLst>
              <a:ext uri="{28A0092B-C50C-407E-A947-70E740481C1C}">
                <a14:useLocalDpi xmlns:a14="http://schemas.microsoft.com/office/drawing/2010/main" val="0"/>
              </a:ext>
            </a:extLst>
          </a:blip>
          <a:stretch>
            <a:fillRect/>
          </a:stretch>
        </p:blipFill>
        <p:spPr>
          <a:xfrm>
            <a:off x="1104901" y="6162527"/>
            <a:ext cx="1877003" cy="319457"/>
          </a:xfrm>
          <a:prstGeom prst="rect">
            <a:avLst/>
          </a:prstGeom>
        </p:spPr>
      </p:pic>
      <p:cxnSp>
        <p:nvCxnSpPr>
          <p:cNvPr id="8" name="Straight Connector 7"/>
          <p:cNvCxnSpPr/>
          <p:nvPr/>
        </p:nvCxnSpPr>
        <p:spPr>
          <a:xfrm>
            <a:off x="3254376" y="6410696"/>
            <a:ext cx="7908925"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1066802" y="434345"/>
            <a:ext cx="665719" cy="660775"/>
          </a:xfrm>
          <a:prstGeom prst="rect">
            <a:avLst/>
          </a:prstGeom>
        </p:spPr>
      </p:pic>
      <p:pic>
        <p:nvPicPr>
          <p:cNvPr id="10" name="Picture 9"/>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9163792" y="2"/>
            <a:ext cx="2086923" cy="2663101"/>
          </a:xfrm>
          <a:prstGeom prst="rect">
            <a:avLst/>
          </a:prstGeom>
        </p:spPr>
      </p:pic>
    </p:spTree>
    <p:extLst>
      <p:ext uri="{BB962C8B-B14F-4D97-AF65-F5344CB8AC3E}">
        <p14:creationId xmlns:p14="http://schemas.microsoft.com/office/powerpoint/2010/main" val="4076316399"/>
      </p:ext>
    </p:extLst>
  </p:cSld>
  <p:clrMapOvr>
    <a:masterClrMapping/>
  </p:clrMapOvr>
  <p:transition spd="med">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8" name="Rectangle 7"/>
          <p:cNvSpPr/>
          <p:nvPr/>
        </p:nvSpPr>
        <p:spPr>
          <a:xfrm>
            <a:off x="365760" y="320040"/>
            <a:ext cx="11430000" cy="6217920"/>
          </a:xfrm>
          <a:prstGeom prst="rect">
            <a:avLst/>
          </a:prstGeom>
          <a:solidFill>
            <a:srgbClr val="FFF3F3">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 name="Title 1"/>
          <p:cNvSpPr>
            <a:spLocks noGrp="1"/>
          </p:cNvSpPr>
          <p:nvPr>
            <p:ph type="title" hasCustomPrompt="1"/>
          </p:nvPr>
        </p:nvSpPr>
        <p:spPr>
          <a:xfrm>
            <a:off x="831850" y="1280160"/>
            <a:ext cx="3457517" cy="1569918"/>
          </a:xfrm>
        </p:spPr>
        <p:txBody>
          <a:bodyPr anchor="b">
            <a:normAutofit/>
          </a:bodyPr>
          <a:lstStyle>
            <a:lvl1pPr>
              <a:defRPr sz="4050" b="1" baseline="0"/>
            </a:lvl1pPr>
          </a:lstStyle>
          <a:p>
            <a:r>
              <a:rPr lang="en-US" dirty="0"/>
              <a:t>Section </a:t>
            </a:r>
            <a:br>
              <a:rPr lang="en-US" dirty="0"/>
            </a:br>
            <a:r>
              <a:rPr lang="en-US" dirty="0"/>
              <a:t>Header.</a:t>
            </a:r>
          </a:p>
        </p:txBody>
      </p:sp>
      <p:sp>
        <p:nvSpPr>
          <p:cNvPr id="10" name="Text Placeholder 2"/>
          <p:cNvSpPr>
            <a:spLocks noGrp="1"/>
          </p:cNvSpPr>
          <p:nvPr>
            <p:ph type="body" idx="1" hasCustomPrompt="1"/>
          </p:nvPr>
        </p:nvSpPr>
        <p:spPr>
          <a:xfrm>
            <a:off x="838201" y="2993350"/>
            <a:ext cx="3457516" cy="2635554"/>
          </a:xfrm>
        </p:spPr>
        <p:txBody>
          <a:bodyPr>
            <a:normAutofit/>
          </a:bodyPr>
          <a:lstStyle>
            <a:lvl1pPr marL="0" marR="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sz="1050">
                <a:solidFill>
                  <a:srgbClr val="100F5E"/>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More text for section breaker</a:t>
            </a:r>
          </a:p>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dirty="0"/>
              <a:t>More text for section breaker</a:t>
            </a:r>
          </a:p>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dirty="0"/>
              <a:t>More text for section breaker</a:t>
            </a:r>
          </a:p>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dirty="0"/>
              <a:t>More text for section breaker</a:t>
            </a:r>
          </a:p>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dirty="0"/>
              <a:t>More text for section breaker</a:t>
            </a:r>
          </a:p>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dirty="0"/>
              <a:t>More text for section breaker</a:t>
            </a:r>
          </a:p>
          <a:p>
            <a:pPr lvl="0"/>
            <a:endParaRPr lang="en-US" dirty="0"/>
          </a:p>
        </p:txBody>
      </p:sp>
      <p:cxnSp>
        <p:nvCxnSpPr>
          <p:cNvPr id="12" name="Straight Connector 11"/>
          <p:cNvCxnSpPr/>
          <p:nvPr/>
        </p:nvCxnSpPr>
        <p:spPr>
          <a:xfrm>
            <a:off x="2987674" y="6183456"/>
            <a:ext cx="8366127" cy="0"/>
          </a:xfrm>
          <a:prstGeom prst="line">
            <a:avLst/>
          </a:prstGeom>
          <a:ln w="19050">
            <a:solidFill>
              <a:srgbClr val="FF2E2E"/>
            </a:solidFill>
          </a:ln>
        </p:spPr>
        <p:style>
          <a:lnRef idx="1">
            <a:schemeClr val="accent1"/>
          </a:lnRef>
          <a:fillRef idx="0">
            <a:schemeClr val="accent1"/>
          </a:fillRef>
          <a:effectRef idx="0">
            <a:schemeClr val="accent1"/>
          </a:effectRef>
          <a:fontRef idx="minor">
            <a:schemeClr val="tx1"/>
          </a:fontRef>
        </p:style>
      </p:cxnSp>
      <p:pic>
        <p:nvPicPr>
          <p:cNvPr id="13" name="Picture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8200" y="6040187"/>
            <a:ext cx="1877003" cy="319457"/>
          </a:xfrm>
          <a:prstGeom prst="rect">
            <a:avLst/>
          </a:prstGeom>
        </p:spPr>
      </p:pic>
      <p:cxnSp>
        <p:nvCxnSpPr>
          <p:cNvPr id="14" name="Straight Connector 13"/>
          <p:cNvCxnSpPr/>
          <p:nvPr/>
        </p:nvCxnSpPr>
        <p:spPr>
          <a:xfrm>
            <a:off x="2987674" y="6288356"/>
            <a:ext cx="8366127" cy="0"/>
          </a:xfrm>
          <a:prstGeom prst="line">
            <a:avLst/>
          </a:prstGeom>
          <a:ln w="19050">
            <a:solidFill>
              <a:srgbClr val="FF2E2E"/>
            </a:solidFill>
          </a:ln>
        </p:spPr>
        <p:style>
          <a:lnRef idx="1">
            <a:schemeClr val="accent1"/>
          </a:lnRef>
          <a:fillRef idx="0">
            <a:schemeClr val="accent1"/>
          </a:fillRef>
          <a:effectRef idx="0">
            <a:schemeClr val="accent1"/>
          </a:effectRef>
          <a:fontRef idx="minor">
            <a:schemeClr val="tx1"/>
          </a:fontRef>
        </p:style>
      </p:cxnSp>
      <p:sp>
        <p:nvSpPr>
          <p:cNvPr id="15" name="Picture Placeholder 12"/>
          <p:cNvSpPr>
            <a:spLocks noGrp="1"/>
          </p:cNvSpPr>
          <p:nvPr>
            <p:ph type="pic" sz="quarter" idx="12" hasCustomPrompt="1"/>
          </p:nvPr>
        </p:nvSpPr>
        <p:spPr>
          <a:xfrm>
            <a:off x="5403274" y="1279527"/>
            <a:ext cx="5950527" cy="4349379"/>
          </a:xfrm>
          <a:noFill/>
          <a:ln>
            <a:solidFill>
              <a:srgbClr val="FF2E2E"/>
            </a:solidFill>
          </a:ln>
        </p:spPr>
        <p:txBody>
          <a:bodyPr>
            <a:normAutofit/>
          </a:bodyPr>
          <a:lstStyle>
            <a:lvl1pPr marL="0" indent="0">
              <a:buNone/>
              <a:defRPr sz="1350">
                <a:solidFill>
                  <a:srgbClr val="100F5E"/>
                </a:solidFill>
              </a:defRPr>
            </a:lvl1pPr>
          </a:lstStyle>
          <a:p>
            <a:r>
              <a:rPr lang="en-US" dirty="0"/>
              <a:t>Add image here</a:t>
            </a:r>
          </a:p>
        </p:txBody>
      </p:sp>
    </p:spTree>
    <p:extLst>
      <p:ext uri="{BB962C8B-B14F-4D97-AF65-F5344CB8AC3E}">
        <p14:creationId xmlns:p14="http://schemas.microsoft.com/office/powerpoint/2010/main" val="14974222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5183188" y="987427"/>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Tree>
    <p:extLst>
      <p:ext uri="{BB962C8B-B14F-4D97-AF65-F5344CB8AC3E}">
        <p14:creationId xmlns:p14="http://schemas.microsoft.com/office/powerpoint/2010/main" val="1157373310"/>
      </p:ext>
    </p:extLst>
  </p:cSld>
  <p:clrMapOvr>
    <a:masterClrMapping/>
  </p:clrMapOvr>
  <p:transition spd="med">
    <p:wipe dir="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12761887"/>
      </p:ext>
    </p:extLst>
  </p:cSld>
  <p:clrMapOvr>
    <a:masterClrMapping/>
  </p:clrMapOvr>
  <p:transition spd="med">
    <p:wipe dir="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61986367"/>
      </p:ext>
    </p:extLst>
  </p:cSld>
  <p:clrMapOvr>
    <a:masterClrMapping/>
  </p:clrMapOvr>
  <p:transition spd="med">
    <p:wipe dir="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GB"/>
              <a:t>Click to edit Master title style</a:t>
            </a:r>
            <a:endParaRPr lang="en-US"/>
          </a:p>
        </p:txBody>
      </p:sp>
      <p:sp>
        <p:nvSpPr>
          <p:cNvPr id="3" name="Subtitle 2"/>
          <p:cNvSpPr>
            <a:spLocks noGrp="1"/>
          </p:cNvSpPr>
          <p:nvPr>
            <p:ph type="subTitle" idx="1"/>
          </p:nvPr>
        </p:nvSpPr>
        <p:spPr>
          <a:xfrm>
            <a:off x="1828800" y="3886200"/>
            <a:ext cx="85344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a:p>
        </p:txBody>
      </p:sp>
      <p:sp>
        <p:nvSpPr>
          <p:cNvPr id="4" name="Date Placeholder 3"/>
          <p:cNvSpPr>
            <a:spLocks noGrp="1"/>
          </p:cNvSpPr>
          <p:nvPr>
            <p:ph type="dt" sz="half" idx="10"/>
          </p:nvPr>
        </p:nvSpPr>
        <p:spPr/>
        <p:txBody>
          <a:bodyPr/>
          <a:lstStyle>
            <a:lvl1pPr>
              <a:defRPr/>
            </a:lvl1pPr>
          </a:lstStyle>
          <a:p>
            <a:fld id="{F89ABDBF-D23C-4C88-88D8-0035FDE59D5C}" type="datetime1">
              <a:rPr lang="en-US" smtClean="0"/>
              <a:t>10/9/2019</a:t>
            </a:fld>
            <a:endParaRPr lang="en-US"/>
          </a:p>
        </p:txBody>
      </p:sp>
      <p:sp>
        <p:nvSpPr>
          <p:cNvPr id="5" name="Footer Placeholder 4"/>
          <p:cNvSpPr>
            <a:spLocks noGrp="1"/>
          </p:cNvSpPr>
          <p:nvPr>
            <p:ph type="ftr" sz="quarter" idx="11"/>
          </p:nvPr>
        </p:nvSpPr>
        <p:spPr/>
        <p:txBody>
          <a:bodyPr/>
          <a:lstStyle>
            <a:lvl1pPr>
              <a:defRPr/>
            </a:lvl1pPr>
          </a:lstStyle>
          <a:p>
            <a:r>
              <a:rPr lang="en-US"/>
              <a:t>Chapter 13 Security Engineering</a:t>
            </a:r>
          </a:p>
        </p:txBody>
      </p:sp>
      <p:sp>
        <p:nvSpPr>
          <p:cNvPr id="6" name="Slide Number Placeholder 5"/>
          <p:cNvSpPr>
            <a:spLocks noGrp="1"/>
          </p:cNvSpPr>
          <p:nvPr>
            <p:ph type="sldNum" sz="quarter" idx="12"/>
          </p:nvPr>
        </p:nvSpPr>
        <p:spPr/>
        <p:txBody>
          <a:bodyPr/>
          <a:lstStyle>
            <a:lvl1pPr>
              <a:defRPr/>
            </a:lvl1pPr>
          </a:lstStyle>
          <a:p>
            <a:fld id="{C0AF272E-47EF-6349-88BF-E15B24383BFC}" type="slidenum">
              <a:rPr lang="en-US" smtClean="0"/>
              <a:pPr/>
              <a:t>‹#›</a:t>
            </a:fld>
            <a:endParaRPr lang="en-US"/>
          </a:p>
        </p:txBody>
      </p:sp>
    </p:spTree>
    <p:extLst>
      <p:ext uri="{BB962C8B-B14F-4D97-AF65-F5344CB8AC3E}">
        <p14:creationId xmlns:p14="http://schemas.microsoft.com/office/powerpoint/2010/main" val="149791991"/>
      </p:ext>
    </p:extLst>
  </p:cSld>
  <p:clrMapOvr>
    <a:masterClrMapping/>
  </p:clrMapOvr>
  <p:transition spd="med">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Pictur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7A04DBE-03F2-48F2-86D7-419B7FD1064A}"/>
              </a:ext>
            </a:extLst>
          </p:cNvPr>
          <p:cNvSpPr>
            <a:spLocks noGrp="1"/>
          </p:cNvSpPr>
          <p:nvPr>
            <p:ph type="title"/>
          </p:nvPr>
        </p:nvSpPr>
        <p:spPr/>
        <p:txBody>
          <a:bodyPr/>
          <a:lstStyle/>
          <a:p>
            <a:r>
              <a:rPr lang="en-US"/>
              <a:t>Click to edit Master title style</a:t>
            </a:r>
            <a:endParaRPr lang="en-GB"/>
          </a:p>
        </p:txBody>
      </p:sp>
      <p:sp>
        <p:nvSpPr>
          <p:cNvPr id="7" name="Picture Placeholder 6">
            <a:extLst>
              <a:ext uri="{FF2B5EF4-FFF2-40B4-BE49-F238E27FC236}">
                <a16:creationId xmlns:a16="http://schemas.microsoft.com/office/drawing/2014/main" xmlns="" id="{05A750D3-518D-4B09-9ED3-0F3D85C9B820}"/>
              </a:ext>
            </a:extLst>
          </p:cNvPr>
          <p:cNvSpPr>
            <a:spLocks noGrp="1"/>
          </p:cNvSpPr>
          <p:nvPr>
            <p:ph type="pic" sz="quarter" idx="13"/>
          </p:nvPr>
        </p:nvSpPr>
        <p:spPr>
          <a:xfrm>
            <a:off x="838200" y="1985963"/>
            <a:ext cx="10515600" cy="4152900"/>
          </a:xfrm>
        </p:spPr>
        <p:txBody>
          <a:bodyPr/>
          <a:lstStyle/>
          <a:p>
            <a:r>
              <a:rPr lang="en-US"/>
              <a:t>Click icon to add picture</a:t>
            </a:r>
            <a:endParaRPr lang="en-GB"/>
          </a:p>
        </p:txBody>
      </p:sp>
      <p:cxnSp>
        <p:nvCxnSpPr>
          <p:cNvPr id="9" name="Straight Connector 8">
            <a:extLst>
              <a:ext uri="{FF2B5EF4-FFF2-40B4-BE49-F238E27FC236}">
                <a16:creationId xmlns:a16="http://schemas.microsoft.com/office/drawing/2014/main" xmlns="" id="{8915D25C-CB26-424B-8090-FAF7B4FE45B2}"/>
              </a:ext>
            </a:extLst>
          </p:cNvPr>
          <p:cNvCxnSpPr/>
          <p:nvPr/>
        </p:nvCxnSpPr>
        <p:spPr>
          <a:xfrm>
            <a:off x="2987674" y="6453583"/>
            <a:ext cx="8366127" cy="0"/>
          </a:xfrm>
          <a:prstGeom prst="line">
            <a:avLst/>
          </a:prstGeom>
          <a:ln w="19050">
            <a:solidFill>
              <a:srgbClr val="FF2E2E"/>
            </a:solidFill>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xmlns="" id="{4404B3F8-19F8-424F-99E7-77F7619A291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8200" y="6310314"/>
            <a:ext cx="1877003" cy="319457"/>
          </a:xfrm>
          <a:prstGeom prst="rect">
            <a:avLst/>
          </a:prstGeom>
        </p:spPr>
      </p:pic>
      <p:cxnSp>
        <p:nvCxnSpPr>
          <p:cNvPr id="11" name="Straight Connector 10">
            <a:extLst>
              <a:ext uri="{FF2B5EF4-FFF2-40B4-BE49-F238E27FC236}">
                <a16:creationId xmlns:a16="http://schemas.microsoft.com/office/drawing/2014/main" xmlns="" id="{056E5762-9D16-4489-A316-BC2EB2C957E9}"/>
              </a:ext>
            </a:extLst>
          </p:cNvPr>
          <p:cNvCxnSpPr/>
          <p:nvPr/>
        </p:nvCxnSpPr>
        <p:spPr>
          <a:xfrm>
            <a:off x="2987674" y="6558483"/>
            <a:ext cx="8366127" cy="0"/>
          </a:xfrm>
          <a:prstGeom prst="line">
            <a:avLst/>
          </a:prstGeom>
          <a:ln w="19050">
            <a:solidFill>
              <a:srgbClr val="FF2E2E"/>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190145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Picture (No heading)">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xmlns="" id="{18DBE43E-7596-4F7C-83E3-65E31A4F4750}"/>
              </a:ext>
            </a:extLst>
          </p:cNvPr>
          <p:cNvSpPr>
            <a:spLocks noGrp="1"/>
          </p:cNvSpPr>
          <p:nvPr>
            <p:ph type="pic" sz="quarter" idx="13"/>
          </p:nvPr>
        </p:nvSpPr>
        <p:spPr>
          <a:xfrm>
            <a:off x="838200" y="469902"/>
            <a:ext cx="10515600" cy="5643563"/>
          </a:xfrm>
        </p:spPr>
        <p:txBody>
          <a:bodyPr/>
          <a:lstStyle/>
          <a:p>
            <a:r>
              <a:rPr lang="en-US"/>
              <a:t>Click icon to add picture</a:t>
            </a:r>
            <a:endParaRPr lang="en-GB"/>
          </a:p>
        </p:txBody>
      </p:sp>
      <p:cxnSp>
        <p:nvCxnSpPr>
          <p:cNvPr id="13" name="Straight Connector 12">
            <a:extLst>
              <a:ext uri="{FF2B5EF4-FFF2-40B4-BE49-F238E27FC236}">
                <a16:creationId xmlns:a16="http://schemas.microsoft.com/office/drawing/2014/main" xmlns="" id="{62FF5666-EEAF-46E1-BD5C-E8498DE3B799}"/>
              </a:ext>
            </a:extLst>
          </p:cNvPr>
          <p:cNvCxnSpPr/>
          <p:nvPr/>
        </p:nvCxnSpPr>
        <p:spPr>
          <a:xfrm>
            <a:off x="2987674" y="6348808"/>
            <a:ext cx="8366127" cy="0"/>
          </a:xfrm>
          <a:prstGeom prst="line">
            <a:avLst/>
          </a:prstGeom>
          <a:ln w="19050">
            <a:solidFill>
              <a:srgbClr val="FF2E2E"/>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xmlns="" id="{7F68B64C-BE3B-4CDC-8EBC-91A876075E4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8200" y="6205539"/>
            <a:ext cx="1877003" cy="319457"/>
          </a:xfrm>
          <a:prstGeom prst="rect">
            <a:avLst/>
          </a:prstGeom>
        </p:spPr>
      </p:pic>
      <p:cxnSp>
        <p:nvCxnSpPr>
          <p:cNvPr id="15" name="Straight Connector 14">
            <a:extLst>
              <a:ext uri="{FF2B5EF4-FFF2-40B4-BE49-F238E27FC236}">
                <a16:creationId xmlns:a16="http://schemas.microsoft.com/office/drawing/2014/main" xmlns="" id="{266AD0D0-6D80-4657-9C51-A72869ED962F}"/>
              </a:ext>
            </a:extLst>
          </p:cNvPr>
          <p:cNvCxnSpPr/>
          <p:nvPr/>
        </p:nvCxnSpPr>
        <p:spPr>
          <a:xfrm>
            <a:off x="2987674" y="6453708"/>
            <a:ext cx="8366127" cy="0"/>
          </a:xfrm>
          <a:prstGeom prst="line">
            <a:avLst/>
          </a:prstGeom>
          <a:ln w="19050">
            <a:solidFill>
              <a:srgbClr val="FF2E2E"/>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483174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Object (No heading)">
    <p:spTree>
      <p:nvGrpSpPr>
        <p:cNvPr id="1" name=""/>
        <p:cNvGrpSpPr/>
        <p:nvPr/>
      </p:nvGrpSpPr>
      <p:grpSpPr>
        <a:xfrm>
          <a:off x="0" y="0"/>
          <a:ext cx="0" cy="0"/>
          <a:chOff x="0" y="0"/>
          <a:chExt cx="0" cy="0"/>
        </a:xfrm>
      </p:grpSpPr>
      <p:cxnSp>
        <p:nvCxnSpPr>
          <p:cNvPr id="13" name="Straight Connector 12">
            <a:extLst>
              <a:ext uri="{FF2B5EF4-FFF2-40B4-BE49-F238E27FC236}">
                <a16:creationId xmlns:a16="http://schemas.microsoft.com/office/drawing/2014/main" xmlns="" id="{62FF5666-EEAF-46E1-BD5C-E8498DE3B799}"/>
              </a:ext>
            </a:extLst>
          </p:cNvPr>
          <p:cNvCxnSpPr/>
          <p:nvPr/>
        </p:nvCxnSpPr>
        <p:spPr>
          <a:xfrm>
            <a:off x="2987674" y="6348808"/>
            <a:ext cx="8366127" cy="0"/>
          </a:xfrm>
          <a:prstGeom prst="line">
            <a:avLst/>
          </a:prstGeom>
          <a:ln w="19050">
            <a:solidFill>
              <a:srgbClr val="FF2E2E"/>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xmlns="" id="{7F68B64C-BE3B-4CDC-8EBC-91A876075E4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8200" y="6205539"/>
            <a:ext cx="1877003" cy="319457"/>
          </a:xfrm>
          <a:prstGeom prst="rect">
            <a:avLst/>
          </a:prstGeom>
        </p:spPr>
      </p:pic>
      <p:cxnSp>
        <p:nvCxnSpPr>
          <p:cNvPr id="15" name="Straight Connector 14">
            <a:extLst>
              <a:ext uri="{FF2B5EF4-FFF2-40B4-BE49-F238E27FC236}">
                <a16:creationId xmlns:a16="http://schemas.microsoft.com/office/drawing/2014/main" xmlns="" id="{266AD0D0-6D80-4657-9C51-A72869ED962F}"/>
              </a:ext>
            </a:extLst>
          </p:cNvPr>
          <p:cNvCxnSpPr/>
          <p:nvPr/>
        </p:nvCxnSpPr>
        <p:spPr>
          <a:xfrm>
            <a:off x="2987674" y="6453708"/>
            <a:ext cx="8366127" cy="0"/>
          </a:xfrm>
          <a:prstGeom prst="line">
            <a:avLst/>
          </a:prstGeom>
          <a:ln w="19050">
            <a:solidFill>
              <a:srgbClr val="FF2E2E"/>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503204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9" name="Rectangle 8"/>
          <p:cNvSpPr/>
          <p:nvPr/>
        </p:nvSpPr>
        <p:spPr>
          <a:xfrm>
            <a:off x="365760" y="320040"/>
            <a:ext cx="11430000" cy="6217920"/>
          </a:xfrm>
          <a:prstGeom prst="rect">
            <a:avLst/>
          </a:prstGeom>
          <a:solidFill>
            <a:srgbClr val="FFF3F3">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 name="Title 1"/>
          <p:cNvSpPr>
            <a:spLocks noGrp="1"/>
          </p:cNvSpPr>
          <p:nvPr>
            <p:ph type="title" hasCustomPrompt="1"/>
          </p:nvPr>
        </p:nvSpPr>
        <p:spPr>
          <a:xfrm>
            <a:off x="838200" y="788565"/>
            <a:ext cx="10515600" cy="1090113"/>
          </a:xfrm>
        </p:spPr>
        <p:txBody>
          <a:bodyPr>
            <a:normAutofit/>
          </a:bodyPr>
          <a:lstStyle>
            <a:lvl1pPr>
              <a:defRPr sz="3600" b="1" baseline="0"/>
            </a:lvl1pPr>
          </a:lstStyle>
          <a:p>
            <a:r>
              <a:rPr lang="en-US" dirty="0"/>
              <a:t>Main title.</a:t>
            </a:r>
          </a:p>
        </p:txBody>
      </p:sp>
      <p:sp>
        <p:nvSpPr>
          <p:cNvPr id="3" name="Content Placeholder 2"/>
          <p:cNvSpPr>
            <a:spLocks noGrp="1"/>
          </p:cNvSpPr>
          <p:nvPr>
            <p:ph idx="1"/>
          </p:nvPr>
        </p:nvSpPr>
        <p:spPr>
          <a:xfrm>
            <a:off x="838200" y="2144683"/>
            <a:ext cx="10515600" cy="3762851"/>
          </a:xfrm>
          <a:ln>
            <a:noFill/>
          </a:ln>
        </p:spPr>
        <p:txBody>
          <a:bodyPr>
            <a:normAutofit/>
          </a:bodyPr>
          <a:lstStyle>
            <a:lvl1pPr marL="342900" indent="-342900">
              <a:buFont typeface="Arial" panose="020B0604020202020204" pitchFamily="34" charset="0"/>
              <a:buChar char="•"/>
              <a:defRPr sz="2400" baseline="0">
                <a:solidFill>
                  <a:schemeClr val="tx1"/>
                </a:solidFill>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5" name="Straight Connector 14"/>
          <p:cNvCxnSpPr/>
          <p:nvPr/>
        </p:nvCxnSpPr>
        <p:spPr>
          <a:xfrm>
            <a:off x="2987674" y="6183456"/>
            <a:ext cx="8366127" cy="0"/>
          </a:xfrm>
          <a:prstGeom prst="line">
            <a:avLst/>
          </a:prstGeom>
          <a:ln w="19050">
            <a:solidFill>
              <a:srgbClr val="FF2E2E"/>
            </a:solidFill>
          </a:ln>
        </p:spPr>
        <p:style>
          <a:lnRef idx="1">
            <a:schemeClr val="accent1"/>
          </a:lnRef>
          <a:fillRef idx="0">
            <a:schemeClr val="accent1"/>
          </a:fillRef>
          <a:effectRef idx="0">
            <a:schemeClr val="accent1"/>
          </a:effectRef>
          <a:fontRef idx="minor">
            <a:schemeClr val="tx1"/>
          </a:fontRef>
        </p:style>
      </p:cxnSp>
      <p:pic>
        <p:nvPicPr>
          <p:cNvPr id="16" name="Picture 1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8200" y="6040187"/>
            <a:ext cx="1877003" cy="319457"/>
          </a:xfrm>
          <a:prstGeom prst="rect">
            <a:avLst/>
          </a:prstGeom>
        </p:spPr>
      </p:pic>
      <p:cxnSp>
        <p:nvCxnSpPr>
          <p:cNvPr id="17" name="Straight Connector 16"/>
          <p:cNvCxnSpPr/>
          <p:nvPr/>
        </p:nvCxnSpPr>
        <p:spPr>
          <a:xfrm>
            <a:off x="2987674" y="6288356"/>
            <a:ext cx="8366127" cy="0"/>
          </a:xfrm>
          <a:prstGeom prst="line">
            <a:avLst/>
          </a:prstGeom>
          <a:ln w="19050">
            <a:solidFill>
              <a:srgbClr val="FF2E2E"/>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75081827"/>
      </p:ext>
    </p:extLst>
  </p:cSld>
  <p:clrMapOvr>
    <a:masterClrMapping/>
  </p:clrMapOvr>
  <p:transition spd="med">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ection Breaker">
    <p:spTree>
      <p:nvGrpSpPr>
        <p:cNvPr id="1" name=""/>
        <p:cNvGrpSpPr/>
        <p:nvPr/>
      </p:nvGrpSpPr>
      <p:grpSpPr>
        <a:xfrm>
          <a:off x="0" y="0"/>
          <a:ext cx="0" cy="0"/>
          <a:chOff x="0" y="0"/>
          <a:chExt cx="0" cy="0"/>
        </a:xfrm>
      </p:grpSpPr>
      <p:sp>
        <p:nvSpPr>
          <p:cNvPr id="7" name="Rectangle 6"/>
          <p:cNvSpPr/>
          <p:nvPr/>
        </p:nvSpPr>
        <p:spPr>
          <a:xfrm>
            <a:off x="365760" y="320040"/>
            <a:ext cx="11430000" cy="6217920"/>
          </a:xfrm>
          <a:prstGeom prst="rect">
            <a:avLst/>
          </a:prstGeom>
          <a:solidFill>
            <a:srgbClr val="FFF3F3">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cxnSp>
        <p:nvCxnSpPr>
          <p:cNvPr id="9" name="Straight Connector 8"/>
          <p:cNvCxnSpPr/>
          <p:nvPr/>
        </p:nvCxnSpPr>
        <p:spPr>
          <a:xfrm>
            <a:off x="2987674" y="6183456"/>
            <a:ext cx="8366127" cy="0"/>
          </a:xfrm>
          <a:prstGeom prst="line">
            <a:avLst/>
          </a:prstGeom>
          <a:ln w="19050">
            <a:solidFill>
              <a:srgbClr val="FF2E2E"/>
            </a:solidFill>
          </a:ln>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8200" y="6040187"/>
            <a:ext cx="1877003" cy="319457"/>
          </a:xfrm>
          <a:prstGeom prst="rect">
            <a:avLst/>
          </a:prstGeom>
        </p:spPr>
      </p:pic>
      <p:cxnSp>
        <p:nvCxnSpPr>
          <p:cNvPr id="11" name="Straight Connector 10"/>
          <p:cNvCxnSpPr/>
          <p:nvPr/>
        </p:nvCxnSpPr>
        <p:spPr>
          <a:xfrm>
            <a:off x="2987674" y="6288356"/>
            <a:ext cx="8366127" cy="0"/>
          </a:xfrm>
          <a:prstGeom prst="line">
            <a:avLst/>
          </a:prstGeom>
          <a:ln w="19050">
            <a:solidFill>
              <a:srgbClr val="FF2E2E"/>
            </a:solidFill>
          </a:ln>
        </p:spPr>
        <p:style>
          <a:lnRef idx="1">
            <a:schemeClr val="accent1"/>
          </a:lnRef>
          <a:fillRef idx="0">
            <a:schemeClr val="accent1"/>
          </a:fillRef>
          <a:effectRef idx="0">
            <a:schemeClr val="accent1"/>
          </a:effectRef>
          <a:fontRef idx="minor">
            <a:schemeClr val="tx1"/>
          </a:fontRef>
        </p:style>
      </p:cxnSp>
      <p:sp>
        <p:nvSpPr>
          <p:cNvPr id="13" name="Picture Placeholder 12"/>
          <p:cNvSpPr>
            <a:spLocks noGrp="1"/>
          </p:cNvSpPr>
          <p:nvPr>
            <p:ph type="pic" sz="quarter" idx="12" hasCustomPrompt="1"/>
          </p:nvPr>
        </p:nvSpPr>
        <p:spPr>
          <a:xfrm>
            <a:off x="5867400" y="1279527"/>
            <a:ext cx="5486400" cy="3679825"/>
          </a:xfrm>
          <a:noFill/>
          <a:ln>
            <a:solidFill>
              <a:srgbClr val="FF2E2E"/>
            </a:solidFill>
          </a:ln>
        </p:spPr>
        <p:txBody>
          <a:bodyPr>
            <a:normAutofit/>
          </a:bodyPr>
          <a:lstStyle>
            <a:lvl1pPr marL="0" indent="0">
              <a:buNone/>
              <a:defRPr sz="1350">
                <a:solidFill>
                  <a:srgbClr val="100F5E"/>
                </a:solidFill>
              </a:defRPr>
            </a:lvl1pPr>
          </a:lstStyle>
          <a:p>
            <a:r>
              <a:rPr lang="en-US" dirty="0"/>
              <a:t>Add image here</a:t>
            </a:r>
          </a:p>
        </p:txBody>
      </p:sp>
      <p:sp>
        <p:nvSpPr>
          <p:cNvPr id="12" name="Title 1"/>
          <p:cNvSpPr>
            <a:spLocks noGrp="1"/>
          </p:cNvSpPr>
          <p:nvPr>
            <p:ph type="title" hasCustomPrompt="1"/>
          </p:nvPr>
        </p:nvSpPr>
        <p:spPr>
          <a:xfrm>
            <a:off x="831850" y="1280160"/>
            <a:ext cx="4593591" cy="1569918"/>
          </a:xfrm>
        </p:spPr>
        <p:txBody>
          <a:bodyPr anchor="b">
            <a:normAutofit/>
          </a:bodyPr>
          <a:lstStyle>
            <a:lvl1pPr>
              <a:defRPr sz="3300" b="1" baseline="0"/>
            </a:lvl1pPr>
          </a:lstStyle>
          <a:p>
            <a:r>
              <a:rPr lang="en-US" dirty="0"/>
              <a:t>Section Header.</a:t>
            </a:r>
          </a:p>
        </p:txBody>
      </p:sp>
      <p:sp>
        <p:nvSpPr>
          <p:cNvPr id="14" name="Text Placeholder 2"/>
          <p:cNvSpPr>
            <a:spLocks noGrp="1"/>
          </p:cNvSpPr>
          <p:nvPr>
            <p:ph type="body" idx="1" hasCustomPrompt="1"/>
          </p:nvPr>
        </p:nvSpPr>
        <p:spPr>
          <a:xfrm>
            <a:off x="838201" y="2993350"/>
            <a:ext cx="4593591" cy="1966000"/>
          </a:xfrm>
        </p:spPr>
        <p:txBody>
          <a:bodyPr>
            <a:normAutofit/>
          </a:bodyPr>
          <a:lstStyle>
            <a:lvl1pPr marL="0" marR="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sz="24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More text for section breaker</a:t>
            </a:r>
          </a:p>
        </p:txBody>
      </p:sp>
    </p:spTree>
    <p:extLst>
      <p:ext uri="{BB962C8B-B14F-4D97-AF65-F5344CB8AC3E}">
        <p14:creationId xmlns:p14="http://schemas.microsoft.com/office/powerpoint/2010/main" val="10285034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8" name="Rectangle 7"/>
          <p:cNvSpPr/>
          <p:nvPr/>
        </p:nvSpPr>
        <p:spPr>
          <a:xfrm>
            <a:off x="365760" y="266252"/>
            <a:ext cx="11430000" cy="6217920"/>
          </a:xfrm>
          <a:prstGeom prst="rect">
            <a:avLst/>
          </a:prstGeom>
          <a:solidFill>
            <a:srgbClr val="FFF3F3">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cxnSp>
        <p:nvCxnSpPr>
          <p:cNvPr id="10" name="Straight Connector 9"/>
          <p:cNvCxnSpPr/>
          <p:nvPr/>
        </p:nvCxnSpPr>
        <p:spPr>
          <a:xfrm>
            <a:off x="2987674" y="6183456"/>
            <a:ext cx="8366127" cy="0"/>
          </a:xfrm>
          <a:prstGeom prst="line">
            <a:avLst/>
          </a:prstGeom>
          <a:ln w="19050">
            <a:solidFill>
              <a:srgbClr val="FF2E2E"/>
            </a:solidFill>
          </a:ln>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8200" y="6040187"/>
            <a:ext cx="1877003" cy="319457"/>
          </a:xfrm>
          <a:prstGeom prst="rect">
            <a:avLst/>
          </a:prstGeom>
        </p:spPr>
      </p:pic>
      <p:cxnSp>
        <p:nvCxnSpPr>
          <p:cNvPr id="12" name="Straight Connector 11"/>
          <p:cNvCxnSpPr/>
          <p:nvPr/>
        </p:nvCxnSpPr>
        <p:spPr>
          <a:xfrm>
            <a:off x="2987674" y="6288356"/>
            <a:ext cx="8366127" cy="0"/>
          </a:xfrm>
          <a:prstGeom prst="line">
            <a:avLst/>
          </a:prstGeom>
          <a:ln w="19050">
            <a:solidFill>
              <a:srgbClr val="FF2E2E"/>
            </a:solidFill>
          </a:ln>
        </p:spPr>
        <p:style>
          <a:lnRef idx="1">
            <a:schemeClr val="accent1"/>
          </a:lnRef>
          <a:fillRef idx="0">
            <a:schemeClr val="accent1"/>
          </a:fillRef>
          <a:effectRef idx="0">
            <a:schemeClr val="accent1"/>
          </a:effectRef>
          <a:fontRef idx="minor">
            <a:schemeClr val="tx1"/>
          </a:fontRef>
        </p:style>
      </p:cxnSp>
      <p:sp>
        <p:nvSpPr>
          <p:cNvPr id="13" name="Title 1"/>
          <p:cNvSpPr>
            <a:spLocks noGrp="1"/>
          </p:cNvSpPr>
          <p:nvPr>
            <p:ph type="title" hasCustomPrompt="1"/>
          </p:nvPr>
        </p:nvSpPr>
        <p:spPr>
          <a:xfrm>
            <a:off x="838200" y="788565"/>
            <a:ext cx="10515600" cy="1090113"/>
          </a:xfrm>
        </p:spPr>
        <p:txBody>
          <a:bodyPr>
            <a:normAutofit/>
          </a:bodyPr>
          <a:lstStyle>
            <a:lvl1pPr>
              <a:defRPr sz="3600" b="1" baseline="0"/>
            </a:lvl1pPr>
          </a:lstStyle>
          <a:p>
            <a:r>
              <a:rPr lang="en-US" dirty="0"/>
              <a:t>Main title.</a:t>
            </a:r>
          </a:p>
        </p:txBody>
      </p:sp>
      <p:sp>
        <p:nvSpPr>
          <p:cNvPr id="14" name="Content Placeholder 2"/>
          <p:cNvSpPr>
            <a:spLocks noGrp="1"/>
          </p:cNvSpPr>
          <p:nvPr>
            <p:ph idx="1" hasCustomPrompt="1"/>
          </p:nvPr>
        </p:nvSpPr>
        <p:spPr>
          <a:xfrm>
            <a:off x="838200" y="2144683"/>
            <a:ext cx="5170715" cy="3762851"/>
          </a:xfrm>
          <a:ln>
            <a:noFill/>
          </a:ln>
        </p:spPr>
        <p:txBody>
          <a:bodyPr>
            <a:normAutofit/>
          </a:bodyPr>
          <a:lstStyle>
            <a:lvl1pPr marL="0" indent="0">
              <a:buNone/>
              <a:defRPr sz="1050" baseline="0">
                <a:solidFill>
                  <a:srgbClr val="100F5E"/>
                </a:solidFill>
              </a:defRPr>
            </a:lvl1pPr>
          </a:lstStyle>
          <a:p>
            <a:pPr lvl="0"/>
            <a:r>
              <a:rPr lang="en-US" dirty="0"/>
              <a:t>Write page content here. Keep brief and overflow into next page.</a:t>
            </a:r>
          </a:p>
        </p:txBody>
      </p:sp>
      <p:sp>
        <p:nvSpPr>
          <p:cNvPr id="15" name="Content Placeholder 2"/>
          <p:cNvSpPr>
            <a:spLocks noGrp="1"/>
          </p:cNvSpPr>
          <p:nvPr>
            <p:ph idx="12" hasCustomPrompt="1"/>
          </p:nvPr>
        </p:nvSpPr>
        <p:spPr>
          <a:xfrm>
            <a:off x="6183085" y="2144683"/>
            <a:ext cx="5170715" cy="3762851"/>
          </a:xfrm>
          <a:ln>
            <a:noFill/>
          </a:ln>
        </p:spPr>
        <p:txBody>
          <a:bodyPr>
            <a:normAutofit/>
          </a:bodyPr>
          <a:lstStyle>
            <a:lvl1pPr marL="0" indent="0">
              <a:buNone/>
              <a:defRPr sz="1050" baseline="0">
                <a:solidFill>
                  <a:srgbClr val="100F5E"/>
                </a:solidFill>
              </a:defRPr>
            </a:lvl1pPr>
          </a:lstStyle>
          <a:p>
            <a:pPr lvl="0"/>
            <a:r>
              <a:rPr lang="en-US" dirty="0"/>
              <a:t>Write page content here. Keep brief and overflow into next page.</a:t>
            </a:r>
          </a:p>
        </p:txBody>
      </p:sp>
    </p:spTree>
    <p:extLst>
      <p:ext uri="{BB962C8B-B14F-4D97-AF65-F5344CB8AC3E}">
        <p14:creationId xmlns:p14="http://schemas.microsoft.com/office/powerpoint/2010/main" val="15934132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4" name="Rectangle 13"/>
          <p:cNvSpPr/>
          <p:nvPr/>
        </p:nvSpPr>
        <p:spPr>
          <a:xfrm>
            <a:off x="365760" y="320040"/>
            <a:ext cx="11430000" cy="6217920"/>
          </a:xfrm>
          <a:prstGeom prst="rect">
            <a:avLst/>
          </a:prstGeom>
          <a:solidFill>
            <a:srgbClr val="FFF3F3">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 name="Text Placeholder 2"/>
          <p:cNvSpPr>
            <a:spLocks noGrp="1"/>
          </p:cNvSpPr>
          <p:nvPr>
            <p:ph type="body" idx="1" hasCustomPrompt="1"/>
          </p:nvPr>
        </p:nvSpPr>
        <p:spPr>
          <a:xfrm>
            <a:off x="839789" y="2021947"/>
            <a:ext cx="5157787" cy="483128"/>
          </a:xfrm>
        </p:spPr>
        <p:txBody>
          <a:bodyPr anchor="b"/>
          <a:lstStyle>
            <a:lvl1pPr marL="0" indent="0">
              <a:buNone/>
              <a:defRPr sz="1800" b="1">
                <a:solidFill>
                  <a:srgbClr val="FFA63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Sub-Title</a:t>
            </a:r>
          </a:p>
        </p:txBody>
      </p:sp>
      <p:sp>
        <p:nvSpPr>
          <p:cNvPr id="5" name="Text Placeholder 4"/>
          <p:cNvSpPr>
            <a:spLocks noGrp="1"/>
          </p:cNvSpPr>
          <p:nvPr>
            <p:ph type="body" sz="quarter" idx="3" hasCustomPrompt="1"/>
          </p:nvPr>
        </p:nvSpPr>
        <p:spPr>
          <a:xfrm>
            <a:off x="6172201" y="2021947"/>
            <a:ext cx="5183188" cy="483128"/>
          </a:xfrm>
        </p:spPr>
        <p:txBody>
          <a:bodyPr anchor="b"/>
          <a:lstStyle>
            <a:lvl1pPr marL="0" indent="0">
              <a:buNone/>
              <a:defRPr sz="1800" b="1">
                <a:solidFill>
                  <a:srgbClr val="FFA63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Sub-Title</a:t>
            </a:r>
          </a:p>
        </p:txBody>
      </p:sp>
      <p:sp>
        <p:nvSpPr>
          <p:cNvPr id="12" name="Content Placeholder 2"/>
          <p:cNvSpPr>
            <a:spLocks noGrp="1"/>
          </p:cNvSpPr>
          <p:nvPr>
            <p:ph idx="13" hasCustomPrompt="1"/>
          </p:nvPr>
        </p:nvSpPr>
        <p:spPr>
          <a:xfrm>
            <a:off x="838200" y="2656117"/>
            <a:ext cx="5170715" cy="3251419"/>
          </a:xfrm>
          <a:ln>
            <a:noFill/>
          </a:ln>
        </p:spPr>
        <p:txBody>
          <a:bodyPr>
            <a:normAutofit/>
          </a:bodyPr>
          <a:lstStyle>
            <a:lvl1pPr marL="0" indent="0">
              <a:buNone/>
              <a:defRPr sz="1050" baseline="0">
                <a:solidFill>
                  <a:srgbClr val="100F5E"/>
                </a:solidFill>
              </a:defRPr>
            </a:lvl1pPr>
          </a:lstStyle>
          <a:p>
            <a:pPr lvl="0"/>
            <a:r>
              <a:rPr lang="en-US" dirty="0"/>
              <a:t>Write page content here. Keep brief and overflow into next page.</a:t>
            </a:r>
          </a:p>
        </p:txBody>
      </p:sp>
      <p:sp>
        <p:nvSpPr>
          <p:cNvPr id="13" name="Content Placeholder 2"/>
          <p:cNvSpPr>
            <a:spLocks noGrp="1"/>
          </p:cNvSpPr>
          <p:nvPr>
            <p:ph idx="14" hasCustomPrompt="1"/>
          </p:nvPr>
        </p:nvSpPr>
        <p:spPr>
          <a:xfrm>
            <a:off x="6183085" y="2656116"/>
            <a:ext cx="5170715" cy="3251419"/>
          </a:xfrm>
          <a:ln>
            <a:noFill/>
          </a:ln>
        </p:spPr>
        <p:txBody>
          <a:bodyPr>
            <a:normAutofit/>
          </a:bodyPr>
          <a:lstStyle>
            <a:lvl1pPr marL="0" indent="0">
              <a:buNone/>
              <a:defRPr sz="1050" baseline="0">
                <a:solidFill>
                  <a:srgbClr val="100F5E"/>
                </a:solidFill>
              </a:defRPr>
            </a:lvl1pPr>
          </a:lstStyle>
          <a:p>
            <a:pPr lvl="0"/>
            <a:r>
              <a:rPr lang="en-US" dirty="0"/>
              <a:t>Write page content here. Keep brief and overflow into next page.</a:t>
            </a:r>
          </a:p>
        </p:txBody>
      </p:sp>
      <p:cxnSp>
        <p:nvCxnSpPr>
          <p:cNvPr id="16" name="Straight Connector 15"/>
          <p:cNvCxnSpPr/>
          <p:nvPr/>
        </p:nvCxnSpPr>
        <p:spPr>
          <a:xfrm>
            <a:off x="2987674" y="6183456"/>
            <a:ext cx="8366127" cy="0"/>
          </a:xfrm>
          <a:prstGeom prst="line">
            <a:avLst/>
          </a:prstGeom>
          <a:ln w="19050">
            <a:solidFill>
              <a:srgbClr val="FF2E2E"/>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2987674" y="6288356"/>
            <a:ext cx="8366127" cy="0"/>
          </a:xfrm>
          <a:prstGeom prst="line">
            <a:avLst/>
          </a:prstGeom>
          <a:ln w="19050">
            <a:solidFill>
              <a:srgbClr val="FF2E2E"/>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E15474F5-6DE0-4D44-9A6D-90DBC13872EC}"/>
              </a:ext>
            </a:extLst>
          </p:cNvPr>
          <p:cNvSpPr>
            <a:spLocks noGrp="1"/>
          </p:cNvSpPr>
          <p:nvPr>
            <p:ph type="title"/>
          </p:nvPr>
        </p:nvSpPr>
        <p:spPr/>
        <p:txBody>
          <a:bodyPr/>
          <a:lstStyle/>
          <a:p>
            <a:r>
              <a:rPr lang="en-US"/>
              <a:t>Click to edit Master title style</a:t>
            </a:r>
            <a:endParaRPr lang="en-GB"/>
          </a:p>
        </p:txBody>
      </p:sp>
      <p:pic>
        <p:nvPicPr>
          <p:cNvPr id="19" name="Picture 18">
            <a:extLst>
              <a:ext uri="{FF2B5EF4-FFF2-40B4-BE49-F238E27FC236}">
                <a16:creationId xmlns:a16="http://schemas.microsoft.com/office/drawing/2014/main" xmlns="" id="{4421BE34-7938-4CB4-84FE-3F981570F40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8200" y="6058576"/>
            <a:ext cx="1877003" cy="319457"/>
          </a:xfrm>
          <a:prstGeom prst="rect">
            <a:avLst/>
          </a:prstGeom>
        </p:spPr>
      </p:pic>
    </p:spTree>
    <p:extLst>
      <p:ext uri="{BB962C8B-B14F-4D97-AF65-F5344CB8AC3E}">
        <p14:creationId xmlns:p14="http://schemas.microsoft.com/office/powerpoint/2010/main" val="4090296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192315" y="2768002"/>
            <a:ext cx="10058400" cy="1209539"/>
          </a:xfrm>
        </p:spPr>
        <p:txBody>
          <a:bodyPr>
            <a:noAutofit/>
          </a:bodyPr>
          <a:lstStyle>
            <a:lvl1pPr>
              <a:lnSpc>
                <a:spcPct val="100000"/>
              </a:lnSpc>
              <a:defRPr sz="4050" b="1" baseline="0"/>
            </a:lvl1pPr>
          </a:lstStyle>
          <a:p>
            <a:r>
              <a:rPr lang="en-US" dirty="0"/>
              <a:t>Enter </a:t>
            </a:r>
            <a:r>
              <a:rPr lang="en-US"/>
              <a:t>text for slide </a:t>
            </a:r>
            <a:r>
              <a:rPr lang="en-US" dirty="0"/>
              <a:t>breaker.</a:t>
            </a:r>
          </a:p>
        </p:txBody>
      </p:sp>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163792" y="2"/>
            <a:ext cx="2086923" cy="2663101"/>
          </a:xfrm>
          <a:prstGeom prst="rect">
            <a:avLst/>
          </a:prstGeom>
        </p:spPr>
      </p:pic>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04902" y="434345"/>
            <a:ext cx="665719" cy="660775"/>
          </a:xfrm>
          <a:prstGeom prst="rect">
            <a:avLst/>
          </a:prstGeom>
        </p:spPr>
      </p:pic>
      <p:cxnSp>
        <p:nvCxnSpPr>
          <p:cNvPr id="12" name="Straight Connector 11"/>
          <p:cNvCxnSpPr/>
          <p:nvPr/>
        </p:nvCxnSpPr>
        <p:spPr>
          <a:xfrm>
            <a:off x="3254376" y="6305796"/>
            <a:ext cx="7908925" cy="0"/>
          </a:xfrm>
          <a:prstGeom prst="line">
            <a:avLst/>
          </a:prstGeom>
          <a:ln w="19050">
            <a:solidFill>
              <a:srgbClr val="FF2E2E"/>
            </a:solidFill>
          </a:ln>
        </p:spPr>
        <p:style>
          <a:lnRef idx="1">
            <a:schemeClr val="accent1"/>
          </a:lnRef>
          <a:fillRef idx="0">
            <a:schemeClr val="accent1"/>
          </a:fillRef>
          <a:effectRef idx="0">
            <a:schemeClr val="accent1"/>
          </a:effectRef>
          <a:fontRef idx="minor">
            <a:schemeClr val="tx1"/>
          </a:fontRef>
        </p:style>
      </p:cxnSp>
      <p:pic>
        <p:nvPicPr>
          <p:cNvPr id="13" name="Picture 1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04901" y="6162527"/>
            <a:ext cx="1877003" cy="319457"/>
          </a:xfrm>
          <a:prstGeom prst="rect">
            <a:avLst/>
          </a:prstGeom>
        </p:spPr>
      </p:pic>
      <p:cxnSp>
        <p:nvCxnSpPr>
          <p:cNvPr id="14" name="Straight Connector 13"/>
          <p:cNvCxnSpPr/>
          <p:nvPr/>
        </p:nvCxnSpPr>
        <p:spPr>
          <a:xfrm>
            <a:off x="3254376" y="6410696"/>
            <a:ext cx="7908925" cy="0"/>
          </a:xfrm>
          <a:prstGeom prst="line">
            <a:avLst/>
          </a:prstGeom>
          <a:ln w="19050">
            <a:solidFill>
              <a:srgbClr val="FF2E2E"/>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3944902"/>
      </p:ext>
    </p:extLst>
  </p:cSld>
  <p:clrMapOvr>
    <a:masterClrMapping/>
  </p:clrMapOvr>
  <p:transition spd="med">
    <p:wipe dir="r"/>
  </p:transition>
  <p:extLst>
    <p:ext uri="{DCECCB84-F9BA-43D5-87BE-67443E8EF086}">
      <p15:sldGuideLst xmlns:p15="http://schemas.microsoft.com/office/powerpoint/2012/main" xmlns="">
        <p15:guide id="1" pos="928" userDrawn="1">
          <p15:clr>
            <a:srgbClr val="FBAE40"/>
          </p15:clr>
        </p15:guide>
        <p15:guide id="2" pos="9376" userDrawn="1">
          <p15:clr>
            <a:srgbClr val="FBAE40"/>
          </p15:clr>
        </p15:guide>
        <p15:guide id="3" pos="1696"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681748805"/>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Lst>
  <p:transition spd="med">
    <p:wipe dir="r"/>
  </p:transition>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100000"/>
        </a:lnSpc>
        <a:spcBef>
          <a:spcPts val="750"/>
        </a:spcBef>
        <a:buFont typeface="Arial" panose="020B0604020202020204" pitchFamily="34" charset="0"/>
        <a:buChar char="•"/>
        <a:defRPr sz="2400" kern="1200">
          <a:solidFill>
            <a:schemeClr val="tx1"/>
          </a:solidFill>
          <a:latin typeface="+mn-lt"/>
          <a:ea typeface="+mn-ea"/>
          <a:cs typeface="+mn-cs"/>
        </a:defRPr>
      </a:lvl1pPr>
      <a:lvl2pPr marL="514350" indent="-171450" algn="l" defTabSz="685800" rtl="0" eaLnBrk="1" latinLnBrk="0" hangingPunct="1">
        <a:lnSpc>
          <a:spcPct val="100000"/>
        </a:lnSpc>
        <a:spcBef>
          <a:spcPts val="375"/>
        </a:spcBef>
        <a:buFont typeface="Arial" panose="020B0604020202020204" pitchFamily="34" charset="0"/>
        <a:buChar char="•"/>
        <a:defRPr sz="2100" kern="1200">
          <a:solidFill>
            <a:schemeClr val="accent5"/>
          </a:solidFill>
          <a:latin typeface="+mn-lt"/>
          <a:ea typeface="+mn-ea"/>
          <a:cs typeface="+mn-cs"/>
        </a:defRPr>
      </a:lvl2pPr>
      <a:lvl3pPr marL="857250" indent="-171450" algn="l" defTabSz="685800" rtl="0" eaLnBrk="1" latinLnBrk="0" hangingPunct="1">
        <a:lnSpc>
          <a:spcPct val="100000"/>
        </a:lnSpc>
        <a:spcBef>
          <a:spcPts val="375"/>
        </a:spcBef>
        <a:buFont typeface="Arial" panose="020B0604020202020204" pitchFamily="34" charset="0"/>
        <a:buChar char="•"/>
        <a:defRPr sz="1800" kern="1200">
          <a:solidFill>
            <a:schemeClr val="accent5"/>
          </a:solidFill>
          <a:latin typeface="+mn-lt"/>
          <a:ea typeface="+mn-ea"/>
          <a:cs typeface="+mn-cs"/>
        </a:defRPr>
      </a:lvl3pPr>
      <a:lvl4pPr marL="1200150" indent="-171450" algn="l" defTabSz="685800" rtl="0" eaLnBrk="1" latinLnBrk="0" hangingPunct="1">
        <a:lnSpc>
          <a:spcPct val="100000"/>
        </a:lnSpc>
        <a:spcBef>
          <a:spcPts val="375"/>
        </a:spcBef>
        <a:buFont typeface="Arial" panose="020B0604020202020204" pitchFamily="34" charset="0"/>
        <a:buChar char="•"/>
        <a:defRPr sz="1500" kern="1200">
          <a:solidFill>
            <a:schemeClr val="accent5"/>
          </a:solidFill>
          <a:latin typeface="+mn-lt"/>
          <a:ea typeface="+mn-ea"/>
          <a:cs typeface="+mn-cs"/>
        </a:defRPr>
      </a:lvl4pPr>
      <a:lvl5pPr marL="1543050" indent="-171450" algn="l" defTabSz="685800" rtl="0" eaLnBrk="1" latinLnBrk="0" hangingPunct="1">
        <a:lnSpc>
          <a:spcPct val="100000"/>
        </a:lnSpc>
        <a:spcBef>
          <a:spcPts val="375"/>
        </a:spcBef>
        <a:buFont typeface="Arial" panose="020B0604020202020204" pitchFamily="34" charset="0"/>
        <a:buChar char="•"/>
        <a:defRPr sz="1500" kern="1200">
          <a:solidFill>
            <a:schemeClr val="accent5"/>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a:t>
            </a:r>
            <a:r>
              <a:rPr lang="en-US" dirty="0" err="1"/>
              <a:t>Pre-Processing:Loading</a:t>
            </a:r>
            <a:r>
              <a:rPr lang="en-US" dirty="0"/>
              <a:t> Data and Basic </a:t>
            </a:r>
            <a:r>
              <a:rPr lang="en-US" dirty="0" err="1"/>
              <a:t>Visualisations</a:t>
            </a:r>
            <a:endParaRPr lang="en-US" dirty="0"/>
          </a:p>
        </p:txBody>
      </p:sp>
    </p:spTree>
  </p:cSld>
  <p:clrMapOvr>
    <a:masterClrMapping/>
  </p:clrMapOvr>
  <p:transition spd="med">
    <p:wipe dir="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Reading “Tab-separated value” files (“.txt”) using </a:t>
            </a:r>
            <a:r>
              <a:rPr lang="en-US" dirty="0" err="1"/>
              <a:t>read.delim</a:t>
            </a:r>
            <a:r>
              <a:rPr lang="en-US" dirty="0"/>
              <a:t>()</a:t>
            </a:r>
            <a:endParaRPr lang="en-GB" dirty="0"/>
          </a:p>
        </p:txBody>
      </p:sp>
      <p:sp>
        <p:nvSpPr>
          <p:cNvPr id="3" name="Content Placeholder 2"/>
          <p:cNvSpPr>
            <a:spLocks noGrp="1"/>
          </p:cNvSpPr>
          <p:nvPr>
            <p:ph idx="1"/>
          </p:nvPr>
        </p:nvSpPr>
        <p:spPr/>
        <p:txBody>
          <a:bodyPr>
            <a:normAutofit fontScale="85000" lnSpcReduction="10000"/>
          </a:bodyPr>
          <a:lstStyle/>
          <a:p>
            <a:pPr marL="0" lvl="0" indent="0">
              <a:buNone/>
            </a:pPr>
            <a:r>
              <a:rPr lang="en-US" dirty="0">
                <a:latin typeface="Courier"/>
              </a:rPr>
              <a:t>potato &lt;- </a:t>
            </a:r>
            <a:r>
              <a:rPr lang="en-US" dirty="0" err="1">
                <a:latin typeface="Courier"/>
              </a:rPr>
              <a:t>read.delim</a:t>
            </a:r>
            <a:r>
              <a:rPr lang="en-US" dirty="0">
                <a:latin typeface="Courier"/>
              </a:rPr>
              <a:t>(</a:t>
            </a:r>
            <a:r>
              <a:rPr lang="en-US" dirty="0" err="1">
                <a:latin typeface="Courier"/>
              </a:rPr>
              <a:t>file.choose</a:t>
            </a:r>
            <a:r>
              <a:rPr lang="en-US" dirty="0">
                <a:latin typeface="Courier"/>
              </a:rPr>
              <a:t>()</a:t>
            </a:r>
            <a:r>
              <a:rPr lang="en-US" dirty="0"/>
              <a:t>,</a:t>
            </a:r>
            <a:r>
              <a:rPr lang="en-US" dirty="0" err="1"/>
              <a:t>sep</a:t>
            </a:r>
            <a:r>
              <a:rPr lang="en-US" dirty="0"/>
              <a:t> = </a:t>
            </a:r>
            <a:r>
              <a:rPr lang="en-US" dirty="0">
                <a:latin typeface="Courier"/>
              </a:rPr>
              <a:t>"\t"</a:t>
            </a:r>
            <a:r>
              <a:rPr lang="en-US" dirty="0"/>
              <a:t>, </a:t>
            </a:r>
            <a:r>
              <a:rPr lang="en-US" i="1" dirty="0"/>
              <a:t>header</a:t>
            </a:r>
            <a:r>
              <a:rPr lang="en-US" dirty="0"/>
              <a:t>=F) </a:t>
            </a:r>
            <a:endParaRPr lang="en-US" dirty="0" smtClean="0"/>
          </a:p>
          <a:p>
            <a:pPr marL="0" lvl="0" indent="0">
              <a:buNone/>
            </a:pPr>
            <a:r>
              <a:rPr lang="en-US" dirty="0" smtClean="0">
                <a:latin typeface="Courier"/>
              </a:rPr>
              <a:t>head(auto</a:t>
            </a:r>
            <a:r>
              <a:rPr lang="en-US" dirty="0">
                <a:latin typeface="Courier"/>
              </a:rPr>
              <a:t>[,4:9])</a:t>
            </a:r>
          </a:p>
          <a:p>
            <a:pPr marL="1270000" lvl="0" indent="0">
              <a:buNone/>
            </a:pPr>
            <a:r>
              <a:rPr lang="en-US" dirty="0">
                <a:latin typeface="Courier"/>
              </a:rPr>
              <a:t>##   V1 V2 V3 V4 V5  V6  V7  V8
## 1  1  1  1  1  1 2.9 3.2 3.0
## 2  1  1  1  1  2 2.3 2.5 2.6
## 3  1  1  1  1  3 2.5 2.8 2.8
## 4  1  1  1  1  4 2.1 2.9 2.4
## 5  1  1  1  1  5 1.9 2.8 2.2
## 6  1  1  1  2  1 1.8 3.0 1.7</a:t>
            </a:r>
          </a:p>
          <a:p>
            <a:pPr marL="0" lvl="0" indent="0">
              <a:buNone/>
            </a:pPr>
            <a:r>
              <a:rPr lang="en-US" i="1" dirty="0" err="1"/>
              <a:t>read.delim</a:t>
            </a:r>
            <a:r>
              <a:rPr lang="en-US" i="1" dirty="0"/>
              <a:t>()</a:t>
            </a:r>
            <a:r>
              <a:rPr lang="en-US" dirty="0"/>
              <a:t> is used for reading TAB delimited files (txt) by specifying the argument </a:t>
            </a:r>
            <a:r>
              <a:rPr lang="en-US" dirty="0" err="1"/>
              <a:t>sep</a:t>
            </a:r>
            <a:r>
              <a:rPr lang="en-US" dirty="0"/>
              <a:t> = `"</a:t>
            </a:r>
          </a:p>
          <a:p>
            <a:endParaRPr lang="en-GB" dirty="0"/>
          </a:p>
        </p:txBody>
      </p:sp>
    </p:spTree>
    <p:extLst>
      <p:ext uri="{BB962C8B-B14F-4D97-AF65-F5344CB8AC3E}">
        <p14:creationId xmlns:p14="http://schemas.microsoft.com/office/powerpoint/2010/main" val="2937030067"/>
      </p:ext>
    </p:extLst>
  </p:cSld>
  <p:clrMapOvr>
    <a:masterClrMapping/>
  </p:clrMapOvr>
  <p:transition spd="med">
    <p:wipe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Using </a:t>
            </a:r>
            <a:r>
              <a:rPr lang="en-GB" sz="1400" dirty="0" err="1">
                <a:latin typeface="Courier"/>
              </a:rPr>
              <a:t>readr</a:t>
            </a:r>
            <a:r>
              <a:rPr lang="en-GB" dirty="0"/>
              <a:t> Package</a:t>
            </a:r>
          </a:p>
        </p:txBody>
      </p:sp>
      <p:sp>
        <p:nvSpPr>
          <p:cNvPr id="3" name="Content Placeholder 2"/>
          <p:cNvSpPr>
            <a:spLocks noGrp="1"/>
          </p:cNvSpPr>
          <p:nvPr>
            <p:ph idx="1"/>
          </p:nvPr>
        </p:nvSpPr>
        <p:spPr/>
        <p:txBody>
          <a:bodyPr/>
          <a:lstStyle/>
          <a:p>
            <a:pPr lvl="1"/>
            <a:r>
              <a:rPr lang="en-US" dirty="0"/>
              <a:t>In terms of speed, </a:t>
            </a:r>
            <a:r>
              <a:rPr lang="en-US" dirty="0" err="1"/>
              <a:t>readr</a:t>
            </a:r>
            <a:r>
              <a:rPr lang="en-US" dirty="0"/>
              <a:t> is ~10x faster than base </a:t>
            </a:r>
            <a:r>
              <a:rPr lang="en-US" sz="1800" dirty="0" err="1">
                <a:latin typeface="Courier"/>
              </a:rPr>
              <a:t>read.table</a:t>
            </a:r>
            <a:r>
              <a:rPr lang="en-US" sz="1800" dirty="0">
                <a:latin typeface="Courier"/>
              </a:rPr>
              <a:t>()</a:t>
            </a:r>
            <a:r>
              <a:rPr lang="en-US" dirty="0"/>
              <a:t> functions (read.csv,read.csv2).</a:t>
            </a:r>
          </a:p>
          <a:p>
            <a:pPr lvl="1"/>
            <a:r>
              <a:rPr lang="en-US" dirty="0"/>
              <a:t>By default , strings are untouched and common date/time formats are automatically passed.</a:t>
            </a:r>
          </a:p>
          <a:p>
            <a:endParaRPr lang="en-GB" dirty="0"/>
          </a:p>
        </p:txBody>
      </p:sp>
    </p:spTree>
    <p:extLst>
      <p:ext uri="{BB962C8B-B14F-4D97-AF65-F5344CB8AC3E}">
        <p14:creationId xmlns:p14="http://schemas.microsoft.com/office/powerpoint/2010/main" val="3193097291"/>
      </p:ext>
    </p:extLst>
  </p:cSld>
  <p:clrMapOvr>
    <a:masterClrMapping/>
  </p:clrMapOvr>
  <p:transition spd="med">
    <p:wipe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latin typeface="Courier"/>
              </a:rPr>
              <a:t>Readr</a:t>
            </a:r>
            <a:r>
              <a:rPr lang="en-GB" dirty="0" smtClean="0">
                <a:latin typeface="Courier"/>
              </a:rPr>
              <a:t> functions</a:t>
            </a:r>
            <a:endParaRPr lang="en-GB" dirty="0"/>
          </a:p>
        </p:txBody>
      </p:sp>
      <p:sp>
        <p:nvSpPr>
          <p:cNvPr id="3" name="Content Placeholder 2"/>
          <p:cNvSpPr>
            <a:spLocks noGrp="1"/>
          </p:cNvSpPr>
          <p:nvPr>
            <p:ph idx="1"/>
          </p:nvPr>
        </p:nvSpPr>
        <p:spPr/>
        <p:txBody>
          <a:bodyPr/>
          <a:lstStyle/>
          <a:p>
            <a:pPr lvl="1"/>
            <a:r>
              <a:rPr lang="en-US" sz="1800" dirty="0" err="1">
                <a:latin typeface="Courier"/>
              </a:rPr>
              <a:t>read_csv</a:t>
            </a:r>
            <a:r>
              <a:rPr lang="en-US" sz="1800" dirty="0">
                <a:latin typeface="Courier"/>
              </a:rPr>
              <a:t>()</a:t>
            </a:r>
            <a:r>
              <a:rPr lang="en-US" dirty="0"/>
              <a:t>: comma delimited files</a:t>
            </a:r>
          </a:p>
          <a:p>
            <a:pPr lvl="1"/>
            <a:r>
              <a:rPr lang="en-US" sz="1800" dirty="0">
                <a:latin typeface="Courier"/>
              </a:rPr>
              <a:t>read_csv2()</a:t>
            </a:r>
            <a:r>
              <a:rPr lang="en-US" dirty="0"/>
              <a:t>: semicolon separated files</a:t>
            </a:r>
          </a:p>
          <a:p>
            <a:pPr lvl="1"/>
            <a:r>
              <a:rPr lang="en-US" sz="1800" dirty="0" err="1">
                <a:latin typeface="Courier"/>
              </a:rPr>
              <a:t>read_tsv</a:t>
            </a:r>
            <a:r>
              <a:rPr lang="en-US" sz="1800" dirty="0">
                <a:latin typeface="Courier"/>
              </a:rPr>
              <a:t>()</a:t>
            </a:r>
            <a:r>
              <a:rPr lang="en-US" dirty="0"/>
              <a:t>: tab delimited files</a:t>
            </a:r>
          </a:p>
          <a:p>
            <a:pPr lvl="1"/>
            <a:r>
              <a:rPr lang="en-US" sz="1800" dirty="0" err="1">
                <a:latin typeface="Courier"/>
              </a:rPr>
              <a:t>read_delim</a:t>
            </a:r>
            <a:r>
              <a:rPr lang="en-US" sz="1800" dirty="0">
                <a:latin typeface="Courier"/>
              </a:rPr>
              <a:t>()</a:t>
            </a:r>
            <a:r>
              <a:rPr lang="en-US" dirty="0"/>
              <a:t>: files with any delimiter</a:t>
            </a:r>
          </a:p>
          <a:p>
            <a:endParaRPr lang="en-GB" dirty="0"/>
          </a:p>
        </p:txBody>
      </p:sp>
    </p:spTree>
    <p:extLst>
      <p:ext uri="{BB962C8B-B14F-4D97-AF65-F5344CB8AC3E}">
        <p14:creationId xmlns:p14="http://schemas.microsoft.com/office/powerpoint/2010/main" val="1365233139"/>
      </p:ext>
    </p:extLst>
  </p:cSld>
  <p:clrMapOvr>
    <a:masterClrMapping/>
  </p:clrMapOvr>
  <p:transition spd="med">
    <p:wipe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Import Excel files</a:t>
            </a:r>
          </a:p>
        </p:txBody>
      </p:sp>
      <p:sp>
        <p:nvSpPr>
          <p:cNvPr id="3" name="Content Placeholder 2"/>
          <p:cNvSpPr>
            <a:spLocks noGrp="1"/>
          </p:cNvSpPr>
          <p:nvPr>
            <p:ph idx="1"/>
          </p:nvPr>
        </p:nvSpPr>
        <p:spPr/>
        <p:txBody>
          <a:bodyPr/>
          <a:lstStyle/>
          <a:p>
            <a:pPr marL="0" lvl="0" indent="0">
              <a:buNone/>
            </a:pPr>
            <a:r>
              <a:rPr lang="en-US" dirty="0"/>
              <a:t>We can always use the </a:t>
            </a:r>
            <a:r>
              <a:rPr lang="en-US" sz="2000" dirty="0" err="1">
                <a:latin typeface="Courier"/>
              </a:rPr>
              <a:t>readxl</a:t>
            </a:r>
            <a:r>
              <a:rPr lang="en-US" dirty="0"/>
              <a:t> package to get data out of Excel and into R. The </a:t>
            </a:r>
            <a:r>
              <a:rPr lang="en-US" sz="2000" dirty="0" err="1">
                <a:latin typeface="Courier"/>
              </a:rPr>
              <a:t>readxl</a:t>
            </a:r>
            <a:r>
              <a:rPr lang="en-US" dirty="0"/>
              <a:t> package supports both .</a:t>
            </a:r>
            <a:r>
              <a:rPr lang="en-US" dirty="0" err="1"/>
              <a:t>xls</a:t>
            </a:r>
            <a:r>
              <a:rPr lang="en-US" dirty="0"/>
              <a:t> format and the modern xml-based .</a:t>
            </a:r>
            <a:r>
              <a:rPr lang="en-US" dirty="0" err="1"/>
              <a:t>xlsx</a:t>
            </a:r>
            <a:r>
              <a:rPr lang="en-US" dirty="0"/>
              <a:t> format.</a:t>
            </a:r>
          </a:p>
          <a:p>
            <a:pPr marL="0" lvl="0" indent="0">
              <a:buNone/>
            </a:pPr>
            <a:r>
              <a:rPr lang="en-US" dirty="0"/>
              <a:t>To import excel sheet into R, we use the function </a:t>
            </a:r>
            <a:r>
              <a:rPr lang="en-US" sz="2000" dirty="0" err="1">
                <a:latin typeface="Courier"/>
              </a:rPr>
              <a:t>read_excel</a:t>
            </a:r>
            <a:r>
              <a:rPr lang="en-US" sz="2000" dirty="0">
                <a:latin typeface="Courier"/>
              </a:rPr>
              <a:t>()</a:t>
            </a:r>
            <a:r>
              <a:rPr lang="en-US" sz="2000" dirty="0"/>
              <a:t> </a:t>
            </a:r>
            <a:r>
              <a:rPr lang="en-US" dirty="0"/>
              <a:t>and specify the sheet number in the arguments.</a:t>
            </a:r>
          </a:p>
          <a:p>
            <a:endParaRPr lang="en-GB" dirty="0"/>
          </a:p>
        </p:txBody>
      </p:sp>
    </p:spTree>
    <p:extLst>
      <p:ext uri="{BB962C8B-B14F-4D97-AF65-F5344CB8AC3E}">
        <p14:creationId xmlns:p14="http://schemas.microsoft.com/office/powerpoint/2010/main" val="2176652716"/>
      </p:ext>
    </p:extLst>
  </p:cSld>
  <p:clrMapOvr>
    <a:masterClrMapping/>
  </p:clrMapOvr>
  <p:transition spd="med">
    <p:wipe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Import Excel files using </a:t>
            </a:r>
            <a:r>
              <a:rPr lang="en-US" sz="2400" dirty="0" err="1">
                <a:latin typeface="Courier"/>
              </a:rPr>
              <a:t>read_excel</a:t>
            </a:r>
            <a:r>
              <a:rPr lang="en-US" sz="2400" dirty="0">
                <a:latin typeface="Courier"/>
              </a:rPr>
              <a:t>()</a:t>
            </a:r>
            <a:r>
              <a:rPr lang="en-US" sz="2400" dirty="0"/>
              <a:t> </a:t>
            </a:r>
            <a:r>
              <a:rPr lang="en-US" dirty="0"/>
              <a:t>in </a:t>
            </a:r>
            <a:r>
              <a:rPr lang="en-US" sz="2000" dirty="0" err="1">
                <a:latin typeface="Courier"/>
              </a:rPr>
              <a:t>readxl</a:t>
            </a:r>
            <a:r>
              <a:rPr lang="en-US" dirty="0" err="1"/>
              <a:t>Package</a:t>
            </a:r>
            <a:endParaRPr lang="en-GB" dirty="0"/>
          </a:p>
        </p:txBody>
      </p:sp>
      <p:sp>
        <p:nvSpPr>
          <p:cNvPr id="3" name="Content Placeholder 2"/>
          <p:cNvSpPr>
            <a:spLocks noGrp="1"/>
          </p:cNvSpPr>
          <p:nvPr>
            <p:ph idx="1"/>
          </p:nvPr>
        </p:nvSpPr>
        <p:spPr/>
        <p:txBody>
          <a:bodyPr>
            <a:normAutofit fontScale="70000" lnSpcReduction="20000"/>
          </a:bodyPr>
          <a:lstStyle/>
          <a:p>
            <a:pPr marL="0" lvl="0" indent="0">
              <a:buNone/>
            </a:pPr>
            <a:r>
              <a:rPr lang="en-GB" dirty="0">
                <a:latin typeface="Courier"/>
              </a:rPr>
              <a:t>sht1 &lt;- </a:t>
            </a:r>
            <a:r>
              <a:rPr lang="en-GB" dirty="0" err="1">
                <a:latin typeface="Courier"/>
              </a:rPr>
              <a:t>read_excel</a:t>
            </a:r>
            <a:r>
              <a:rPr lang="en-GB" dirty="0">
                <a:latin typeface="Courier"/>
              </a:rPr>
              <a:t>(</a:t>
            </a:r>
            <a:r>
              <a:rPr lang="en-GB" dirty="0" err="1">
                <a:latin typeface="Courier"/>
              </a:rPr>
              <a:t>file.choose</a:t>
            </a:r>
            <a:r>
              <a:rPr lang="en-GB" dirty="0">
                <a:latin typeface="Courier"/>
              </a:rPr>
              <a:t>(), sheet = 1)</a:t>
            </a:r>
            <a:r>
              <a:rPr lang="en-GB" dirty="0"/>
              <a:t> </a:t>
            </a:r>
          </a:p>
          <a:p>
            <a:pPr marL="0" lvl="0" indent="0">
              <a:buNone/>
            </a:pPr>
            <a:r>
              <a:rPr lang="en-GB" dirty="0">
                <a:latin typeface="Courier"/>
              </a:rPr>
              <a:t>sht2 &lt;- </a:t>
            </a:r>
            <a:r>
              <a:rPr lang="en-GB" dirty="0" err="1">
                <a:latin typeface="Courier"/>
              </a:rPr>
              <a:t>read_excel</a:t>
            </a:r>
            <a:r>
              <a:rPr lang="en-GB" dirty="0">
                <a:latin typeface="Courier"/>
              </a:rPr>
              <a:t>(</a:t>
            </a:r>
            <a:r>
              <a:rPr lang="en-GB" dirty="0" err="1">
                <a:latin typeface="Courier"/>
              </a:rPr>
              <a:t>file.choose</a:t>
            </a:r>
            <a:r>
              <a:rPr lang="en-GB" dirty="0">
                <a:latin typeface="Courier"/>
              </a:rPr>
              <a:t>(), sheet = 2)</a:t>
            </a:r>
            <a:r>
              <a:rPr lang="en-GB" dirty="0"/>
              <a:t> </a:t>
            </a:r>
          </a:p>
          <a:p>
            <a:pPr marL="0" lvl="0" indent="0">
              <a:buNone/>
            </a:pPr>
            <a:r>
              <a:rPr lang="en-GB" dirty="0" err="1">
                <a:latin typeface="Courier"/>
              </a:rPr>
              <a:t>str</a:t>
            </a:r>
            <a:r>
              <a:rPr lang="en-GB" dirty="0">
                <a:latin typeface="Courier"/>
              </a:rPr>
              <a:t>(sht1)</a:t>
            </a:r>
          </a:p>
          <a:p>
            <a:pPr marL="1270000" lvl="0" indent="0">
              <a:buNone/>
            </a:pPr>
            <a:r>
              <a:rPr lang="en-GB" dirty="0">
                <a:latin typeface="Courier"/>
              </a:rPr>
              <a:t>## Classes '</a:t>
            </a:r>
            <a:r>
              <a:rPr lang="en-GB" dirty="0" err="1">
                <a:latin typeface="Courier"/>
              </a:rPr>
              <a:t>tbl_df</a:t>
            </a:r>
            <a:r>
              <a:rPr lang="en-GB" dirty="0">
                <a:latin typeface="Courier"/>
              </a:rPr>
              <a:t>', '</a:t>
            </a:r>
            <a:r>
              <a:rPr lang="en-GB" dirty="0" err="1">
                <a:latin typeface="Courier"/>
              </a:rPr>
              <a:t>tbl</a:t>
            </a:r>
            <a:r>
              <a:rPr lang="en-GB" dirty="0">
                <a:latin typeface="Courier"/>
              </a:rPr>
              <a:t>' and '</a:t>
            </a:r>
            <a:r>
              <a:rPr lang="en-GB" dirty="0" err="1">
                <a:latin typeface="Courier"/>
              </a:rPr>
              <a:t>data.frame</a:t>
            </a:r>
            <a:r>
              <a:rPr lang="en-GB" dirty="0">
                <a:latin typeface="Courier"/>
              </a:rPr>
              <a:t>':    20 obs. of  8 variables:
##  $ </a:t>
            </a:r>
            <a:r>
              <a:rPr lang="en-GB" dirty="0" err="1">
                <a:latin typeface="Courier"/>
              </a:rPr>
              <a:t>EmployeeID</a:t>
            </a:r>
            <a:r>
              <a:rPr lang="en-GB" dirty="0">
                <a:latin typeface="Courier"/>
              </a:rPr>
              <a:t>: </a:t>
            </a:r>
            <a:r>
              <a:rPr lang="en-GB" dirty="0" err="1">
                <a:latin typeface="Courier"/>
              </a:rPr>
              <a:t>num</a:t>
            </a:r>
            <a:r>
              <a:rPr lang="en-GB" dirty="0">
                <a:latin typeface="Courier"/>
              </a:rPr>
              <a:t>  120 121 123 124 125 126 127 128 129 130 ...
##  $ </a:t>
            </a:r>
            <a:r>
              <a:rPr lang="en-GB" dirty="0" err="1">
                <a:latin typeface="Courier"/>
              </a:rPr>
              <a:t>Last_Name</a:t>
            </a:r>
            <a:r>
              <a:rPr lang="en-GB" dirty="0">
                <a:latin typeface="Courier"/>
              </a:rPr>
              <a:t> : </a:t>
            </a:r>
            <a:r>
              <a:rPr lang="en-GB" dirty="0" err="1">
                <a:latin typeface="Courier"/>
              </a:rPr>
              <a:t>chr</a:t>
            </a:r>
            <a:r>
              <a:rPr lang="en-GB" dirty="0">
                <a:latin typeface="Courier"/>
              </a:rPr>
              <a:t>  "Collins" "Kenobi" "Bouchard" "White" ...
##  $ </a:t>
            </a:r>
            <a:r>
              <a:rPr lang="en-GB" dirty="0" err="1">
                <a:latin typeface="Courier"/>
              </a:rPr>
              <a:t>First_Name</a:t>
            </a:r>
            <a:r>
              <a:rPr lang="en-GB" dirty="0">
                <a:latin typeface="Courier"/>
              </a:rPr>
              <a:t>: </a:t>
            </a:r>
            <a:r>
              <a:rPr lang="en-GB" dirty="0" err="1">
                <a:latin typeface="Courier"/>
              </a:rPr>
              <a:t>chr</a:t>
            </a:r>
            <a:r>
              <a:rPr lang="en-GB" dirty="0">
                <a:latin typeface="Courier"/>
              </a:rPr>
              <a:t>  "Barnabas" "Obi-wan" "Angelique" "Cassandra" ...
##  $ Gender    : </a:t>
            </a:r>
            <a:r>
              <a:rPr lang="en-GB" dirty="0" err="1">
                <a:latin typeface="Courier"/>
              </a:rPr>
              <a:t>chr</a:t>
            </a:r>
            <a:r>
              <a:rPr lang="en-GB" dirty="0">
                <a:latin typeface="Courier"/>
              </a:rPr>
              <a:t>  "M" NA "F" "F" ...
##  $ </a:t>
            </a:r>
            <a:r>
              <a:rPr lang="en-GB" dirty="0" err="1">
                <a:latin typeface="Courier"/>
              </a:rPr>
              <a:t>HireDate</a:t>
            </a:r>
            <a:r>
              <a:rPr lang="en-GB" dirty="0">
                <a:latin typeface="Courier"/>
              </a:rPr>
              <a:t>  : </a:t>
            </a:r>
            <a:r>
              <a:rPr lang="en-GB" dirty="0" err="1">
                <a:latin typeface="Courier"/>
              </a:rPr>
              <a:t>POSIXct</a:t>
            </a:r>
            <a:r>
              <a:rPr lang="en-GB" dirty="0">
                <a:latin typeface="Courier"/>
              </a:rPr>
              <a:t>, format: "2015-08-01" "2011-07-13" ...
##  $ </a:t>
            </a:r>
            <a:r>
              <a:rPr lang="en-GB" dirty="0" err="1">
                <a:latin typeface="Courier"/>
              </a:rPr>
              <a:t>JobTitle</a:t>
            </a:r>
            <a:r>
              <a:rPr lang="en-GB" dirty="0">
                <a:latin typeface="Courier"/>
              </a:rPr>
              <a:t>  : </a:t>
            </a:r>
            <a:r>
              <a:rPr lang="en-GB" dirty="0" err="1">
                <a:latin typeface="Courier"/>
              </a:rPr>
              <a:t>chr</a:t>
            </a:r>
            <a:r>
              <a:rPr lang="en-GB" dirty="0">
                <a:latin typeface="Courier"/>
              </a:rPr>
              <a:t>  "CEO" "Accountant II" "Analyst I" NA ...
##  $ Salary    : </a:t>
            </a:r>
            <a:r>
              <a:rPr lang="en-GB" dirty="0" err="1">
                <a:latin typeface="Courier"/>
              </a:rPr>
              <a:t>num</a:t>
            </a:r>
            <a:r>
              <a:rPr lang="en-GB" dirty="0">
                <a:latin typeface="Courier"/>
              </a:rPr>
              <a:t>  500000 91000 76 358000 65000 85000 94000 89000 60000 120000 ...
##  $ Department: </a:t>
            </a:r>
            <a:r>
              <a:rPr lang="en-GB" dirty="0" err="1">
                <a:latin typeface="Courier"/>
              </a:rPr>
              <a:t>chr</a:t>
            </a:r>
            <a:r>
              <a:rPr lang="en-GB" dirty="0">
                <a:latin typeface="Courier"/>
              </a:rPr>
              <a:t>  "Administration" "Jedi" "Research" "Administration" ...</a:t>
            </a:r>
          </a:p>
          <a:p>
            <a:endParaRPr lang="en-GB" dirty="0"/>
          </a:p>
        </p:txBody>
      </p:sp>
    </p:spTree>
    <p:extLst>
      <p:ext uri="{BB962C8B-B14F-4D97-AF65-F5344CB8AC3E}">
        <p14:creationId xmlns:p14="http://schemas.microsoft.com/office/powerpoint/2010/main" val="1987946111"/>
      </p:ext>
    </p:extLst>
  </p:cSld>
  <p:clrMapOvr>
    <a:masterClrMapping/>
  </p:clrMapOvr>
  <p:transition spd="med">
    <p:wipe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Importing data from databases</a:t>
            </a:r>
          </a:p>
        </p:txBody>
      </p:sp>
      <p:sp>
        <p:nvSpPr>
          <p:cNvPr id="3" name="Content Placeholder 2"/>
          <p:cNvSpPr>
            <a:spLocks noGrp="1"/>
          </p:cNvSpPr>
          <p:nvPr>
            <p:ph idx="1"/>
          </p:nvPr>
        </p:nvSpPr>
        <p:spPr/>
        <p:txBody>
          <a:bodyPr/>
          <a:lstStyle/>
          <a:p>
            <a:pPr lvl="0"/>
            <a:r>
              <a:rPr lang="en-US" dirty="0"/>
              <a:t>To import data from a database you first have to create a connection to it. We use the package DBI to connect to SQL server through R and RMYSQL to perform SQL queries within R. The Function </a:t>
            </a:r>
            <a:r>
              <a:rPr lang="en-US" sz="1400" dirty="0" err="1">
                <a:latin typeface="Courier"/>
              </a:rPr>
              <a:t>dbConnect</a:t>
            </a:r>
            <a:r>
              <a:rPr lang="en-US" sz="1400" dirty="0">
                <a:latin typeface="Courier"/>
              </a:rPr>
              <a:t>()</a:t>
            </a:r>
            <a:r>
              <a:rPr lang="en-US" dirty="0"/>
              <a:t> creates a connection between your R session and a SQL database. The first argument is mapping the data between  R and the database. For hosted SQL DB , we need to specify the following arguments in </a:t>
            </a:r>
            <a:r>
              <a:rPr lang="en-US" dirty="0" err="1"/>
              <a:t>dbConnect</a:t>
            </a:r>
            <a:r>
              <a:rPr lang="en-US" dirty="0"/>
              <a:t>(): </a:t>
            </a:r>
            <a:r>
              <a:rPr lang="en-US" sz="1400" dirty="0" err="1">
                <a:latin typeface="Courier"/>
              </a:rPr>
              <a:t>dbname</a:t>
            </a:r>
            <a:r>
              <a:rPr lang="en-US" dirty="0"/>
              <a:t>, </a:t>
            </a:r>
            <a:r>
              <a:rPr lang="en-US" sz="1400" dirty="0">
                <a:latin typeface="Courier"/>
              </a:rPr>
              <a:t>host</a:t>
            </a:r>
            <a:r>
              <a:rPr lang="en-US" dirty="0"/>
              <a:t>, </a:t>
            </a:r>
            <a:r>
              <a:rPr lang="en-US" sz="1400" dirty="0">
                <a:latin typeface="Courier"/>
              </a:rPr>
              <a:t>port</a:t>
            </a:r>
            <a:r>
              <a:rPr lang="en-US" dirty="0"/>
              <a:t>, </a:t>
            </a:r>
            <a:r>
              <a:rPr lang="en-US" sz="1400" dirty="0">
                <a:latin typeface="Courier"/>
              </a:rPr>
              <a:t>user</a:t>
            </a:r>
            <a:r>
              <a:rPr lang="en-US" dirty="0"/>
              <a:t> and </a:t>
            </a:r>
            <a:r>
              <a:rPr lang="en-US" sz="1400" dirty="0">
                <a:latin typeface="Courier"/>
              </a:rPr>
              <a:t>password</a:t>
            </a:r>
            <a:r>
              <a:rPr lang="en-US" dirty="0"/>
              <a:t>.</a:t>
            </a:r>
          </a:p>
          <a:p>
            <a:endParaRPr lang="en-GB" dirty="0"/>
          </a:p>
        </p:txBody>
      </p:sp>
    </p:spTree>
    <p:extLst>
      <p:ext uri="{BB962C8B-B14F-4D97-AF65-F5344CB8AC3E}">
        <p14:creationId xmlns:p14="http://schemas.microsoft.com/office/powerpoint/2010/main" val="2775155086"/>
      </p:ext>
    </p:extLst>
  </p:cSld>
  <p:clrMapOvr>
    <a:masterClrMapping/>
  </p:clrMapOvr>
  <p:transition spd="med">
    <p:wipe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Establish a connection</a:t>
            </a:r>
          </a:p>
        </p:txBody>
      </p:sp>
      <p:sp>
        <p:nvSpPr>
          <p:cNvPr id="3" name="Content Placeholder 2"/>
          <p:cNvSpPr>
            <a:spLocks noGrp="1"/>
          </p:cNvSpPr>
          <p:nvPr>
            <p:ph idx="1"/>
          </p:nvPr>
        </p:nvSpPr>
        <p:spPr/>
        <p:txBody>
          <a:bodyPr/>
          <a:lstStyle/>
          <a:p>
            <a:pPr marL="0" lvl="0" indent="0">
              <a:buNone/>
            </a:pPr>
            <a:r>
              <a:rPr lang="en-GB" dirty="0"/>
              <a:t>To extract data from database in a remote server, we need to first establish the connection to the server in R.</a:t>
            </a:r>
          </a:p>
          <a:p>
            <a:pPr marL="0" lvl="0" indent="0">
              <a:buNone/>
            </a:pPr>
            <a:r>
              <a:rPr lang="en-GB" dirty="0">
                <a:latin typeface="Courier"/>
              </a:rPr>
              <a:t>host &lt;- "courses.csrrinzqubik.us-east-1.rds.amazonaws.com"</a:t>
            </a:r>
            <a:r>
              <a:rPr lang="en-GB" dirty="0"/>
              <a:t> </a:t>
            </a:r>
            <a:r>
              <a:rPr lang="en-GB" dirty="0">
                <a:latin typeface="Courier"/>
              </a:rPr>
              <a:t>connect &lt;- </a:t>
            </a:r>
            <a:r>
              <a:rPr lang="en-GB" dirty="0" err="1">
                <a:latin typeface="Courier"/>
              </a:rPr>
              <a:t>dbConnect</a:t>
            </a:r>
            <a:r>
              <a:rPr lang="en-GB" dirty="0">
                <a:latin typeface="Courier"/>
              </a:rPr>
              <a:t>(</a:t>
            </a:r>
            <a:r>
              <a:rPr lang="en-GB" dirty="0" err="1">
                <a:latin typeface="Courier"/>
              </a:rPr>
              <a:t>RMySQL</a:t>
            </a:r>
            <a:r>
              <a:rPr lang="en-GB" dirty="0">
                <a:latin typeface="Courier"/>
              </a:rPr>
              <a:t>::MySQL(),</a:t>
            </a:r>
            <a:r>
              <a:rPr lang="en-GB" dirty="0"/>
              <a:t> </a:t>
            </a:r>
            <a:r>
              <a:rPr lang="en-GB" dirty="0" err="1">
                <a:latin typeface="Courier"/>
              </a:rPr>
              <a:t>dbname</a:t>
            </a:r>
            <a:r>
              <a:rPr lang="en-GB" dirty="0">
                <a:latin typeface="Courier"/>
              </a:rPr>
              <a:t> = "</a:t>
            </a:r>
            <a:r>
              <a:rPr lang="en-GB" dirty="0" err="1">
                <a:latin typeface="Courier"/>
              </a:rPr>
              <a:t>tweater</a:t>
            </a:r>
            <a:r>
              <a:rPr lang="en-GB" dirty="0">
                <a:latin typeface="Courier"/>
              </a:rPr>
              <a:t>",</a:t>
            </a:r>
            <a:r>
              <a:rPr lang="en-GB" dirty="0"/>
              <a:t> </a:t>
            </a:r>
            <a:r>
              <a:rPr lang="en-GB" dirty="0">
                <a:latin typeface="Courier"/>
              </a:rPr>
              <a:t>host = host,</a:t>
            </a:r>
            <a:r>
              <a:rPr lang="en-GB" dirty="0"/>
              <a:t> </a:t>
            </a:r>
            <a:r>
              <a:rPr lang="en-GB" dirty="0">
                <a:latin typeface="Courier"/>
              </a:rPr>
              <a:t>port = 3306,</a:t>
            </a:r>
            <a:r>
              <a:rPr lang="en-GB" dirty="0"/>
              <a:t> </a:t>
            </a:r>
            <a:r>
              <a:rPr lang="en-GB" dirty="0">
                <a:latin typeface="Courier"/>
              </a:rPr>
              <a:t>user = "student",</a:t>
            </a:r>
            <a:r>
              <a:rPr lang="en-GB" dirty="0"/>
              <a:t> ` password = “</a:t>
            </a:r>
            <a:r>
              <a:rPr lang="en-GB" dirty="0" err="1"/>
              <a:t>datacamp</a:t>
            </a:r>
            <a:r>
              <a:rPr lang="en-GB" dirty="0"/>
              <a:t>”)``</a:t>
            </a:r>
          </a:p>
          <a:p>
            <a:endParaRPr lang="en-GB" dirty="0"/>
          </a:p>
        </p:txBody>
      </p:sp>
    </p:spTree>
    <p:extLst>
      <p:ext uri="{BB962C8B-B14F-4D97-AF65-F5344CB8AC3E}">
        <p14:creationId xmlns:p14="http://schemas.microsoft.com/office/powerpoint/2010/main" val="1557284077"/>
      </p:ext>
    </p:extLst>
  </p:cSld>
  <p:clrMapOvr>
    <a:masterClrMapping/>
  </p:clrMapOvr>
  <p:transition spd="med">
    <p:wipe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List the database tables</a:t>
            </a:r>
          </a:p>
        </p:txBody>
      </p:sp>
      <p:sp>
        <p:nvSpPr>
          <p:cNvPr id="3" name="Content Placeholder 2"/>
          <p:cNvSpPr>
            <a:spLocks noGrp="1"/>
          </p:cNvSpPr>
          <p:nvPr>
            <p:ph idx="1"/>
          </p:nvPr>
        </p:nvSpPr>
        <p:spPr/>
        <p:txBody>
          <a:bodyPr/>
          <a:lstStyle/>
          <a:p>
            <a:pPr marL="0" lvl="0" indent="0">
              <a:buNone/>
            </a:pPr>
            <a:r>
              <a:rPr lang="en-US" dirty="0"/>
              <a:t>Once we are connected to the database. We can use </a:t>
            </a:r>
            <a:r>
              <a:rPr lang="en-US" sz="1400" dirty="0" err="1">
                <a:latin typeface="Courier"/>
              </a:rPr>
              <a:t>dbListTables</a:t>
            </a:r>
            <a:r>
              <a:rPr lang="en-US" sz="1400" dirty="0">
                <a:latin typeface="Courier"/>
              </a:rPr>
              <a:t>()</a:t>
            </a:r>
            <a:r>
              <a:rPr lang="en-US" dirty="0"/>
              <a:t> to see what tables the database contains:</a:t>
            </a:r>
          </a:p>
          <a:p>
            <a:pPr marL="0" lvl="0" indent="0">
              <a:buNone/>
            </a:pPr>
            <a:r>
              <a:rPr lang="en-US" sz="1400" dirty="0">
                <a:latin typeface="Courier"/>
              </a:rPr>
              <a:t>tables &lt;- </a:t>
            </a:r>
            <a:r>
              <a:rPr lang="en-US" sz="1400" dirty="0" err="1">
                <a:latin typeface="Courier"/>
              </a:rPr>
              <a:t>dbListTables</a:t>
            </a:r>
            <a:r>
              <a:rPr lang="en-US" sz="1400" dirty="0">
                <a:latin typeface="Courier"/>
              </a:rPr>
              <a:t>(connect)</a:t>
            </a:r>
            <a:r>
              <a:rPr lang="en-US" dirty="0"/>
              <a:t> </a:t>
            </a:r>
          </a:p>
          <a:p>
            <a:pPr marL="0" lvl="0" indent="0">
              <a:buNone/>
            </a:pPr>
            <a:r>
              <a:rPr lang="en-US" sz="1400" dirty="0">
                <a:latin typeface="Courier"/>
              </a:rPr>
              <a:t>tables</a:t>
            </a:r>
          </a:p>
          <a:p>
            <a:pPr marL="1270000" lvl="0" indent="0">
              <a:buNone/>
            </a:pPr>
            <a:r>
              <a:rPr lang="en-US" sz="1400" dirty="0">
                <a:latin typeface="Courier"/>
              </a:rPr>
              <a:t>## [1] "comments" "</a:t>
            </a:r>
            <a:r>
              <a:rPr lang="en-US" sz="1400" dirty="0" err="1">
                <a:latin typeface="Courier"/>
              </a:rPr>
              <a:t>tweats</a:t>
            </a:r>
            <a:r>
              <a:rPr lang="en-US" sz="1400" dirty="0">
                <a:latin typeface="Courier"/>
              </a:rPr>
              <a:t>"   "users"</a:t>
            </a:r>
          </a:p>
          <a:p>
            <a:endParaRPr lang="en-GB" dirty="0"/>
          </a:p>
        </p:txBody>
      </p:sp>
    </p:spTree>
    <p:extLst>
      <p:ext uri="{BB962C8B-B14F-4D97-AF65-F5344CB8AC3E}">
        <p14:creationId xmlns:p14="http://schemas.microsoft.com/office/powerpoint/2010/main" val="4237808147"/>
      </p:ext>
    </p:extLst>
  </p:cSld>
  <p:clrMapOvr>
    <a:masterClrMapping/>
  </p:clrMapOvr>
  <p:transition spd="med">
    <p:wipe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Import data from tables</a:t>
            </a:r>
          </a:p>
        </p:txBody>
      </p:sp>
      <p:sp>
        <p:nvSpPr>
          <p:cNvPr id="3" name="Content Placeholder 2"/>
          <p:cNvSpPr>
            <a:spLocks noGrp="1"/>
          </p:cNvSpPr>
          <p:nvPr>
            <p:ph idx="1"/>
          </p:nvPr>
        </p:nvSpPr>
        <p:spPr/>
        <p:txBody>
          <a:bodyPr>
            <a:normAutofit fontScale="85000" lnSpcReduction="20000"/>
          </a:bodyPr>
          <a:lstStyle/>
          <a:p>
            <a:pPr marL="0" lvl="0" indent="0">
              <a:buNone/>
            </a:pPr>
            <a:r>
              <a:rPr lang="en-GB" dirty="0"/>
              <a:t>We can use the </a:t>
            </a:r>
            <a:r>
              <a:rPr lang="en-GB" dirty="0" err="1">
                <a:latin typeface="Courier"/>
              </a:rPr>
              <a:t>dbReadTable</a:t>
            </a:r>
            <a:r>
              <a:rPr lang="en-GB" dirty="0">
                <a:latin typeface="Courier"/>
              </a:rPr>
              <a:t>()</a:t>
            </a:r>
            <a:r>
              <a:rPr lang="en-GB" dirty="0"/>
              <a:t> function to import data from the database tables. </a:t>
            </a:r>
            <a:r>
              <a:rPr lang="en-GB" dirty="0">
                <a:latin typeface="Courier"/>
              </a:rPr>
              <a:t>users &lt;- </a:t>
            </a:r>
            <a:r>
              <a:rPr lang="en-GB" dirty="0" err="1">
                <a:latin typeface="Courier"/>
              </a:rPr>
              <a:t>dbReadTable</a:t>
            </a:r>
            <a:r>
              <a:rPr lang="en-GB" dirty="0">
                <a:latin typeface="Courier"/>
              </a:rPr>
              <a:t>(connect, "users")</a:t>
            </a:r>
            <a:r>
              <a:rPr lang="en-GB" dirty="0"/>
              <a:t> </a:t>
            </a:r>
          </a:p>
          <a:p>
            <a:pPr marL="0" lvl="0" indent="0">
              <a:buNone/>
            </a:pPr>
            <a:r>
              <a:rPr lang="en-GB" dirty="0">
                <a:latin typeface="Courier"/>
              </a:rPr>
              <a:t>users</a:t>
            </a:r>
          </a:p>
          <a:p>
            <a:pPr marL="1270000" lvl="0" indent="0">
              <a:buNone/>
            </a:pPr>
            <a:r>
              <a:rPr lang="en-GB" dirty="0">
                <a:latin typeface="Courier"/>
              </a:rPr>
              <a:t>##   id      name     login
## 1  1 </a:t>
            </a:r>
            <a:r>
              <a:rPr lang="en-GB" dirty="0" err="1">
                <a:latin typeface="Courier"/>
              </a:rPr>
              <a:t>elisabeth</a:t>
            </a:r>
            <a:r>
              <a:rPr lang="en-GB" dirty="0">
                <a:latin typeface="Courier"/>
              </a:rPr>
              <a:t>  </a:t>
            </a:r>
            <a:r>
              <a:rPr lang="en-GB" dirty="0" err="1">
                <a:latin typeface="Courier"/>
              </a:rPr>
              <a:t>elismith</a:t>
            </a:r>
            <a:r>
              <a:rPr lang="en-GB" dirty="0">
                <a:latin typeface="Courier"/>
              </a:rPr>
              <a:t>
## 2  2      mike     </a:t>
            </a:r>
            <a:r>
              <a:rPr lang="en-GB" dirty="0" err="1">
                <a:latin typeface="Courier"/>
              </a:rPr>
              <a:t>mikey</a:t>
            </a:r>
            <a:r>
              <a:rPr lang="en-GB" dirty="0">
                <a:latin typeface="Courier"/>
              </a:rPr>
              <a:t>
## 3  3      </a:t>
            </a:r>
            <a:r>
              <a:rPr lang="en-GB" dirty="0" err="1">
                <a:latin typeface="Courier"/>
              </a:rPr>
              <a:t>thea</a:t>
            </a:r>
            <a:r>
              <a:rPr lang="en-GB" dirty="0">
                <a:latin typeface="Courier"/>
              </a:rPr>
              <a:t>   teatime
## 4  4    </a:t>
            </a:r>
            <a:r>
              <a:rPr lang="en-GB" dirty="0" err="1">
                <a:latin typeface="Courier"/>
              </a:rPr>
              <a:t>thomas</a:t>
            </a:r>
            <a:r>
              <a:rPr lang="en-GB" dirty="0">
                <a:latin typeface="Courier"/>
              </a:rPr>
              <a:t> </a:t>
            </a:r>
            <a:r>
              <a:rPr lang="en-GB" dirty="0" err="1">
                <a:latin typeface="Courier"/>
              </a:rPr>
              <a:t>tomatotom</a:t>
            </a:r>
            <a:r>
              <a:rPr lang="en-GB" dirty="0">
                <a:latin typeface="Courier"/>
              </a:rPr>
              <a:t>
## 5  5    </a:t>
            </a:r>
            <a:r>
              <a:rPr lang="en-GB" dirty="0" err="1">
                <a:latin typeface="Courier"/>
              </a:rPr>
              <a:t>oliver</a:t>
            </a:r>
            <a:r>
              <a:rPr lang="en-GB" dirty="0">
                <a:latin typeface="Courier"/>
              </a:rPr>
              <a:t> </a:t>
            </a:r>
            <a:r>
              <a:rPr lang="en-GB" dirty="0" err="1">
                <a:latin typeface="Courier"/>
              </a:rPr>
              <a:t>olivander</a:t>
            </a:r>
            <a:r>
              <a:rPr lang="en-GB" dirty="0">
                <a:latin typeface="Courier"/>
              </a:rPr>
              <a:t>
## 6  6      </a:t>
            </a:r>
            <a:r>
              <a:rPr lang="en-GB" dirty="0" err="1">
                <a:latin typeface="Courier"/>
              </a:rPr>
              <a:t>kate</a:t>
            </a:r>
            <a:r>
              <a:rPr lang="en-GB" dirty="0">
                <a:latin typeface="Courier"/>
              </a:rPr>
              <a:t>  </a:t>
            </a:r>
            <a:r>
              <a:rPr lang="en-GB" dirty="0" err="1">
                <a:latin typeface="Courier"/>
              </a:rPr>
              <a:t>katebenn</a:t>
            </a:r>
            <a:r>
              <a:rPr lang="en-GB" dirty="0">
                <a:latin typeface="Courier"/>
              </a:rPr>
              <a:t>
## 7  7    </a:t>
            </a:r>
            <a:r>
              <a:rPr lang="en-GB" dirty="0" err="1">
                <a:latin typeface="Courier"/>
              </a:rPr>
              <a:t>anjali</a:t>
            </a:r>
            <a:r>
              <a:rPr lang="en-GB" dirty="0">
                <a:latin typeface="Courier"/>
              </a:rPr>
              <a:t>    </a:t>
            </a:r>
            <a:r>
              <a:rPr lang="en-GB" dirty="0" err="1">
                <a:latin typeface="Courier"/>
              </a:rPr>
              <a:t>lianja</a:t>
            </a:r>
            <a:endParaRPr lang="en-GB" dirty="0">
              <a:latin typeface="Courier"/>
            </a:endParaRPr>
          </a:p>
          <a:p>
            <a:endParaRPr lang="en-GB" dirty="0"/>
          </a:p>
        </p:txBody>
      </p:sp>
    </p:spTree>
    <p:extLst>
      <p:ext uri="{BB962C8B-B14F-4D97-AF65-F5344CB8AC3E}">
        <p14:creationId xmlns:p14="http://schemas.microsoft.com/office/powerpoint/2010/main" val="129517934"/>
      </p:ext>
    </p:extLst>
  </p:cSld>
  <p:clrMapOvr>
    <a:masterClrMapping/>
  </p:clrMapOvr>
  <p:transition spd="med">
    <p:wipe dir="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Importing data from the web</a:t>
            </a:r>
            <a:endParaRPr lang="en-GB" dirty="0"/>
          </a:p>
        </p:txBody>
      </p:sp>
      <p:sp>
        <p:nvSpPr>
          <p:cNvPr id="3" name="Content Placeholder 2"/>
          <p:cNvSpPr>
            <a:spLocks noGrp="1"/>
          </p:cNvSpPr>
          <p:nvPr>
            <p:ph idx="1"/>
          </p:nvPr>
        </p:nvSpPr>
        <p:spPr/>
        <p:txBody>
          <a:bodyPr>
            <a:normAutofit fontScale="62500" lnSpcReduction="20000"/>
          </a:bodyPr>
          <a:lstStyle/>
          <a:p>
            <a:pPr marL="0" lvl="0" indent="0">
              <a:buNone/>
            </a:pPr>
            <a:r>
              <a:rPr lang="en-GB" dirty="0"/>
              <a:t>We can also import </a:t>
            </a:r>
            <a:r>
              <a:rPr lang="en-GB" dirty="0" err="1"/>
              <a:t>csv</a:t>
            </a:r>
            <a:r>
              <a:rPr lang="en-GB" dirty="0"/>
              <a:t> file hosted on remote server directly into R. You can use </a:t>
            </a:r>
            <a:r>
              <a:rPr lang="en-GB" dirty="0" err="1">
                <a:latin typeface="Courier"/>
              </a:rPr>
              <a:t>read_csv</a:t>
            </a:r>
            <a:r>
              <a:rPr lang="en-GB" dirty="0"/>
              <a:t> to directly import </a:t>
            </a:r>
            <a:r>
              <a:rPr lang="en-GB" dirty="0" err="1"/>
              <a:t>csv</a:t>
            </a:r>
            <a:r>
              <a:rPr lang="en-GB" dirty="0"/>
              <a:t> files from the web.</a:t>
            </a:r>
          </a:p>
          <a:p>
            <a:pPr marL="0" lvl="0" indent="0">
              <a:buNone/>
            </a:pPr>
            <a:r>
              <a:rPr lang="en-GB" dirty="0">
                <a:latin typeface="Courier"/>
              </a:rPr>
              <a:t>house &lt;- read.csv("https://factual.ng/training/house.csv", header = T)</a:t>
            </a:r>
          </a:p>
          <a:p>
            <a:pPr marL="0" lvl="0" indent="0">
              <a:buNone/>
            </a:pPr>
            <a:r>
              <a:rPr lang="en-GB" dirty="0"/>
              <a:t> </a:t>
            </a:r>
            <a:r>
              <a:rPr lang="en-GB" dirty="0" err="1">
                <a:latin typeface="Courier"/>
              </a:rPr>
              <a:t>str</a:t>
            </a:r>
            <a:r>
              <a:rPr lang="en-GB" dirty="0">
                <a:latin typeface="Courier"/>
              </a:rPr>
              <a:t>(house)</a:t>
            </a:r>
          </a:p>
          <a:p>
            <a:pPr marL="1270000" lvl="0" indent="0">
              <a:buNone/>
            </a:pPr>
            <a:r>
              <a:rPr lang="en-GB" dirty="0">
                <a:latin typeface="Courier"/>
              </a:rPr>
              <a:t>## '</a:t>
            </a:r>
            <a:r>
              <a:rPr lang="en-GB" dirty="0" err="1">
                <a:latin typeface="Courier"/>
              </a:rPr>
              <a:t>data.frame</a:t>
            </a:r>
            <a:r>
              <a:rPr lang="en-GB" dirty="0">
                <a:latin typeface="Courier"/>
              </a:rPr>
              <a:t>':    781 obs. of  8 variables:
##  $ MLS.      : </a:t>
            </a:r>
            <a:r>
              <a:rPr lang="en-GB" dirty="0" err="1">
                <a:latin typeface="Courier"/>
              </a:rPr>
              <a:t>int</a:t>
            </a:r>
            <a:r>
              <a:rPr lang="en-GB" dirty="0">
                <a:latin typeface="Courier"/>
              </a:rPr>
              <a:t>  132842 134364 135141 135712 136282 136431 137036 137090 137159 137570 ...
##  $ Location  : Factor w/ 34 levels "Arroyo Grande",..: 1 24 24 19 30 22 30 30 19 2 ...
##  $ Price     : </a:t>
            </a:r>
            <a:r>
              <a:rPr lang="en-GB" dirty="0" err="1">
                <a:latin typeface="Courier"/>
              </a:rPr>
              <a:t>int</a:t>
            </a:r>
            <a:r>
              <a:rPr lang="en-GB" dirty="0">
                <a:latin typeface="Courier"/>
              </a:rPr>
              <a:t>  795000 399000 545000 909000 109900 324900 192900 215000 999000 319000 ...
##  $ Bedrooms  : </a:t>
            </a:r>
            <a:r>
              <a:rPr lang="en-GB" dirty="0" err="1">
                <a:latin typeface="Courier"/>
              </a:rPr>
              <a:t>int</a:t>
            </a:r>
            <a:r>
              <a:rPr lang="en-GB" dirty="0">
                <a:latin typeface="Courier"/>
              </a:rPr>
              <a:t>  3 4 4 4 3 3 4 3 4 3 ...
##  $ Bathrooms : </a:t>
            </a:r>
            <a:r>
              <a:rPr lang="en-GB" dirty="0" err="1">
                <a:latin typeface="Courier"/>
              </a:rPr>
              <a:t>int</a:t>
            </a:r>
            <a:r>
              <a:rPr lang="en-GB" dirty="0">
                <a:latin typeface="Courier"/>
              </a:rPr>
              <a:t>  3 3 3 4 1 3 2 2 3 2 ...
##  $ SQFT      : </a:t>
            </a:r>
            <a:r>
              <a:rPr lang="en-GB" dirty="0" err="1">
                <a:latin typeface="Courier"/>
              </a:rPr>
              <a:t>int</a:t>
            </a:r>
            <a:r>
              <a:rPr lang="en-GB" dirty="0">
                <a:latin typeface="Courier"/>
              </a:rPr>
              <a:t>  2371 2818 3032 3540 1249 1800 1603 1450 3360 1323 ...
##  $ </a:t>
            </a:r>
            <a:r>
              <a:rPr lang="en-GB" dirty="0" err="1">
                <a:latin typeface="Courier"/>
              </a:rPr>
              <a:t>Price.SQFT</a:t>
            </a:r>
            <a:r>
              <a:rPr lang="en-GB" dirty="0">
                <a:latin typeface="Courier"/>
              </a:rPr>
              <a:t>: </a:t>
            </a:r>
            <a:r>
              <a:rPr lang="en-GB" dirty="0" err="1">
                <a:latin typeface="Courier"/>
              </a:rPr>
              <a:t>num</a:t>
            </a:r>
            <a:r>
              <a:rPr lang="en-GB" dirty="0">
                <a:latin typeface="Courier"/>
              </a:rPr>
              <a:t>  335 142 180 257 88 ...
##  $ Status    : Factor w/ 3 levels "Foreclosure",..: 3 3 3 3 3 3 3 3 3 3 ...</a:t>
            </a:r>
          </a:p>
          <a:p>
            <a:endParaRPr lang="en-GB" dirty="0"/>
          </a:p>
        </p:txBody>
      </p:sp>
    </p:spTree>
    <p:extLst>
      <p:ext uri="{BB962C8B-B14F-4D97-AF65-F5344CB8AC3E}">
        <p14:creationId xmlns:p14="http://schemas.microsoft.com/office/powerpoint/2010/main" val="3641349527"/>
      </p:ext>
    </p:extLst>
  </p:cSld>
  <p:clrMapOvr>
    <a:masterClrMapping/>
  </p:clrMapOvr>
  <p:transition spd="med">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4">
            <a:extLst>
              <a:ext uri="{FF2B5EF4-FFF2-40B4-BE49-F238E27FC236}">
                <a16:creationId xmlns:a16="http://schemas.microsoft.com/office/drawing/2014/main" xmlns="" id="{944E51B0-6280-46DE-8C45-EA9B98D02B33}"/>
              </a:ext>
            </a:extLst>
          </p:cNvPr>
          <p:cNvSpPr>
            <a:spLocks noGrp="1" noChangeArrowheads="1"/>
          </p:cNvSpPr>
          <p:nvPr>
            <p:ph type="title"/>
          </p:nvPr>
        </p:nvSpPr>
        <p:spPr>
          <a:xfrm>
            <a:off x="838200" y="788988"/>
            <a:ext cx="10515600" cy="1089025"/>
          </a:xfrm>
        </p:spPr>
        <p:txBody>
          <a:bodyPr>
            <a:normAutofit/>
          </a:bodyPr>
          <a:lstStyle/>
          <a:p>
            <a:pPr eaLnBrk="1" hangingPunct="1"/>
            <a:r>
              <a:rPr lang="en-US" altLang="en-US" sz="3200" dirty="0"/>
              <a:t>Learning Outcomes</a:t>
            </a:r>
          </a:p>
        </p:txBody>
      </p:sp>
      <p:sp>
        <p:nvSpPr>
          <p:cNvPr id="31747" name="Content Placeholder 5">
            <a:extLst>
              <a:ext uri="{FF2B5EF4-FFF2-40B4-BE49-F238E27FC236}">
                <a16:creationId xmlns:a16="http://schemas.microsoft.com/office/drawing/2014/main" xmlns="" id="{7108D840-4AA7-48B0-A8EB-4FBA3265256A}"/>
              </a:ext>
            </a:extLst>
          </p:cNvPr>
          <p:cNvSpPr>
            <a:spLocks noGrp="1" noChangeArrowheads="1"/>
          </p:cNvSpPr>
          <p:nvPr>
            <p:ph idx="1"/>
          </p:nvPr>
        </p:nvSpPr>
        <p:spPr>
          <a:xfrm>
            <a:off x="838200" y="2144713"/>
            <a:ext cx="10515600" cy="3762375"/>
          </a:xfrm>
        </p:spPr>
        <p:txBody>
          <a:bodyPr>
            <a:normAutofit/>
          </a:bodyPr>
          <a:lstStyle/>
          <a:p>
            <a:endParaRPr lang="en-US" altLang="en-US" sz="2000" dirty="0"/>
          </a:p>
          <a:p>
            <a:r>
              <a:rPr lang="en-US" altLang="en-US" sz="2000" dirty="0"/>
              <a:t>How to generate, load and process different datasets from different sources</a:t>
            </a:r>
            <a:endParaRPr lang="en-US" altLang="en-US" sz="2000" dirty="0"/>
          </a:p>
        </p:txBody>
      </p:sp>
    </p:spTree>
  </p:cSld>
  <p:clrMapOvr>
    <a:masterClrMapping/>
  </p:clrMapOvr>
  <p:transition spd="med">
    <p:wipe dir="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Importing data from other statistical software</a:t>
            </a:r>
            <a:endParaRPr lang="en-GB" dirty="0"/>
          </a:p>
        </p:txBody>
      </p:sp>
      <p:sp>
        <p:nvSpPr>
          <p:cNvPr id="3" name="Content Placeholder 2"/>
          <p:cNvSpPr>
            <a:spLocks noGrp="1"/>
          </p:cNvSpPr>
          <p:nvPr>
            <p:ph idx="1"/>
          </p:nvPr>
        </p:nvSpPr>
        <p:spPr/>
        <p:txBody>
          <a:bodyPr/>
          <a:lstStyle/>
          <a:p>
            <a:pPr marL="0" lvl="0" indent="0">
              <a:buNone/>
            </a:pPr>
            <a:r>
              <a:rPr lang="en-US" dirty="0"/>
              <a:t>To import data from other statistical software such as </a:t>
            </a:r>
            <a:r>
              <a:rPr lang="en-US" dirty="0" err="1"/>
              <a:t>Stata</a:t>
            </a:r>
            <a:r>
              <a:rPr lang="en-US" dirty="0"/>
              <a:t>, SPSS, </a:t>
            </a:r>
            <a:r>
              <a:rPr lang="en-US" dirty="0" err="1"/>
              <a:t>Sas</a:t>
            </a:r>
            <a:r>
              <a:rPr lang="en-US" dirty="0"/>
              <a:t>. We use the package called haven.</a:t>
            </a:r>
          </a:p>
          <a:p>
            <a:pPr lvl="1"/>
            <a:r>
              <a:rPr lang="en-US" i="1" dirty="0"/>
              <a:t>SAS</a:t>
            </a:r>
            <a:r>
              <a:rPr lang="en-US" dirty="0"/>
              <a:t>: </a:t>
            </a:r>
            <a:r>
              <a:rPr lang="en-US" sz="1800" dirty="0" err="1">
                <a:latin typeface="Courier"/>
              </a:rPr>
              <a:t>read_sas</a:t>
            </a:r>
            <a:r>
              <a:rPr lang="en-US" sz="1800" dirty="0">
                <a:latin typeface="Courier"/>
              </a:rPr>
              <a:t>()</a:t>
            </a:r>
          </a:p>
          <a:p>
            <a:pPr lvl="1"/>
            <a:r>
              <a:rPr lang="en-US" i="1" dirty="0"/>
              <a:t>STATA</a:t>
            </a:r>
            <a:r>
              <a:rPr lang="en-US" dirty="0"/>
              <a:t>: </a:t>
            </a:r>
            <a:r>
              <a:rPr lang="en-US" sz="1800" dirty="0" err="1">
                <a:latin typeface="Courier"/>
              </a:rPr>
              <a:t>read_dta</a:t>
            </a:r>
            <a:r>
              <a:rPr lang="en-US" sz="1800" dirty="0">
                <a:latin typeface="Courier"/>
              </a:rPr>
              <a:t>()</a:t>
            </a:r>
          </a:p>
          <a:p>
            <a:pPr lvl="1"/>
            <a:r>
              <a:rPr lang="en-US" i="1" dirty="0"/>
              <a:t>SPSS</a:t>
            </a:r>
            <a:r>
              <a:rPr lang="en-US" dirty="0"/>
              <a:t>: </a:t>
            </a:r>
            <a:r>
              <a:rPr lang="en-US" sz="1800" dirty="0" err="1">
                <a:latin typeface="Courier"/>
              </a:rPr>
              <a:t>read_sav</a:t>
            </a:r>
            <a:r>
              <a:rPr lang="en-US" sz="1800" dirty="0">
                <a:latin typeface="Courier"/>
              </a:rPr>
              <a:t>()</a:t>
            </a:r>
          </a:p>
          <a:p>
            <a:endParaRPr lang="en-GB" dirty="0"/>
          </a:p>
        </p:txBody>
      </p:sp>
    </p:spTree>
    <p:extLst>
      <p:ext uri="{BB962C8B-B14F-4D97-AF65-F5344CB8AC3E}">
        <p14:creationId xmlns:p14="http://schemas.microsoft.com/office/powerpoint/2010/main" val="1040230510"/>
      </p:ext>
    </p:extLst>
  </p:cSld>
  <p:clrMapOvr>
    <a:masterClrMapping/>
  </p:clrMapOvr>
  <p:transition spd="med">
    <p:wipe dir="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err="1">
                <a:latin typeface="Courier"/>
              </a:rPr>
              <a:t>read_sas</a:t>
            </a:r>
            <a:r>
              <a:rPr lang="en-US" sz="3200" dirty="0">
                <a:latin typeface="Courier"/>
              </a:rPr>
              <a:t>() </a:t>
            </a:r>
            <a:r>
              <a:rPr lang="en-US" dirty="0"/>
              <a:t>to read SAS data file</a:t>
            </a:r>
            <a:endParaRPr lang="en-GB" dirty="0"/>
          </a:p>
        </p:txBody>
      </p:sp>
      <p:sp>
        <p:nvSpPr>
          <p:cNvPr id="3" name="Content Placeholder 2"/>
          <p:cNvSpPr>
            <a:spLocks noGrp="1"/>
          </p:cNvSpPr>
          <p:nvPr>
            <p:ph idx="1"/>
          </p:nvPr>
        </p:nvSpPr>
        <p:spPr/>
        <p:txBody>
          <a:bodyPr>
            <a:normAutofit fontScale="62500" lnSpcReduction="20000"/>
          </a:bodyPr>
          <a:lstStyle/>
          <a:p>
            <a:pPr marL="0" lvl="0" indent="0">
              <a:buNone/>
            </a:pPr>
            <a:r>
              <a:rPr lang="en-GB" dirty="0"/>
              <a:t>we use the </a:t>
            </a:r>
            <a:r>
              <a:rPr lang="en-GB" dirty="0" err="1"/>
              <a:t>read_sas</a:t>
            </a:r>
            <a:r>
              <a:rPr lang="en-GB" dirty="0"/>
              <a:t>() function in haven package to read </a:t>
            </a:r>
            <a:r>
              <a:rPr lang="en-GB" dirty="0" err="1"/>
              <a:t>sas</a:t>
            </a:r>
            <a:r>
              <a:rPr lang="en-GB" dirty="0"/>
              <a:t> files into R</a:t>
            </a:r>
          </a:p>
          <a:p>
            <a:pPr marL="0" lvl="0" indent="0">
              <a:buNone/>
            </a:pPr>
            <a:r>
              <a:rPr lang="en-GB" dirty="0">
                <a:latin typeface="Courier"/>
              </a:rPr>
              <a:t>birth &lt;- </a:t>
            </a:r>
            <a:r>
              <a:rPr lang="en-GB" dirty="0" err="1">
                <a:latin typeface="Courier"/>
              </a:rPr>
              <a:t>read_sas</a:t>
            </a:r>
            <a:r>
              <a:rPr lang="en-GB" dirty="0">
                <a:latin typeface="Courier"/>
              </a:rPr>
              <a:t>(</a:t>
            </a:r>
            <a:r>
              <a:rPr lang="en-GB" dirty="0" err="1">
                <a:latin typeface="Courier"/>
              </a:rPr>
              <a:t>file.choose</a:t>
            </a:r>
            <a:r>
              <a:rPr lang="en-GB" dirty="0">
                <a:latin typeface="Courier"/>
              </a:rPr>
              <a:t>())</a:t>
            </a:r>
          </a:p>
          <a:p>
            <a:pPr marL="0" lvl="0" indent="0">
              <a:buNone/>
            </a:pPr>
            <a:r>
              <a:rPr lang="en-GB" dirty="0"/>
              <a:t> </a:t>
            </a:r>
            <a:r>
              <a:rPr lang="en-GB" dirty="0">
                <a:latin typeface="Courier"/>
              </a:rPr>
              <a:t>head(birth)</a:t>
            </a:r>
          </a:p>
          <a:p>
            <a:pPr marL="1270000" lvl="0" indent="0">
              <a:buNone/>
            </a:pPr>
            <a:r>
              <a:rPr lang="en-GB" dirty="0">
                <a:latin typeface="Courier"/>
              </a:rPr>
              <a:t>## # A </a:t>
            </a:r>
            <a:r>
              <a:rPr lang="en-GB" dirty="0" err="1">
                <a:latin typeface="Courier"/>
              </a:rPr>
              <a:t>tibble</a:t>
            </a:r>
            <a:r>
              <a:rPr lang="en-GB" dirty="0">
                <a:latin typeface="Courier"/>
              </a:rPr>
              <a:t>: 6 x 10
##   Weight Black Married   Boy </a:t>
            </a:r>
            <a:r>
              <a:rPr lang="en-GB" dirty="0" err="1">
                <a:latin typeface="Courier"/>
              </a:rPr>
              <a:t>MomAge</a:t>
            </a:r>
            <a:r>
              <a:rPr lang="en-GB" dirty="0">
                <a:latin typeface="Courier"/>
              </a:rPr>
              <a:t> </a:t>
            </a:r>
            <a:r>
              <a:rPr lang="en-GB" dirty="0" err="1">
                <a:latin typeface="Courier"/>
              </a:rPr>
              <a:t>MomSmoke</a:t>
            </a:r>
            <a:r>
              <a:rPr lang="en-GB" dirty="0">
                <a:latin typeface="Courier"/>
              </a:rPr>
              <a:t> </a:t>
            </a:r>
            <a:r>
              <a:rPr lang="en-GB" dirty="0" err="1">
                <a:latin typeface="Courier"/>
              </a:rPr>
              <a:t>CigsPerDay</a:t>
            </a:r>
            <a:r>
              <a:rPr lang="en-GB" dirty="0">
                <a:latin typeface="Courier"/>
              </a:rPr>
              <a:t> </a:t>
            </a:r>
            <a:r>
              <a:rPr lang="en-GB" dirty="0" err="1">
                <a:latin typeface="Courier"/>
              </a:rPr>
              <a:t>MomWtGain</a:t>
            </a:r>
            <a:r>
              <a:rPr lang="en-GB" dirty="0">
                <a:latin typeface="Courier"/>
              </a:rPr>
              <a:t> Visit
##    &lt;</a:t>
            </a:r>
            <a:r>
              <a:rPr lang="en-GB" dirty="0" err="1">
                <a:latin typeface="Courier"/>
              </a:rPr>
              <a:t>dbl</a:t>
            </a:r>
            <a:r>
              <a:rPr lang="en-GB" dirty="0">
                <a:latin typeface="Courier"/>
              </a:rPr>
              <a:t>&gt; &lt;</a:t>
            </a:r>
            <a:r>
              <a:rPr lang="en-GB" dirty="0" err="1">
                <a:latin typeface="Courier"/>
              </a:rPr>
              <a:t>dbl</a:t>
            </a:r>
            <a:r>
              <a:rPr lang="en-GB" dirty="0">
                <a:latin typeface="Courier"/>
              </a:rPr>
              <a:t>&gt;   &lt;</a:t>
            </a:r>
            <a:r>
              <a:rPr lang="en-GB" dirty="0" err="1">
                <a:latin typeface="Courier"/>
              </a:rPr>
              <a:t>dbl</a:t>
            </a:r>
            <a:r>
              <a:rPr lang="en-GB" dirty="0">
                <a:latin typeface="Courier"/>
              </a:rPr>
              <a:t>&gt; &lt;</a:t>
            </a:r>
            <a:r>
              <a:rPr lang="en-GB" dirty="0" err="1">
                <a:latin typeface="Courier"/>
              </a:rPr>
              <a:t>dbl</a:t>
            </a:r>
            <a:r>
              <a:rPr lang="en-GB" dirty="0">
                <a:latin typeface="Courier"/>
              </a:rPr>
              <a:t>&gt;  &lt;</a:t>
            </a:r>
            <a:r>
              <a:rPr lang="en-GB" dirty="0" err="1">
                <a:latin typeface="Courier"/>
              </a:rPr>
              <a:t>dbl</a:t>
            </a:r>
            <a:r>
              <a:rPr lang="en-GB" dirty="0">
                <a:latin typeface="Courier"/>
              </a:rPr>
              <a:t>&gt;    &lt;</a:t>
            </a:r>
            <a:r>
              <a:rPr lang="en-GB" dirty="0" err="1">
                <a:latin typeface="Courier"/>
              </a:rPr>
              <a:t>dbl</a:t>
            </a:r>
            <a:r>
              <a:rPr lang="en-GB" dirty="0">
                <a:latin typeface="Courier"/>
              </a:rPr>
              <a:t>&gt;      &lt;</a:t>
            </a:r>
            <a:r>
              <a:rPr lang="en-GB" dirty="0" err="1">
                <a:latin typeface="Courier"/>
              </a:rPr>
              <a:t>dbl</a:t>
            </a:r>
            <a:r>
              <a:rPr lang="en-GB" dirty="0">
                <a:latin typeface="Courier"/>
              </a:rPr>
              <a:t>&gt;     &lt;</a:t>
            </a:r>
            <a:r>
              <a:rPr lang="en-GB" dirty="0" err="1">
                <a:latin typeface="Courier"/>
              </a:rPr>
              <a:t>dbl</a:t>
            </a:r>
            <a:r>
              <a:rPr lang="en-GB" dirty="0">
                <a:latin typeface="Courier"/>
              </a:rPr>
              <a:t>&gt; &lt;</a:t>
            </a:r>
            <a:r>
              <a:rPr lang="en-GB" dirty="0" err="1">
                <a:latin typeface="Courier"/>
              </a:rPr>
              <a:t>dbl</a:t>
            </a:r>
            <a:r>
              <a:rPr lang="en-GB" dirty="0">
                <a:latin typeface="Courier"/>
              </a:rPr>
              <a:t>&gt;
## 1   4111     0       1     1     -3        0          0       -16     1
## 2   3997     0       1     0      1        0          0         2     3
## 3   3572     0       1     1      0        0          0        -3     3
## 4   1956     0       1     1     -1        0          0        -5     3
## 5   3515     0       1     1     -6        0          0       -20     3
## 6   3757     0       1     0      3        0          0         0     3
## # ... with 1 more variable: </a:t>
            </a:r>
            <a:r>
              <a:rPr lang="en-GB" dirty="0" err="1">
                <a:latin typeface="Courier"/>
              </a:rPr>
              <a:t>MomEdLevel</a:t>
            </a:r>
            <a:r>
              <a:rPr lang="en-GB" dirty="0">
                <a:latin typeface="Courier"/>
              </a:rPr>
              <a:t> &lt;</a:t>
            </a:r>
            <a:r>
              <a:rPr lang="en-GB" dirty="0" err="1">
                <a:latin typeface="Courier"/>
              </a:rPr>
              <a:t>dbl</a:t>
            </a:r>
            <a:r>
              <a:rPr lang="en-GB" dirty="0">
                <a:latin typeface="Courier"/>
              </a:rPr>
              <a:t>&gt;</a:t>
            </a:r>
          </a:p>
          <a:p>
            <a:endParaRPr lang="en-GB" dirty="0"/>
          </a:p>
        </p:txBody>
      </p:sp>
    </p:spTree>
    <p:extLst>
      <p:ext uri="{BB962C8B-B14F-4D97-AF65-F5344CB8AC3E}">
        <p14:creationId xmlns:p14="http://schemas.microsoft.com/office/powerpoint/2010/main" val="1950966200"/>
      </p:ext>
    </p:extLst>
  </p:cSld>
  <p:clrMapOvr>
    <a:masterClrMapping/>
  </p:clrMapOvr>
  <p:transition spd="med">
    <p:wipe dir="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400" dirty="0" err="1">
                <a:latin typeface="Courier"/>
              </a:rPr>
              <a:t>read_dta</a:t>
            </a:r>
            <a:r>
              <a:rPr lang="en-US" sz="1400" dirty="0">
                <a:latin typeface="Courier"/>
              </a:rPr>
              <a:t>()</a:t>
            </a:r>
            <a:r>
              <a:rPr lang="en-US" dirty="0"/>
              <a:t> to read </a:t>
            </a:r>
            <a:r>
              <a:rPr lang="en-US" dirty="0" err="1"/>
              <a:t>Stata</a:t>
            </a:r>
            <a:r>
              <a:rPr lang="en-US" dirty="0"/>
              <a:t> data file</a:t>
            </a:r>
            <a:endParaRPr lang="en-GB" dirty="0"/>
          </a:p>
        </p:txBody>
      </p:sp>
      <p:sp>
        <p:nvSpPr>
          <p:cNvPr id="3" name="Content Placeholder 2"/>
          <p:cNvSpPr>
            <a:spLocks noGrp="1"/>
          </p:cNvSpPr>
          <p:nvPr>
            <p:ph idx="1"/>
          </p:nvPr>
        </p:nvSpPr>
        <p:spPr/>
        <p:txBody>
          <a:bodyPr>
            <a:normAutofit fontScale="70000" lnSpcReduction="20000"/>
          </a:bodyPr>
          <a:lstStyle/>
          <a:p>
            <a:pPr marL="0" lvl="0" indent="0">
              <a:buNone/>
            </a:pPr>
            <a:r>
              <a:rPr lang="en-GB" dirty="0"/>
              <a:t>we use the </a:t>
            </a:r>
            <a:r>
              <a:rPr lang="en-GB" i="1" dirty="0" err="1"/>
              <a:t>read_dta</a:t>
            </a:r>
            <a:r>
              <a:rPr lang="en-GB" i="1" dirty="0"/>
              <a:t>(</a:t>
            </a:r>
            <a:r>
              <a:rPr lang="en-GB" dirty="0"/>
              <a:t>) function in haven package to </a:t>
            </a:r>
            <a:r>
              <a:rPr lang="en-GB" dirty="0" err="1"/>
              <a:t>Stata</a:t>
            </a:r>
            <a:r>
              <a:rPr lang="en-GB" dirty="0"/>
              <a:t> files into R </a:t>
            </a:r>
          </a:p>
          <a:p>
            <a:pPr marL="0" lvl="0" indent="0">
              <a:buNone/>
            </a:pPr>
            <a:r>
              <a:rPr lang="en-GB" dirty="0">
                <a:latin typeface="Courier"/>
              </a:rPr>
              <a:t>alcohol &lt;- </a:t>
            </a:r>
            <a:r>
              <a:rPr lang="en-GB" dirty="0" err="1">
                <a:latin typeface="Courier"/>
              </a:rPr>
              <a:t>read_dta</a:t>
            </a:r>
            <a:r>
              <a:rPr lang="en-GB" dirty="0">
                <a:latin typeface="Courier"/>
              </a:rPr>
              <a:t>(</a:t>
            </a:r>
            <a:r>
              <a:rPr lang="en-GB" dirty="0" err="1">
                <a:latin typeface="Courier"/>
              </a:rPr>
              <a:t>file.choose</a:t>
            </a:r>
            <a:r>
              <a:rPr lang="en-GB" dirty="0">
                <a:latin typeface="Courier"/>
              </a:rPr>
              <a:t>())</a:t>
            </a:r>
            <a:r>
              <a:rPr lang="en-GB" dirty="0"/>
              <a:t> </a:t>
            </a:r>
          </a:p>
          <a:p>
            <a:pPr marL="0" lvl="0" indent="0">
              <a:buNone/>
            </a:pPr>
            <a:r>
              <a:rPr lang="en-GB" dirty="0">
                <a:latin typeface="Courier"/>
              </a:rPr>
              <a:t>head(alcohol)</a:t>
            </a:r>
          </a:p>
          <a:p>
            <a:pPr marL="1270000" lvl="0" indent="0">
              <a:buNone/>
            </a:pPr>
            <a:r>
              <a:rPr lang="en-GB" dirty="0">
                <a:latin typeface="Courier"/>
              </a:rPr>
              <a:t>## # A </a:t>
            </a:r>
            <a:r>
              <a:rPr lang="en-GB" dirty="0" err="1">
                <a:latin typeface="Courier"/>
              </a:rPr>
              <a:t>tibble</a:t>
            </a:r>
            <a:r>
              <a:rPr lang="en-GB" dirty="0">
                <a:latin typeface="Courier"/>
              </a:rPr>
              <a:t>: 6 x 4
##   adults  kids income consume
##    &lt;</a:t>
            </a:r>
            <a:r>
              <a:rPr lang="en-GB" dirty="0" err="1">
                <a:latin typeface="Courier"/>
              </a:rPr>
              <a:t>dbl</a:t>
            </a:r>
            <a:r>
              <a:rPr lang="en-GB" dirty="0">
                <a:latin typeface="Courier"/>
              </a:rPr>
              <a:t>&gt; &lt;</a:t>
            </a:r>
            <a:r>
              <a:rPr lang="en-GB" dirty="0" err="1">
                <a:latin typeface="Courier"/>
              </a:rPr>
              <a:t>dbl</a:t>
            </a:r>
            <a:r>
              <a:rPr lang="en-GB" dirty="0">
                <a:latin typeface="Courier"/>
              </a:rPr>
              <a:t>&gt;  &lt;</a:t>
            </a:r>
            <a:r>
              <a:rPr lang="en-GB" dirty="0" err="1">
                <a:latin typeface="Courier"/>
              </a:rPr>
              <a:t>dbl</a:t>
            </a:r>
            <a:r>
              <a:rPr lang="en-GB" dirty="0">
                <a:latin typeface="Courier"/>
              </a:rPr>
              <a:t>&gt;   &lt;</a:t>
            </a:r>
            <a:r>
              <a:rPr lang="en-GB" dirty="0" err="1">
                <a:latin typeface="Courier"/>
              </a:rPr>
              <a:t>dbl</a:t>
            </a:r>
            <a:r>
              <a:rPr lang="en-GB" dirty="0">
                <a:latin typeface="Courier"/>
              </a:rPr>
              <a:t>&gt;
## 1      2     2    758       1
## 2      2     3   1785       1
## 3      3     0   1200       1
## 4      1     0    545       1
## 5      4     1    547       1
## 6      2     2   1264       1</a:t>
            </a:r>
          </a:p>
          <a:p>
            <a:endParaRPr lang="en-GB" dirty="0"/>
          </a:p>
        </p:txBody>
      </p:sp>
    </p:spTree>
    <p:extLst>
      <p:ext uri="{BB962C8B-B14F-4D97-AF65-F5344CB8AC3E}">
        <p14:creationId xmlns:p14="http://schemas.microsoft.com/office/powerpoint/2010/main" val="3213174537"/>
      </p:ext>
    </p:extLst>
  </p:cSld>
  <p:clrMapOvr>
    <a:masterClrMapping/>
  </p:clrMapOvr>
  <p:transition spd="med">
    <p:wipe dir="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Courier"/>
              </a:rPr>
              <a:t>read_sav</a:t>
            </a:r>
            <a:r>
              <a:rPr lang="en-US" dirty="0">
                <a:latin typeface="Courier"/>
              </a:rPr>
              <a:t>() to read SPSS data file into R </a:t>
            </a:r>
            <a:endParaRPr lang="en-GB" dirty="0"/>
          </a:p>
        </p:txBody>
      </p:sp>
      <p:sp>
        <p:nvSpPr>
          <p:cNvPr id="3" name="Content Placeholder 2"/>
          <p:cNvSpPr>
            <a:spLocks noGrp="1"/>
          </p:cNvSpPr>
          <p:nvPr>
            <p:ph idx="1"/>
          </p:nvPr>
        </p:nvSpPr>
        <p:spPr/>
        <p:txBody>
          <a:bodyPr>
            <a:normAutofit fontScale="70000" lnSpcReduction="20000"/>
          </a:bodyPr>
          <a:lstStyle/>
          <a:p>
            <a:pPr marL="0" lvl="0" indent="0">
              <a:buNone/>
            </a:pPr>
            <a:r>
              <a:rPr lang="en-GB" dirty="0"/>
              <a:t>we use the </a:t>
            </a:r>
            <a:r>
              <a:rPr lang="en-GB" i="1" dirty="0" err="1"/>
              <a:t>read_sav</a:t>
            </a:r>
            <a:r>
              <a:rPr lang="en-GB" i="1" dirty="0"/>
              <a:t>()</a:t>
            </a:r>
            <a:r>
              <a:rPr lang="en-GB" dirty="0"/>
              <a:t> function in haven package to </a:t>
            </a:r>
            <a:r>
              <a:rPr lang="en-GB" dirty="0" err="1"/>
              <a:t>Stata</a:t>
            </a:r>
            <a:r>
              <a:rPr lang="en-GB" dirty="0"/>
              <a:t> files into R</a:t>
            </a:r>
          </a:p>
          <a:p>
            <a:pPr marL="0" lvl="0" indent="0">
              <a:buNone/>
            </a:pPr>
            <a:r>
              <a:rPr lang="en-GB" dirty="0" err="1">
                <a:latin typeface="Courier"/>
              </a:rPr>
              <a:t>pers</a:t>
            </a:r>
            <a:r>
              <a:rPr lang="en-GB" dirty="0">
                <a:latin typeface="Courier"/>
              </a:rPr>
              <a:t> &lt;- </a:t>
            </a:r>
            <a:r>
              <a:rPr lang="en-GB" dirty="0" err="1">
                <a:latin typeface="Courier"/>
              </a:rPr>
              <a:t>read_sav</a:t>
            </a:r>
            <a:r>
              <a:rPr lang="en-GB" dirty="0">
                <a:latin typeface="Courier"/>
              </a:rPr>
              <a:t>("data/</a:t>
            </a:r>
            <a:r>
              <a:rPr lang="en-GB" dirty="0" err="1">
                <a:latin typeface="Courier"/>
              </a:rPr>
              <a:t>personality.sav</a:t>
            </a:r>
            <a:r>
              <a:rPr lang="en-GB" dirty="0">
                <a:latin typeface="Courier"/>
              </a:rPr>
              <a:t>")</a:t>
            </a:r>
            <a:r>
              <a:rPr lang="en-GB" dirty="0"/>
              <a:t> </a:t>
            </a:r>
          </a:p>
          <a:p>
            <a:pPr marL="0" lvl="0" indent="0">
              <a:buNone/>
            </a:pPr>
            <a:r>
              <a:rPr lang="en-GB" dirty="0">
                <a:latin typeface="Courier"/>
              </a:rPr>
              <a:t>head(</a:t>
            </a:r>
            <a:r>
              <a:rPr lang="en-GB" dirty="0" err="1">
                <a:latin typeface="Courier"/>
              </a:rPr>
              <a:t>pers</a:t>
            </a:r>
            <a:r>
              <a:rPr lang="en-GB" dirty="0">
                <a:latin typeface="Courier"/>
              </a:rPr>
              <a:t>)</a:t>
            </a:r>
          </a:p>
          <a:p>
            <a:pPr marL="1270000" lvl="0" indent="0">
              <a:buNone/>
            </a:pPr>
            <a:r>
              <a:rPr lang="en-GB" dirty="0">
                <a:latin typeface="Courier"/>
              </a:rPr>
              <a:t>## # A </a:t>
            </a:r>
            <a:r>
              <a:rPr lang="en-GB" dirty="0" err="1">
                <a:latin typeface="Courier"/>
              </a:rPr>
              <a:t>tibble</a:t>
            </a:r>
            <a:r>
              <a:rPr lang="en-GB" dirty="0">
                <a:latin typeface="Courier"/>
              </a:rPr>
              <a:t>: 6 x 4
##   Neurotic Extroversion Agreeableness Conscientiousness
##      &lt;</a:t>
            </a:r>
            <a:r>
              <a:rPr lang="en-GB" dirty="0" err="1">
                <a:latin typeface="Courier"/>
              </a:rPr>
              <a:t>dbl</a:t>
            </a:r>
            <a:r>
              <a:rPr lang="en-GB" dirty="0">
                <a:latin typeface="Courier"/>
              </a:rPr>
              <a:t>&gt;        &lt;</a:t>
            </a:r>
            <a:r>
              <a:rPr lang="en-GB" dirty="0" err="1">
                <a:latin typeface="Courier"/>
              </a:rPr>
              <a:t>dbl</a:t>
            </a:r>
            <a:r>
              <a:rPr lang="en-GB" dirty="0">
                <a:latin typeface="Courier"/>
              </a:rPr>
              <a:t>&gt;         &lt;</a:t>
            </a:r>
            <a:r>
              <a:rPr lang="en-GB" dirty="0" err="1">
                <a:latin typeface="Courier"/>
              </a:rPr>
              <a:t>dbl</a:t>
            </a:r>
            <a:r>
              <a:rPr lang="en-GB" dirty="0">
                <a:latin typeface="Courier"/>
              </a:rPr>
              <a:t>&gt;             &lt;</a:t>
            </a:r>
            <a:r>
              <a:rPr lang="en-GB" dirty="0" err="1">
                <a:latin typeface="Courier"/>
              </a:rPr>
              <a:t>dbl</a:t>
            </a:r>
            <a:r>
              <a:rPr lang="en-GB" dirty="0">
                <a:latin typeface="Courier"/>
              </a:rPr>
              <a:t>&gt;
## 1       39           38            31                12
## 2        6           38            27                12
## 3       17           39            32                13
## 4       28           35            39                13
## 5       26           35            46                14
## 6       17           37            28                15</a:t>
            </a:r>
          </a:p>
          <a:p>
            <a:endParaRPr lang="en-GB" dirty="0"/>
          </a:p>
        </p:txBody>
      </p:sp>
    </p:spTree>
    <p:extLst>
      <p:ext uri="{BB962C8B-B14F-4D97-AF65-F5344CB8AC3E}">
        <p14:creationId xmlns:p14="http://schemas.microsoft.com/office/powerpoint/2010/main" val="183802648"/>
      </p:ext>
    </p:extLst>
  </p:cSld>
  <p:clrMapOvr>
    <a:masterClrMapping/>
  </p:clrMapOvr>
  <p:transition spd="med">
    <p:wipe dir="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Basic </a:t>
            </a:r>
            <a:r>
              <a:rPr lang="en-GB" dirty="0" smtClean="0"/>
              <a:t>Visualisations : Scatter Plot</a:t>
            </a:r>
            <a:endParaRPr lang="en-GB" dirty="0"/>
          </a:p>
        </p:txBody>
      </p:sp>
      <p:sp>
        <p:nvSpPr>
          <p:cNvPr id="3" name="Content Placeholder 2"/>
          <p:cNvSpPr>
            <a:spLocks noGrp="1"/>
          </p:cNvSpPr>
          <p:nvPr>
            <p:ph idx="1"/>
          </p:nvPr>
        </p:nvSpPr>
        <p:spPr/>
        <p:txBody>
          <a:bodyPr>
            <a:normAutofit fontScale="62500" lnSpcReduction="20000"/>
          </a:bodyPr>
          <a:lstStyle/>
          <a:p>
            <a:pPr marL="0" lvl="0" indent="0">
              <a:buNone/>
            </a:pPr>
            <a:r>
              <a:rPr lang="en-GB" dirty="0"/>
              <a:t>Scatter Plot is used to see the relationship between two continuous variables. Let’s load in the data on housing price in California.</a:t>
            </a:r>
          </a:p>
          <a:p>
            <a:pPr marL="0" lvl="0" indent="0">
              <a:buNone/>
            </a:pPr>
            <a:r>
              <a:rPr lang="en-GB" dirty="0" err="1">
                <a:latin typeface="Courier"/>
              </a:rPr>
              <a:t>hs</a:t>
            </a:r>
            <a:r>
              <a:rPr lang="en-GB" dirty="0">
                <a:latin typeface="Courier"/>
              </a:rPr>
              <a:t>&lt;-read.csv(</a:t>
            </a:r>
            <a:r>
              <a:rPr lang="en-GB" dirty="0" err="1">
                <a:latin typeface="Courier"/>
              </a:rPr>
              <a:t>file.choose</a:t>
            </a:r>
            <a:r>
              <a:rPr lang="en-GB" dirty="0">
                <a:latin typeface="Courier"/>
              </a:rPr>
              <a:t>(),header=T)</a:t>
            </a:r>
            <a:r>
              <a:rPr lang="en-GB" dirty="0"/>
              <a:t> </a:t>
            </a:r>
          </a:p>
          <a:p>
            <a:pPr marL="0" lvl="0" indent="0">
              <a:buNone/>
            </a:pPr>
            <a:r>
              <a:rPr lang="en-GB" dirty="0" err="1">
                <a:latin typeface="Courier"/>
              </a:rPr>
              <a:t>str</a:t>
            </a:r>
            <a:r>
              <a:rPr lang="en-GB" dirty="0">
                <a:latin typeface="Courier"/>
              </a:rPr>
              <a:t>(</a:t>
            </a:r>
            <a:r>
              <a:rPr lang="en-GB" dirty="0" err="1">
                <a:latin typeface="Courier"/>
              </a:rPr>
              <a:t>hs</a:t>
            </a:r>
            <a:r>
              <a:rPr lang="en-GB" dirty="0">
                <a:latin typeface="Courier"/>
              </a:rPr>
              <a:t>)</a:t>
            </a:r>
          </a:p>
          <a:p>
            <a:pPr marL="1270000" lvl="0" indent="0">
              <a:buNone/>
            </a:pPr>
            <a:r>
              <a:rPr lang="en-GB" dirty="0">
                <a:latin typeface="Courier"/>
              </a:rPr>
              <a:t>## '</a:t>
            </a:r>
            <a:r>
              <a:rPr lang="en-GB" dirty="0" err="1">
                <a:latin typeface="Courier"/>
              </a:rPr>
              <a:t>data.frame</a:t>
            </a:r>
            <a:r>
              <a:rPr lang="en-GB" dirty="0">
                <a:latin typeface="Courier"/>
              </a:rPr>
              <a:t>':    781 obs. of  8 variables:
##  $ MLS.      : </a:t>
            </a:r>
            <a:r>
              <a:rPr lang="en-GB" dirty="0" err="1">
                <a:latin typeface="Courier"/>
              </a:rPr>
              <a:t>int</a:t>
            </a:r>
            <a:r>
              <a:rPr lang="en-GB" dirty="0">
                <a:latin typeface="Courier"/>
              </a:rPr>
              <a:t>  132842 134364 135141 135712 136282 136431 137036 137090 137159 137570 ...
##  $ Location  : Factor w/ 34 levels "Arroyo Grande",..: 1 24 24 19 30 22 30 30 19 2 ...
##  $ Price     : </a:t>
            </a:r>
            <a:r>
              <a:rPr lang="en-GB" dirty="0" err="1">
                <a:latin typeface="Courier"/>
              </a:rPr>
              <a:t>int</a:t>
            </a:r>
            <a:r>
              <a:rPr lang="en-GB" dirty="0">
                <a:latin typeface="Courier"/>
              </a:rPr>
              <a:t>  795000 399000 545000 909000 109900 324900 192900 215000 999000 319000 ...
##  $ Bedrooms  : </a:t>
            </a:r>
            <a:r>
              <a:rPr lang="en-GB" dirty="0" err="1">
                <a:latin typeface="Courier"/>
              </a:rPr>
              <a:t>int</a:t>
            </a:r>
            <a:r>
              <a:rPr lang="en-GB" dirty="0">
                <a:latin typeface="Courier"/>
              </a:rPr>
              <a:t>  3 4 4 4 3 3 4 3 4 3 ...
##  $ Bathrooms : </a:t>
            </a:r>
            <a:r>
              <a:rPr lang="en-GB" dirty="0" err="1">
                <a:latin typeface="Courier"/>
              </a:rPr>
              <a:t>int</a:t>
            </a:r>
            <a:r>
              <a:rPr lang="en-GB" dirty="0">
                <a:latin typeface="Courier"/>
              </a:rPr>
              <a:t>  3 3 3 4 1 3 2 2 3 2 ...
##  $ SQFT      : </a:t>
            </a:r>
            <a:r>
              <a:rPr lang="en-GB" dirty="0" err="1">
                <a:latin typeface="Courier"/>
              </a:rPr>
              <a:t>int</a:t>
            </a:r>
            <a:r>
              <a:rPr lang="en-GB" dirty="0">
                <a:latin typeface="Courier"/>
              </a:rPr>
              <a:t>  2371 2818 3032 3540 1249 1800 1603 1450 3360 1323 ...
##  $ </a:t>
            </a:r>
            <a:r>
              <a:rPr lang="en-GB" dirty="0" err="1">
                <a:latin typeface="Courier"/>
              </a:rPr>
              <a:t>Price.SQFT</a:t>
            </a:r>
            <a:r>
              <a:rPr lang="en-GB" dirty="0">
                <a:latin typeface="Courier"/>
              </a:rPr>
              <a:t>: </a:t>
            </a:r>
            <a:r>
              <a:rPr lang="en-GB" dirty="0" err="1">
                <a:latin typeface="Courier"/>
              </a:rPr>
              <a:t>num</a:t>
            </a:r>
            <a:r>
              <a:rPr lang="en-GB" dirty="0">
                <a:latin typeface="Courier"/>
              </a:rPr>
              <a:t>  335 142 180 257 88 ...
##  $ Status    : Factor w/ 3 levels "Foreclosure",..: 3 3 3 3 3 3 3 3 3 3 ...</a:t>
            </a:r>
          </a:p>
          <a:p>
            <a:endParaRPr lang="en-GB" dirty="0"/>
          </a:p>
        </p:txBody>
      </p:sp>
    </p:spTree>
    <p:extLst>
      <p:ext uri="{BB962C8B-B14F-4D97-AF65-F5344CB8AC3E}">
        <p14:creationId xmlns:p14="http://schemas.microsoft.com/office/powerpoint/2010/main" val="3338046080"/>
      </p:ext>
    </p:extLst>
  </p:cSld>
  <p:clrMapOvr>
    <a:masterClrMapping/>
  </p:clrMapOvr>
  <p:transition spd="med">
    <p:wipe dir="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Relationship between the Price of the House and SQFT</a:t>
            </a:r>
            <a:endParaRPr lang="en-GB" dirty="0"/>
          </a:p>
        </p:txBody>
      </p:sp>
      <p:sp>
        <p:nvSpPr>
          <p:cNvPr id="3" name="Content Placeholder 2"/>
          <p:cNvSpPr>
            <a:spLocks noGrp="1"/>
          </p:cNvSpPr>
          <p:nvPr>
            <p:ph idx="1"/>
          </p:nvPr>
        </p:nvSpPr>
        <p:spPr/>
        <p:txBody>
          <a:bodyPr/>
          <a:lstStyle/>
          <a:p>
            <a:pPr lvl="0"/>
            <a:r>
              <a:rPr lang="en-US" dirty="0">
                <a:latin typeface="Courier"/>
              </a:rPr>
              <a:t>plot(</a:t>
            </a:r>
            <a:r>
              <a:rPr lang="en-US" dirty="0" err="1">
                <a:latin typeface="Courier"/>
              </a:rPr>
              <a:t>SQFT,Price</a:t>
            </a:r>
            <a:r>
              <a:rPr lang="en-US" dirty="0">
                <a:latin typeface="Courier"/>
              </a:rPr>
              <a:t>, </a:t>
            </a:r>
            <a:r>
              <a:rPr lang="en-US" dirty="0" err="1">
                <a:latin typeface="Courier"/>
              </a:rPr>
              <a:t>xlab</a:t>
            </a:r>
            <a:r>
              <a:rPr lang="en-US" dirty="0">
                <a:latin typeface="Courier"/>
              </a:rPr>
              <a:t>="SQFT",</a:t>
            </a:r>
            <a:r>
              <a:rPr lang="en-US" dirty="0" err="1">
                <a:latin typeface="Courier"/>
              </a:rPr>
              <a:t>ylab</a:t>
            </a:r>
            <a:r>
              <a:rPr lang="en-US" dirty="0">
                <a:latin typeface="Courier"/>
              </a:rPr>
              <a:t>="Price", main="</a:t>
            </a:r>
            <a:r>
              <a:rPr lang="en-US" dirty="0" err="1">
                <a:latin typeface="Courier"/>
              </a:rPr>
              <a:t>ScatterPlot</a:t>
            </a:r>
            <a:r>
              <a:rPr lang="en-US" dirty="0">
                <a:latin typeface="Courier"/>
              </a:rPr>
              <a:t> of Price and SQFT")</a:t>
            </a:r>
            <a:r>
              <a:rPr lang="en-US" dirty="0"/>
              <a:t> </a:t>
            </a:r>
          </a:p>
          <a:p>
            <a:endParaRPr lang="en-GB"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65961" y="3070616"/>
            <a:ext cx="8768219" cy="2962179"/>
          </a:xfrm>
          <a:prstGeom prst="rect">
            <a:avLst/>
          </a:prstGeom>
        </p:spPr>
      </p:pic>
    </p:spTree>
    <p:extLst>
      <p:ext uri="{BB962C8B-B14F-4D97-AF65-F5344CB8AC3E}">
        <p14:creationId xmlns:p14="http://schemas.microsoft.com/office/powerpoint/2010/main" val="3418041621"/>
      </p:ext>
    </p:extLst>
  </p:cSld>
  <p:clrMapOvr>
    <a:masterClrMapping/>
  </p:clrMapOvr>
  <p:transition spd="med">
    <p:wipe dir="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Histogram</a:t>
            </a:r>
          </a:p>
        </p:txBody>
      </p:sp>
      <p:sp>
        <p:nvSpPr>
          <p:cNvPr id="3" name="Content Placeholder 2"/>
          <p:cNvSpPr>
            <a:spLocks noGrp="1"/>
          </p:cNvSpPr>
          <p:nvPr>
            <p:ph idx="1"/>
          </p:nvPr>
        </p:nvSpPr>
        <p:spPr/>
        <p:txBody>
          <a:bodyPr/>
          <a:lstStyle/>
          <a:p>
            <a:pPr marL="0" lvl="0" indent="0">
              <a:buNone/>
            </a:pPr>
            <a:r>
              <a:rPr lang="en-US" dirty="0"/>
              <a:t>Histogram is used to plot continuous variable. It breaks the data into bins and shows frequency distribution of these bins. We can always change the bin size and see the effect it has on visualization. It’s often used to see the distribution of a variable.</a:t>
            </a:r>
          </a:p>
          <a:p>
            <a:pPr marL="0" lvl="0" indent="0">
              <a:buNone/>
            </a:pPr>
            <a:r>
              <a:rPr lang="en-US" sz="1400" dirty="0" err="1">
                <a:latin typeface="Courier"/>
              </a:rPr>
              <a:t>hist</a:t>
            </a:r>
            <a:r>
              <a:rPr lang="en-US" sz="1400" dirty="0">
                <a:latin typeface="Courier"/>
              </a:rPr>
              <a:t>(</a:t>
            </a:r>
            <a:r>
              <a:rPr lang="en-US" sz="1400" dirty="0" err="1">
                <a:latin typeface="Courier"/>
              </a:rPr>
              <a:t>hs$Price</a:t>
            </a:r>
            <a:r>
              <a:rPr lang="en-US" sz="1400" dirty="0">
                <a:latin typeface="Courier"/>
              </a:rPr>
              <a:t>, </a:t>
            </a:r>
            <a:r>
              <a:rPr lang="en-US" sz="1400" dirty="0" err="1">
                <a:latin typeface="Courier"/>
              </a:rPr>
              <a:t>xlab</a:t>
            </a:r>
            <a:r>
              <a:rPr lang="en-US" sz="1400" dirty="0">
                <a:latin typeface="Courier"/>
              </a:rPr>
              <a:t>="Price", main="Histogram of Price")</a:t>
            </a:r>
          </a:p>
          <a:p>
            <a:endParaRPr lang="en-GB" dirty="0"/>
          </a:p>
        </p:txBody>
      </p:sp>
    </p:spTree>
    <p:extLst>
      <p:ext uri="{BB962C8B-B14F-4D97-AF65-F5344CB8AC3E}">
        <p14:creationId xmlns:p14="http://schemas.microsoft.com/office/powerpoint/2010/main" val="145219260"/>
      </p:ext>
    </p:extLst>
  </p:cSld>
  <p:clrMapOvr>
    <a:masterClrMapping/>
  </p:clrMapOvr>
  <p:transition spd="med">
    <p:wipe dir="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Histogram of SQFT</a:t>
            </a:r>
          </a:p>
        </p:txBody>
      </p:sp>
      <p:pic>
        <p:nvPicPr>
          <p:cNvPr id="4" name="Picture 1" descr="Session2_files/figure-pptx/unnamed-chunk-18-1.png"/>
          <p:cNvPicPr>
            <a:picLocks noGrp="1" noChangeAspect="1"/>
          </p:cNvPicPr>
          <p:nvPr>
            <p:ph idx="1"/>
          </p:nvPr>
        </p:nvPicPr>
        <p:blipFill>
          <a:blip r:embed="rId2"/>
          <a:stretch>
            <a:fillRect/>
          </a:stretch>
        </p:blipFill>
        <p:spPr bwMode="auto">
          <a:xfrm>
            <a:off x="1941534" y="1684369"/>
            <a:ext cx="7816241" cy="4170588"/>
          </a:xfrm>
          <a:prstGeom prst="rect">
            <a:avLst/>
          </a:prstGeom>
          <a:noFill/>
          <a:ln w="9525">
            <a:noFill/>
            <a:headEnd/>
            <a:tailEnd/>
          </a:ln>
        </p:spPr>
      </p:pic>
    </p:spTree>
    <p:extLst>
      <p:ext uri="{BB962C8B-B14F-4D97-AF65-F5344CB8AC3E}">
        <p14:creationId xmlns:p14="http://schemas.microsoft.com/office/powerpoint/2010/main" val="2639080717"/>
      </p:ext>
    </p:extLst>
  </p:cSld>
  <p:clrMapOvr>
    <a:masterClrMapping/>
  </p:clrMapOvr>
  <p:transition spd="med">
    <p:wipe dir="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Boxplots</a:t>
            </a:r>
          </a:p>
        </p:txBody>
      </p:sp>
      <p:sp>
        <p:nvSpPr>
          <p:cNvPr id="3" name="Content Placeholder 2"/>
          <p:cNvSpPr>
            <a:spLocks noGrp="1"/>
          </p:cNvSpPr>
          <p:nvPr>
            <p:ph idx="1"/>
          </p:nvPr>
        </p:nvSpPr>
        <p:spPr/>
        <p:txBody>
          <a:bodyPr/>
          <a:lstStyle/>
          <a:p>
            <a:pPr marL="0" lvl="0" indent="0">
              <a:buNone/>
            </a:pPr>
            <a:r>
              <a:rPr lang="en-US" dirty="0"/>
              <a:t>Box Plots are used to plot a combination of categorical and continuous variables. This plot is useful for visualizing the spread of the data and detect outliers.</a:t>
            </a:r>
          </a:p>
          <a:p>
            <a:pPr marL="0" lvl="0" indent="0">
              <a:buNone/>
            </a:pPr>
            <a:r>
              <a:rPr lang="en-US" sz="1400" dirty="0">
                <a:latin typeface="Courier"/>
              </a:rPr>
              <a:t>boxplot(</a:t>
            </a:r>
            <a:r>
              <a:rPr lang="en-US" sz="1400" dirty="0" err="1">
                <a:latin typeface="Courier"/>
              </a:rPr>
              <a:t>Price~Status</a:t>
            </a:r>
            <a:r>
              <a:rPr lang="en-US" sz="1400" dirty="0">
                <a:latin typeface="Courier"/>
              </a:rPr>
              <a:t>, data = </a:t>
            </a:r>
            <a:r>
              <a:rPr lang="en-US" sz="1400" dirty="0" err="1">
                <a:latin typeface="Courier"/>
              </a:rPr>
              <a:t>hs</a:t>
            </a:r>
            <a:r>
              <a:rPr lang="en-US" sz="1400" dirty="0">
                <a:latin typeface="Courier"/>
              </a:rPr>
              <a:t>, main="Boxplot of Price based on HS Status")</a:t>
            </a:r>
          </a:p>
          <a:p>
            <a:endParaRPr lang="en-GB" dirty="0"/>
          </a:p>
        </p:txBody>
      </p:sp>
    </p:spTree>
    <p:extLst>
      <p:ext uri="{BB962C8B-B14F-4D97-AF65-F5344CB8AC3E}">
        <p14:creationId xmlns:p14="http://schemas.microsoft.com/office/powerpoint/2010/main" val="127793279"/>
      </p:ext>
    </p:extLst>
  </p:cSld>
  <p:clrMapOvr>
    <a:masterClrMapping/>
  </p:clrMapOvr>
  <p:transition spd="med">
    <p:wipe dir="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Boxplot of Price based on the House Status</a:t>
            </a:r>
            <a:endParaRPr lang="en-GB" dirty="0"/>
          </a:p>
        </p:txBody>
      </p:sp>
      <p:pic>
        <p:nvPicPr>
          <p:cNvPr id="4" name="Picture 1" descr="Session2_files/figure-pptx/unnamed-chunk-19-1.png"/>
          <p:cNvPicPr>
            <a:picLocks noGrp="1" noChangeAspect="1"/>
          </p:cNvPicPr>
          <p:nvPr>
            <p:ph idx="1"/>
          </p:nvPr>
        </p:nvPicPr>
        <p:blipFill>
          <a:blip r:embed="rId2"/>
          <a:stretch>
            <a:fillRect/>
          </a:stretch>
        </p:blipFill>
        <p:spPr bwMode="auto">
          <a:xfrm>
            <a:off x="3382027" y="1854723"/>
            <a:ext cx="5000292" cy="4000234"/>
          </a:xfrm>
          <a:prstGeom prst="rect">
            <a:avLst/>
          </a:prstGeom>
          <a:noFill/>
          <a:ln w="9525">
            <a:noFill/>
            <a:headEnd/>
            <a:tailEnd/>
          </a:ln>
        </p:spPr>
      </p:pic>
    </p:spTree>
    <p:extLst>
      <p:ext uri="{BB962C8B-B14F-4D97-AF65-F5344CB8AC3E}">
        <p14:creationId xmlns:p14="http://schemas.microsoft.com/office/powerpoint/2010/main" val="1511362763"/>
      </p:ext>
    </p:extLst>
  </p:cSld>
  <p:clrMapOvr>
    <a:masterClrMapping/>
  </p:clrMapOvr>
  <p:transition spd="med">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5" name="Rectangle 3"/>
          <p:cNvSpPr>
            <a:spLocks noGrp="1" noChangeArrowheads="1"/>
          </p:cNvSpPr>
          <p:nvPr>
            <p:ph type="title"/>
          </p:nvPr>
        </p:nvSpPr>
        <p:spPr>
          <a:noFill/>
          <a:ln/>
        </p:spPr>
        <p:txBody>
          <a:bodyPr/>
          <a:lstStyle/>
          <a:p>
            <a:r>
              <a:rPr lang="en-GB" dirty="0"/>
              <a:t>The </a:t>
            </a:r>
            <a:r>
              <a:rPr lang="en-GB" i="1" dirty="0"/>
              <a:t>Data</a:t>
            </a:r>
            <a:endParaRPr lang="en-GB" dirty="0"/>
          </a:p>
        </p:txBody>
      </p:sp>
      <p:sp>
        <p:nvSpPr>
          <p:cNvPr id="64514" name="Rectangle 2"/>
          <p:cNvSpPr>
            <a:spLocks noGrp="1" noChangeArrowheads="1"/>
          </p:cNvSpPr>
          <p:nvPr>
            <p:ph idx="1"/>
          </p:nvPr>
        </p:nvSpPr>
        <p:spPr>
          <a:noFill/>
          <a:ln/>
        </p:spPr>
        <p:txBody>
          <a:bodyPr>
            <a:normAutofit/>
          </a:bodyPr>
          <a:lstStyle/>
          <a:p>
            <a:pPr marL="0" lvl="0" indent="0">
              <a:buNone/>
            </a:pPr>
            <a:r>
              <a:rPr lang="en-US" dirty="0"/>
              <a:t>We have a series of data files that we will be working with. They are located in </a:t>
            </a:r>
            <a:r>
              <a:rPr lang="en-US" dirty="0" smtClean="0"/>
              <a:t>data folder</a:t>
            </a:r>
          </a:p>
          <a:p>
            <a:pPr lvl="1"/>
            <a:r>
              <a:rPr lang="en-US" i="1" dirty="0" smtClean="0"/>
              <a:t>auto</a:t>
            </a:r>
            <a:r>
              <a:rPr lang="en-US" dirty="0" smtClean="0"/>
              <a:t>: data on automobiles</a:t>
            </a:r>
          </a:p>
          <a:p>
            <a:pPr lvl="1"/>
            <a:r>
              <a:rPr lang="en-US" i="1" dirty="0" smtClean="0"/>
              <a:t>personality</a:t>
            </a:r>
            <a:r>
              <a:rPr lang="en-US" dirty="0"/>
              <a:t>: data on Big Five personality traits for 434 persons</a:t>
            </a:r>
          </a:p>
          <a:p>
            <a:pPr lvl="1"/>
            <a:r>
              <a:rPr lang="en-US" i="1" dirty="0"/>
              <a:t>birth1.sas7bdat</a:t>
            </a:r>
            <a:r>
              <a:rPr lang="en-US" dirty="0"/>
              <a:t>: data on birth weight</a:t>
            </a:r>
          </a:p>
          <a:p>
            <a:pPr lvl="1"/>
            <a:r>
              <a:rPr lang="en-US" i="1" dirty="0" err="1"/>
              <a:t>fertz</a:t>
            </a:r>
            <a:r>
              <a:rPr lang="en-US" dirty="0"/>
              <a:t>: data on fertilizer</a:t>
            </a:r>
          </a:p>
          <a:p>
            <a:pPr lvl="1"/>
            <a:r>
              <a:rPr lang="en-US" i="1" dirty="0" err="1"/>
              <a:t>who_suicide_statistics</a:t>
            </a:r>
            <a:r>
              <a:rPr lang="en-US" dirty="0"/>
              <a:t>: data on suicide</a:t>
            </a:r>
          </a:p>
          <a:p>
            <a:pPr lvl="1"/>
            <a:r>
              <a:rPr lang="en-US" i="1" dirty="0"/>
              <a:t>potatoes</a:t>
            </a:r>
            <a:r>
              <a:rPr lang="en-US" dirty="0"/>
              <a:t>: impact of storage and cooking on potatoes’ flavor</a:t>
            </a:r>
          </a:p>
          <a:p>
            <a:pPr lvl="1"/>
            <a:r>
              <a:rPr lang="en-US" i="1" dirty="0"/>
              <a:t>Employees</a:t>
            </a:r>
            <a:r>
              <a:rPr lang="en-US" dirty="0"/>
              <a:t>: data on employees of certain company</a:t>
            </a:r>
            <a:endParaRPr lang="en-US" dirty="0"/>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545467694"/>
      </p:ext>
    </p:extLst>
  </p:cSld>
  <p:clrMapOvr>
    <a:masterClrMapping/>
  </p:clrMapOvr>
  <p:transition spd="med">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normAutofit fontScale="92500" lnSpcReduction="10000"/>
          </a:bodyPr>
          <a:lstStyle/>
          <a:p>
            <a:pPr marL="0" lvl="0" indent="0">
              <a:buNone/>
            </a:pPr>
            <a:r>
              <a:rPr lang="en-GB" dirty="0" err="1">
                <a:latin typeface="Courier"/>
              </a:rPr>
              <a:t>who_suicide</a:t>
            </a:r>
            <a:r>
              <a:rPr lang="en-GB" dirty="0">
                <a:latin typeface="Courier"/>
              </a:rPr>
              <a:t> &lt;- </a:t>
            </a:r>
            <a:r>
              <a:rPr lang="en-GB" dirty="0" err="1">
                <a:latin typeface="Courier"/>
              </a:rPr>
              <a:t>read.table</a:t>
            </a:r>
            <a:r>
              <a:rPr lang="en-GB" dirty="0">
                <a:latin typeface="Courier"/>
              </a:rPr>
              <a:t>(</a:t>
            </a:r>
            <a:r>
              <a:rPr lang="en-GB" dirty="0" err="1">
                <a:latin typeface="Courier"/>
              </a:rPr>
              <a:t>file.choose</a:t>
            </a:r>
            <a:r>
              <a:rPr lang="en-GB" dirty="0">
                <a:latin typeface="Courier"/>
              </a:rPr>
              <a:t>()</a:t>
            </a:r>
            <a:r>
              <a:rPr lang="en-GB" dirty="0"/>
              <a:t>,</a:t>
            </a:r>
            <a:r>
              <a:rPr lang="en-GB" dirty="0" err="1"/>
              <a:t>sep</a:t>
            </a:r>
            <a:r>
              <a:rPr lang="en-GB" dirty="0"/>
              <a:t> = “,” </a:t>
            </a:r>
            <a:r>
              <a:rPr lang="en-GB" i="1" dirty="0"/>
              <a:t>header</a:t>
            </a:r>
            <a:r>
              <a:rPr lang="en-GB" dirty="0"/>
              <a:t>=TRUE) </a:t>
            </a:r>
            <a:endParaRPr lang="en-GB" dirty="0" smtClean="0"/>
          </a:p>
          <a:p>
            <a:pPr marL="0" lvl="0" indent="0">
              <a:buNone/>
            </a:pPr>
            <a:r>
              <a:rPr lang="en-GB" dirty="0" smtClean="0">
                <a:latin typeface="Courier"/>
              </a:rPr>
              <a:t>head(</a:t>
            </a:r>
            <a:r>
              <a:rPr lang="en-GB" dirty="0" err="1" smtClean="0">
                <a:latin typeface="Courier"/>
              </a:rPr>
              <a:t>who_suicide</a:t>
            </a:r>
            <a:r>
              <a:rPr lang="en-GB" dirty="0">
                <a:latin typeface="Courier"/>
              </a:rPr>
              <a:t>)</a:t>
            </a:r>
          </a:p>
          <a:p>
            <a:pPr marL="1270000" lvl="0" indent="0">
              <a:buNone/>
            </a:pPr>
            <a:r>
              <a:rPr lang="en-GB" dirty="0">
                <a:latin typeface="Courier"/>
              </a:rPr>
              <a:t>##   country year    sex         age </a:t>
            </a:r>
            <a:r>
              <a:rPr lang="en-GB" dirty="0" err="1">
                <a:latin typeface="Courier"/>
              </a:rPr>
              <a:t>suicides_no</a:t>
            </a:r>
            <a:r>
              <a:rPr lang="en-GB" dirty="0">
                <a:latin typeface="Courier"/>
              </a:rPr>
              <a:t> population
## 1 Albania 1985 female 15-24 years          NA     277900
## 2 Albania 1985 female 25-34 years          NA     246800
## 3 Albania 1985 female 35-54 years          NA     267500
## 4 Albania 1985 female  5-14 years          NA     298300
## 5 Albania 1985 female 55-74 years          NA     138700
## 6 Albania 1985 female   75+ years          NA      34200</a:t>
            </a:r>
          </a:p>
          <a:p>
            <a:endParaRPr lang="en-GB" dirty="0"/>
          </a:p>
        </p:txBody>
      </p:sp>
      <p:sp>
        <p:nvSpPr>
          <p:cNvPr id="7" name="Title 1"/>
          <p:cNvSpPr>
            <a:spLocks noGrp="1"/>
          </p:cNvSpPr>
          <p:nvPr>
            <p:ph type="title"/>
          </p:nvPr>
        </p:nvSpPr>
        <p:spPr/>
        <p:txBody>
          <a:bodyPr/>
          <a:lstStyle/>
          <a:p>
            <a:pPr lvl="0"/>
            <a:r>
              <a:rPr lang="en-US" dirty="0"/>
              <a:t>Reading Comma delimited files (</a:t>
            </a:r>
            <a:r>
              <a:rPr lang="en-US" dirty="0" err="1"/>
              <a:t>csv</a:t>
            </a:r>
            <a:r>
              <a:rPr lang="en-US" dirty="0" smtClean="0"/>
              <a:t>)</a:t>
            </a:r>
            <a:r>
              <a:rPr lang="en-GB" dirty="0">
                <a:latin typeface="Courier"/>
              </a:rPr>
              <a:t> </a:t>
            </a:r>
            <a:r>
              <a:rPr lang="en-GB" dirty="0" smtClean="0">
                <a:latin typeface="Courier"/>
              </a:rPr>
              <a:t>using </a:t>
            </a:r>
            <a:r>
              <a:rPr lang="en-GB" dirty="0" err="1" smtClean="0">
                <a:latin typeface="Courier"/>
              </a:rPr>
              <a:t>read.table</a:t>
            </a:r>
            <a:r>
              <a:rPr lang="en-GB" dirty="0">
                <a:latin typeface="Courier"/>
              </a:rPr>
              <a:t>()</a:t>
            </a:r>
            <a:endParaRPr dirty="0"/>
          </a:p>
        </p:txBody>
      </p:sp>
    </p:spTree>
    <p:extLst>
      <p:ext uri="{BB962C8B-B14F-4D97-AF65-F5344CB8AC3E}">
        <p14:creationId xmlns:p14="http://schemas.microsoft.com/office/powerpoint/2010/main" val="2398585772"/>
      </p:ext>
    </p:extLst>
  </p:cSld>
  <p:clrMapOvr>
    <a:masterClrMapping/>
  </p:clrMapOvr>
  <p:transition spd="med">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latin typeface="Courier"/>
              </a:rPr>
              <a:t>read.table</a:t>
            </a:r>
            <a:r>
              <a:rPr lang="en-GB" dirty="0">
                <a:latin typeface="Courier"/>
              </a:rPr>
              <a:t>()</a:t>
            </a:r>
            <a:endParaRPr lang="en-US" dirty="0"/>
          </a:p>
        </p:txBody>
      </p:sp>
      <p:sp>
        <p:nvSpPr>
          <p:cNvPr id="3" name="Content Placeholder 2"/>
          <p:cNvSpPr>
            <a:spLocks noGrp="1"/>
          </p:cNvSpPr>
          <p:nvPr>
            <p:ph idx="1"/>
          </p:nvPr>
        </p:nvSpPr>
        <p:spPr/>
        <p:txBody>
          <a:bodyPr/>
          <a:lstStyle/>
          <a:p>
            <a:pPr lvl="1"/>
            <a:r>
              <a:rPr lang="en-US" dirty="0"/>
              <a:t>Generally used to load data in different format into R</a:t>
            </a:r>
          </a:p>
          <a:p>
            <a:pPr lvl="1"/>
            <a:r>
              <a:rPr lang="en-US" i="1" dirty="0"/>
              <a:t>file</a:t>
            </a:r>
            <a:r>
              <a:rPr lang="en-US" dirty="0"/>
              <a:t>: Path to the file containing the data to be imported into R.</a:t>
            </a:r>
          </a:p>
          <a:p>
            <a:pPr lvl="1"/>
            <a:r>
              <a:rPr lang="en-US" i="1" dirty="0" err="1"/>
              <a:t>sep</a:t>
            </a:r>
            <a:r>
              <a:rPr lang="en-US" dirty="0"/>
              <a:t>: field separator character. </a:t>
            </a:r>
            <a:r>
              <a:rPr lang="en-US" sz="1800" dirty="0">
                <a:latin typeface="Courier"/>
              </a:rPr>
              <a:t>\t</a:t>
            </a:r>
            <a:r>
              <a:rPr lang="en-US" dirty="0"/>
              <a:t> is used for tab-delimited file. _ </a:t>
            </a:r>
            <a:r>
              <a:rPr lang="en-US" i="1" dirty="0"/>
              <a:t>header</a:t>
            </a:r>
            <a:r>
              <a:rPr lang="en-US" dirty="0"/>
              <a:t>: logical value. If TRUE, </a:t>
            </a:r>
            <a:r>
              <a:rPr lang="en-US" dirty="0" err="1"/>
              <a:t>read.table</a:t>
            </a:r>
            <a:r>
              <a:rPr lang="en-US" dirty="0"/>
              <a:t>() assumes that your file has a header row, so row 1 is the name of each column. If that’s not the case, you can add the argument header = FALSE.</a:t>
            </a:r>
          </a:p>
          <a:p>
            <a:pPr lvl="1"/>
            <a:r>
              <a:rPr lang="en-US" i="1" dirty="0" err="1"/>
              <a:t>dec</a:t>
            </a:r>
            <a:r>
              <a:rPr lang="en-US" dirty="0"/>
              <a:t>: the character used in the file for decimal points.</a:t>
            </a:r>
          </a:p>
          <a:p>
            <a:endParaRPr lang="en-GB" dirty="0"/>
          </a:p>
        </p:txBody>
      </p:sp>
    </p:spTree>
    <p:extLst>
      <p:ext uri="{BB962C8B-B14F-4D97-AF65-F5344CB8AC3E}">
        <p14:creationId xmlns:p14="http://schemas.microsoft.com/office/powerpoint/2010/main" val="936309001"/>
      </p:ext>
    </p:extLst>
  </p:cSld>
  <p:clrMapOvr>
    <a:masterClrMapping/>
  </p:clrMapOvr>
  <p:transition spd="med">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Reading Comma </a:t>
            </a:r>
            <a:r>
              <a:rPr lang="en-US" dirty="0" err="1"/>
              <a:t>Seperated</a:t>
            </a:r>
            <a:r>
              <a:rPr lang="en-US" dirty="0"/>
              <a:t> File (txt) </a:t>
            </a:r>
            <a:r>
              <a:rPr lang="en-US" dirty="0" smtClean="0"/>
              <a:t>using</a:t>
            </a:r>
            <a:br>
              <a:rPr lang="en-US" dirty="0" smtClean="0"/>
            </a:br>
            <a:r>
              <a:rPr lang="en-US" dirty="0" err="1" smtClean="0"/>
              <a:t>read.table</a:t>
            </a:r>
            <a:r>
              <a:rPr lang="en-US" dirty="0" smtClean="0"/>
              <a:t>()</a:t>
            </a:r>
            <a:endParaRPr lang="en-GB" dirty="0"/>
          </a:p>
        </p:txBody>
      </p:sp>
      <p:sp>
        <p:nvSpPr>
          <p:cNvPr id="3" name="Content Placeholder 2"/>
          <p:cNvSpPr>
            <a:spLocks noGrp="1"/>
          </p:cNvSpPr>
          <p:nvPr>
            <p:ph idx="1"/>
          </p:nvPr>
        </p:nvSpPr>
        <p:spPr/>
        <p:txBody>
          <a:bodyPr>
            <a:normAutofit fontScale="85000" lnSpcReduction="20000"/>
          </a:bodyPr>
          <a:lstStyle/>
          <a:p>
            <a:pPr marL="0" lvl="0" indent="0">
              <a:buNone/>
            </a:pPr>
            <a:r>
              <a:rPr lang="en-GB" dirty="0">
                <a:latin typeface="Courier"/>
              </a:rPr>
              <a:t>auto &lt;- </a:t>
            </a:r>
            <a:r>
              <a:rPr lang="en-GB" dirty="0" err="1">
                <a:latin typeface="Courier"/>
              </a:rPr>
              <a:t>read.table</a:t>
            </a:r>
            <a:r>
              <a:rPr lang="en-GB" dirty="0">
                <a:latin typeface="Courier"/>
              </a:rPr>
              <a:t>(</a:t>
            </a:r>
            <a:r>
              <a:rPr lang="en-GB" dirty="0" err="1">
                <a:latin typeface="Courier"/>
              </a:rPr>
              <a:t>file.choose</a:t>
            </a:r>
            <a:r>
              <a:rPr lang="en-GB" dirty="0">
                <a:latin typeface="Courier"/>
              </a:rPr>
              <a:t>()</a:t>
            </a:r>
            <a:r>
              <a:rPr lang="en-GB" dirty="0"/>
              <a:t>,</a:t>
            </a:r>
            <a:r>
              <a:rPr lang="en-GB" dirty="0" err="1"/>
              <a:t>sep</a:t>
            </a:r>
            <a:r>
              <a:rPr lang="en-GB" dirty="0"/>
              <a:t> = </a:t>
            </a:r>
            <a:r>
              <a:rPr lang="en-GB" i="1" dirty="0"/>
              <a:t>“,”</a:t>
            </a:r>
            <a:r>
              <a:rPr lang="en-GB" dirty="0"/>
              <a:t>, </a:t>
            </a:r>
            <a:r>
              <a:rPr lang="en-GB" i="1" dirty="0"/>
              <a:t>header</a:t>
            </a:r>
            <a:r>
              <a:rPr lang="en-GB" dirty="0"/>
              <a:t>=F) </a:t>
            </a:r>
            <a:endParaRPr lang="en-GB" dirty="0" smtClean="0"/>
          </a:p>
          <a:p>
            <a:pPr marL="0" lvl="0" indent="0">
              <a:buNone/>
            </a:pPr>
            <a:r>
              <a:rPr lang="en-GB" dirty="0" smtClean="0">
                <a:latin typeface="Courier"/>
              </a:rPr>
              <a:t>head(auto</a:t>
            </a:r>
            <a:r>
              <a:rPr lang="en-GB" dirty="0">
                <a:latin typeface="Courier"/>
              </a:rPr>
              <a:t>[,4:9])</a:t>
            </a:r>
          </a:p>
          <a:p>
            <a:pPr marL="1270000" lvl="0" indent="0">
              <a:buNone/>
            </a:pPr>
            <a:r>
              <a:rPr lang="en-GB" dirty="0">
                <a:latin typeface="Courier"/>
              </a:rPr>
              <a:t>##    V4  V5   V6          V7  V8    V9
## 1 gas </a:t>
            </a:r>
            <a:r>
              <a:rPr lang="en-GB" dirty="0" err="1">
                <a:latin typeface="Courier"/>
              </a:rPr>
              <a:t>std</a:t>
            </a:r>
            <a:r>
              <a:rPr lang="en-GB" dirty="0">
                <a:latin typeface="Courier"/>
              </a:rPr>
              <a:t>  two convertible </a:t>
            </a:r>
            <a:r>
              <a:rPr lang="en-GB" dirty="0" err="1">
                <a:latin typeface="Courier"/>
              </a:rPr>
              <a:t>rwd</a:t>
            </a:r>
            <a:r>
              <a:rPr lang="en-GB" dirty="0">
                <a:latin typeface="Courier"/>
              </a:rPr>
              <a:t> front
## 2 gas </a:t>
            </a:r>
            <a:r>
              <a:rPr lang="en-GB" dirty="0" err="1">
                <a:latin typeface="Courier"/>
              </a:rPr>
              <a:t>std</a:t>
            </a:r>
            <a:r>
              <a:rPr lang="en-GB" dirty="0">
                <a:latin typeface="Courier"/>
              </a:rPr>
              <a:t>  two convertible </a:t>
            </a:r>
            <a:r>
              <a:rPr lang="en-GB" dirty="0" err="1">
                <a:latin typeface="Courier"/>
              </a:rPr>
              <a:t>rwd</a:t>
            </a:r>
            <a:r>
              <a:rPr lang="en-GB" dirty="0">
                <a:latin typeface="Courier"/>
              </a:rPr>
              <a:t> front
## 3 gas </a:t>
            </a:r>
            <a:r>
              <a:rPr lang="en-GB" dirty="0" err="1">
                <a:latin typeface="Courier"/>
              </a:rPr>
              <a:t>std</a:t>
            </a:r>
            <a:r>
              <a:rPr lang="en-GB" dirty="0">
                <a:latin typeface="Courier"/>
              </a:rPr>
              <a:t>  two   hatchback </a:t>
            </a:r>
            <a:r>
              <a:rPr lang="en-GB" dirty="0" err="1">
                <a:latin typeface="Courier"/>
              </a:rPr>
              <a:t>rwd</a:t>
            </a:r>
            <a:r>
              <a:rPr lang="en-GB" dirty="0">
                <a:latin typeface="Courier"/>
              </a:rPr>
              <a:t> front
## 4 gas </a:t>
            </a:r>
            <a:r>
              <a:rPr lang="en-GB" dirty="0" err="1">
                <a:latin typeface="Courier"/>
              </a:rPr>
              <a:t>std</a:t>
            </a:r>
            <a:r>
              <a:rPr lang="en-GB" dirty="0">
                <a:latin typeface="Courier"/>
              </a:rPr>
              <a:t> four       sedan </a:t>
            </a:r>
            <a:r>
              <a:rPr lang="en-GB" dirty="0" err="1">
                <a:latin typeface="Courier"/>
              </a:rPr>
              <a:t>fwd</a:t>
            </a:r>
            <a:r>
              <a:rPr lang="en-GB" dirty="0">
                <a:latin typeface="Courier"/>
              </a:rPr>
              <a:t> front
## 5 gas </a:t>
            </a:r>
            <a:r>
              <a:rPr lang="en-GB" dirty="0" err="1">
                <a:latin typeface="Courier"/>
              </a:rPr>
              <a:t>std</a:t>
            </a:r>
            <a:r>
              <a:rPr lang="en-GB" dirty="0">
                <a:latin typeface="Courier"/>
              </a:rPr>
              <a:t> four       sedan 4wd front
## 6 gas </a:t>
            </a:r>
            <a:r>
              <a:rPr lang="en-GB" dirty="0" err="1">
                <a:latin typeface="Courier"/>
              </a:rPr>
              <a:t>std</a:t>
            </a:r>
            <a:r>
              <a:rPr lang="en-GB" dirty="0">
                <a:latin typeface="Courier"/>
              </a:rPr>
              <a:t>  two       sedan </a:t>
            </a:r>
            <a:r>
              <a:rPr lang="en-GB" dirty="0" err="1">
                <a:latin typeface="Courier"/>
              </a:rPr>
              <a:t>fwd</a:t>
            </a:r>
            <a:r>
              <a:rPr lang="en-GB" dirty="0">
                <a:latin typeface="Courier"/>
              </a:rPr>
              <a:t> front</a:t>
            </a:r>
          </a:p>
          <a:p>
            <a:pPr marL="0" lvl="0" indent="0">
              <a:buNone/>
            </a:pPr>
            <a:r>
              <a:rPr lang="en-GB" i="1" dirty="0" err="1"/>
              <a:t>read.table</a:t>
            </a:r>
            <a:r>
              <a:rPr lang="en-GB" i="1" dirty="0"/>
              <a:t>()</a:t>
            </a:r>
            <a:r>
              <a:rPr lang="en-GB" dirty="0"/>
              <a:t> can be used to read Comma </a:t>
            </a:r>
            <a:r>
              <a:rPr lang="en-GB" dirty="0" err="1"/>
              <a:t>Seperated</a:t>
            </a:r>
            <a:r>
              <a:rPr lang="en-GB" dirty="0"/>
              <a:t> file (.txt) by specifying the argument </a:t>
            </a:r>
            <a:r>
              <a:rPr lang="en-GB" dirty="0" err="1"/>
              <a:t>sep</a:t>
            </a:r>
            <a:r>
              <a:rPr lang="en-GB" dirty="0"/>
              <a:t> = </a:t>
            </a:r>
            <a:r>
              <a:rPr lang="en-GB" i="1" dirty="0"/>
              <a:t>“,”</a:t>
            </a:r>
          </a:p>
          <a:p>
            <a:endParaRPr lang="en-GB" dirty="0"/>
          </a:p>
        </p:txBody>
      </p:sp>
    </p:spTree>
    <p:extLst>
      <p:ext uri="{BB962C8B-B14F-4D97-AF65-F5344CB8AC3E}">
        <p14:creationId xmlns:p14="http://schemas.microsoft.com/office/powerpoint/2010/main" val="339258634"/>
      </p:ext>
    </p:extLst>
  </p:cSld>
  <p:clrMapOvr>
    <a:masterClrMapping/>
  </p:clrMapOvr>
  <p:transition spd="med">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Reading TAB delimited files (txt) </a:t>
            </a:r>
            <a:r>
              <a:rPr lang="en-US" dirty="0" smtClean="0"/>
              <a:t>using</a:t>
            </a:r>
            <a:br>
              <a:rPr lang="en-US" dirty="0" smtClean="0"/>
            </a:br>
            <a:r>
              <a:rPr lang="en-US" dirty="0" err="1">
                <a:latin typeface="Courier"/>
              </a:rPr>
              <a:t>read.table</a:t>
            </a:r>
            <a:r>
              <a:rPr lang="en-US" dirty="0">
                <a:latin typeface="Courier"/>
              </a:rPr>
              <a:t>()</a:t>
            </a:r>
            <a:endParaRPr lang="en-GB" dirty="0"/>
          </a:p>
        </p:txBody>
      </p:sp>
      <p:sp>
        <p:nvSpPr>
          <p:cNvPr id="3" name="Content Placeholder 2"/>
          <p:cNvSpPr>
            <a:spLocks noGrp="1"/>
          </p:cNvSpPr>
          <p:nvPr>
            <p:ph idx="1"/>
          </p:nvPr>
        </p:nvSpPr>
        <p:spPr/>
        <p:txBody>
          <a:bodyPr>
            <a:normAutofit fontScale="85000" lnSpcReduction="20000"/>
          </a:bodyPr>
          <a:lstStyle/>
          <a:p>
            <a:pPr marL="0" lvl="0" indent="0">
              <a:buNone/>
            </a:pPr>
            <a:r>
              <a:rPr lang="en-US" dirty="0">
                <a:latin typeface="Courier"/>
              </a:rPr>
              <a:t>potato &lt;- </a:t>
            </a:r>
            <a:r>
              <a:rPr lang="en-US" dirty="0" err="1">
                <a:latin typeface="Courier"/>
              </a:rPr>
              <a:t>read.table</a:t>
            </a:r>
            <a:r>
              <a:rPr lang="en-US" dirty="0">
                <a:latin typeface="Courier"/>
              </a:rPr>
              <a:t>(</a:t>
            </a:r>
            <a:r>
              <a:rPr lang="en-US" dirty="0" err="1">
                <a:latin typeface="Courier"/>
              </a:rPr>
              <a:t>file.choose</a:t>
            </a:r>
            <a:r>
              <a:rPr lang="en-US" dirty="0">
                <a:latin typeface="Courier"/>
              </a:rPr>
              <a:t>()</a:t>
            </a:r>
            <a:r>
              <a:rPr lang="en-US" dirty="0"/>
              <a:t>,</a:t>
            </a:r>
            <a:r>
              <a:rPr lang="en-US" dirty="0" err="1"/>
              <a:t>sep</a:t>
            </a:r>
            <a:r>
              <a:rPr lang="en-US" dirty="0"/>
              <a:t> = </a:t>
            </a:r>
            <a:r>
              <a:rPr lang="en-US" dirty="0">
                <a:latin typeface="Courier"/>
              </a:rPr>
              <a:t>"\t"</a:t>
            </a:r>
            <a:r>
              <a:rPr lang="en-US" dirty="0"/>
              <a:t>, </a:t>
            </a:r>
            <a:r>
              <a:rPr lang="en-US" i="1" dirty="0"/>
              <a:t>header</a:t>
            </a:r>
            <a:r>
              <a:rPr lang="en-US" dirty="0"/>
              <a:t>=F</a:t>
            </a:r>
            <a:r>
              <a:rPr lang="en-US" dirty="0" smtClean="0"/>
              <a:t>)</a:t>
            </a:r>
          </a:p>
          <a:p>
            <a:pPr marL="0" lvl="0" indent="0">
              <a:buNone/>
            </a:pPr>
            <a:r>
              <a:rPr lang="en-US" dirty="0" smtClean="0"/>
              <a:t> </a:t>
            </a:r>
            <a:r>
              <a:rPr lang="en-US" dirty="0">
                <a:latin typeface="Courier"/>
              </a:rPr>
              <a:t>head(auto[,4:9])</a:t>
            </a:r>
          </a:p>
          <a:p>
            <a:pPr marL="1270000" lvl="0" indent="0">
              <a:buNone/>
            </a:pPr>
            <a:r>
              <a:rPr lang="en-US" dirty="0">
                <a:latin typeface="Courier"/>
              </a:rPr>
              <a:t>##   V1 V2 V3 V4 V5  V6  V7  V8
## 1  1  1  1  1  1 2.9 3.2 3.0
## 2  1  1  1  1  2 2.3 2.5 2.6
## 3  1  1  1  1  3 2.5 2.8 2.8
## 4  1  1  1  1  4 2.1 2.9 2.4
## 5  1  1  1  1  5 1.9 2.8 2.2
## 6  1  1  1  2  1 1.8 3.0 1.7</a:t>
            </a:r>
          </a:p>
          <a:p>
            <a:pPr marL="0" lvl="0" indent="0">
              <a:buNone/>
            </a:pPr>
            <a:r>
              <a:rPr lang="en-US" i="1" dirty="0" err="1"/>
              <a:t>read.table</a:t>
            </a:r>
            <a:r>
              <a:rPr lang="en-US" i="1" dirty="0"/>
              <a:t>()</a:t>
            </a:r>
            <a:r>
              <a:rPr lang="en-US" dirty="0"/>
              <a:t> can also be used to TAB delimited files (txt) by specifying the argument </a:t>
            </a:r>
            <a:r>
              <a:rPr lang="en-US" dirty="0" err="1"/>
              <a:t>sep</a:t>
            </a:r>
            <a:r>
              <a:rPr lang="en-US" dirty="0"/>
              <a:t> = </a:t>
            </a:r>
            <a:r>
              <a:rPr lang="en-US" dirty="0">
                <a:latin typeface="Courier"/>
              </a:rPr>
              <a:t>"\t"</a:t>
            </a:r>
          </a:p>
          <a:p>
            <a:endParaRPr lang="en-GB" dirty="0"/>
          </a:p>
        </p:txBody>
      </p:sp>
    </p:spTree>
    <p:extLst>
      <p:ext uri="{BB962C8B-B14F-4D97-AF65-F5344CB8AC3E}">
        <p14:creationId xmlns:p14="http://schemas.microsoft.com/office/powerpoint/2010/main" val="2457137428"/>
      </p:ext>
    </p:extLst>
  </p:cSld>
  <p:clrMapOvr>
    <a:masterClrMapping/>
  </p:clrMapOvr>
  <p:transition spd="med">
    <p:wipe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Reading comma delimited files </a:t>
            </a:r>
            <a:r>
              <a:rPr lang="en-US" dirty="0" smtClean="0"/>
              <a:t>using</a:t>
            </a:r>
            <a:br>
              <a:rPr lang="en-US" dirty="0" smtClean="0"/>
            </a:br>
            <a:r>
              <a:rPr lang="en-US" dirty="0" smtClean="0"/>
              <a:t>read.csv()</a:t>
            </a:r>
            <a:r>
              <a:rPr lang="en-US" sz="1400" dirty="0" smtClean="0">
                <a:latin typeface="Courier"/>
              </a:rPr>
              <a:t/>
            </a:r>
            <a:br>
              <a:rPr lang="en-US" sz="1400" dirty="0" smtClean="0">
                <a:latin typeface="Courier"/>
              </a:rPr>
            </a:br>
            <a:endParaRPr lang="en-GB" dirty="0"/>
          </a:p>
        </p:txBody>
      </p:sp>
      <p:sp>
        <p:nvSpPr>
          <p:cNvPr id="3" name="Content Placeholder 2"/>
          <p:cNvSpPr>
            <a:spLocks noGrp="1"/>
          </p:cNvSpPr>
          <p:nvPr>
            <p:ph idx="1"/>
          </p:nvPr>
        </p:nvSpPr>
        <p:spPr/>
        <p:txBody>
          <a:bodyPr>
            <a:normAutofit fontScale="92500" lnSpcReduction="20000"/>
          </a:bodyPr>
          <a:lstStyle/>
          <a:p>
            <a:pPr marL="0" lvl="0" indent="0">
              <a:buNone/>
            </a:pPr>
            <a:r>
              <a:rPr lang="en-GB" dirty="0" err="1">
                <a:latin typeface="Courier"/>
              </a:rPr>
              <a:t>who_suicide</a:t>
            </a:r>
            <a:r>
              <a:rPr lang="en-GB" dirty="0">
                <a:latin typeface="Courier"/>
              </a:rPr>
              <a:t>&lt;-read.csv(</a:t>
            </a:r>
            <a:r>
              <a:rPr lang="en-GB" dirty="0" err="1">
                <a:latin typeface="Courier"/>
              </a:rPr>
              <a:t>file.choose</a:t>
            </a:r>
            <a:r>
              <a:rPr lang="en-GB" dirty="0">
                <a:latin typeface="Courier"/>
              </a:rPr>
              <a:t>()</a:t>
            </a:r>
            <a:r>
              <a:rPr lang="en-GB" dirty="0"/>
              <a:t>, </a:t>
            </a:r>
            <a:r>
              <a:rPr lang="en-GB" i="1" dirty="0"/>
              <a:t>header</a:t>
            </a:r>
            <a:r>
              <a:rPr lang="en-GB" dirty="0"/>
              <a:t>=TRUE) </a:t>
            </a:r>
            <a:endParaRPr lang="en-GB" dirty="0" smtClean="0"/>
          </a:p>
          <a:p>
            <a:pPr marL="0" lvl="0" indent="0">
              <a:buNone/>
            </a:pPr>
            <a:r>
              <a:rPr lang="en-GB" dirty="0" smtClean="0">
                <a:latin typeface="Courier"/>
              </a:rPr>
              <a:t>head(</a:t>
            </a:r>
            <a:r>
              <a:rPr lang="en-GB" dirty="0" err="1" smtClean="0">
                <a:latin typeface="Courier"/>
              </a:rPr>
              <a:t>who_suicide</a:t>
            </a:r>
            <a:r>
              <a:rPr lang="en-GB" dirty="0">
                <a:latin typeface="Courier"/>
              </a:rPr>
              <a:t>)</a:t>
            </a:r>
          </a:p>
          <a:p>
            <a:pPr marL="1270000" lvl="0" indent="0">
              <a:buNone/>
            </a:pPr>
            <a:r>
              <a:rPr lang="en-GB" dirty="0">
                <a:latin typeface="Courier"/>
              </a:rPr>
              <a:t>##   country year    sex         age </a:t>
            </a:r>
            <a:r>
              <a:rPr lang="en-GB" dirty="0" err="1">
                <a:latin typeface="Courier"/>
              </a:rPr>
              <a:t>suicides_no</a:t>
            </a:r>
            <a:r>
              <a:rPr lang="en-GB" dirty="0">
                <a:latin typeface="Courier"/>
              </a:rPr>
              <a:t> population
## 1 Albania 1985 female 15-24 years          NA     277900
## 2 Albania 1985 female 25-34 years          NA     246800
## 3 Albania 1985 female 35-54 years          NA     267500
## 4 Albania 1985 female  5-14 years          NA     298300
## 5 Albania 1985 female 55-74 years          NA     138700
## 6 Albania 1985 female   75+ years          NA      34200</a:t>
            </a:r>
          </a:p>
          <a:p>
            <a:pPr marL="0" lvl="0" indent="0">
              <a:buNone/>
            </a:pPr>
            <a:r>
              <a:rPr lang="en-GB" dirty="0"/>
              <a:t>read.csv is used in reading comma delimited files into R.</a:t>
            </a:r>
          </a:p>
          <a:p>
            <a:endParaRPr lang="en-GB" dirty="0"/>
          </a:p>
        </p:txBody>
      </p:sp>
    </p:spTree>
    <p:extLst>
      <p:ext uri="{BB962C8B-B14F-4D97-AF65-F5344CB8AC3E}">
        <p14:creationId xmlns:p14="http://schemas.microsoft.com/office/powerpoint/2010/main" val="1386524815"/>
      </p:ext>
    </p:extLst>
  </p:cSld>
  <p:clrMapOvr>
    <a:masterClrMapping/>
  </p:clrMapOvr>
  <p:transition spd="med">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Reading semicolon separated files using </a:t>
            </a:r>
            <a:r>
              <a:rPr lang="en-US" dirty="0" smtClean="0"/>
              <a:t/>
            </a:r>
            <a:br>
              <a:rPr lang="en-US" dirty="0" smtClean="0"/>
            </a:br>
            <a:r>
              <a:rPr lang="en-US" dirty="0" smtClean="0">
                <a:latin typeface="Courier"/>
              </a:rPr>
              <a:t>read.csv2</a:t>
            </a:r>
            <a:endParaRPr lang="en-GB" dirty="0"/>
          </a:p>
        </p:txBody>
      </p:sp>
      <p:sp>
        <p:nvSpPr>
          <p:cNvPr id="3" name="Content Placeholder 2"/>
          <p:cNvSpPr>
            <a:spLocks noGrp="1"/>
          </p:cNvSpPr>
          <p:nvPr>
            <p:ph idx="1"/>
          </p:nvPr>
        </p:nvSpPr>
        <p:spPr/>
        <p:txBody>
          <a:bodyPr>
            <a:normAutofit fontScale="85000" lnSpcReduction="20000"/>
          </a:bodyPr>
          <a:lstStyle/>
          <a:p>
            <a:pPr marL="0" lvl="0" indent="0">
              <a:buNone/>
            </a:pPr>
            <a:r>
              <a:rPr lang="en-US" dirty="0">
                <a:latin typeface="Courier"/>
              </a:rPr>
              <a:t>who_suicide_1&lt;-read.csv2(</a:t>
            </a:r>
            <a:r>
              <a:rPr lang="en-US" dirty="0" err="1">
                <a:latin typeface="Courier"/>
              </a:rPr>
              <a:t>file.choose</a:t>
            </a:r>
            <a:r>
              <a:rPr lang="en-US" dirty="0">
                <a:latin typeface="Courier"/>
              </a:rPr>
              <a:t>()</a:t>
            </a:r>
            <a:r>
              <a:rPr lang="en-US" dirty="0"/>
              <a:t>, </a:t>
            </a:r>
            <a:r>
              <a:rPr lang="en-US" i="1" dirty="0"/>
              <a:t>header</a:t>
            </a:r>
            <a:r>
              <a:rPr lang="en-US" dirty="0"/>
              <a:t>=TRUE) </a:t>
            </a:r>
            <a:endParaRPr lang="en-US" dirty="0" smtClean="0"/>
          </a:p>
          <a:p>
            <a:pPr marL="0" lvl="0" indent="0">
              <a:buNone/>
            </a:pPr>
            <a:r>
              <a:rPr lang="en-US" dirty="0" smtClean="0">
                <a:latin typeface="Courier"/>
              </a:rPr>
              <a:t>head</a:t>
            </a:r>
            <a:r>
              <a:rPr lang="en-US" dirty="0">
                <a:latin typeface="Courier"/>
              </a:rPr>
              <a:t>((who_suicide_1)</a:t>
            </a:r>
          </a:p>
          <a:p>
            <a:pPr marL="1270000" lvl="0" indent="0">
              <a:buNone/>
            </a:pPr>
            <a:r>
              <a:rPr lang="en-US" dirty="0">
                <a:latin typeface="Courier"/>
              </a:rPr>
              <a:t>##   country year    sex         age </a:t>
            </a:r>
            <a:r>
              <a:rPr lang="en-US" dirty="0" err="1">
                <a:latin typeface="Courier"/>
              </a:rPr>
              <a:t>suicides_no</a:t>
            </a:r>
            <a:r>
              <a:rPr lang="en-US" dirty="0">
                <a:latin typeface="Courier"/>
              </a:rPr>
              <a:t> population
## 1 Albania 1985 female 15-24 years          NA     277900
## 2 Albania 1985 female 25-34 years          NA     246800
## 3 Albania 1985 female 35-54 years          NA     267500
## 4 Albania 1985 female  5-14 years          NA     298300
## 5 Albania 1985 female 55-74 years          NA     138700
## 6 Albania 1985 female   75+ years          NA      34200</a:t>
            </a:r>
          </a:p>
          <a:p>
            <a:pPr marL="0" lvl="0" indent="0">
              <a:buNone/>
            </a:pPr>
            <a:r>
              <a:rPr lang="en-US" dirty="0"/>
              <a:t>The read.csv2 is often used to read semicolon separated files into R. Setting </a:t>
            </a:r>
            <a:r>
              <a:rPr lang="en-US" i="1" dirty="0" err="1"/>
              <a:t>sep</a:t>
            </a:r>
            <a:r>
              <a:rPr lang="en-US" dirty="0"/>
              <a:t> argument is optional when using </a:t>
            </a:r>
            <a:r>
              <a:rPr lang="en-US" i="1" dirty="0"/>
              <a:t>read.csv2</a:t>
            </a:r>
            <a:r>
              <a:rPr lang="en-US" dirty="0"/>
              <a:t> as seen in the case of </a:t>
            </a:r>
            <a:r>
              <a:rPr lang="en-US" i="1" dirty="0"/>
              <a:t>read.csv</a:t>
            </a:r>
          </a:p>
          <a:p>
            <a:endParaRPr lang="en-GB" dirty="0"/>
          </a:p>
        </p:txBody>
      </p:sp>
    </p:spTree>
    <p:extLst>
      <p:ext uri="{BB962C8B-B14F-4D97-AF65-F5344CB8AC3E}">
        <p14:creationId xmlns:p14="http://schemas.microsoft.com/office/powerpoint/2010/main" val="1724260926"/>
      </p:ext>
    </p:extLst>
  </p:cSld>
  <p:clrMapOvr>
    <a:masterClrMapping/>
  </p:clrMapOvr>
  <p:transition spd="med">
    <p:wipe dir="r"/>
  </p:transition>
</p:sld>
</file>

<file path=ppt/theme/theme1.xml><?xml version="1.0" encoding="utf-8"?>
<a:theme xmlns:a="http://schemas.openxmlformats.org/drawingml/2006/main" name="semicolon">
  <a:themeElements>
    <a:clrScheme name="Semicolon - Brand">
      <a:dk1>
        <a:srgbClr val="FF0000"/>
      </a:dk1>
      <a:lt1>
        <a:sysClr val="window" lastClr="FFFFFF"/>
      </a:lt1>
      <a:dk2>
        <a:srgbClr val="FF0000"/>
      </a:dk2>
      <a:lt2>
        <a:srgbClr val="FFF3F3"/>
      </a:lt2>
      <a:accent1>
        <a:srgbClr val="FF6131"/>
      </a:accent1>
      <a:accent2>
        <a:srgbClr val="FFA631"/>
      </a:accent2>
      <a:accent3>
        <a:srgbClr val="38516D"/>
      </a:accent3>
      <a:accent4>
        <a:srgbClr val="F5E232"/>
      </a:accent4>
      <a:accent5>
        <a:srgbClr val="100F5E"/>
      </a:accent5>
      <a:accent6>
        <a:srgbClr val="70AD47"/>
      </a:accent6>
      <a:hlink>
        <a:srgbClr val="0563C1"/>
      </a:hlink>
      <a:folHlink>
        <a:srgbClr val="954F72"/>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marL="457200" indent="-457200" algn="l">
          <a:buFont typeface="Arial" panose="020B0604020202020204" pitchFamily="34" charset="0"/>
          <a:buChar char="•"/>
          <a:defRPr sz="2800" dirty="0" smtClean="0"/>
        </a:defPPr>
      </a:lstStyle>
    </a:txDef>
  </a:objectDefaults>
  <a:extraClrSchemeLst/>
  <a:extLst>
    <a:ext uri="{05A4C25C-085E-4340-85A3-A5531E510DB2}">
      <thm15:themeFamily xmlns:thm15="http://schemas.microsoft.com/office/thememl/2012/main" xmlns="" name="Presentation6" id="{22053B30-8DC8-4513-A4D3-DDC8E32DC9DD}" vid="{53D23FE2-086A-4F83-9A0A-C880AE73A5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semicolon</Template>
  <TotalTime>897</TotalTime>
  <Words>1189</Words>
  <Application>Microsoft Office PowerPoint</Application>
  <PresentationFormat>Custom</PresentationFormat>
  <Paragraphs>121</Paragraphs>
  <Slides>30</Slides>
  <Notes>3</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semicolon</vt:lpstr>
      <vt:lpstr>Data Pre-Processing:Loading Data and Basic Visualisations</vt:lpstr>
      <vt:lpstr>Learning Outcomes</vt:lpstr>
      <vt:lpstr>The Data</vt:lpstr>
      <vt:lpstr>Reading Comma delimited files (csv) using read.table()</vt:lpstr>
      <vt:lpstr>read.table()</vt:lpstr>
      <vt:lpstr>Reading Comma Seperated File (txt) using read.table()</vt:lpstr>
      <vt:lpstr>Reading TAB delimited files (txt) using read.table()</vt:lpstr>
      <vt:lpstr>Reading comma delimited files using read.csv() </vt:lpstr>
      <vt:lpstr>Reading semicolon separated files using  read.csv2</vt:lpstr>
      <vt:lpstr>Reading “Tab-separated value” files (“.txt”) using read.delim()</vt:lpstr>
      <vt:lpstr>Using readr Package</vt:lpstr>
      <vt:lpstr>Readr functions</vt:lpstr>
      <vt:lpstr>Import Excel files</vt:lpstr>
      <vt:lpstr>Import Excel files using read_excel() in readxlPackage</vt:lpstr>
      <vt:lpstr>Importing data from databases</vt:lpstr>
      <vt:lpstr>Establish a connection</vt:lpstr>
      <vt:lpstr>List the database tables</vt:lpstr>
      <vt:lpstr>Import data from tables</vt:lpstr>
      <vt:lpstr>Importing data from the web</vt:lpstr>
      <vt:lpstr>Importing data from other statistical software</vt:lpstr>
      <vt:lpstr>read_sas() to read SAS data file</vt:lpstr>
      <vt:lpstr>read_dta() to read Stata data file</vt:lpstr>
      <vt:lpstr>read_sav() to read SPSS data file into R </vt:lpstr>
      <vt:lpstr>Basic Visualisations : Scatter Plot</vt:lpstr>
      <vt:lpstr>Relationship between the Price of the House and SQFT</vt:lpstr>
      <vt:lpstr>Histogram</vt:lpstr>
      <vt:lpstr>Histogram of SQFT</vt:lpstr>
      <vt:lpstr>Boxplots</vt:lpstr>
      <vt:lpstr>Boxplot of Price based on the House Status</vt:lpstr>
      <vt:lpstr>PowerPoint Presentation</vt:lpstr>
    </vt:vector>
  </TitlesOfParts>
  <Company>Semicolon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Semicolon Slides Template</dc:title>
  <dc:subject>Slides Template</dc:subject>
  <dc:creator>Semicolon</dc:creator>
  <cp:lastModifiedBy>HAMEED</cp:lastModifiedBy>
  <cp:revision>41</cp:revision>
  <dcterms:created xsi:type="dcterms:W3CDTF">2009-12-09T17:06:05Z</dcterms:created>
  <dcterms:modified xsi:type="dcterms:W3CDTF">2019-10-09T20:20:24Z</dcterms:modified>
</cp:coreProperties>
</file>