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9"/>
  </p:notesMasterIdLst>
  <p:sldIdLst>
    <p:sldId id="269" r:id="rId3"/>
    <p:sldId id="270" r:id="rId4"/>
    <p:sldId id="271" r:id="rId5"/>
    <p:sldId id="274" r:id="rId6"/>
    <p:sldId id="272" r:id="rId7"/>
    <p:sldId id="26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OUZH-GMCC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0" autoAdjust="0"/>
  </p:normalViewPr>
  <p:slideViewPr>
    <p:cSldViewPr>
      <p:cViewPr varScale="1">
        <p:scale>
          <a:sx n="81" d="100"/>
          <a:sy n="81" d="100"/>
        </p:scale>
        <p:origin x="-6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62177-A6D5-48E4-89EE-92C152C52521}" type="datetimeFigureOut">
              <a:rPr lang="zh-CN" altLang="en-US" smtClean="0"/>
              <a:pPr/>
              <a:t>2016/8/22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C0178-D076-4C2A-99D5-A1350F7869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3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5C65-5099-4694-A229-E383ED5DCAA2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4.jpeg"/><Relationship Id="rId4" Type="http://schemas.openxmlformats.org/officeDocument/2006/relationships/tags" Target="../tags/tag6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4.jpeg"/><Relationship Id="rId4" Type="http://schemas.openxmlformats.org/officeDocument/2006/relationships/tags" Target="../tags/tag15.xml"/><Relationship Id="rId9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5.jpeg"/><Relationship Id="rId4" Type="http://schemas.openxmlformats.org/officeDocument/2006/relationships/tags" Target="../tags/tag18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5.jpeg"/><Relationship Id="rId4" Type="http://schemas.openxmlformats.org/officeDocument/2006/relationships/tags" Target="../tags/tag9.xml"/><Relationship Id="rId9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C:\Documents and Settings\guoliang_liu\桌面\中国移动通信logo.pn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07350" y="90488"/>
            <a:ext cx="110172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xtfooterCVLPage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4500563" y="6634163"/>
            <a:ext cx="130175" cy="2238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553F546-8205-43E2-A406-BD9B422FE421}" type="slidenum">
              <a:rPr lang="zh-CN" altLang="en-US" sz="800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altLang="zh-CN" sz="8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5" name="图片 7" descr="ppt模板-02.jp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 descr="ppt模板-01.jpg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48713" y="66087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A88DAA39-0D8E-4DDF-BCC6-EFE4A4E7D23A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 b="1">
              <a:solidFill>
                <a:srgbClr val="9BBB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9739"/>
            <a:ext cx="8424936" cy="648072"/>
          </a:xfrm>
          <a:prstGeom prst="rect">
            <a:avLst/>
          </a:prstGeom>
        </p:spPr>
        <p:txBody>
          <a:bodyPr anchor="ctr"/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51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48713" y="66087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A88DAA39-0D8E-4DDF-BCC6-EFE4A4E7D23A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 b="1">
              <a:solidFill>
                <a:srgbClr val="9BBB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9739"/>
            <a:ext cx="8424936" cy="648072"/>
          </a:xfrm>
          <a:prstGeom prst="rect">
            <a:avLst/>
          </a:prstGeom>
        </p:spPr>
        <p:txBody>
          <a:bodyPr anchor="ctr"/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82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48713" y="66087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A88DAA39-0D8E-4DDF-BCC6-EFE4A4E7D23A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 b="1">
              <a:solidFill>
                <a:srgbClr val="9BBB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9739"/>
            <a:ext cx="8424936" cy="648072"/>
          </a:xfrm>
          <a:prstGeom prst="rect">
            <a:avLst/>
          </a:prstGeom>
        </p:spPr>
        <p:txBody>
          <a:bodyPr anchor="ctr"/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2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48713" y="66087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A88DAA39-0D8E-4DDF-BCC6-EFE4A4E7D23A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 b="1">
              <a:solidFill>
                <a:srgbClr val="9BBB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9739"/>
            <a:ext cx="8424936" cy="648072"/>
          </a:xfrm>
          <a:prstGeom prst="rect">
            <a:avLst/>
          </a:prstGeom>
        </p:spPr>
        <p:txBody>
          <a:bodyPr anchor="ctr"/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661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48713" y="66087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A88DAA39-0D8E-4DDF-BCC6-EFE4A4E7D23A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 b="1">
              <a:solidFill>
                <a:srgbClr val="9BBB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9739"/>
            <a:ext cx="8424936" cy="648072"/>
          </a:xfrm>
          <a:prstGeom prst="rect">
            <a:avLst/>
          </a:prstGeom>
        </p:spPr>
        <p:txBody>
          <a:bodyPr anchor="ctr"/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35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48713" y="66087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A88DAA39-0D8E-4DDF-BCC6-EFE4A4E7D23A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 b="1">
              <a:solidFill>
                <a:srgbClr val="9BBB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9739"/>
            <a:ext cx="8424936" cy="648072"/>
          </a:xfrm>
          <a:prstGeom prst="rect">
            <a:avLst/>
          </a:prstGeom>
        </p:spPr>
        <p:txBody>
          <a:bodyPr anchor="ctr"/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64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C:\Documents and Settings\guoliang_liu\桌面\中国移动通信logo.pn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90488"/>
            <a:ext cx="11017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xtfooterCVLPage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4500563" y="6634163"/>
            <a:ext cx="130175" cy="2238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/>
          <a:lstStyle>
            <a:lvl1pPr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3A2B4E74-64C4-4A13-9883-FA32787E6463}" type="slidenum">
              <a:rPr kumimoji="0" lang="zh-CN" altLang="en-US" sz="800" smtClean="0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0" lang="en-US" altLang="zh-CN" sz="800" smtClean="0">
                <a:solidFill>
                  <a:srgbClr val="000000"/>
                </a:solidFill>
              </a:rPr>
              <a:t> </a:t>
            </a:r>
            <a:endParaRPr kumimoji="0" lang="en-US" altLang="zh-CN" sz="800" dirty="0" smtClean="0">
              <a:solidFill>
                <a:srgbClr val="000000"/>
              </a:solidFill>
            </a:endParaRPr>
          </a:p>
        </p:txBody>
      </p:sp>
      <p:pic>
        <p:nvPicPr>
          <p:cNvPr id="5" name="图片 7" descr="ppt模板-02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6" descr="ppt模板-01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474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C:\Documents and Settings\guoliang_liu\桌面\中国移动通信logo.pn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90488"/>
            <a:ext cx="11017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xtfooterCVLPage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4500563" y="6634163"/>
            <a:ext cx="130175" cy="2238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/>
          <a:lstStyle>
            <a:lvl1pPr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E4FC23C3-8CFA-41B2-8D57-E9041DF9B8F4}" type="slidenum">
              <a:rPr kumimoji="0" lang="zh-CN" altLang="en-US" sz="800" smtClean="0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0" lang="en-US" altLang="zh-CN" sz="800" smtClean="0">
                <a:solidFill>
                  <a:srgbClr val="000000"/>
                </a:solidFill>
              </a:rPr>
              <a:t> </a:t>
            </a:r>
            <a:endParaRPr kumimoji="0" lang="en-US" altLang="zh-CN" sz="800" dirty="0" smtClean="0">
              <a:solidFill>
                <a:srgbClr val="000000"/>
              </a:solidFill>
            </a:endParaRPr>
          </a:p>
        </p:txBody>
      </p:sp>
      <p:pic>
        <p:nvPicPr>
          <p:cNvPr id="5" name="图片 7" descr="ppt模板-02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6" descr="ppt模板-0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C:\Documents and Settings\guoliang_liu\桌面\中国移动通信logo.pn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07350" y="90488"/>
            <a:ext cx="110172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xtfooterCVLPage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4500563" y="6634163"/>
            <a:ext cx="130175" cy="2238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AB28F9A8-0D9C-478E-B4C4-29B391899FEC}" type="slidenum">
              <a:rPr lang="zh-CN" altLang="en-US" sz="800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altLang="zh-CN" sz="8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5" name="图片 7" descr="ppt模板-02.jp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 descr="ppt模板-03.jpg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00" y="116632"/>
            <a:ext cx="7826375" cy="369887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2000" y="1628800"/>
            <a:ext cx="8640000" cy="2160240"/>
          </a:xfrm>
          <a:prstGeom prst="rect">
            <a:avLst/>
          </a:prstGeom>
        </p:spPr>
        <p:txBody>
          <a:bodyPr/>
          <a:lstStyle>
            <a:lvl1pPr marL="176213" indent="-176213"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b="1">
                <a:solidFill>
                  <a:srgbClr val="FF0000"/>
                </a:solidFill>
              </a:defRPr>
            </a:lvl1pPr>
            <a:lvl2pPr marL="533400" indent="-177800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892175" indent="-179388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252538" indent="-180975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1614488" indent="-180975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00" y="116632"/>
            <a:ext cx="7826375" cy="3698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2000" y="1628800"/>
            <a:ext cx="8640000" cy="2160240"/>
          </a:xfrm>
          <a:prstGeom prst="rect">
            <a:avLst/>
          </a:prstGeom>
        </p:spPr>
        <p:txBody>
          <a:bodyPr/>
          <a:lstStyle>
            <a:lvl1pPr marL="176213" indent="-176213"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b="1">
                <a:solidFill>
                  <a:srgbClr val="FF0000"/>
                </a:solidFill>
              </a:defRPr>
            </a:lvl1pPr>
            <a:lvl2pPr marL="533400" indent="-177800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892175" indent="-179388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252538" indent="-180975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1614488" indent="-180975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8748713" y="6608763"/>
            <a:ext cx="3952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BB31B7B-1CFB-42D4-B791-B28C70A41A73}" type="slidenum">
              <a:rPr lang="zh-CN" altLang="en-US" sz="1200" b="1">
                <a:solidFill>
                  <a:srgbClr val="E40077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200" b="1">
              <a:solidFill>
                <a:srgbClr val="E4007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模板-0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48713" y="6608763"/>
            <a:ext cx="395287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59ACA4E-2DEB-456D-B9BD-CC5B85F61F57}" type="slidenum">
              <a:rPr lang="zh-CN" altLang="en-US" sz="1200" b="1" smtClean="0">
                <a:solidFill>
                  <a:srgbClr val="9BBB59"/>
                </a:solidFill>
                <a:latin typeface="微软雅黑" pitchFamily="34" charset="-122"/>
                <a:ea typeface="微软雅黑" pitchFamily="34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0" b="1" dirty="0" smtClean="0">
              <a:solidFill>
                <a:srgbClr val="9BBB5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47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48713" y="66087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A88DAA39-0D8E-4DDF-BCC6-EFE4A4E7D23A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 b="1">
              <a:solidFill>
                <a:srgbClr val="9BBB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9739"/>
            <a:ext cx="8424936" cy="648072"/>
          </a:xfrm>
          <a:prstGeom prst="rect">
            <a:avLst/>
          </a:prstGeom>
        </p:spPr>
        <p:txBody>
          <a:bodyPr anchor="ctr"/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heme" Target="../theme/theme2.xml"/><Relationship Id="rId7" Type="http://schemas.openxmlformats.org/officeDocument/2006/relationships/tags" Target="../tags/tag1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ags" Target="../tags/tag11.xml"/><Relationship Id="rId11" Type="http://schemas.openxmlformats.org/officeDocument/2006/relationships/image" Target="../media/image3.jpeg"/><Relationship Id="rId5" Type="http://schemas.openxmlformats.org/officeDocument/2006/relationships/tags" Target="../tags/tag10.xml"/><Relationship Id="rId10" Type="http://schemas.openxmlformats.org/officeDocument/2006/relationships/image" Target="../media/image2.png"/><Relationship Id="rId4" Type="http://schemas.openxmlformats.org/officeDocument/2006/relationships/vmlDrawing" Target="../drawings/vmlDrawing4.v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21" imgW="270" imgH="270" progId="">
                  <p:embed/>
                </p:oleObj>
              </mc:Choice>
              <mc:Fallback>
                <p:oleObj name="think-cell Slide" r:id="rId21" imgW="270" imgH="27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2" descr="C:\Documents and Settings\guoliang_liu\桌面\中国移动通信logo.pn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007350" y="90488"/>
            <a:ext cx="110172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xtfooterCVLPage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500563" y="6634163"/>
            <a:ext cx="130175" cy="2238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A23F8C57-E4D2-4A34-9AC2-1DA9058553E5}" type="slidenum">
              <a:rPr lang="zh-CN" altLang="en-US" sz="800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altLang="zh-CN" sz="8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029" name="图片 7" descr="ppt模板-02.jpg"/>
          <p:cNvPicPr>
            <a:picLocks noChangeAspect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pitchFamily="34" charset="0"/>
        <a:buChar char="›"/>
        <a:defRPr kumimoji="1"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charset="-122"/>
        <a:buChar char="–"/>
        <a:defRPr kumimoji="1"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charset="-122"/>
        <a:buChar char="›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charset="-122"/>
        <a:buChar char="-"/>
        <a:defRPr kumimoji="1" sz="1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charset="-122"/>
        <a:buChar char="›"/>
        <a:defRPr kumimoji="1" sz="1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think-cell Slide" r:id="rId8" imgW="270" imgH="270" progId="">
                  <p:embed/>
                </p:oleObj>
              </mc:Choice>
              <mc:Fallback>
                <p:oleObj name="think-cell Slide" r:id="rId8" imgW="270" imgH="27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9" name="Picture 2" descr="C:\Documents and Settings\guoliang_liu\桌面\中国移动通信logo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90488"/>
            <a:ext cx="11017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xtfooterCVLPag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00563" y="6634163"/>
            <a:ext cx="130175" cy="2238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/>
          <a:lstStyle>
            <a:lvl1pPr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620CD9DD-CB5B-446A-92ED-94B0090FCC01}" type="slidenum">
              <a:rPr kumimoji="0" lang="zh-CN" altLang="en-US" sz="800" smtClean="0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0" lang="en-US" altLang="zh-CN" sz="800" smtClean="0">
                <a:solidFill>
                  <a:srgbClr val="000000"/>
                </a:solidFill>
              </a:rPr>
              <a:t> </a:t>
            </a:r>
            <a:endParaRPr kumimoji="0" lang="en-US" altLang="zh-CN" sz="800" dirty="0" smtClean="0">
              <a:solidFill>
                <a:srgbClr val="000000"/>
              </a:solidFill>
            </a:endParaRPr>
          </a:p>
        </p:txBody>
      </p:sp>
      <p:pic>
        <p:nvPicPr>
          <p:cNvPr id="9221" name="图片 7" descr="ppt模板-02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06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pitchFamily="34" charset="0"/>
        <a:buChar char="›"/>
        <a:defRPr kumimoji="1"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–"/>
        <a:defRPr kumimoji="1"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/>
        <a:buChar char="›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-"/>
        <a:defRPr kumimoji="1" sz="1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›"/>
        <a:defRPr kumimoji="1" sz="1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21.xml"/><Relationship Id="rId7" Type="http://schemas.openxmlformats.org/officeDocument/2006/relationships/image" Target="../media/image8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 idx="4294967295"/>
          </p:nvPr>
        </p:nvSpPr>
        <p:spPr>
          <a:xfrm>
            <a:off x="186729" y="112501"/>
            <a:ext cx="7826375" cy="461962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spAutoFit/>
          </a:bodyPr>
          <a:lstStyle/>
          <a:p>
            <a:pPr algn="l" eaLnBrk="1" hangingPunct="1"/>
            <a:r>
              <a:rPr lang="en-US" altLang="zh-CN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altLang="zh-CN" sz="2400" b="1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.1 MM—</a:t>
            </a:r>
            <a:r>
              <a:rPr lang="zh-CN" altLang="en-US" sz="2400" b="1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移动应用商场</a:t>
            </a:r>
            <a:endParaRPr lang="zh-CN" altLang="en-US" sz="2400" b="1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87978" y="990665"/>
            <a:ext cx="8568951" cy="1224136"/>
          </a:xfrm>
          <a:prstGeom prst="roundRect">
            <a:avLst/>
          </a:prstGeom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4000" tIns="54000" rIns="54000" bIns="54000" anchor="ctr"/>
          <a:lstStyle/>
          <a:p>
            <a:pPr marL="1619250" indent="-180975" fontAlgn="base">
              <a:lnSpc>
                <a:spcPct val="130000"/>
              </a:lnSpc>
              <a:spcBef>
                <a:spcPct val="0"/>
              </a:spcBef>
              <a:spcAft>
                <a:spcPts val="300"/>
              </a:spcAft>
              <a:buClr>
                <a:prstClr val="black"/>
              </a:buClr>
              <a:buFont typeface="Arial" pitchFamily="34" charset="0"/>
              <a:buChar char="•"/>
              <a:tabLst>
                <a:tab pos="1619250" algn="l"/>
              </a:tabLst>
              <a:defRPr/>
            </a:pPr>
            <a:r>
              <a:rPr lang="zh-CN" altLang="en-US" sz="1600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zh-CN" altLang="en-US" sz="2400" b="1" dirty="0">
                <a:solidFill>
                  <a:srgbClr val="E40077"/>
                </a:solidFill>
                <a:latin typeface="Arial" charset="0"/>
              </a:rPr>
              <a:t>移动应用商场（</a:t>
            </a:r>
            <a:r>
              <a:rPr lang="en-US" altLang="zh-CN" sz="2400" b="1" dirty="0">
                <a:solidFill>
                  <a:srgbClr val="E40077"/>
                </a:solidFill>
                <a:latin typeface="Arial" charset="0"/>
              </a:rPr>
              <a:t>Mobile Market</a:t>
            </a:r>
            <a:r>
              <a:rPr lang="zh-CN" altLang="en-US" sz="2400" b="1" dirty="0">
                <a:solidFill>
                  <a:srgbClr val="E40077"/>
                </a:solidFill>
                <a:latin typeface="Arial" charset="0"/>
              </a:rPr>
              <a:t>）</a:t>
            </a:r>
            <a:r>
              <a:rPr lang="zh-CN" altLang="en-US" b="1" dirty="0">
                <a:solidFill>
                  <a:prstClr val="black"/>
                </a:solidFill>
                <a:latin typeface="Arial" charset="0"/>
              </a:rPr>
              <a:t>是面向智能终端的移动互联网内容分发平台，通过开放合作的方式，引入并分发各类优质应用和数字内容，是</a:t>
            </a:r>
            <a:r>
              <a:rPr lang="zh-CN" altLang="en-US" b="1" dirty="0">
                <a:solidFill>
                  <a:srgbClr val="E40077"/>
                </a:solidFill>
                <a:latin typeface="Arial" charset="0"/>
              </a:rPr>
              <a:t>面向消费者、开发者和产业链的一站式平台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3822" y="1084501"/>
            <a:ext cx="1058292" cy="1058292"/>
          </a:xfrm>
          <a:prstGeom prst="rect">
            <a:avLst/>
          </a:prstGeom>
        </p:spPr>
      </p:pic>
      <p:sp>
        <p:nvSpPr>
          <p:cNvPr id="7" name="矩形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68298" y="2500518"/>
            <a:ext cx="2880320" cy="208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三个一站式平台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面向消费者的一站式销售平台，累计分发内容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60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亿次</a:t>
            </a:r>
            <a:endParaRPr lang="en-US" altLang="zh-CN" sz="1400" b="1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面向开发者的一站式服务平台， 汇聚开发者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379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万</a:t>
            </a:r>
            <a:endParaRPr lang="en-US" altLang="zh-CN" sz="1400" b="1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面向产业链的一站式支撑平台，开放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IAP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等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项能力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70" y="2500518"/>
            <a:ext cx="2590800" cy="192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绿色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安全正版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手机安全先锋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</a:rPr>
              <a:t>保障安全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</a:rPr>
              <a:t>推动成立绿色安全联盟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</a:rPr>
              <a:t>发布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</a:rPr>
              <a:t>绿色安全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</a:rPr>
              <a:t>八大</a:t>
            </a:r>
            <a:r>
              <a:rPr lang="zh-CN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标准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严格把控上线流程，确保引入正版应用</a:t>
            </a:r>
          </a:p>
        </p:txBody>
      </p:sp>
      <p:sp>
        <p:nvSpPr>
          <p:cNvPr id="9" name="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46757" y="2500518"/>
            <a:ext cx="2610171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开放合作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1400" dirty="0" smtClean="0">
                <a:solidFill>
                  <a:prstClr val="black"/>
                </a:solidFill>
                <a:latin typeface="微软雅黑" pitchFamily="34" charset="-122"/>
              </a:rPr>
              <a:t>聚合渠道和开发者，按照商品收入的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</a:rPr>
              <a:t>3</a:t>
            </a:r>
            <a:r>
              <a:rPr lang="zh-CN" altLang="zh-CN" sz="1400" b="1" dirty="0" smtClean="0">
                <a:solidFill>
                  <a:prstClr val="black"/>
                </a:solidFill>
                <a:latin typeface="微软雅黑" pitchFamily="34" charset="-122"/>
              </a:rPr>
              <a:t>：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</a:rPr>
              <a:t>4</a:t>
            </a:r>
            <a:r>
              <a:rPr lang="zh-CN" altLang="zh-CN" sz="1400" b="1" dirty="0" smtClean="0">
                <a:solidFill>
                  <a:prstClr val="black"/>
                </a:solidFill>
                <a:latin typeface="微软雅黑" pitchFamily="34" charset="-122"/>
              </a:rPr>
              <a:t>：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</a:rPr>
              <a:t>3</a:t>
            </a:r>
            <a:r>
              <a:rPr lang="zh-CN" altLang="zh-CN" sz="1400" dirty="0" smtClean="0">
                <a:solidFill>
                  <a:prstClr val="black"/>
                </a:solidFill>
                <a:latin typeface="微软雅黑" pitchFamily="34" charset="-122"/>
              </a:rPr>
              <a:t>进行分成的模式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</a:rPr>
              <a:t>，后续将启动多种灵活的分成模式</a:t>
            </a:r>
            <a:endParaRPr lang="en-US" altLang="zh-CN" sz="1400" dirty="0" smtClean="0">
              <a:solidFill>
                <a:prstClr val="black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</a:rPr>
              <a:t>已完成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130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家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</a:rPr>
              <a:t>渠道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接入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3" name="图片 13" descr="ceSigel4MhjW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1" y="5224288"/>
            <a:ext cx="1203737" cy="1271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UC截图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5"/>
          <a:stretch>
            <a:fillRect/>
          </a:stretch>
        </p:blipFill>
        <p:spPr bwMode="auto">
          <a:xfrm>
            <a:off x="6664978" y="4733776"/>
            <a:ext cx="994018" cy="1402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d:\My Documents\桌面\答复_ 烦请协助提供MM绿色安全相关的截图，非常感谢！\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8409" y="4437921"/>
            <a:ext cx="930567" cy="1555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3" descr="d:\My Documents\桌面\答复_ 烦请协助提供MM绿色安全相关的截图，非常感谢！\应用宝截屏201406090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96509" y="4772906"/>
            <a:ext cx="1002149" cy="1715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图片 7" descr="豌豆荚截屏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3669686" y="4666521"/>
            <a:ext cx="1226848" cy="1541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24610" y="4958445"/>
            <a:ext cx="1226848" cy="1541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9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332349" y="99947"/>
            <a:ext cx="7826375" cy="461665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white"/>
                </a:solidFill>
              </a:rPr>
              <a:t>2.2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融合通信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3225337" y="2360274"/>
            <a:ext cx="2471102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新消息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/>
              </a:rPr>
              <a:t>提供基于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</a:rPr>
              <a:t>IP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</a:rPr>
              <a:t>的即时消息服务，并兼容传统短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</a:rPr>
              <a:t>/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</a:rPr>
              <a:t>彩信</a:t>
            </a:r>
            <a:endParaRPr lang="en-US" altLang="zh-CN" sz="1400" dirty="0" smtClean="0">
              <a:solidFill>
                <a:prstClr val="black"/>
              </a:solidFill>
              <a:latin typeface="微软雅黑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一对一消息、群发消息、群聊消息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阅后即焚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基于彩云的文件分享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5994922" y="2360274"/>
            <a:ext cx="273630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新联系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0" fontAlgn="base" hangingPunct="0">
              <a:lnSpc>
                <a:spcPts val="2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</a:rPr>
              <a:t>实名社交网络、公众信息和个人服务的入口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1400" dirty="0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441103" y="2360274"/>
            <a:ext cx="2721756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新通话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</a:rPr>
              <a:t>以</a:t>
            </a:r>
            <a:r>
              <a:rPr lang="en-US" altLang="zh-CN" sz="1400" dirty="0" err="1" smtClean="0">
                <a:solidFill>
                  <a:prstClr val="black"/>
                </a:solidFill>
                <a:latin typeface="微软雅黑" pitchFamily="34" charset="-122"/>
              </a:rPr>
              <a:t>VoLTE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</a:rPr>
              <a:t>为核心，构建用户通话新体验</a:t>
            </a:r>
            <a:endParaRPr lang="en-US" altLang="zh-CN" sz="1400" dirty="0" smtClean="0">
              <a:solidFill>
                <a:prstClr val="black"/>
              </a:solidFill>
              <a:latin typeface="微软雅黑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</a:rPr>
              <a:t>可灵活管理黑名单、新建联系人，标记联系人</a:t>
            </a:r>
            <a:endParaRPr lang="en-US" altLang="zh-CN" sz="1400" dirty="0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80153" y="948903"/>
            <a:ext cx="8568951" cy="1224136"/>
          </a:xfrm>
          <a:prstGeom prst="roundRect">
            <a:avLst/>
          </a:prstGeom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4000" tIns="54000" rIns="54000" bIns="54000" anchor="ctr"/>
          <a:lstStyle/>
          <a:p>
            <a:pPr marL="1619250" indent="-180975" fontAlgn="base">
              <a:lnSpc>
                <a:spcPct val="130000"/>
              </a:lnSpc>
              <a:spcBef>
                <a:spcPct val="0"/>
              </a:spcBef>
              <a:spcAft>
                <a:spcPts val="300"/>
              </a:spcAft>
              <a:buClr>
                <a:prstClr val="black"/>
              </a:buClr>
              <a:buFont typeface="Arial" pitchFamily="34" charset="0"/>
              <a:buChar char="•"/>
              <a:tabLst>
                <a:tab pos="1619250" algn="l"/>
              </a:tabLst>
              <a:defRPr/>
            </a:pPr>
            <a:r>
              <a:rPr lang="zh-CN" altLang="en-US" sz="2800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zh-CN" altLang="en-US" sz="2800" b="1" dirty="0">
                <a:solidFill>
                  <a:srgbClr val="FF0066"/>
                </a:solidFill>
                <a:latin typeface="Arial" charset="0"/>
              </a:rPr>
              <a:t> </a:t>
            </a:r>
            <a:r>
              <a:rPr lang="zh-CN" altLang="en-US" sz="2800" b="1" dirty="0" smtClean="0">
                <a:solidFill>
                  <a:srgbClr val="E40077"/>
                </a:solidFill>
                <a:latin typeface="Arial" charset="0"/>
              </a:rPr>
              <a:t>融合通信  </a:t>
            </a:r>
            <a:r>
              <a:rPr lang="zh-CN" altLang="en-US" b="1" dirty="0" smtClean="0">
                <a:solidFill>
                  <a:prstClr val="black"/>
                </a:solidFill>
                <a:latin typeface="Arial" charset="0"/>
              </a:rPr>
              <a:t>是面向中国移动手机用户提供基于</a:t>
            </a:r>
            <a:r>
              <a:rPr lang="en-US" altLang="zh-CN" b="1" dirty="0" smtClean="0">
                <a:solidFill>
                  <a:prstClr val="black"/>
                </a:solidFill>
                <a:latin typeface="Arial" charset="0"/>
              </a:rPr>
              <a:t>4G</a:t>
            </a:r>
            <a:r>
              <a:rPr lang="zh-CN" altLang="en-US" b="1" dirty="0" smtClean="0">
                <a:solidFill>
                  <a:prstClr val="black"/>
                </a:solidFill>
                <a:latin typeface="Arial" charset="0"/>
              </a:rPr>
              <a:t>网络和四网协同环境下的基础通信服务</a:t>
            </a:r>
            <a:r>
              <a:rPr lang="en-US" altLang="zh-CN" b="1" dirty="0" smtClean="0">
                <a:solidFill>
                  <a:prstClr val="black"/>
                </a:solidFill>
                <a:latin typeface="Arial" charset="0"/>
              </a:rPr>
              <a:t>,</a:t>
            </a:r>
            <a:r>
              <a:rPr lang="zh-CN" altLang="en-US" b="1" dirty="0" smtClean="0">
                <a:solidFill>
                  <a:prstClr val="black"/>
                </a:solidFill>
                <a:latin typeface="Arial" charset="0"/>
              </a:rPr>
              <a:t>是语音、消息和通讯录等基础通信业务在</a:t>
            </a:r>
            <a:r>
              <a:rPr lang="en-US" altLang="zh-CN" b="1" dirty="0" smtClean="0">
                <a:solidFill>
                  <a:prstClr val="black"/>
                </a:solidFill>
                <a:latin typeface="Arial" charset="0"/>
              </a:rPr>
              <a:t>4G</a:t>
            </a:r>
            <a:r>
              <a:rPr lang="zh-CN" altLang="en-US" b="1" dirty="0" smtClean="0">
                <a:solidFill>
                  <a:prstClr val="black"/>
                </a:solidFill>
                <a:latin typeface="Arial" charset="0"/>
              </a:rPr>
              <a:t>网络环境下的升级，是</a:t>
            </a:r>
            <a:r>
              <a:rPr lang="zh-CN" altLang="en-US" b="1" dirty="0">
                <a:solidFill>
                  <a:srgbClr val="E40077"/>
                </a:solidFill>
                <a:latin typeface="Arial" charset="0"/>
              </a:rPr>
              <a:t>互联网</a:t>
            </a:r>
            <a:r>
              <a:rPr lang="en-US" altLang="zh-CN" b="1" dirty="0">
                <a:solidFill>
                  <a:srgbClr val="E40077"/>
                </a:solidFill>
                <a:latin typeface="Arial" charset="0"/>
              </a:rPr>
              <a:t>+</a:t>
            </a:r>
            <a:r>
              <a:rPr lang="zh-CN" altLang="en-US" b="1" dirty="0">
                <a:solidFill>
                  <a:srgbClr val="E40077"/>
                </a:solidFill>
                <a:latin typeface="Arial" charset="0"/>
              </a:rPr>
              <a:t>通信最直接的体现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24169" y="1020911"/>
            <a:ext cx="1141200" cy="1152128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E40077"/>
                </a:solidFill>
                <a:latin typeface="Arial" charset="0"/>
              </a:rPr>
              <a:t>融合通信</a:t>
            </a:r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/>
          <a:srcRect t="2959" b="7031"/>
          <a:stretch>
            <a:fillRect/>
          </a:stretch>
        </p:blipFill>
        <p:spPr bwMode="auto">
          <a:xfrm>
            <a:off x="882354" y="4145183"/>
            <a:ext cx="1441152" cy="2305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" name="组合 22"/>
          <p:cNvGrpSpPr/>
          <p:nvPr/>
        </p:nvGrpSpPr>
        <p:grpSpPr>
          <a:xfrm>
            <a:off x="6570986" y="3813320"/>
            <a:ext cx="1944216" cy="2708920"/>
            <a:chOff x="5364163" y="1196975"/>
            <a:chExt cx="2879725" cy="5119688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163" y="1196975"/>
              <a:ext cx="2879725" cy="51196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64163" y="1196975"/>
              <a:ext cx="2879725" cy="51196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1" name="矩形 20"/>
            <p:cNvSpPr/>
            <p:nvPr/>
          </p:nvSpPr>
          <p:spPr>
            <a:xfrm>
              <a:off x="5508625" y="1412875"/>
              <a:ext cx="1079500" cy="431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435600" y="2133600"/>
              <a:ext cx="2520950" cy="18002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2899347" y="4650032"/>
            <a:ext cx="3095575" cy="1512168"/>
            <a:chOff x="468313" y="4365104"/>
            <a:chExt cx="5327650" cy="2248421"/>
          </a:xfrm>
        </p:grpSpPr>
        <p:pic>
          <p:nvPicPr>
            <p:cNvPr id="24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t="49811"/>
            <a:stretch>
              <a:fillRect/>
            </a:stretch>
          </p:blipFill>
          <p:spPr bwMode="auto">
            <a:xfrm>
              <a:off x="468313" y="4365104"/>
              <a:ext cx="2519362" cy="224842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-29" t="355" b="65891"/>
            <a:stretch>
              <a:fillRect/>
            </a:stretch>
          </p:blipFill>
          <p:spPr bwMode="auto">
            <a:xfrm>
              <a:off x="3275856" y="4437112"/>
              <a:ext cx="2520107" cy="151216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6" name="圆角矩形标注 25"/>
            <p:cNvSpPr/>
            <p:nvPr/>
          </p:nvSpPr>
          <p:spPr>
            <a:xfrm>
              <a:off x="3419475" y="4868863"/>
              <a:ext cx="1657350" cy="647700"/>
            </a:xfrm>
            <a:prstGeom prst="wedgeRoundRectCallout">
              <a:avLst>
                <a:gd name="adj1" fmla="val -121446"/>
                <a:gd name="adj2" fmla="val 7684"/>
                <a:gd name="adj3" fmla="val 16667"/>
              </a:avLst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7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 idx="4294967295"/>
          </p:nvPr>
        </p:nvSpPr>
        <p:spPr>
          <a:xfrm>
            <a:off x="395536" y="132236"/>
            <a:ext cx="7826375" cy="461962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spAutoFit/>
          </a:bodyPr>
          <a:lstStyle/>
          <a:p>
            <a:pPr algn="l" eaLnBrk="1" hangingPunct="1"/>
            <a:r>
              <a:rPr lang="en-US" altLang="zh-CN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altLang="zh-CN" sz="2400" b="1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.3 139</a:t>
            </a:r>
            <a:r>
              <a:rPr lang="zh-CN" altLang="en-US" sz="2400" b="1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邮箱</a:t>
            </a:r>
            <a:endParaRPr lang="zh-CN" altLang="en-US" sz="2400" b="1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87524" y="859471"/>
            <a:ext cx="8568951" cy="1440160"/>
          </a:xfrm>
          <a:prstGeom prst="roundRect">
            <a:avLst/>
          </a:prstGeom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4000" tIns="54000" rIns="54000" bIns="54000" anchor="ctr"/>
          <a:lstStyle/>
          <a:p>
            <a:pPr marL="1619250" indent="-180975" fontAlgn="base">
              <a:lnSpc>
                <a:spcPct val="130000"/>
              </a:lnSpc>
              <a:spcBef>
                <a:spcPct val="0"/>
              </a:spcBef>
              <a:spcAft>
                <a:spcPts val="300"/>
              </a:spcAft>
              <a:buClr>
                <a:prstClr val="black"/>
              </a:buClr>
              <a:buFont typeface="Arial" pitchFamily="34" charset="0"/>
              <a:buChar char="•"/>
              <a:tabLst>
                <a:tab pos="1619250" algn="l"/>
              </a:tabLst>
              <a:defRPr/>
            </a:pPr>
            <a:r>
              <a:rPr lang="zh-CN" altLang="en-US" sz="28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zh-CN" altLang="en-US" sz="2800" b="1" dirty="0" smtClean="0">
                <a:solidFill>
                  <a:srgbClr val="FF0066"/>
                </a:solidFill>
                <a:latin typeface="Arial" charset="0"/>
              </a:rPr>
              <a:t> </a:t>
            </a:r>
            <a:r>
              <a:rPr lang="en-US" altLang="zh-CN" sz="2800" b="1" dirty="0" smtClean="0">
                <a:solidFill>
                  <a:srgbClr val="E40077"/>
                </a:solidFill>
                <a:latin typeface="Arial" charset="0"/>
              </a:rPr>
              <a:t>139</a:t>
            </a:r>
            <a:r>
              <a:rPr lang="zh-CN" altLang="en-US" sz="2800" b="1" dirty="0" smtClean="0">
                <a:solidFill>
                  <a:srgbClr val="E40077"/>
                </a:solidFill>
                <a:latin typeface="Arial" charset="0"/>
              </a:rPr>
              <a:t>邮箱  </a:t>
            </a:r>
            <a:r>
              <a:rPr lang="zh-CN" altLang="en-US" b="1" dirty="0">
                <a:solidFill>
                  <a:prstClr val="black"/>
                </a:solidFill>
                <a:latin typeface="Arial" charset="0"/>
              </a:rPr>
              <a:t>为用户提供具备移动特色的基础邮箱服务，满足用户</a:t>
            </a:r>
            <a:r>
              <a:rPr lang="en-US" altLang="zh-CN" b="1" dirty="0">
                <a:solidFill>
                  <a:prstClr val="black"/>
                </a:solidFill>
                <a:latin typeface="Arial" charset="0"/>
              </a:rPr>
              <a:t>www</a:t>
            </a:r>
            <a:r>
              <a:rPr lang="zh-CN" altLang="en-US" b="1" dirty="0">
                <a:solidFill>
                  <a:prstClr val="black"/>
                </a:solidFill>
                <a:latin typeface="Arial" charset="0"/>
              </a:rPr>
              <a:t>、</a:t>
            </a:r>
            <a:r>
              <a:rPr lang="en-US" altLang="zh-CN" b="1" dirty="0" err="1">
                <a:solidFill>
                  <a:prstClr val="black"/>
                </a:solidFill>
                <a:latin typeface="Arial" charset="0"/>
              </a:rPr>
              <a:t>wap</a:t>
            </a:r>
            <a:r>
              <a:rPr lang="zh-CN" altLang="en-US" b="1" dirty="0">
                <a:solidFill>
                  <a:prstClr val="black"/>
                </a:solidFill>
                <a:latin typeface="Arial" charset="0"/>
              </a:rPr>
              <a:t>、短信</a:t>
            </a:r>
            <a:r>
              <a:rPr lang="zh-CN" altLang="en-US" b="1" dirty="0" smtClean="0">
                <a:solidFill>
                  <a:prstClr val="black"/>
                </a:solidFill>
                <a:latin typeface="Arial" charset="0"/>
              </a:rPr>
              <a:t>、</a:t>
            </a:r>
            <a:r>
              <a:rPr lang="en-US" altLang="zh-CN" b="1" dirty="0" smtClean="0">
                <a:solidFill>
                  <a:prstClr val="black"/>
                </a:solidFill>
                <a:latin typeface="Arial" charset="0"/>
              </a:rPr>
              <a:t>APP</a:t>
            </a:r>
            <a:r>
              <a:rPr lang="zh-CN" altLang="en-US" b="1" dirty="0" smtClean="0">
                <a:solidFill>
                  <a:prstClr val="black"/>
                </a:solidFill>
                <a:latin typeface="Arial" charset="0"/>
              </a:rPr>
              <a:t>等</a:t>
            </a:r>
            <a:r>
              <a:rPr lang="zh-CN" altLang="en-US" b="1" dirty="0">
                <a:solidFill>
                  <a:prstClr val="black"/>
                </a:solidFill>
                <a:latin typeface="Arial" charset="0"/>
              </a:rPr>
              <a:t>多</a:t>
            </a:r>
            <a:r>
              <a:rPr lang="zh-CN" altLang="en-US" b="1" dirty="0" smtClean="0">
                <a:solidFill>
                  <a:prstClr val="black"/>
                </a:solidFill>
                <a:latin typeface="Arial" charset="0"/>
              </a:rPr>
              <a:t>界面使用</a:t>
            </a:r>
            <a:r>
              <a:rPr lang="zh-CN" altLang="en-US" b="1" dirty="0">
                <a:solidFill>
                  <a:prstClr val="black"/>
                </a:solidFill>
                <a:latin typeface="Arial" charset="0"/>
              </a:rPr>
              <a:t>需求</a:t>
            </a:r>
            <a:r>
              <a:rPr lang="zh-CN" altLang="en-US" b="1" dirty="0" smtClean="0">
                <a:solidFill>
                  <a:prstClr val="black"/>
                </a:solidFill>
                <a:latin typeface="Arial" charset="0"/>
              </a:rPr>
              <a:t>，打造围绕</a:t>
            </a:r>
            <a:r>
              <a:rPr lang="zh-CN" altLang="en-US" b="1" dirty="0">
                <a:solidFill>
                  <a:prstClr val="black"/>
                </a:solidFill>
                <a:latin typeface="Arial" charset="0"/>
              </a:rPr>
              <a:t>手机号码资产的个人云端</a:t>
            </a:r>
            <a:r>
              <a:rPr lang="zh-CN" altLang="en-US" b="1" dirty="0" smtClean="0">
                <a:solidFill>
                  <a:prstClr val="black"/>
                </a:solidFill>
                <a:latin typeface="Arial" charset="0"/>
              </a:rPr>
              <a:t>服务平台</a:t>
            </a:r>
            <a:endParaRPr lang="zh-CN" altLang="en-US" b="1" dirty="0">
              <a:solidFill>
                <a:srgbClr val="E40077"/>
              </a:solidFill>
              <a:latin typeface="Arial" charset="0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948712"/>
            <a:ext cx="1141200" cy="1134895"/>
          </a:xfrm>
          <a:prstGeom prst="rect">
            <a:avLst/>
          </a:prstGeom>
        </p:spPr>
      </p:pic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3111366" y="2503159"/>
            <a:ext cx="2471102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话单、协同服务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话费帐单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</a:rPr>
              <a:t>，以电子信息化的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</a:rPr>
              <a:t>方式丰富客户服务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</a:rPr>
              <a:t>体系</a:t>
            </a:r>
            <a:endParaRPr lang="en-US" altLang="zh-CN" sz="1400" dirty="0" smtClean="0">
              <a:solidFill>
                <a:prstClr val="black"/>
              </a:solidFill>
              <a:latin typeface="微软雅黑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/>
              </a:rPr>
              <a:t>服务协同，以电子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</a:rPr>
              <a:t>渠道服务能力，为用户提供订单交易提醒、业务办理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</a:rPr>
              <a:t>存根等服务。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5808943" y="2488661"/>
            <a:ext cx="3080467" cy="15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特色功能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0" fontAlgn="base" hangingPunct="0">
              <a:lnSpc>
                <a:spcPts val="2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</a:rPr>
              <a:t>日历服务，提供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</a:rPr>
              <a:t>会议邀请、生日提醒、宝宝防疫等多种特殊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</a:rPr>
              <a:t>提醒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云邮局，提供</a:t>
            </a:r>
            <a:r>
              <a:rPr lang="zh-CN" altLang="zh-CN" sz="1400" dirty="0" smtClean="0">
                <a:solidFill>
                  <a:prstClr val="black"/>
                </a:solidFill>
                <a:latin typeface="微软雅黑" pitchFamily="34" charset="-122"/>
              </a:rPr>
              <a:t>海量</a:t>
            </a:r>
            <a:r>
              <a:rPr lang="zh-CN" altLang="zh-CN" sz="1400" dirty="0">
                <a:solidFill>
                  <a:prstClr val="black"/>
                </a:solidFill>
                <a:latin typeface="微软雅黑" pitchFamily="34" charset="-122"/>
              </a:rPr>
              <a:t>的生活</a:t>
            </a:r>
            <a:r>
              <a:rPr lang="zh-CN" altLang="zh-CN" sz="1400" dirty="0" smtClean="0">
                <a:solidFill>
                  <a:prstClr val="black"/>
                </a:solidFill>
                <a:latin typeface="微软雅黑" pitchFamily="34" charset="-122"/>
              </a:rPr>
              <a:t>服务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</a:rPr>
              <a:t>、</a:t>
            </a:r>
            <a:r>
              <a:rPr lang="zh-CN" altLang="zh-CN" sz="1400" dirty="0" smtClean="0">
                <a:solidFill>
                  <a:prstClr val="black"/>
                </a:solidFill>
                <a:latin typeface="微软雅黑" pitchFamily="34" charset="-122"/>
              </a:rPr>
              <a:t>在线</a:t>
            </a:r>
            <a:r>
              <a:rPr lang="zh-CN" altLang="zh-CN" sz="1400" dirty="0">
                <a:solidFill>
                  <a:prstClr val="black"/>
                </a:solidFill>
                <a:latin typeface="微软雅黑" pitchFamily="34" charset="-122"/>
              </a:rPr>
              <a:t>完成服务办理和</a:t>
            </a:r>
            <a:r>
              <a:rPr lang="zh-CN" altLang="zh-CN" sz="1400" dirty="0" smtClean="0">
                <a:solidFill>
                  <a:prstClr val="black"/>
                </a:solidFill>
                <a:latin typeface="微软雅黑" pitchFamily="34" charset="-122"/>
              </a:rPr>
              <a:t>操作</a:t>
            </a:r>
            <a:endParaRPr lang="en-US" altLang="zh-CN" sz="1400" dirty="0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327132" y="2516168"/>
            <a:ext cx="2721756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核心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功能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邮件到达通知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</a:rPr>
              <a:t>、</a:t>
            </a:r>
            <a:r>
              <a:rPr lang="en-US" altLang="zh-CN" sz="1400" dirty="0">
                <a:solidFill>
                  <a:prstClr val="black"/>
                </a:solidFill>
                <a:latin typeface="微软雅黑" pitchFamily="34" charset="-122"/>
              </a:rPr>
              <a:t>WAP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</a:rPr>
              <a:t>、短彩信、</a:t>
            </a:r>
            <a:r>
              <a:rPr lang="en-US" altLang="zh-CN" sz="1400" dirty="0" err="1">
                <a:solidFill>
                  <a:prstClr val="black"/>
                </a:solidFill>
                <a:latin typeface="微软雅黑" pitchFamily="34" charset="-122"/>
              </a:rPr>
              <a:t>PushEmail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</a:rPr>
              <a:t>多种方式收发邮件</a:t>
            </a:r>
            <a:endParaRPr lang="en-US" altLang="zh-CN" sz="1400" dirty="0">
              <a:solidFill>
                <a:prstClr val="black"/>
              </a:solidFill>
              <a:latin typeface="微软雅黑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</a:rPr>
              <a:t>可发送最大为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itchFamily="34" charset="-122"/>
              </a:rPr>
              <a:t>4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</a:rPr>
              <a:t>Ｇ的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</a:rPr>
              <a:t>超大附件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" r="7053" b="23033"/>
          <a:stretch>
            <a:fillRect/>
          </a:stretch>
        </p:blipFill>
        <p:spPr bwMode="auto">
          <a:xfrm>
            <a:off x="3000631" y="4773489"/>
            <a:ext cx="2692571" cy="153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9" y="4418781"/>
            <a:ext cx="1911412" cy="211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95" y="4140077"/>
            <a:ext cx="2571750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975" y="5052764"/>
            <a:ext cx="2792435" cy="1421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3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11145" y="124251"/>
            <a:ext cx="7826375" cy="461962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spAutoFit/>
          </a:bodyPr>
          <a:lstStyle/>
          <a:p>
            <a:pPr algn="l" eaLnBrk="1" hangingPunct="1"/>
            <a:r>
              <a:rPr lang="en-US" altLang="zh-CN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altLang="zh-CN" sz="2400" b="1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.4 </a:t>
            </a:r>
            <a:r>
              <a:rPr lang="zh-CN" altLang="en-US" sz="2400" b="1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和彩云</a:t>
            </a:r>
            <a:endParaRPr lang="zh-CN" altLang="en-US" sz="2400" b="1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40105" y="887313"/>
            <a:ext cx="8568951" cy="1224136"/>
          </a:xfrm>
          <a:prstGeom prst="roundRect">
            <a:avLst/>
          </a:prstGeom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4000" tIns="54000" rIns="54000" bIns="54000" anchor="ctr"/>
          <a:lstStyle/>
          <a:p>
            <a:pPr marL="1619250" indent="-180975" fontAlgn="base">
              <a:lnSpc>
                <a:spcPct val="130000"/>
              </a:lnSpc>
              <a:spcBef>
                <a:spcPct val="0"/>
              </a:spcBef>
              <a:spcAft>
                <a:spcPts val="300"/>
              </a:spcAft>
              <a:buClr>
                <a:prstClr val="black"/>
              </a:buClr>
              <a:buFont typeface="Arial" pitchFamily="34" charset="0"/>
              <a:buChar char="•"/>
              <a:tabLst>
                <a:tab pos="1619250" algn="l"/>
              </a:tabLst>
              <a:defRPr/>
            </a:pPr>
            <a:r>
              <a:rPr lang="zh-CN" altLang="en-US" sz="2800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zh-CN" altLang="en-US" sz="2800" b="1" dirty="0">
                <a:solidFill>
                  <a:srgbClr val="FF0066"/>
                </a:solidFill>
                <a:latin typeface="Arial" charset="0"/>
              </a:rPr>
              <a:t> </a:t>
            </a:r>
            <a:r>
              <a:rPr lang="zh-CN" altLang="en-US" sz="2800" b="1" dirty="0">
                <a:solidFill>
                  <a:srgbClr val="E40077"/>
                </a:solidFill>
                <a:latin typeface="Arial" charset="0"/>
              </a:rPr>
              <a:t>和彩云  </a:t>
            </a:r>
            <a:r>
              <a:rPr lang="zh-CN" altLang="en-US" b="1" dirty="0">
                <a:solidFill>
                  <a:prstClr val="black"/>
                </a:solidFill>
                <a:latin typeface="Arial" charset="0"/>
              </a:rPr>
              <a:t>为用户提供跨终端、跨平台的备份、同步分享、协同等核心云服务，是用户信息资产的</a:t>
            </a:r>
            <a:r>
              <a:rPr lang="zh-CN" altLang="en-US" b="1" dirty="0">
                <a:solidFill>
                  <a:srgbClr val="E40077"/>
                </a:solidFill>
                <a:latin typeface="Arial" charset="0"/>
              </a:rPr>
              <a:t>集中化存储和管理中心</a:t>
            </a:r>
            <a:endParaRPr lang="en-US" altLang="zh-CN" b="1" dirty="0">
              <a:solidFill>
                <a:srgbClr val="E40077"/>
              </a:solidFill>
              <a:latin typeface="Arial" charset="0"/>
            </a:endParaRP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3336449" y="2505769"/>
            <a:ext cx="2471102" cy="1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一键换机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</a:rPr>
              <a:t>结合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</a:rPr>
              <a:t>4G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</a:rPr>
              <a:t>，打造”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</a:rPr>
              <a:t>4G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</a:rPr>
              <a:t>换机不换号，彩云换机没烦恼”的特色功能”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6072752" y="2505769"/>
            <a:ext cx="2736304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开放合作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</a:rPr>
              <a:t>彩云由“工具依赖”成为“生活依赖”，为用户数字资产的管理、流动和增值提供稳定、贴心的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服务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302910" y="2505769"/>
            <a:ext cx="272175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核心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功能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云端文件管理：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</a:rPr>
              <a:t>上传、下载、存储、在线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浏览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分享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</a:rPr>
              <a:t>文件外链分享、文件点对点分享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同步和备份：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</a:rPr>
              <a:t>文件多目录同步、通信录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同步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安全：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短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</a:rPr>
              <a:t>信密码登录、传输加密、存储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加密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开放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SDK/API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</a:rPr>
              <a:t>能力开放，提供彩云存储能力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9" name="Picture 1"/>
          <p:cNvPicPr>
            <a:picLocks noChangeArrowheads="1"/>
          </p:cNvPicPr>
          <p:nvPr/>
        </p:nvPicPr>
        <p:blipFill>
          <a:blip r:embed="rId3" cstate="print"/>
          <a:srcRect t="5676" r="66321"/>
          <a:stretch>
            <a:fillRect/>
          </a:stretch>
        </p:blipFill>
        <p:spPr bwMode="auto">
          <a:xfrm>
            <a:off x="396646" y="936673"/>
            <a:ext cx="1139603" cy="108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8457" y="4258369"/>
            <a:ext cx="1143008" cy="2066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4601" y="4258369"/>
            <a:ext cx="1147590" cy="2071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2" name="椭圆 36"/>
          <p:cNvSpPr/>
          <p:nvPr/>
        </p:nvSpPr>
        <p:spPr bwMode="auto">
          <a:xfrm>
            <a:off x="6186405" y="5812058"/>
            <a:ext cx="2838676" cy="6033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3" name="任意多边形 37"/>
          <p:cNvSpPr>
            <a:spLocks/>
          </p:cNvSpPr>
          <p:nvPr/>
        </p:nvSpPr>
        <p:spPr bwMode="auto">
          <a:xfrm>
            <a:off x="7787758" y="5003514"/>
            <a:ext cx="1113014" cy="463761"/>
          </a:xfrm>
          <a:custGeom>
            <a:avLst/>
            <a:gdLst>
              <a:gd name="T0" fmla="*/ 2147483647 w 20084"/>
              <a:gd name="T1" fmla="*/ 2147483647 h 19336"/>
              <a:gd name="T2" fmla="*/ 2147483647 w 20084"/>
              <a:gd name="T3" fmla="*/ 2147483647 h 19336"/>
              <a:gd name="T4" fmla="*/ 2147483647 w 20084"/>
              <a:gd name="T5" fmla="*/ 2147483647 h 19336"/>
              <a:gd name="T6" fmla="*/ 2147483647 w 20084"/>
              <a:gd name="T7" fmla="*/ 2147483647 h 19336"/>
              <a:gd name="T8" fmla="*/ 2147483647 w 20084"/>
              <a:gd name="T9" fmla="*/ 2147483647 h 19336"/>
              <a:gd name="T10" fmla="*/ 2147483647 w 20084"/>
              <a:gd name="T11" fmla="*/ 2147483647 h 19336"/>
              <a:gd name="T12" fmla="*/ 2147483647 w 20084"/>
              <a:gd name="T13" fmla="*/ 2147483647 h 19336"/>
              <a:gd name="T14" fmla="*/ 2147483647 w 20084"/>
              <a:gd name="T15" fmla="*/ 2147483647 h 19336"/>
              <a:gd name="T16" fmla="*/ 2147483647 w 20084"/>
              <a:gd name="T17" fmla="*/ 2147483647 h 19336"/>
              <a:gd name="T18" fmla="*/ 2147483647 w 20084"/>
              <a:gd name="T19" fmla="*/ 2147483647 h 19336"/>
              <a:gd name="T20" fmla="*/ 2147483647 w 20084"/>
              <a:gd name="T21" fmla="*/ 2147483647 h 19336"/>
              <a:gd name="T22" fmla="*/ 2147483647 w 20084"/>
              <a:gd name="T23" fmla="*/ 2147483647 h 19336"/>
              <a:gd name="T24" fmla="*/ 2147483647 w 20084"/>
              <a:gd name="T25" fmla="*/ 2147483647 h 193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0084"/>
              <a:gd name="T40" fmla="*/ 0 h 19336"/>
              <a:gd name="T41" fmla="*/ 20084 w 20084"/>
              <a:gd name="T42" fmla="*/ 19336 h 193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0084" h="19336">
                <a:moveTo>
                  <a:pt x="9677" y="18051"/>
                </a:moveTo>
                <a:cubicBezTo>
                  <a:pt x="8651" y="20198"/>
                  <a:pt x="5644" y="19346"/>
                  <a:pt x="5119" y="16825"/>
                </a:cubicBezTo>
                <a:cubicBezTo>
                  <a:pt x="3758" y="17915"/>
                  <a:pt x="-132" y="15190"/>
                  <a:pt x="1276" y="11510"/>
                </a:cubicBezTo>
                <a:cubicBezTo>
                  <a:pt x="-1039" y="10420"/>
                  <a:pt x="35" y="5309"/>
                  <a:pt x="2589" y="6468"/>
                </a:cubicBezTo>
                <a:cubicBezTo>
                  <a:pt x="2064" y="4696"/>
                  <a:pt x="3925" y="3504"/>
                  <a:pt x="5071" y="4424"/>
                </a:cubicBezTo>
                <a:cubicBezTo>
                  <a:pt x="4832" y="2550"/>
                  <a:pt x="6121" y="983"/>
                  <a:pt x="7983" y="1868"/>
                </a:cubicBezTo>
                <a:cubicBezTo>
                  <a:pt x="8126" y="63"/>
                  <a:pt x="10250" y="-448"/>
                  <a:pt x="10919" y="1187"/>
                </a:cubicBezTo>
                <a:cubicBezTo>
                  <a:pt x="12661" y="-1300"/>
                  <a:pt x="16217" y="472"/>
                  <a:pt x="16551" y="3265"/>
                </a:cubicBezTo>
                <a:cubicBezTo>
                  <a:pt x="18365" y="2414"/>
                  <a:pt x="19630" y="5889"/>
                  <a:pt x="18699" y="7728"/>
                </a:cubicBezTo>
                <a:cubicBezTo>
                  <a:pt x="20513" y="8648"/>
                  <a:pt x="20561" y="11919"/>
                  <a:pt x="18747" y="12634"/>
                </a:cubicBezTo>
                <a:cubicBezTo>
                  <a:pt x="19296" y="14815"/>
                  <a:pt x="16599" y="17472"/>
                  <a:pt x="15000" y="16484"/>
                </a:cubicBezTo>
                <a:cubicBezTo>
                  <a:pt x="14976" y="19482"/>
                  <a:pt x="10942" y="20300"/>
                  <a:pt x="9677" y="18051"/>
                </a:cubicBezTo>
                <a:close/>
                <a:moveTo>
                  <a:pt x="9677" y="18051"/>
                </a:moveTo>
              </a:path>
            </a:pathLst>
          </a:cu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44" name="任意多边形 37"/>
          <p:cNvSpPr>
            <a:spLocks/>
          </p:cNvSpPr>
          <p:nvPr/>
        </p:nvSpPr>
        <p:spPr bwMode="auto">
          <a:xfrm>
            <a:off x="7021181" y="4553513"/>
            <a:ext cx="1113014" cy="474910"/>
          </a:xfrm>
          <a:custGeom>
            <a:avLst/>
            <a:gdLst>
              <a:gd name="T0" fmla="*/ 2147483647 w 20084"/>
              <a:gd name="T1" fmla="*/ 2147483647 h 19336"/>
              <a:gd name="T2" fmla="*/ 2147483647 w 20084"/>
              <a:gd name="T3" fmla="*/ 2147483647 h 19336"/>
              <a:gd name="T4" fmla="*/ 2147483647 w 20084"/>
              <a:gd name="T5" fmla="*/ 2147483647 h 19336"/>
              <a:gd name="T6" fmla="*/ 2147483647 w 20084"/>
              <a:gd name="T7" fmla="*/ 2147483647 h 19336"/>
              <a:gd name="T8" fmla="*/ 2147483647 w 20084"/>
              <a:gd name="T9" fmla="*/ 2147483647 h 19336"/>
              <a:gd name="T10" fmla="*/ 2147483647 w 20084"/>
              <a:gd name="T11" fmla="*/ 2147483647 h 19336"/>
              <a:gd name="T12" fmla="*/ 2147483647 w 20084"/>
              <a:gd name="T13" fmla="*/ 2147483647 h 19336"/>
              <a:gd name="T14" fmla="*/ 2147483647 w 20084"/>
              <a:gd name="T15" fmla="*/ 2147483647 h 19336"/>
              <a:gd name="T16" fmla="*/ 2147483647 w 20084"/>
              <a:gd name="T17" fmla="*/ 2147483647 h 19336"/>
              <a:gd name="T18" fmla="*/ 2147483647 w 20084"/>
              <a:gd name="T19" fmla="*/ 2147483647 h 19336"/>
              <a:gd name="T20" fmla="*/ 2147483647 w 20084"/>
              <a:gd name="T21" fmla="*/ 2147483647 h 19336"/>
              <a:gd name="T22" fmla="*/ 2147483647 w 20084"/>
              <a:gd name="T23" fmla="*/ 2147483647 h 19336"/>
              <a:gd name="T24" fmla="*/ 2147483647 w 20084"/>
              <a:gd name="T25" fmla="*/ 2147483647 h 193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0084"/>
              <a:gd name="T40" fmla="*/ 0 h 19336"/>
              <a:gd name="T41" fmla="*/ 20084 w 20084"/>
              <a:gd name="T42" fmla="*/ 19336 h 193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0084" h="19336">
                <a:moveTo>
                  <a:pt x="9677" y="18051"/>
                </a:moveTo>
                <a:cubicBezTo>
                  <a:pt x="8651" y="20198"/>
                  <a:pt x="5644" y="19346"/>
                  <a:pt x="5119" y="16825"/>
                </a:cubicBezTo>
                <a:cubicBezTo>
                  <a:pt x="3758" y="17915"/>
                  <a:pt x="-132" y="15190"/>
                  <a:pt x="1276" y="11510"/>
                </a:cubicBezTo>
                <a:cubicBezTo>
                  <a:pt x="-1039" y="10420"/>
                  <a:pt x="35" y="5309"/>
                  <a:pt x="2589" y="6468"/>
                </a:cubicBezTo>
                <a:cubicBezTo>
                  <a:pt x="2064" y="4696"/>
                  <a:pt x="3925" y="3504"/>
                  <a:pt x="5071" y="4424"/>
                </a:cubicBezTo>
                <a:cubicBezTo>
                  <a:pt x="4832" y="2550"/>
                  <a:pt x="6121" y="983"/>
                  <a:pt x="7983" y="1868"/>
                </a:cubicBezTo>
                <a:cubicBezTo>
                  <a:pt x="8126" y="63"/>
                  <a:pt x="10250" y="-448"/>
                  <a:pt x="10919" y="1187"/>
                </a:cubicBezTo>
                <a:cubicBezTo>
                  <a:pt x="12661" y="-1300"/>
                  <a:pt x="16217" y="472"/>
                  <a:pt x="16551" y="3265"/>
                </a:cubicBezTo>
                <a:cubicBezTo>
                  <a:pt x="18365" y="2414"/>
                  <a:pt x="19630" y="5889"/>
                  <a:pt x="18699" y="7728"/>
                </a:cubicBezTo>
                <a:cubicBezTo>
                  <a:pt x="20513" y="8648"/>
                  <a:pt x="20561" y="11919"/>
                  <a:pt x="18747" y="12634"/>
                </a:cubicBezTo>
                <a:cubicBezTo>
                  <a:pt x="19296" y="14815"/>
                  <a:pt x="16599" y="17472"/>
                  <a:pt x="15000" y="16484"/>
                </a:cubicBezTo>
                <a:cubicBezTo>
                  <a:pt x="14976" y="19482"/>
                  <a:pt x="10942" y="20300"/>
                  <a:pt x="9677" y="18051"/>
                </a:cubicBezTo>
                <a:close/>
                <a:moveTo>
                  <a:pt x="9677" y="18051"/>
                </a:moveTo>
              </a:path>
            </a:pathLst>
          </a:cu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45" name="任意多边形 37"/>
          <p:cNvSpPr>
            <a:spLocks/>
          </p:cNvSpPr>
          <p:nvPr/>
        </p:nvSpPr>
        <p:spPr bwMode="auto">
          <a:xfrm>
            <a:off x="6005327" y="5063777"/>
            <a:ext cx="1213925" cy="467080"/>
          </a:xfrm>
          <a:custGeom>
            <a:avLst/>
            <a:gdLst>
              <a:gd name="T0" fmla="*/ 2147483647 w 20084"/>
              <a:gd name="T1" fmla="*/ 2147483647 h 19336"/>
              <a:gd name="T2" fmla="*/ 2147483647 w 20084"/>
              <a:gd name="T3" fmla="*/ 2147483647 h 19336"/>
              <a:gd name="T4" fmla="*/ 2147483647 w 20084"/>
              <a:gd name="T5" fmla="*/ 2147483647 h 19336"/>
              <a:gd name="T6" fmla="*/ 2147483647 w 20084"/>
              <a:gd name="T7" fmla="*/ 2147483647 h 19336"/>
              <a:gd name="T8" fmla="*/ 2147483647 w 20084"/>
              <a:gd name="T9" fmla="*/ 2147483647 h 19336"/>
              <a:gd name="T10" fmla="*/ 2147483647 w 20084"/>
              <a:gd name="T11" fmla="*/ 2147483647 h 19336"/>
              <a:gd name="T12" fmla="*/ 2147483647 w 20084"/>
              <a:gd name="T13" fmla="*/ 2147483647 h 19336"/>
              <a:gd name="T14" fmla="*/ 2147483647 w 20084"/>
              <a:gd name="T15" fmla="*/ 2147483647 h 19336"/>
              <a:gd name="T16" fmla="*/ 2147483647 w 20084"/>
              <a:gd name="T17" fmla="*/ 2147483647 h 19336"/>
              <a:gd name="T18" fmla="*/ 2147483647 w 20084"/>
              <a:gd name="T19" fmla="*/ 2147483647 h 19336"/>
              <a:gd name="T20" fmla="*/ 2147483647 w 20084"/>
              <a:gd name="T21" fmla="*/ 2147483647 h 19336"/>
              <a:gd name="T22" fmla="*/ 2147483647 w 20084"/>
              <a:gd name="T23" fmla="*/ 2147483647 h 19336"/>
              <a:gd name="T24" fmla="*/ 2147483647 w 20084"/>
              <a:gd name="T25" fmla="*/ 2147483647 h 193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0084"/>
              <a:gd name="T40" fmla="*/ 0 h 19336"/>
              <a:gd name="T41" fmla="*/ 20084 w 20084"/>
              <a:gd name="T42" fmla="*/ 19336 h 193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0084" h="19336">
                <a:moveTo>
                  <a:pt x="9677" y="18051"/>
                </a:moveTo>
                <a:cubicBezTo>
                  <a:pt x="8651" y="20198"/>
                  <a:pt x="5644" y="19346"/>
                  <a:pt x="5119" y="16825"/>
                </a:cubicBezTo>
                <a:cubicBezTo>
                  <a:pt x="3758" y="17915"/>
                  <a:pt x="-132" y="15190"/>
                  <a:pt x="1276" y="11510"/>
                </a:cubicBezTo>
                <a:cubicBezTo>
                  <a:pt x="-1039" y="10420"/>
                  <a:pt x="35" y="5309"/>
                  <a:pt x="2589" y="6468"/>
                </a:cubicBezTo>
                <a:cubicBezTo>
                  <a:pt x="2064" y="4696"/>
                  <a:pt x="3925" y="3504"/>
                  <a:pt x="5071" y="4424"/>
                </a:cubicBezTo>
                <a:cubicBezTo>
                  <a:pt x="4832" y="2550"/>
                  <a:pt x="6121" y="983"/>
                  <a:pt x="7983" y="1868"/>
                </a:cubicBezTo>
                <a:cubicBezTo>
                  <a:pt x="8126" y="63"/>
                  <a:pt x="10250" y="-448"/>
                  <a:pt x="10919" y="1187"/>
                </a:cubicBezTo>
                <a:cubicBezTo>
                  <a:pt x="12661" y="-1300"/>
                  <a:pt x="16217" y="472"/>
                  <a:pt x="16551" y="3265"/>
                </a:cubicBezTo>
                <a:cubicBezTo>
                  <a:pt x="18365" y="2414"/>
                  <a:pt x="19630" y="5889"/>
                  <a:pt x="18699" y="7728"/>
                </a:cubicBezTo>
                <a:cubicBezTo>
                  <a:pt x="20513" y="8648"/>
                  <a:pt x="20561" y="11919"/>
                  <a:pt x="18747" y="12634"/>
                </a:cubicBezTo>
                <a:cubicBezTo>
                  <a:pt x="19296" y="14815"/>
                  <a:pt x="16599" y="17472"/>
                  <a:pt x="15000" y="16484"/>
                </a:cubicBezTo>
                <a:cubicBezTo>
                  <a:pt x="14976" y="19482"/>
                  <a:pt x="10942" y="20300"/>
                  <a:pt x="9677" y="18051"/>
                </a:cubicBezTo>
                <a:close/>
                <a:moveTo>
                  <a:pt x="9677" y="18051"/>
                </a:moveTo>
              </a:path>
            </a:pathLst>
          </a:cu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46" name="TextBox 30"/>
          <p:cNvSpPr txBox="1"/>
          <p:nvPr/>
        </p:nvSpPr>
        <p:spPr>
          <a:xfrm>
            <a:off x="7237235" y="4679264"/>
            <a:ext cx="756829" cy="25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i="1" dirty="0">
                <a:solidFill>
                  <a:prstClr val="black"/>
                </a:solidFill>
              </a:rPr>
              <a:t>触点合作</a:t>
            </a:r>
            <a:endParaRPr lang="en-US" sz="1100" b="1" i="1" dirty="0">
              <a:solidFill>
                <a:prstClr val="black"/>
              </a:solidFill>
            </a:endParaRPr>
          </a:p>
        </p:txBody>
      </p:sp>
      <p:sp>
        <p:nvSpPr>
          <p:cNvPr id="47" name="TextBox 31"/>
          <p:cNvSpPr txBox="1"/>
          <p:nvPr/>
        </p:nvSpPr>
        <p:spPr>
          <a:xfrm>
            <a:off x="5925293" y="5173248"/>
            <a:ext cx="1351645" cy="27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i="1" dirty="0">
                <a:solidFill>
                  <a:prstClr val="black"/>
                </a:solidFill>
              </a:rPr>
              <a:t>终端内置与预装</a:t>
            </a:r>
            <a:endParaRPr lang="en-US" sz="1200" b="1" i="1" dirty="0">
              <a:solidFill>
                <a:prstClr val="black"/>
              </a:solidFill>
            </a:endParaRPr>
          </a:p>
        </p:txBody>
      </p:sp>
      <p:sp>
        <p:nvSpPr>
          <p:cNvPr id="48" name="TextBox 32"/>
          <p:cNvSpPr txBox="1"/>
          <p:nvPr/>
        </p:nvSpPr>
        <p:spPr>
          <a:xfrm>
            <a:off x="7873365" y="5101810"/>
            <a:ext cx="944164" cy="27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i="1" dirty="0">
                <a:solidFill>
                  <a:prstClr val="black"/>
                </a:solidFill>
              </a:rPr>
              <a:t>垂直应用</a:t>
            </a:r>
            <a:endParaRPr lang="en-US" sz="1200" b="1" i="1" dirty="0">
              <a:solidFill>
                <a:prstClr val="black"/>
              </a:solidFill>
            </a:endParaRPr>
          </a:p>
        </p:txBody>
      </p:sp>
      <p:sp>
        <p:nvSpPr>
          <p:cNvPr id="49" name="任意多边形 37"/>
          <p:cNvSpPr>
            <a:spLocks/>
          </p:cNvSpPr>
          <p:nvPr/>
        </p:nvSpPr>
        <p:spPr bwMode="auto">
          <a:xfrm>
            <a:off x="7010847" y="5444976"/>
            <a:ext cx="1113014" cy="463761"/>
          </a:xfrm>
          <a:custGeom>
            <a:avLst/>
            <a:gdLst>
              <a:gd name="T0" fmla="*/ 2147483647 w 20084"/>
              <a:gd name="T1" fmla="*/ 2147483647 h 19336"/>
              <a:gd name="T2" fmla="*/ 2147483647 w 20084"/>
              <a:gd name="T3" fmla="*/ 2147483647 h 19336"/>
              <a:gd name="T4" fmla="*/ 2147483647 w 20084"/>
              <a:gd name="T5" fmla="*/ 2147483647 h 19336"/>
              <a:gd name="T6" fmla="*/ 2147483647 w 20084"/>
              <a:gd name="T7" fmla="*/ 2147483647 h 19336"/>
              <a:gd name="T8" fmla="*/ 2147483647 w 20084"/>
              <a:gd name="T9" fmla="*/ 2147483647 h 19336"/>
              <a:gd name="T10" fmla="*/ 2147483647 w 20084"/>
              <a:gd name="T11" fmla="*/ 2147483647 h 19336"/>
              <a:gd name="T12" fmla="*/ 2147483647 w 20084"/>
              <a:gd name="T13" fmla="*/ 2147483647 h 19336"/>
              <a:gd name="T14" fmla="*/ 2147483647 w 20084"/>
              <a:gd name="T15" fmla="*/ 2147483647 h 19336"/>
              <a:gd name="T16" fmla="*/ 2147483647 w 20084"/>
              <a:gd name="T17" fmla="*/ 2147483647 h 19336"/>
              <a:gd name="T18" fmla="*/ 2147483647 w 20084"/>
              <a:gd name="T19" fmla="*/ 2147483647 h 19336"/>
              <a:gd name="T20" fmla="*/ 2147483647 w 20084"/>
              <a:gd name="T21" fmla="*/ 2147483647 h 19336"/>
              <a:gd name="T22" fmla="*/ 2147483647 w 20084"/>
              <a:gd name="T23" fmla="*/ 2147483647 h 19336"/>
              <a:gd name="T24" fmla="*/ 2147483647 w 20084"/>
              <a:gd name="T25" fmla="*/ 2147483647 h 193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0084"/>
              <a:gd name="T40" fmla="*/ 0 h 19336"/>
              <a:gd name="T41" fmla="*/ 20084 w 20084"/>
              <a:gd name="T42" fmla="*/ 19336 h 193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0084" h="19336">
                <a:moveTo>
                  <a:pt x="9677" y="18051"/>
                </a:moveTo>
                <a:cubicBezTo>
                  <a:pt x="8651" y="20198"/>
                  <a:pt x="5644" y="19346"/>
                  <a:pt x="5119" y="16825"/>
                </a:cubicBezTo>
                <a:cubicBezTo>
                  <a:pt x="3758" y="17915"/>
                  <a:pt x="-132" y="15190"/>
                  <a:pt x="1276" y="11510"/>
                </a:cubicBezTo>
                <a:cubicBezTo>
                  <a:pt x="-1039" y="10420"/>
                  <a:pt x="35" y="5309"/>
                  <a:pt x="2589" y="6468"/>
                </a:cubicBezTo>
                <a:cubicBezTo>
                  <a:pt x="2064" y="4696"/>
                  <a:pt x="3925" y="3504"/>
                  <a:pt x="5071" y="4424"/>
                </a:cubicBezTo>
                <a:cubicBezTo>
                  <a:pt x="4832" y="2550"/>
                  <a:pt x="6121" y="983"/>
                  <a:pt x="7983" y="1868"/>
                </a:cubicBezTo>
                <a:cubicBezTo>
                  <a:pt x="8126" y="63"/>
                  <a:pt x="10250" y="-448"/>
                  <a:pt x="10919" y="1187"/>
                </a:cubicBezTo>
                <a:cubicBezTo>
                  <a:pt x="12661" y="-1300"/>
                  <a:pt x="16217" y="472"/>
                  <a:pt x="16551" y="3265"/>
                </a:cubicBezTo>
                <a:cubicBezTo>
                  <a:pt x="18365" y="2414"/>
                  <a:pt x="19630" y="5889"/>
                  <a:pt x="18699" y="7728"/>
                </a:cubicBezTo>
                <a:cubicBezTo>
                  <a:pt x="20513" y="8648"/>
                  <a:pt x="20561" y="11919"/>
                  <a:pt x="18747" y="12634"/>
                </a:cubicBezTo>
                <a:cubicBezTo>
                  <a:pt x="19296" y="14815"/>
                  <a:pt x="16599" y="17472"/>
                  <a:pt x="15000" y="16484"/>
                </a:cubicBezTo>
                <a:cubicBezTo>
                  <a:pt x="14976" y="19482"/>
                  <a:pt x="10942" y="20300"/>
                  <a:pt x="9677" y="18051"/>
                </a:cubicBezTo>
                <a:close/>
                <a:moveTo>
                  <a:pt x="9677" y="18051"/>
                </a:moveTo>
              </a:path>
            </a:pathLst>
          </a:cu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50" name="TextBox 35"/>
          <p:cNvSpPr txBox="1"/>
          <p:nvPr/>
        </p:nvSpPr>
        <p:spPr>
          <a:xfrm>
            <a:off x="7096454" y="5570138"/>
            <a:ext cx="944164" cy="45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i="1" dirty="0">
                <a:solidFill>
                  <a:prstClr val="black"/>
                </a:solidFill>
              </a:rPr>
              <a:t>开放平台</a:t>
            </a:r>
            <a:endParaRPr lang="en-US" altLang="zh-CN" sz="1200" b="1" i="1" dirty="0">
              <a:solidFill>
                <a:prstClr val="black"/>
              </a:solidFill>
            </a:endParaRPr>
          </a:p>
          <a:p>
            <a:pPr algn="ctr"/>
            <a:endParaRPr lang="en-US" sz="1200" b="1" i="1" dirty="0">
              <a:solidFill>
                <a:prstClr val="black"/>
              </a:solidFill>
            </a:endParaRPr>
          </a:p>
        </p:txBody>
      </p:sp>
      <p:sp>
        <p:nvSpPr>
          <p:cNvPr id="51" name="Oval 2"/>
          <p:cNvSpPr/>
          <p:nvPr/>
        </p:nvSpPr>
        <p:spPr bwMode="auto">
          <a:xfrm>
            <a:off x="7152063" y="4988831"/>
            <a:ext cx="839256" cy="46822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1050">
              <a:solidFill>
                <a:prstClr val="black"/>
              </a:solidFill>
            </a:endParaRPr>
          </a:p>
        </p:txBody>
      </p:sp>
      <p:sp>
        <p:nvSpPr>
          <p:cNvPr id="52" name="TextBox 37"/>
          <p:cNvSpPr txBox="1"/>
          <p:nvPr/>
        </p:nvSpPr>
        <p:spPr>
          <a:xfrm>
            <a:off x="7166487" y="5098703"/>
            <a:ext cx="807284" cy="3361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i="1" dirty="0">
                <a:solidFill>
                  <a:prstClr val="black"/>
                </a:solidFill>
              </a:rPr>
              <a:t>彩云系</a:t>
            </a:r>
            <a:endParaRPr lang="en-US" sz="1600" b="1" i="1" dirty="0">
              <a:solidFill>
                <a:prstClr val="black"/>
              </a:solidFill>
            </a:endParaRPr>
          </a:p>
        </p:txBody>
      </p:sp>
      <p:sp>
        <p:nvSpPr>
          <p:cNvPr id="53" name="矩形 38"/>
          <p:cNvSpPr/>
          <p:nvPr/>
        </p:nvSpPr>
        <p:spPr>
          <a:xfrm>
            <a:off x="6539300" y="5957117"/>
            <a:ext cx="2093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2000" b="1" dirty="0">
                <a:solidFill>
                  <a:prstClr val="white"/>
                </a:solidFill>
              </a:rPr>
              <a:t>数字资产中心</a:t>
            </a:r>
            <a:endParaRPr lang="en-US" altLang="zh-CN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 idx="4294967295"/>
          </p:nvPr>
        </p:nvSpPr>
        <p:spPr>
          <a:xfrm>
            <a:off x="394533" y="145665"/>
            <a:ext cx="7826375" cy="461962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spAutoFit/>
          </a:bodyPr>
          <a:lstStyle/>
          <a:p>
            <a:pPr algn="l" eaLnBrk="1" hangingPunct="1"/>
            <a:r>
              <a:rPr lang="en-US" altLang="zh-CN" sz="2400" b="1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2.5 </a:t>
            </a:r>
            <a:r>
              <a:rPr lang="zh-CN" altLang="en-US" sz="2400" b="1" dirty="0" smtClean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和通讯录</a:t>
            </a:r>
            <a:endParaRPr lang="zh-CN" altLang="en-US" sz="2400" b="1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57287" y="900161"/>
            <a:ext cx="8686800" cy="1224136"/>
          </a:xfrm>
          <a:prstGeom prst="roundRect">
            <a:avLst/>
          </a:prstGeom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4000" tIns="54000" rIns="54000" bIns="54000" anchor="ctr"/>
          <a:lstStyle/>
          <a:p>
            <a:pPr marL="1619250" indent="-180975" fontAlgn="base">
              <a:lnSpc>
                <a:spcPct val="130000"/>
              </a:lnSpc>
              <a:spcBef>
                <a:spcPct val="0"/>
              </a:spcBef>
              <a:spcAft>
                <a:spcPts val="300"/>
              </a:spcAft>
              <a:buClr>
                <a:prstClr val="black"/>
              </a:buClr>
              <a:buFont typeface="Arial" pitchFamily="34" charset="0"/>
              <a:buChar char="•"/>
              <a:tabLst>
                <a:tab pos="1619250" algn="l"/>
              </a:tabLst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Arial" charset="0"/>
              </a:rPr>
              <a:t>  </a:t>
            </a:r>
            <a:r>
              <a:rPr lang="zh-CN" altLang="en-US" sz="2800" b="1" dirty="0">
                <a:solidFill>
                  <a:srgbClr val="ED0281"/>
                </a:solidFill>
              </a:rPr>
              <a:t>和通讯录   </a:t>
            </a:r>
            <a:r>
              <a:rPr lang="zh-CN" altLang="en-US" b="1" dirty="0">
                <a:solidFill>
                  <a:prstClr val="black"/>
                </a:solidFill>
                <a:latin typeface="Arial" charset="0"/>
              </a:rPr>
              <a:t>第</a:t>
            </a:r>
            <a:r>
              <a:rPr lang="en-US" altLang="zh-CN" b="1" dirty="0">
                <a:solidFill>
                  <a:prstClr val="black"/>
                </a:solidFill>
                <a:latin typeface="Arial" charset="0"/>
              </a:rPr>
              <a:t>4</a:t>
            </a:r>
            <a:r>
              <a:rPr lang="zh-CN" altLang="en-US" b="1" dirty="0">
                <a:solidFill>
                  <a:prstClr val="black"/>
                </a:solidFill>
                <a:latin typeface="Arial" charset="0"/>
              </a:rPr>
              <a:t>代创新通讯录应用，以联系人存储及管理为基础，紧密结合中移动特有的通讯增强能力，打造用户的</a:t>
            </a:r>
            <a:r>
              <a:rPr lang="zh-CN" altLang="en-US" b="1" dirty="0">
                <a:solidFill>
                  <a:srgbClr val="ED0281"/>
                </a:solidFill>
              </a:rPr>
              <a:t>统一通信生活中心</a:t>
            </a:r>
            <a:endParaRPr lang="en-US" altLang="zh-CN" b="1" dirty="0">
              <a:solidFill>
                <a:srgbClr val="ED0281"/>
              </a:solidFill>
            </a:endParaRPr>
          </a:p>
        </p:txBody>
      </p: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48750" y="2429227"/>
            <a:ext cx="2526762" cy="212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7" tIns="45678" rIns="91357" bIns="45678">
            <a:spAutoFit/>
          </a:bodyPr>
          <a:lstStyle/>
          <a:p>
            <a:pPr algn="r" defTabSz="913565" eaLnBrk="0" hangingPunct="0">
              <a:lnSpc>
                <a:spcPct val="150000"/>
              </a:lnSpc>
              <a:defRPr/>
            </a:pPr>
            <a:r>
              <a:rPr lang="zh-CN" altLang="en-US" b="1" spc="240" dirty="0">
                <a:solidFill>
                  <a:srgbClr val="FF0000"/>
                </a:solidFill>
                <a:latin typeface="Century Gothic"/>
              </a:rPr>
              <a:t>搜索高效</a:t>
            </a:r>
            <a:endParaRPr kumimoji="1" lang="en-US" altLang="zh-CN" b="1" kern="0" dirty="0">
              <a:solidFill>
                <a:srgbClr val="FF0000"/>
              </a:solidFill>
              <a:sym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400" b="1" dirty="0">
                <a:solidFill>
                  <a:prstClr val="black"/>
                </a:solidFill>
              </a:rPr>
              <a:t>全局搜索：</a:t>
            </a:r>
            <a:r>
              <a:rPr lang="zh-CN" altLang="en-US" sz="1400" dirty="0">
                <a:solidFill>
                  <a:prstClr val="black"/>
                </a:solidFill>
              </a:rPr>
              <a:t>支持常规</a:t>
            </a:r>
            <a:r>
              <a:rPr lang="en-US" altLang="zh-CN" sz="1400" dirty="0">
                <a:solidFill>
                  <a:prstClr val="black"/>
                </a:solidFill>
              </a:rPr>
              <a:t>T9</a:t>
            </a:r>
            <a:r>
              <a:rPr lang="zh-CN" altLang="en-US" sz="1400" dirty="0">
                <a:solidFill>
                  <a:prstClr val="black"/>
                </a:solidFill>
              </a:rPr>
              <a:t>搜索及公司、昵称、职位等信息查找联系人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400" b="1" dirty="0">
                <a:solidFill>
                  <a:prstClr val="black"/>
                </a:solidFill>
              </a:rPr>
              <a:t>语音拨号：</a:t>
            </a:r>
            <a:r>
              <a:rPr lang="zh-CN" altLang="en-US" sz="1400" dirty="0">
                <a:solidFill>
                  <a:prstClr val="black"/>
                </a:solidFill>
              </a:rPr>
              <a:t>支持语音打电话、发短信</a:t>
            </a: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456086" y="4562827"/>
            <a:ext cx="2519426" cy="180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7" tIns="45678" rIns="91357" bIns="45678">
            <a:spAutoFit/>
          </a:bodyPr>
          <a:lstStyle/>
          <a:p>
            <a:pPr algn="r" defTabSz="913565" eaLnBrk="0" hangingPunct="0">
              <a:lnSpc>
                <a:spcPct val="150000"/>
              </a:lnSpc>
              <a:defRPr/>
            </a:pPr>
            <a:r>
              <a:rPr lang="zh-CN" altLang="en-US" b="1" spc="240" dirty="0">
                <a:solidFill>
                  <a:srgbClr val="FF0000"/>
                </a:solidFill>
                <a:latin typeface="Century Gothic"/>
                <a:sym typeface="微软雅黑" pitchFamily="34" charset="-122"/>
              </a:rPr>
              <a:t>备份安全</a:t>
            </a:r>
            <a:endParaRPr lang="en-US" altLang="zh-CN" b="1" spc="240" dirty="0">
              <a:solidFill>
                <a:srgbClr val="FF0000"/>
              </a:solidFill>
              <a:latin typeface="Century Gothic"/>
              <a:sym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400" b="1" dirty="0">
                <a:solidFill>
                  <a:prstClr val="black"/>
                </a:solidFill>
              </a:rPr>
              <a:t>即时同步：</a:t>
            </a:r>
            <a:r>
              <a:rPr lang="zh-CN" altLang="en-US" sz="1400" dirty="0">
                <a:solidFill>
                  <a:prstClr val="black"/>
                </a:solidFill>
              </a:rPr>
              <a:t>跨平台、多终端即时同步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400" b="1" dirty="0">
                <a:solidFill>
                  <a:prstClr val="black"/>
                </a:solidFill>
              </a:rPr>
              <a:t>时光机：  </a:t>
            </a:r>
            <a:r>
              <a:rPr lang="zh-CN" altLang="en-US" sz="1400" dirty="0">
                <a:solidFill>
                  <a:prstClr val="black"/>
                </a:solidFill>
              </a:rPr>
              <a:t>随时恢复备份节点的记录数据</a:t>
            </a: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6404512" y="2420888"/>
            <a:ext cx="2488663" cy="180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7" tIns="45678" rIns="91357" bIns="45678">
            <a:spAutoFit/>
          </a:bodyPr>
          <a:lstStyle/>
          <a:p>
            <a:pPr defTabSz="913565" eaLnBrk="0" hangingPunct="0">
              <a:lnSpc>
                <a:spcPct val="150000"/>
              </a:lnSpc>
              <a:defRPr/>
            </a:pPr>
            <a:r>
              <a:rPr kumimoji="1" lang="zh-CN" altLang="en-US" b="1" kern="0" dirty="0" smtClean="0">
                <a:solidFill>
                  <a:srgbClr val="FF0000"/>
                </a:solidFill>
                <a:sym typeface="微软雅黑" pitchFamily="34" charset="-122"/>
              </a:rPr>
              <a:t>通讯组件</a:t>
            </a:r>
            <a:endParaRPr kumimoji="1" lang="en-US" altLang="zh-CN" b="1" kern="0" dirty="0">
              <a:solidFill>
                <a:srgbClr val="FF0000"/>
              </a:solidFill>
              <a:sym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prstClr val="black"/>
                </a:solidFill>
              </a:rPr>
              <a:t>多方通话：</a:t>
            </a:r>
            <a:r>
              <a:rPr lang="zh-CN" altLang="en-US" sz="1400" dirty="0">
                <a:solidFill>
                  <a:prstClr val="black"/>
                </a:solidFill>
              </a:rPr>
              <a:t>手机客户端直接发起多方</a:t>
            </a:r>
            <a:r>
              <a:rPr lang="zh-CN" altLang="en-US" sz="1400" dirty="0" smtClean="0">
                <a:solidFill>
                  <a:prstClr val="black"/>
                </a:solidFill>
              </a:rPr>
              <a:t>通话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prstClr val="black"/>
                </a:solidFill>
              </a:rPr>
              <a:t>语音信箱：</a:t>
            </a:r>
            <a:r>
              <a:rPr lang="zh-CN" altLang="en-US" sz="1400" dirty="0" smtClean="0">
                <a:solidFill>
                  <a:prstClr val="black"/>
                </a:solidFill>
              </a:rPr>
              <a:t>留言接管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prstClr val="black"/>
                </a:solidFill>
              </a:rPr>
              <a:t>企业通讯录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6444903" y="4356545"/>
            <a:ext cx="2561123" cy="210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57" tIns="45678" rIns="91357" bIns="45678">
            <a:spAutoFit/>
          </a:bodyPr>
          <a:lstStyle/>
          <a:p>
            <a:pPr defTabSz="913565" eaLnBrk="0" hangingPunct="0">
              <a:lnSpc>
                <a:spcPct val="150000"/>
              </a:lnSpc>
              <a:defRPr/>
            </a:pPr>
            <a:r>
              <a:rPr kumimoji="1" lang="zh-CN" altLang="en-US" b="1" kern="0" dirty="0" smtClean="0">
                <a:solidFill>
                  <a:srgbClr val="FF0000"/>
                </a:solidFill>
                <a:sym typeface="微软雅黑" pitchFamily="34" charset="-122"/>
              </a:rPr>
              <a:t>智能生活</a:t>
            </a:r>
            <a:endParaRPr kumimoji="1" lang="en-US" altLang="zh-CN" b="1" kern="0" dirty="0">
              <a:solidFill>
                <a:srgbClr val="FF0000"/>
              </a:solidFill>
              <a:sym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prstClr val="black"/>
                </a:solidFill>
              </a:rPr>
              <a:t>陌电识别：</a:t>
            </a:r>
            <a:r>
              <a:rPr lang="zh-CN" altLang="en-US" sz="1400" dirty="0" smtClean="0">
                <a:solidFill>
                  <a:prstClr val="black"/>
                </a:solidFill>
              </a:rPr>
              <a:t>来电识别对方身份，推销、诈骗一目了然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prstClr val="black"/>
                </a:solidFill>
              </a:rPr>
              <a:t>智能黄页：</a:t>
            </a:r>
            <a:r>
              <a:rPr lang="zh-CN" altLang="en-US" sz="1400" dirty="0" smtClean="0">
                <a:solidFill>
                  <a:prstClr val="black"/>
                </a:solidFill>
              </a:rPr>
              <a:t>支持充值、查违章、订机票等生活服务</a:t>
            </a:r>
            <a:endParaRPr lang="en-US" altLang="zh-CN" sz="1400" dirty="0">
              <a:solidFill>
                <a:prstClr val="black"/>
              </a:solidFill>
            </a:endParaRPr>
          </a:p>
        </p:txBody>
      </p:sp>
      <p:grpSp>
        <p:nvGrpSpPr>
          <p:cNvPr id="2" name="组 9"/>
          <p:cNvGrpSpPr/>
          <p:nvPr/>
        </p:nvGrpSpPr>
        <p:grpSpPr>
          <a:xfrm>
            <a:off x="3051711" y="2505427"/>
            <a:ext cx="381001" cy="380999"/>
            <a:chOff x="485704" y="2797943"/>
            <a:chExt cx="1721491" cy="1620000"/>
          </a:xfrm>
        </p:grpSpPr>
        <p:sp>
          <p:nvSpPr>
            <p:cNvPr id="29" name="TextBox 62"/>
            <p:cNvSpPr txBox="1"/>
            <p:nvPr/>
          </p:nvSpPr>
          <p:spPr>
            <a:xfrm>
              <a:off x="485704" y="3357244"/>
              <a:ext cx="1721491" cy="43858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endParaRPr lang="zh-CN" altLang="en-US" sz="1200" b="1" spc="240" dirty="0">
                <a:solidFill>
                  <a:srgbClr val="FF0000"/>
                </a:solidFill>
                <a:latin typeface="Century Gothic"/>
              </a:endParaRPr>
            </a:p>
          </p:txBody>
        </p:sp>
        <p:pic>
          <p:nvPicPr>
            <p:cNvPr id="30" name="图片 29" descr="搜索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04" y="2797943"/>
              <a:ext cx="1613897" cy="1620000"/>
            </a:xfrm>
            <a:prstGeom prst="rect">
              <a:avLst/>
            </a:prstGeom>
          </p:spPr>
        </p:pic>
      </p:grpSp>
      <p:pic>
        <p:nvPicPr>
          <p:cNvPr id="31" name="图片 30" descr="云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11" y="4639028"/>
            <a:ext cx="381001" cy="407739"/>
          </a:xfrm>
          <a:prstGeom prst="rect">
            <a:avLst/>
          </a:prstGeom>
        </p:spPr>
      </p:pic>
      <p:pic>
        <p:nvPicPr>
          <p:cNvPr id="32" name="图片 31" descr="个性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12" y="2505427"/>
            <a:ext cx="388107" cy="380999"/>
          </a:xfrm>
          <a:prstGeom prst="rect">
            <a:avLst/>
          </a:prstGeom>
        </p:spPr>
      </p:pic>
      <p:grpSp>
        <p:nvGrpSpPr>
          <p:cNvPr id="3" name="组 14"/>
          <p:cNvGrpSpPr/>
          <p:nvPr/>
        </p:nvGrpSpPr>
        <p:grpSpPr>
          <a:xfrm>
            <a:off x="5971885" y="4428553"/>
            <a:ext cx="356427" cy="468341"/>
            <a:chOff x="6994892" y="1553785"/>
            <a:chExt cx="1613897" cy="2141109"/>
          </a:xfrm>
        </p:grpSpPr>
        <p:pic>
          <p:nvPicPr>
            <p:cNvPr id="34" name="图片 33" descr="短信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892" y="1553785"/>
              <a:ext cx="1613897" cy="1619998"/>
            </a:xfrm>
            <a:prstGeom prst="rect">
              <a:avLst/>
            </a:prstGeom>
          </p:spPr>
        </p:pic>
        <p:sp>
          <p:nvSpPr>
            <p:cNvPr id="35" name="文本框 8"/>
            <p:cNvSpPr txBox="1"/>
            <p:nvPr/>
          </p:nvSpPr>
          <p:spPr>
            <a:xfrm>
              <a:off x="6994892" y="3256309"/>
              <a:ext cx="1613897" cy="438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sz="1200" b="1" spc="240" dirty="0">
                <a:solidFill>
                  <a:srgbClr val="FF0000"/>
                </a:solidFill>
                <a:latin typeface="Century Gothic"/>
              </a:endParaRPr>
            </a:p>
          </p:txBody>
        </p:sp>
      </p:grpSp>
      <p:pic>
        <p:nvPicPr>
          <p:cNvPr id="36" name="图片 35" descr="即时同步0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58" y="2124297"/>
            <a:ext cx="1744601" cy="3240360"/>
          </a:xfrm>
          <a:prstGeom prst="rect">
            <a:avLst/>
          </a:prstGeom>
        </p:spPr>
      </p:pic>
      <p:pic>
        <p:nvPicPr>
          <p:cNvPr id="37" name="图片 36" descr="黄页02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71" y="3708473"/>
            <a:ext cx="1584176" cy="3008459"/>
          </a:xfrm>
          <a:prstGeom prst="rect">
            <a:avLst/>
          </a:prstGeom>
        </p:spPr>
      </p:pic>
      <p:pic>
        <p:nvPicPr>
          <p:cNvPr id="38" name="图片 37" descr="黄页01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12" y="4932609"/>
            <a:ext cx="2353375" cy="1656184"/>
          </a:xfrm>
          <a:prstGeom prst="rect">
            <a:avLst/>
          </a:prstGeom>
        </p:spPr>
      </p:pic>
      <p:pic>
        <p:nvPicPr>
          <p:cNvPr id="39" name="图片 38" descr="即时同步02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3" y="2409059"/>
            <a:ext cx="1210087" cy="939374"/>
          </a:xfrm>
          <a:prstGeom prst="rect">
            <a:avLst/>
          </a:prstGeom>
        </p:spPr>
      </p:pic>
      <p:pic>
        <p:nvPicPr>
          <p:cNvPr id="25602" name="Picture 2" descr="C:\Users\Administrator\Desktop\a686c9177f3e67093b95b98339c79f3df8dc5531.jp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2844" y="1000108"/>
            <a:ext cx="1500198" cy="1500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97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gray">
          <a:xfrm>
            <a:off x="318502" y="88495"/>
            <a:ext cx="85201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>
              <a:defRPr/>
            </a:pPr>
            <a:r>
              <a:rPr lang="en-US" altLang="zh-CN" sz="24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zh-CN" altLang="en-US" sz="24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能力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开放平台</a:t>
            </a:r>
          </a:p>
        </p:txBody>
      </p:sp>
      <p:sp>
        <p:nvSpPr>
          <p:cNvPr id="3" name="圆角矩形 5"/>
          <p:cNvSpPr/>
          <p:nvPr/>
        </p:nvSpPr>
        <p:spPr>
          <a:xfrm>
            <a:off x="672691" y="3606361"/>
            <a:ext cx="7798618" cy="1136572"/>
          </a:xfrm>
          <a:prstGeom prst="roundRect">
            <a:avLst>
              <a:gd name="adj" fmla="val 7293"/>
            </a:avLst>
          </a:prstGeom>
          <a:solidFill>
            <a:srgbClr val="EEEEEE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612000" rIns="0" anchor="ctr"/>
          <a:lstStyle/>
          <a:p>
            <a:pPr marL="985838" lvl="1" indent="-185738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业务保障能力（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应用内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）提供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简单、透明、公平、安全的话费支付手段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，有效助力价值变现。包含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计费、网页计费、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MDO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计费三种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ounded Rectangle 16"/>
          <p:cNvSpPr/>
          <p:nvPr/>
        </p:nvSpPr>
        <p:spPr>
          <a:xfrm>
            <a:off x="766453" y="3670437"/>
            <a:ext cx="1179324" cy="1008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业务保障能力（应用内计费）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7"/>
          <p:cNvSpPr/>
          <p:nvPr/>
        </p:nvSpPr>
        <p:spPr>
          <a:xfrm>
            <a:off x="672691" y="4941168"/>
            <a:ext cx="7798618" cy="1137600"/>
          </a:xfrm>
          <a:prstGeom prst="roundRect">
            <a:avLst>
              <a:gd name="adj" fmla="val 8383"/>
            </a:avLst>
          </a:prstGeom>
          <a:solidFill>
            <a:srgbClr val="EEEEEE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612000" rIns="0" anchor="ctr"/>
          <a:lstStyle/>
          <a:p>
            <a:pPr marL="985838" lvl="1" indent="-185738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面向开发者提供一站式数据分析服务，集成大网标签、计费内容、终端信息、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平台等核心数据，助力开发者洞察用户、改善产品、提升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746651" y="5006772"/>
            <a:ext cx="1179691" cy="1006393"/>
          </a:xfrm>
          <a:custGeom>
            <a:avLst/>
            <a:gdLst>
              <a:gd name="T0" fmla="*/ 0 w 1669740"/>
              <a:gd name="T1" fmla="*/ 27890 h 1380124"/>
              <a:gd name="T2" fmla="*/ 15822 w 1669740"/>
              <a:gd name="T3" fmla="*/ 0 h 1380124"/>
              <a:gd name="T4" fmla="*/ 99030 w 1669740"/>
              <a:gd name="T5" fmla="*/ 0 h 1380124"/>
              <a:gd name="T6" fmla="*/ 114852 w 1669740"/>
              <a:gd name="T7" fmla="*/ 27890 h 1380124"/>
              <a:gd name="T8" fmla="*/ 114852 w 1669740"/>
              <a:gd name="T9" fmla="*/ 139444 h 1380124"/>
              <a:gd name="T10" fmla="*/ 99030 w 1669740"/>
              <a:gd name="T11" fmla="*/ 167334 h 1380124"/>
              <a:gd name="T12" fmla="*/ 15822 w 1669740"/>
              <a:gd name="T13" fmla="*/ 167334 h 1380124"/>
              <a:gd name="T14" fmla="*/ 0 w 1669740"/>
              <a:gd name="T15" fmla="*/ 139444 h 1380124"/>
              <a:gd name="T16" fmla="*/ 0 w 1669740"/>
              <a:gd name="T17" fmla="*/ 27890 h 13801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69740"/>
              <a:gd name="T28" fmla="*/ 0 h 1380124"/>
              <a:gd name="T29" fmla="*/ 1669740 w 1669740"/>
              <a:gd name="T30" fmla="*/ 1380124 h 13801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69740" h="1380124">
                <a:moveTo>
                  <a:pt x="0" y="230025"/>
                </a:moveTo>
                <a:cubicBezTo>
                  <a:pt x="0" y="102986"/>
                  <a:pt x="102986" y="0"/>
                  <a:pt x="230025" y="0"/>
                </a:cubicBezTo>
                <a:lnTo>
                  <a:pt x="1439715" y="0"/>
                </a:lnTo>
                <a:cubicBezTo>
                  <a:pt x="1566754" y="0"/>
                  <a:pt x="1669740" y="102986"/>
                  <a:pt x="1669740" y="230025"/>
                </a:cubicBezTo>
                <a:lnTo>
                  <a:pt x="1669740" y="1150099"/>
                </a:lnTo>
                <a:cubicBezTo>
                  <a:pt x="1669740" y="1277138"/>
                  <a:pt x="1566754" y="1380124"/>
                  <a:pt x="1439715" y="1380124"/>
                </a:cubicBezTo>
                <a:lnTo>
                  <a:pt x="230025" y="1380124"/>
                </a:lnTo>
                <a:cubicBezTo>
                  <a:pt x="102986" y="1380124"/>
                  <a:pt x="0" y="1277138"/>
                  <a:pt x="0" y="1150099"/>
                </a:cubicBezTo>
                <a:lnTo>
                  <a:pt x="0" y="2300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数据分析能力</a:t>
            </a:r>
          </a:p>
        </p:txBody>
      </p:sp>
      <p:sp>
        <p:nvSpPr>
          <p:cNvPr id="7" name="圆角矩形 5"/>
          <p:cNvSpPr/>
          <p:nvPr/>
        </p:nvSpPr>
        <p:spPr>
          <a:xfrm>
            <a:off x="672691" y="2316361"/>
            <a:ext cx="7798618" cy="1137600"/>
          </a:xfrm>
          <a:prstGeom prst="roundRect">
            <a:avLst>
              <a:gd name="adj" fmla="val 7293"/>
            </a:avLst>
          </a:prstGeom>
          <a:solidFill>
            <a:srgbClr val="EEEEEE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612000" rIns="0" anchor="ctr"/>
          <a:lstStyle/>
          <a:p>
            <a:pPr marL="985838" lvl="1" indent="-185738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l"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使用中国移动互联网业务账号一键登录和接入合作网站，降低用户注册、登录门槛，给合作网站导流，提升访问量和用户数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le 20"/>
          <p:cNvSpPr/>
          <p:nvPr/>
        </p:nvSpPr>
        <p:spPr>
          <a:xfrm>
            <a:off x="739257" y="2380951"/>
            <a:ext cx="1179324" cy="1008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统一认证能力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15516" y="868561"/>
            <a:ext cx="8286750" cy="131717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已</a:t>
            </a:r>
            <a:r>
              <a:rPr lang="zh-CN" altLang="en-US" sz="1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r>
              <a:rPr lang="zh-CN" altLang="en-US" sz="1900" b="1" dirty="0">
                <a:solidFill>
                  <a:srgbClr val="ED02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统一认证、应用内计费、数据分析等</a:t>
            </a:r>
            <a:r>
              <a:rPr lang="en-US" altLang="zh-CN" sz="1900" b="1" dirty="0">
                <a:solidFill>
                  <a:srgbClr val="ED02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900" b="1" dirty="0">
                <a:solidFill>
                  <a:srgbClr val="ED02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余项能力</a:t>
            </a:r>
            <a:r>
              <a:rPr lang="zh-CN" altLang="en-US" sz="1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</a:t>
            </a:r>
            <a:r>
              <a:rPr lang="zh-CN" altLang="en-US" sz="1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实现了能力</a:t>
            </a:r>
            <a:r>
              <a:rPr lang="zh-CN" altLang="en-US" sz="1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的高效经营：</a:t>
            </a:r>
            <a:endParaRPr lang="zh-CN" altLang="en-US" sz="1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2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1gOSamDYkidaEdEyB5qB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wPHgg6lke5u05lqwbq4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1gOSamDYkidaEdEyB5qB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wPHgg6lke5u05lqwbq4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1gOSamDYkidaEdEyB5qB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wPHgg6lke5u05lqwbq4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ocBIqhWIE.zUHsYllEVV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1gOSamDYkidaEdEyB5qB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4dVJ8dg0SGuK_7FK2Ka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9tfOMwa060eoGeho7D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wPHgg6lke5u05lqwbq4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1gOSamDYkidaEdEyB5qB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wPHgg6lke5u05lqwbq4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1gOSamDYkidaEdEyB5qB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wPHgg6lke5u05lqwbq4w"/>
</p:tagLst>
</file>

<file path=ppt/theme/theme1.xml><?xml version="1.0" encoding="utf-8"?>
<a:theme xmlns:a="http://schemas.openxmlformats.org/drawingml/2006/main" name="6_Landscape2009_10-21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雅黑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72000" tIns="72000" rIns="72000" bIns="72000">
        <a:noAutofit/>
      </a:bodyPr>
      <a:lstStyle>
        <a:defPPr algn="just" eaLnBrk="1" hangingPunct="1">
          <a:lnSpc>
            <a:spcPct val="120000"/>
          </a:lnSpc>
          <a:spcBef>
            <a:spcPts val="0"/>
          </a:spcBef>
          <a:buFontTx/>
          <a:buChar char="•"/>
          <a:defRPr sz="1200" dirty="0" smtClean="0">
            <a:solidFill>
              <a:srgbClr val="000000"/>
            </a:solidFill>
          </a:defRPr>
        </a:defPPr>
      </a:lstStyle>
    </a:spDef>
  </a:objectDefaults>
  <a:extraClrSchemeLst>
    <a:extraClrScheme>
      <a:clrScheme name="2_Landscape2009_10-21_2 1">
        <a:dk1>
          <a:srgbClr val="003258"/>
        </a:dk1>
        <a:lt1>
          <a:srgbClr val="FFFFFF"/>
        </a:lt1>
        <a:dk2>
          <a:srgbClr val="003258"/>
        </a:dk2>
        <a:lt2>
          <a:srgbClr val="58585A"/>
        </a:lt2>
        <a:accent1>
          <a:srgbClr val="003258"/>
        </a:accent1>
        <a:accent2>
          <a:srgbClr val="0094D2"/>
        </a:accent2>
        <a:accent3>
          <a:srgbClr val="FFFFFF"/>
        </a:accent3>
        <a:accent4>
          <a:srgbClr val="00294A"/>
        </a:accent4>
        <a:accent5>
          <a:srgbClr val="AAADB4"/>
        </a:accent5>
        <a:accent6>
          <a:srgbClr val="0086BE"/>
        </a:accent6>
        <a:hlink>
          <a:srgbClr val="9AC3C1"/>
        </a:hlink>
        <a:folHlink>
          <a:srgbClr val="F0ED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Landscape2009_10-21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雅黑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72000" tIns="72000" rIns="72000" bIns="72000">
        <a:noAutofit/>
      </a:bodyPr>
      <a:lstStyle>
        <a:defPPr algn="just" eaLnBrk="1" hangingPunct="1">
          <a:lnSpc>
            <a:spcPct val="120000"/>
          </a:lnSpc>
          <a:spcBef>
            <a:spcPts val="0"/>
          </a:spcBef>
          <a:buFontTx/>
          <a:buChar char="•"/>
          <a:defRPr sz="1200" dirty="0" smtClean="0">
            <a:solidFill>
              <a:srgbClr val="000000"/>
            </a:solidFill>
          </a:defRPr>
        </a:defPPr>
      </a:lstStyle>
    </a:spDef>
  </a:objectDefaults>
  <a:extraClrSchemeLst>
    <a:extraClrScheme>
      <a:clrScheme name="2_Landscape2009_10-21_2 1">
        <a:dk1>
          <a:srgbClr val="003258"/>
        </a:dk1>
        <a:lt1>
          <a:srgbClr val="FFFFFF"/>
        </a:lt1>
        <a:dk2>
          <a:srgbClr val="003258"/>
        </a:dk2>
        <a:lt2>
          <a:srgbClr val="58585A"/>
        </a:lt2>
        <a:accent1>
          <a:srgbClr val="003258"/>
        </a:accent1>
        <a:accent2>
          <a:srgbClr val="0094D2"/>
        </a:accent2>
        <a:accent3>
          <a:srgbClr val="FFFFFF"/>
        </a:accent3>
        <a:accent4>
          <a:srgbClr val="00294A"/>
        </a:accent4>
        <a:accent5>
          <a:srgbClr val="AAADB4"/>
        </a:accent5>
        <a:accent6>
          <a:srgbClr val="0086BE"/>
        </a:accent6>
        <a:hlink>
          <a:srgbClr val="9AC3C1"/>
        </a:hlink>
        <a:folHlink>
          <a:srgbClr val="F0ED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892</Words>
  <Application>Microsoft Office PowerPoint</Application>
  <PresentationFormat>全屏显示(4:3)</PresentationFormat>
  <Paragraphs>81</Paragraphs>
  <Slides>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6_Landscape2009_10-21_2</vt:lpstr>
      <vt:lpstr>12_Landscape2009_10-21_2</vt:lpstr>
      <vt:lpstr>think-cell Slide</vt:lpstr>
      <vt:lpstr>2.1 MM—移动应用商场</vt:lpstr>
      <vt:lpstr>PowerPoint 演示文稿</vt:lpstr>
      <vt:lpstr>2.3 139邮箱</vt:lpstr>
      <vt:lpstr>2.4 和彩云</vt:lpstr>
      <vt:lpstr>2.5 和通讯录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邱海燕</dc:creator>
  <cp:lastModifiedBy>gan.lyons/甘英_粤_项目执行</cp:lastModifiedBy>
  <cp:revision>85</cp:revision>
  <dcterms:created xsi:type="dcterms:W3CDTF">2015-09-06T07:05:17Z</dcterms:created>
  <dcterms:modified xsi:type="dcterms:W3CDTF">2016-08-22T08:11:30Z</dcterms:modified>
</cp:coreProperties>
</file>