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523" r:id="rId6"/>
    <p:sldId id="541" r:id="rId7"/>
    <p:sldId id="527" r:id="rId8"/>
    <p:sldId id="545" r:id="rId9"/>
    <p:sldId id="530" r:id="rId10"/>
    <p:sldId id="546" r:id="rId11"/>
    <p:sldId id="537" r:id="rId12"/>
    <p:sldId id="547" r:id="rId13"/>
    <p:sldId id="542" r:id="rId14"/>
    <p:sldId id="548" r:id="rId15"/>
    <p:sldId id="549" r:id="rId16"/>
    <p:sldId id="543" r:id="rId17"/>
    <p:sldId id="550" r:id="rId18"/>
    <p:sldId id="544" r:id="rId19"/>
    <p:sldId id="551" r:id="rId20"/>
    <p:sldId id="534" r:id="rId21"/>
    <p:sldId id="552" r:id="rId22"/>
    <p:sldId id="535" r:id="rId23"/>
    <p:sldId id="553" r:id="rId24"/>
    <p:sldId id="536" r:id="rId25"/>
    <p:sldId id="554" r:id="rId26"/>
    <p:sldId id="555" r:id="rId27"/>
    <p:sldId id="521" r:id="rId28"/>
    <p:sldId id="528" r:id="rId29"/>
    <p:sldId id="304" r:id="rId3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殿春" initials="authorId_1700732856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  <a:srgbClr val="319B62"/>
    <a:srgbClr val="97B9E0"/>
    <a:srgbClr val="ED7D31"/>
    <a:srgbClr val="5B9BD5"/>
    <a:srgbClr val="F1A78A"/>
    <a:srgbClr val="8BCBFF"/>
    <a:srgbClr val="62993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1" autoAdjust="0"/>
    <p:restoredTop sz="94016" autoAdjust="0"/>
  </p:normalViewPr>
  <p:slideViewPr>
    <p:cSldViewPr snapToGrid="0" showGuides="1">
      <p:cViewPr varScale="1">
        <p:scale>
          <a:sx n="80" d="100"/>
          <a:sy n="80" d="100"/>
        </p:scale>
        <p:origin x="1493" y="48"/>
      </p:cViewPr>
      <p:guideLst>
        <p:guide orient="horz" pos="2188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3.xml"/><Relationship Id="rId1" Type="http://schemas.openxmlformats.org/officeDocument/2006/relationships/package" Target="../embeddings/Workbook23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全球通客户收入情况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423713149480634"/>
          <c:y val="0.01147134962686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463547253470383"/>
          <c:y val="0.153994287809839"/>
          <c:w val="0.995364527465296"/>
          <c:h val="0.5894688494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全球通客户收入-万元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4"/>
              <c:layout/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BCB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/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BCB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BCB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鞍</c:v>
                </c:pt>
                <c:pt idx="1">
                  <c:v>丹</c:v>
                </c:pt>
                <c:pt idx="2">
                  <c:v>铁</c:v>
                </c:pt>
                <c:pt idx="3">
                  <c:v>本</c:v>
                </c:pt>
                <c:pt idx="4">
                  <c:v>辽</c:v>
                </c:pt>
                <c:pt idx="5">
                  <c:v>营</c:v>
                </c:pt>
                <c:pt idx="6">
                  <c:v>抚</c:v>
                </c:pt>
                <c:pt idx="7">
                  <c:v>盘</c:v>
                </c:pt>
                <c:pt idx="8">
                  <c:v>葫</c:v>
                </c:pt>
                <c:pt idx="9">
                  <c:v>大</c:v>
                </c:pt>
                <c:pt idx="10">
                  <c:v>锦</c:v>
                </c:pt>
                <c:pt idx="11">
                  <c:v>阜</c:v>
                </c:pt>
                <c:pt idx="12">
                  <c:v>朝</c:v>
                </c:pt>
                <c:pt idx="13">
                  <c:v>沈</c:v>
                </c:pt>
              </c:strCache>
            </c:strRef>
          </c:cat>
          <c:val>
            <c:numRef>
              <c:f>Sheet1!$B$2:$B$15</c:f>
              <c:numCache>
                <c:formatCode>0.0_ </c:formatCode>
                <c:ptCount val="14"/>
                <c:pt idx="0">
                  <c:v>3715.543281</c:v>
                </c:pt>
                <c:pt idx="1">
                  <c:v>3416.210272</c:v>
                </c:pt>
                <c:pt idx="2">
                  <c:v>1568.844429</c:v>
                </c:pt>
                <c:pt idx="3">
                  <c:v>1560.429038</c:v>
                </c:pt>
                <c:pt idx="4">
                  <c:v>1661.923539</c:v>
                </c:pt>
                <c:pt idx="5">
                  <c:v>3706.807118</c:v>
                </c:pt>
                <c:pt idx="6">
                  <c:v>1601.980592</c:v>
                </c:pt>
                <c:pt idx="7">
                  <c:v>1930.516773</c:v>
                </c:pt>
                <c:pt idx="8">
                  <c:v>1706.245532</c:v>
                </c:pt>
                <c:pt idx="9">
                  <c:v>13941.555035</c:v>
                </c:pt>
                <c:pt idx="10">
                  <c:v>2370.099125</c:v>
                </c:pt>
                <c:pt idx="11">
                  <c:v>1556.325256</c:v>
                </c:pt>
                <c:pt idx="12">
                  <c:v>2292.048484</c:v>
                </c:pt>
                <c:pt idx="13">
                  <c:v>16872.963931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拍照全球通客户收入-万元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fld id="{c738dfd5-8b29-40c0-873f-3e9e4298219f}" type="VALUE">
                      <a:t>[VALUE]</a:t>
                    </a:fld>
                  </a:p>
                </c:rich>
              </c:tx>
              <c:numFmt formatCode="#,##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altLang="zh-CN" sz="8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鞍</c:v>
                </c:pt>
                <c:pt idx="1">
                  <c:v>丹</c:v>
                </c:pt>
                <c:pt idx="2">
                  <c:v>铁</c:v>
                </c:pt>
                <c:pt idx="3">
                  <c:v>本</c:v>
                </c:pt>
                <c:pt idx="4">
                  <c:v>辽</c:v>
                </c:pt>
                <c:pt idx="5">
                  <c:v>营</c:v>
                </c:pt>
                <c:pt idx="6">
                  <c:v>抚</c:v>
                </c:pt>
                <c:pt idx="7">
                  <c:v>盘</c:v>
                </c:pt>
                <c:pt idx="8">
                  <c:v>葫</c:v>
                </c:pt>
                <c:pt idx="9">
                  <c:v>大</c:v>
                </c:pt>
                <c:pt idx="10">
                  <c:v>锦</c:v>
                </c:pt>
                <c:pt idx="11">
                  <c:v>阜</c:v>
                </c:pt>
                <c:pt idx="12">
                  <c:v>朝</c:v>
                </c:pt>
                <c:pt idx="13">
                  <c:v>沈</c:v>
                </c:pt>
              </c:strCache>
            </c:strRef>
          </c:cat>
          <c:val>
            <c:numRef>
              <c:f>Sheet1!$C$2:$C$15</c:f>
              <c:numCache>
                <c:formatCode>0.0_ </c:formatCode>
                <c:ptCount val="14"/>
                <c:pt idx="0">
                  <c:v>3565.633818</c:v>
                </c:pt>
                <c:pt idx="1">
                  <c:v>3258.760427</c:v>
                </c:pt>
                <c:pt idx="2">
                  <c:v>1454.555479</c:v>
                </c:pt>
                <c:pt idx="3">
                  <c:v>1489.620614</c:v>
                </c:pt>
                <c:pt idx="4">
                  <c:v>1507.741227</c:v>
                </c:pt>
                <c:pt idx="5">
                  <c:v>3446.965643</c:v>
                </c:pt>
                <c:pt idx="6">
                  <c:v>1483.904671</c:v>
                </c:pt>
                <c:pt idx="7">
                  <c:v>1798.080566</c:v>
                </c:pt>
                <c:pt idx="8">
                  <c:v>1581.714854</c:v>
                </c:pt>
                <c:pt idx="9">
                  <c:v>13099.428655</c:v>
                </c:pt>
                <c:pt idx="10">
                  <c:v>2178.974735</c:v>
                </c:pt>
                <c:pt idx="11">
                  <c:v>1439.466017</c:v>
                </c:pt>
                <c:pt idx="12">
                  <c:v>2156.764449</c:v>
                </c:pt>
                <c:pt idx="13">
                  <c:v>16231.907437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全球通客户收入较上月变化-万元</c:v>
                </c:pt>
              </c:strCache>
            </c:strRef>
          </c:tx>
          <c:spPr>
            <a:solidFill>
              <a:srgbClr val="8BCBFF"/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0.025612271995635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/>
              <c:numFmt formatCode="#,##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BCBFF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BCB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Sheet1!$A$2:$A$15</c:f>
              <c:strCache>
                <c:ptCount val="14"/>
                <c:pt idx="0">
                  <c:v>鞍</c:v>
                </c:pt>
                <c:pt idx="1">
                  <c:v>丹</c:v>
                </c:pt>
                <c:pt idx="2">
                  <c:v>铁</c:v>
                </c:pt>
                <c:pt idx="3">
                  <c:v>本</c:v>
                </c:pt>
                <c:pt idx="4">
                  <c:v>辽</c:v>
                </c:pt>
                <c:pt idx="5">
                  <c:v>营</c:v>
                </c:pt>
                <c:pt idx="6">
                  <c:v>抚</c:v>
                </c:pt>
                <c:pt idx="7">
                  <c:v>盘</c:v>
                </c:pt>
                <c:pt idx="8">
                  <c:v>葫</c:v>
                </c:pt>
                <c:pt idx="9">
                  <c:v>大</c:v>
                </c:pt>
                <c:pt idx="10">
                  <c:v>锦</c:v>
                </c:pt>
                <c:pt idx="11">
                  <c:v>阜</c:v>
                </c:pt>
                <c:pt idx="12">
                  <c:v>朝</c:v>
                </c:pt>
                <c:pt idx="13">
                  <c:v>沈</c:v>
                </c:pt>
              </c:strCache>
            </c:strRef>
          </c:cat>
          <c:val>
            <c:numRef>
              <c:f>Sheet1!$D$2:$D$15</c:f>
              <c:numCache>
                <c:formatCode>0.0_ </c:formatCode>
                <c:ptCount val="14"/>
                <c:pt idx="0">
                  <c:v>161.223281</c:v>
                </c:pt>
                <c:pt idx="1">
                  <c:v>79.0902719999999</c:v>
                </c:pt>
                <c:pt idx="2">
                  <c:v>70.1644289999999</c:v>
                </c:pt>
                <c:pt idx="3">
                  <c:v>47.8190380000001</c:v>
                </c:pt>
                <c:pt idx="4">
                  <c:v>36.0335389999998</c:v>
                </c:pt>
                <c:pt idx="5">
                  <c:v>34.3071180000002</c:v>
                </c:pt>
                <c:pt idx="6">
                  <c:v>28.2505919999999</c:v>
                </c:pt>
                <c:pt idx="7">
                  <c:v>18.1867730000001</c:v>
                </c:pt>
                <c:pt idx="8">
                  <c:v>17.195532</c:v>
                </c:pt>
                <c:pt idx="9">
                  <c:v>-10.4349650000004</c:v>
                </c:pt>
                <c:pt idx="10">
                  <c:v>-47.680875</c:v>
                </c:pt>
                <c:pt idx="11">
                  <c:v>-156.584744</c:v>
                </c:pt>
                <c:pt idx="12">
                  <c:v>-180.091516</c:v>
                </c:pt>
                <c:pt idx="13">
                  <c:v>-198.946069000001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拍照全球通客户收入较上月变化-万元</c:v>
                </c:pt>
              </c:strCache>
            </c:strRef>
          </c:tx>
          <c:invertIfNegative val="0"/>
          <c:dLbls>
            <c:numFmt formatCode="#,##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FC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Sheet1!$A$2:$A$15</c:f>
              <c:strCache>
                <c:ptCount val="14"/>
                <c:pt idx="0">
                  <c:v>鞍</c:v>
                </c:pt>
                <c:pt idx="1">
                  <c:v>丹</c:v>
                </c:pt>
                <c:pt idx="2">
                  <c:v>铁</c:v>
                </c:pt>
                <c:pt idx="3">
                  <c:v>本</c:v>
                </c:pt>
                <c:pt idx="4">
                  <c:v>辽</c:v>
                </c:pt>
                <c:pt idx="5">
                  <c:v>营</c:v>
                </c:pt>
                <c:pt idx="6">
                  <c:v>抚</c:v>
                </c:pt>
                <c:pt idx="7">
                  <c:v>盘</c:v>
                </c:pt>
                <c:pt idx="8">
                  <c:v>葫</c:v>
                </c:pt>
                <c:pt idx="9">
                  <c:v>大</c:v>
                </c:pt>
                <c:pt idx="10">
                  <c:v>锦</c:v>
                </c:pt>
                <c:pt idx="11">
                  <c:v>阜</c:v>
                </c:pt>
                <c:pt idx="12">
                  <c:v>朝</c:v>
                </c:pt>
                <c:pt idx="13">
                  <c:v>沈</c:v>
                </c:pt>
              </c:strCache>
            </c:strRef>
          </c:cat>
          <c:val>
            <c:numRef>
              <c:f>Sheet1!$E$2:$E$15</c:f>
              <c:numCache>
                <c:formatCode>0.0_ </c:formatCode>
                <c:ptCount val="14"/>
                <c:pt idx="0">
                  <c:v>139.563818</c:v>
                </c:pt>
                <c:pt idx="1">
                  <c:v>76.400427</c:v>
                </c:pt>
                <c:pt idx="2">
                  <c:v>46.7954790000001</c:v>
                </c:pt>
                <c:pt idx="3">
                  <c:v>38.6206139999999</c:v>
                </c:pt>
                <c:pt idx="4">
                  <c:v>25.3212269999999</c:v>
                </c:pt>
                <c:pt idx="5">
                  <c:v>19.4956430000002</c:v>
                </c:pt>
                <c:pt idx="6">
                  <c:v>6.39467100000002</c:v>
                </c:pt>
                <c:pt idx="7">
                  <c:v>2.20056599999998</c:v>
                </c:pt>
                <c:pt idx="8">
                  <c:v>6.1648540000001</c:v>
                </c:pt>
                <c:pt idx="9">
                  <c:v>-34.9913450000004</c:v>
                </c:pt>
                <c:pt idx="10">
                  <c:v>-41.9552650000001</c:v>
                </c:pt>
                <c:pt idx="11">
                  <c:v>-141.483983</c:v>
                </c:pt>
                <c:pt idx="12">
                  <c:v>-174.855551</c:v>
                </c:pt>
                <c:pt idx="13">
                  <c:v>-79.7625630000002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8714368"/>
        <c:axId val="1408711872"/>
      </c:bar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30000"/>
          <c:min val="0"/>
        </c:scaling>
        <c:delete val="0"/>
        <c:axPos val="l"/>
        <c:numFmt formatCode="#,##0_);[Red]\(#,##0\)" sourceLinked="0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</c:valAx>
      <c:catAx>
        <c:axId val="14087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08711872"/>
        <c:crosses val="autoZero"/>
        <c:auto val="1"/>
        <c:lblAlgn val="ctr"/>
        <c:lblOffset val="100"/>
        <c:noMultiLvlLbl val="0"/>
      </c:catAx>
      <c:valAx>
        <c:axId val="1408711872"/>
        <c:scaling>
          <c:orientation val="minMax"/>
          <c:max val="400"/>
          <c:min val="-2000"/>
        </c:scaling>
        <c:delete val="0"/>
        <c:axPos val="r"/>
        <c:numFmt formatCode="0.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087143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075344640341"/>
          <c:y val="0.845165684225359"/>
          <c:w val="0.794924655359659"/>
          <c:h val="0.14994544334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edc1480-d135-49ca-94d6-622caaa02f70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1000" b="1" i="0" baseline="0" dirty="0">
                <a:effectLst/>
              </a:rPr>
              <a:t>1-6</a:t>
            </a:r>
            <a:r>
              <a:rPr lang="zh-CN" altLang="en-US" sz="1000" b="1" i="0" baseline="0" dirty="0">
                <a:effectLst/>
              </a:rPr>
              <a:t>月全球通三率</a:t>
            </a:r>
            <a:r>
              <a:rPr lang="zh-CN" altLang="en-US" sz="1000" b="1" i="0" u="none" strike="noStrike" baseline="0" dirty="0">
                <a:effectLst/>
              </a:rPr>
              <a:t>趋势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14275366567105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228372703412073"/>
          <c:w val="0.997383369050429"/>
          <c:h val="0.4935380577427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综合保有率-%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Sheet1!$B$2:$B$8</c:f>
              <c:numCache>
                <c:formatCode>0.0_ </c:formatCode>
                <c:ptCount val="7"/>
                <c:pt idx="0">
                  <c:v>98.2</c:v>
                </c:pt>
                <c:pt idx="1">
                  <c:v>99.2</c:v>
                </c:pt>
                <c:pt idx="2">
                  <c:v>99.18</c:v>
                </c:pt>
                <c:pt idx="3">
                  <c:v>98.45</c:v>
                </c:pt>
                <c:pt idx="4">
                  <c:v>97.82</c:v>
                </c:pt>
                <c:pt idx="5">
                  <c:v>97.53</c:v>
                </c:pt>
                <c:pt idx="6">
                  <c:v>97.16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规模保有率-%</c:v>
                </c:pt>
              </c:strCache>
            </c:strRef>
          </c:tx>
          <c:spPr>
            <a:effectLst/>
          </c:spP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Sheet1!$C$2:$C$8</c:f>
              <c:numCache>
                <c:formatCode>0.0_ </c:formatCode>
                <c:ptCount val="7"/>
                <c:pt idx="0">
                  <c:v>100</c:v>
                </c:pt>
                <c:pt idx="1">
                  <c:v>99.79</c:v>
                </c:pt>
                <c:pt idx="2">
                  <c:v>99.45</c:v>
                </c:pt>
                <c:pt idx="3">
                  <c:v>99.12</c:v>
                </c:pt>
                <c:pt idx="4">
                  <c:v>98.8</c:v>
                </c:pt>
                <c:pt idx="5">
                  <c:v>98.5</c:v>
                </c:pt>
                <c:pt idx="6">
                  <c:v>98.16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价值保有率-%</c:v>
                </c:pt>
              </c:strCache>
            </c:strRef>
          </c:tx>
          <c:spPr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round/>
              </a:ln>
              <a:effectLst/>
            </c:spPr>
          </c:marke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Sheet1!$D$2:$D$8</c:f>
              <c:numCache>
                <c:formatCode>0.0_ </c:formatCode>
                <c:ptCount val="7"/>
                <c:pt idx="0">
                  <c:v>96.41</c:v>
                </c:pt>
                <c:pt idx="1">
                  <c:v>98.61</c:v>
                </c:pt>
                <c:pt idx="2">
                  <c:v>98.91</c:v>
                </c:pt>
                <c:pt idx="3">
                  <c:v>97.78</c:v>
                </c:pt>
                <c:pt idx="4">
                  <c:v>96.83</c:v>
                </c:pt>
                <c:pt idx="5">
                  <c:v>96.56</c:v>
                </c:pt>
                <c:pt idx="6">
                  <c:v>96.2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01"/>
          <c:min val="95"/>
        </c:scaling>
        <c:delete val="0"/>
        <c:axPos val="l"/>
        <c:numFmt formatCode="0.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4641391543777"/>
          <c:w val="1"/>
          <c:h val="0.0934670012777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180f609-012e-406a-b246-4f8956c815cc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</a:t>
            </a:r>
            <a:r>
              <a:rPr lang="en-US" altLang="zh-CN" sz="1000" b="1" i="0" baseline="0" dirty="0">
                <a:effectLst/>
              </a:rPr>
              <a:t>APP</a:t>
            </a:r>
            <a:r>
              <a:rPr lang="zh-CN" altLang="en-US" sz="1000" b="1" i="0" baseline="0" dirty="0">
                <a:effectLst/>
              </a:rPr>
              <a:t>活跃、投诉、</a:t>
            </a:r>
            <a:r>
              <a:rPr lang="en-US" altLang="zh-CN" sz="1000" b="1" i="0" baseline="0" dirty="0">
                <a:effectLst/>
              </a:rPr>
              <a:t>10086</a:t>
            </a:r>
            <a:r>
              <a:rPr lang="zh-CN" altLang="en-US" sz="1000" b="1" i="0" baseline="0" dirty="0">
                <a:effectLst/>
              </a:rPr>
              <a:t>接触客户情况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355239966454064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1541111012"/>
          <c:y val="0.216332856235074"/>
          <c:w val="0.997383369050429"/>
          <c:h val="0.5122911949942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中国移动APP次月活跃率-%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辽</c:v>
                </c:pt>
                <c:pt idx="2">
                  <c:v>阜</c:v>
                </c:pt>
                <c:pt idx="3">
                  <c:v>朝</c:v>
                </c:pt>
                <c:pt idx="4">
                  <c:v>营</c:v>
                </c:pt>
                <c:pt idx="5">
                  <c:v>本</c:v>
                </c:pt>
                <c:pt idx="6">
                  <c:v>鞍</c:v>
                </c:pt>
                <c:pt idx="7">
                  <c:v>葫</c:v>
                </c:pt>
                <c:pt idx="8">
                  <c:v>省</c:v>
                </c:pt>
                <c:pt idx="9">
                  <c:v>锦</c:v>
                </c:pt>
                <c:pt idx="10">
                  <c:v>铁</c:v>
                </c:pt>
                <c:pt idx="11">
                  <c:v>盘</c:v>
                </c:pt>
                <c:pt idx="12">
                  <c:v>大</c:v>
                </c:pt>
                <c:pt idx="13">
                  <c:v>抚</c:v>
                </c:pt>
                <c:pt idx="14">
                  <c:v>丹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36.77</c:v>
                </c:pt>
                <c:pt idx="1">
                  <c:v>28.42</c:v>
                </c:pt>
                <c:pt idx="2">
                  <c:v>28.94</c:v>
                </c:pt>
                <c:pt idx="3">
                  <c:v>27.2</c:v>
                </c:pt>
                <c:pt idx="4">
                  <c:v>30.36</c:v>
                </c:pt>
                <c:pt idx="5">
                  <c:v>30.81</c:v>
                </c:pt>
                <c:pt idx="6">
                  <c:v>28.89</c:v>
                </c:pt>
                <c:pt idx="7">
                  <c:v>26.64</c:v>
                </c:pt>
                <c:pt idx="8">
                  <c:v>32.67</c:v>
                </c:pt>
                <c:pt idx="9">
                  <c:v>30.77</c:v>
                </c:pt>
                <c:pt idx="10">
                  <c:v>26.94</c:v>
                </c:pt>
                <c:pt idx="11">
                  <c:v>28.73</c:v>
                </c:pt>
                <c:pt idx="12">
                  <c:v>35.61</c:v>
                </c:pt>
                <c:pt idx="13">
                  <c:v>30.72</c:v>
                </c:pt>
                <c:pt idx="14">
                  <c:v>28.05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投诉用户占比-%</c:v>
                </c:pt>
              </c:strCache>
            </c:strRef>
          </c:tx>
          <c:spPr>
            <a:effectLst/>
          </c:spP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辽</c:v>
                </c:pt>
                <c:pt idx="2">
                  <c:v>阜</c:v>
                </c:pt>
                <c:pt idx="3">
                  <c:v>朝</c:v>
                </c:pt>
                <c:pt idx="4">
                  <c:v>营</c:v>
                </c:pt>
                <c:pt idx="5">
                  <c:v>本</c:v>
                </c:pt>
                <c:pt idx="6">
                  <c:v>鞍</c:v>
                </c:pt>
                <c:pt idx="7">
                  <c:v>葫</c:v>
                </c:pt>
                <c:pt idx="8">
                  <c:v>省</c:v>
                </c:pt>
                <c:pt idx="9">
                  <c:v>锦</c:v>
                </c:pt>
                <c:pt idx="10">
                  <c:v>铁</c:v>
                </c:pt>
                <c:pt idx="11">
                  <c:v>盘</c:v>
                </c:pt>
                <c:pt idx="12">
                  <c:v>大</c:v>
                </c:pt>
                <c:pt idx="13">
                  <c:v>抚</c:v>
                </c:pt>
                <c:pt idx="14">
                  <c:v>丹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3.66</c:v>
                </c:pt>
                <c:pt idx="1">
                  <c:v>3.45</c:v>
                </c:pt>
                <c:pt idx="2">
                  <c:v>3.23</c:v>
                </c:pt>
                <c:pt idx="3">
                  <c:v>3.38</c:v>
                </c:pt>
                <c:pt idx="4">
                  <c:v>2.97</c:v>
                </c:pt>
                <c:pt idx="5">
                  <c:v>3.9</c:v>
                </c:pt>
                <c:pt idx="6">
                  <c:v>3.19</c:v>
                </c:pt>
                <c:pt idx="7">
                  <c:v>2.95</c:v>
                </c:pt>
                <c:pt idx="8">
                  <c:v>3.41</c:v>
                </c:pt>
                <c:pt idx="9">
                  <c:v>3.23</c:v>
                </c:pt>
                <c:pt idx="10">
                  <c:v>3.1</c:v>
                </c:pt>
                <c:pt idx="11">
                  <c:v>3.4</c:v>
                </c:pt>
                <c:pt idx="12">
                  <c:v>3.54</c:v>
                </c:pt>
                <c:pt idx="13">
                  <c:v>3.23</c:v>
                </c:pt>
                <c:pt idx="14">
                  <c:v>2.82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10086呼入接触率</c:v>
                </c:pt>
              </c:strCache>
            </c:strRef>
          </c:tx>
          <c:spPr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round/>
              </a:ln>
              <a:effectLst/>
            </c:spPr>
          </c:marke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辽</c:v>
                </c:pt>
                <c:pt idx="2">
                  <c:v>阜</c:v>
                </c:pt>
                <c:pt idx="3">
                  <c:v>朝</c:v>
                </c:pt>
                <c:pt idx="4">
                  <c:v>营</c:v>
                </c:pt>
                <c:pt idx="5">
                  <c:v>本</c:v>
                </c:pt>
                <c:pt idx="6">
                  <c:v>鞍</c:v>
                </c:pt>
                <c:pt idx="7">
                  <c:v>葫</c:v>
                </c:pt>
                <c:pt idx="8">
                  <c:v>省</c:v>
                </c:pt>
                <c:pt idx="9">
                  <c:v>锦</c:v>
                </c:pt>
                <c:pt idx="10">
                  <c:v>铁</c:v>
                </c:pt>
                <c:pt idx="11">
                  <c:v>盘</c:v>
                </c:pt>
                <c:pt idx="12">
                  <c:v>大</c:v>
                </c:pt>
                <c:pt idx="13">
                  <c:v>抚</c:v>
                </c:pt>
                <c:pt idx="14">
                  <c:v>丹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20.2</c:v>
                </c:pt>
                <c:pt idx="1">
                  <c:v>19.73</c:v>
                </c:pt>
                <c:pt idx="2">
                  <c:v>19.62</c:v>
                </c:pt>
                <c:pt idx="3">
                  <c:v>19.41</c:v>
                </c:pt>
                <c:pt idx="4">
                  <c:v>19.39</c:v>
                </c:pt>
                <c:pt idx="5">
                  <c:v>18.99</c:v>
                </c:pt>
                <c:pt idx="6">
                  <c:v>18.97</c:v>
                </c:pt>
                <c:pt idx="7">
                  <c:v>18.92</c:v>
                </c:pt>
                <c:pt idx="8">
                  <c:v>18.88</c:v>
                </c:pt>
                <c:pt idx="9">
                  <c:v>18.55</c:v>
                </c:pt>
                <c:pt idx="10">
                  <c:v>18.47</c:v>
                </c:pt>
                <c:pt idx="11">
                  <c:v>17.79</c:v>
                </c:pt>
                <c:pt idx="12">
                  <c:v>17.63</c:v>
                </c:pt>
                <c:pt idx="13">
                  <c:v>17.54</c:v>
                </c:pt>
                <c:pt idx="14">
                  <c:v>17.02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10086外呼接触率</c:v>
                </c:pt>
              </c:strCache>
            </c:strRef>
          </c:tx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FC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辽</c:v>
                </c:pt>
                <c:pt idx="2">
                  <c:v>阜</c:v>
                </c:pt>
                <c:pt idx="3">
                  <c:v>朝</c:v>
                </c:pt>
                <c:pt idx="4">
                  <c:v>营</c:v>
                </c:pt>
                <c:pt idx="5">
                  <c:v>本</c:v>
                </c:pt>
                <c:pt idx="6">
                  <c:v>鞍</c:v>
                </c:pt>
                <c:pt idx="7">
                  <c:v>葫</c:v>
                </c:pt>
                <c:pt idx="8">
                  <c:v>省</c:v>
                </c:pt>
                <c:pt idx="9">
                  <c:v>锦</c:v>
                </c:pt>
                <c:pt idx="10">
                  <c:v>铁</c:v>
                </c:pt>
                <c:pt idx="11">
                  <c:v>盘</c:v>
                </c:pt>
                <c:pt idx="12">
                  <c:v>大</c:v>
                </c:pt>
                <c:pt idx="13">
                  <c:v>抚</c:v>
                </c:pt>
                <c:pt idx="14">
                  <c:v>丹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40.18</c:v>
                </c:pt>
                <c:pt idx="1">
                  <c:v>33.96</c:v>
                </c:pt>
                <c:pt idx="2">
                  <c:v>39.87</c:v>
                </c:pt>
                <c:pt idx="3">
                  <c:v>31.93</c:v>
                </c:pt>
                <c:pt idx="4">
                  <c:v>31.14</c:v>
                </c:pt>
                <c:pt idx="5">
                  <c:v>31.44</c:v>
                </c:pt>
                <c:pt idx="6">
                  <c:v>31.11</c:v>
                </c:pt>
                <c:pt idx="7">
                  <c:v>35.75</c:v>
                </c:pt>
                <c:pt idx="8">
                  <c:v>33.77</c:v>
                </c:pt>
                <c:pt idx="9">
                  <c:v>32.34</c:v>
                </c:pt>
                <c:pt idx="10">
                  <c:v>39.18</c:v>
                </c:pt>
                <c:pt idx="11">
                  <c:v>29.94</c:v>
                </c:pt>
                <c:pt idx="12">
                  <c:v>28.07</c:v>
                </c:pt>
                <c:pt idx="13">
                  <c:v>29.16</c:v>
                </c:pt>
                <c:pt idx="14">
                  <c:v>31.7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50"/>
          <c:min val="-10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640964350247687"/>
          <c:h val="0.1074790042301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43527ea-279e-4c16-acef-393b22efcb87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全球通客户国漫渗透率、业务退订及活动接续客户占比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319914008216772"/>
          <c:y val="0.038597454072539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4626067089861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国漫渗透率-%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营</c:v>
                </c:pt>
                <c:pt idx="1">
                  <c:v>锦</c:v>
                </c:pt>
                <c:pt idx="2">
                  <c:v>葫</c:v>
                </c:pt>
                <c:pt idx="3">
                  <c:v>朝</c:v>
                </c:pt>
                <c:pt idx="4">
                  <c:v>辽</c:v>
                </c:pt>
                <c:pt idx="5">
                  <c:v>阜</c:v>
                </c:pt>
                <c:pt idx="6">
                  <c:v>沈</c:v>
                </c:pt>
                <c:pt idx="7">
                  <c:v>丹</c:v>
                </c:pt>
                <c:pt idx="8">
                  <c:v>省</c:v>
                </c:pt>
                <c:pt idx="9">
                  <c:v>鞍</c:v>
                </c:pt>
                <c:pt idx="10">
                  <c:v>抚</c:v>
                </c:pt>
                <c:pt idx="11">
                  <c:v>本</c:v>
                </c:pt>
                <c:pt idx="12">
                  <c:v>大</c:v>
                </c:pt>
                <c:pt idx="13">
                  <c:v>盘</c:v>
                </c:pt>
                <c:pt idx="14">
                  <c:v>铁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44.93</c:v>
                </c:pt>
                <c:pt idx="1">
                  <c:v>42.63</c:v>
                </c:pt>
                <c:pt idx="2">
                  <c:v>40.73</c:v>
                </c:pt>
                <c:pt idx="3">
                  <c:v>38.92</c:v>
                </c:pt>
                <c:pt idx="4">
                  <c:v>38.48</c:v>
                </c:pt>
                <c:pt idx="5">
                  <c:v>37.91</c:v>
                </c:pt>
                <c:pt idx="6">
                  <c:v>37.72</c:v>
                </c:pt>
                <c:pt idx="7">
                  <c:v>37.65</c:v>
                </c:pt>
                <c:pt idx="8">
                  <c:v>35.94</c:v>
                </c:pt>
                <c:pt idx="9">
                  <c:v>34.37</c:v>
                </c:pt>
                <c:pt idx="10">
                  <c:v>34.1</c:v>
                </c:pt>
                <c:pt idx="11">
                  <c:v>33.82</c:v>
                </c:pt>
                <c:pt idx="12">
                  <c:v>33.36</c:v>
                </c:pt>
                <c:pt idx="13">
                  <c:v>31.18</c:v>
                </c:pt>
                <c:pt idx="14">
                  <c:v>28.83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业务退订客户占比-%</c:v>
                </c:pt>
              </c:strCache>
            </c:strRef>
          </c:tx>
          <c:spPr>
            <a:effectLst/>
          </c:spP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营</c:v>
                </c:pt>
                <c:pt idx="1">
                  <c:v>锦</c:v>
                </c:pt>
                <c:pt idx="2">
                  <c:v>葫</c:v>
                </c:pt>
                <c:pt idx="3">
                  <c:v>朝</c:v>
                </c:pt>
                <c:pt idx="4">
                  <c:v>辽</c:v>
                </c:pt>
                <c:pt idx="5">
                  <c:v>阜</c:v>
                </c:pt>
                <c:pt idx="6">
                  <c:v>沈</c:v>
                </c:pt>
                <c:pt idx="7">
                  <c:v>丹</c:v>
                </c:pt>
                <c:pt idx="8">
                  <c:v>省</c:v>
                </c:pt>
                <c:pt idx="9">
                  <c:v>鞍</c:v>
                </c:pt>
                <c:pt idx="10">
                  <c:v>抚</c:v>
                </c:pt>
                <c:pt idx="11">
                  <c:v>本</c:v>
                </c:pt>
                <c:pt idx="12">
                  <c:v>大</c:v>
                </c:pt>
                <c:pt idx="13">
                  <c:v>盘</c:v>
                </c:pt>
                <c:pt idx="14">
                  <c:v>铁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8.77</c:v>
                </c:pt>
                <c:pt idx="1">
                  <c:v>8.47</c:v>
                </c:pt>
                <c:pt idx="2">
                  <c:v>8</c:v>
                </c:pt>
                <c:pt idx="3">
                  <c:v>9.7</c:v>
                </c:pt>
                <c:pt idx="4">
                  <c:v>9.5</c:v>
                </c:pt>
                <c:pt idx="5">
                  <c:v>8.59</c:v>
                </c:pt>
                <c:pt idx="6">
                  <c:v>8</c:v>
                </c:pt>
                <c:pt idx="7">
                  <c:v>8.56</c:v>
                </c:pt>
                <c:pt idx="8">
                  <c:v>8.32</c:v>
                </c:pt>
                <c:pt idx="9">
                  <c:v>8.59</c:v>
                </c:pt>
                <c:pt idx="10">
                  <c:v>8.35</c:v>
                </c:pt>
                <c:pt idx="11">
                  <c:v>8.75</c:v>
                </c:pt>
                <c:pt idx="12">
                  <c:v>7.93</c:v>
                </c:pt>
                <c:pt idx="13">
                  <c:v>8.22</c:v>
                </c:pt>
                <c:pt idx="14">
                  <c:v>8.66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活动接续客户占比-%</c:v>
                </c:pt>
              </c:strCache>
            </c:strRef>
          </c:tx>
          <c:spPr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round/>
              </a:ln>
              <a:effectLst/>
            </c:spPr>
          </c:marke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营</c:v>
                </c:pt>
                <c:pt idx="1">
                  <c:v>锦</c:v>
                </c:pt>
                <c:pt idx="2">
                  <c:v>葫</c:v>
                </c:pt>
                <c:pt idx="3">
                  <c:v>朝</c:v>
                </c:pt>
                <c:pt idx="4">
                  <c:v>辽</c:v>
                </c:pt>
                <c:pt idx="5">
                  <c:v>阜</c:v>
                </c:pt>
                <c:pt idx="6">
                  <c:v>沈</c:v>
                </c:pt>
                <c:pt idx="7">
                  <c:v>丹</c:v>
                </c:pt>
                <c:pt idx="8">
                  <c:v>省</c:v>
                </c:pt>
                <c:pt idx="9">
                  <c:v>鞍</c:v>
                </c:pt>
                <c:pt idx="10">
                  <c:v>抚</c:v>
                </c:pt>
                <c:pt idx="11">
                  <c:v>本</c:v>
                </c:pt>
                <c:pt idx="12">
                  <c:v>大</c:v>
                </c:pt>
                <c:pt idx="13">
                  <c:v>盘</c:v>
                </c:pt>
                <c:pt idx="14">
                  <c:v>铁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6.33</c:v>
                </c:pt>
                <c:pt idx="1">
                  <c:v>6.25</c:v>
                </c:pt>
                <c:pt idx="2">
                  <c:v>7.17</c:v>
                </c:pt>
                <c:pt idx="3">
                  <c:v>7.45</c:v>
                </c:pt>
                <c:pt idx="4">
                  <c:v>6.53</c:v>
                </c:pt>
                <c:pt idx="5">
                  <c:v>7.77</c:v>
                </c:pt>
                <c:pt idx="6">
                  <c:v>5.61</c:v>
                </c:pt>
                <c:pt idx="7">
                  <c:v>7.37</c:v>
                </c:pt>
                <c:pt idx="8">
                  <c:v>6.94</c:v>
                </c:pt>
                <c:pt idx="9">
                  <c:v>5.97</c:v>
                </c:pt>
                <c:pt idx="10">
                  <c:v>6.51</c:v>
                </c:pt>
                <c:pt idx="11">
                  <c:v>7.53</c:v>
                </c:pt>
                <c:pt idx="12">
                  <c:v>8.85</c:v>
                </c:pt>
                <c:pt idx="13">
                  <c:v>7.08</c:v>
                </c:pt>
                <c:pt idx="14">
                  <c:v>7.04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60"/>
          <c:min val="-10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729679295298884"/>
          <c:h val="0.14655697036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e46518b-10ef-4a27-a5c0-3ea067437541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全球通客户固移、有效融合率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396709662961407"/>
          <c:y val="0.04417783436871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476443264402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全球通客户固移融合率-%</c:v>
                </c:pt>
              </c:strCache>
            </c:strRef>
          </c:tx>
          <c:spPr>
            <a:effectLst/>
          </c:spPr>
          <c:dLbls>
            <c:dLbl>
              <c:idx val="7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营</c:v>
                </c:pt>
                <c:pt idx="1">
                  <c:v>本</c:v>
                </c:pt>
                <c:pt idx="2">
                  <c:v>盘</c:v>
                </c:pt>
                <c:pt idx="3">
                  <c:v>朝</c:v>
                </c:pt>
                <c:pt idx="4">
                  <c:v>丹</c:v>
                </c:pt>
                <c:pt idx="5">
                  <c:v>锦</c:v>
                </c:pt>
                <c:pt idx="6">
                  <c:v>辽</c:v>
                </c:pt>
                <c:pt idx="7">
                  <c:v>省</c:v>
                </c:pt>
                <c:pt idx="8">
                  <c:v>鞍</c:v>
                </c:pt>
                <c:pt idx="9">
                  <c:v>大</c:v>
                </c:pt>
                <c:pt idx="10">
                  <c:v>抚</c:v>
                </c:pt>
                <c:pt idx="11">
                  <c:v>阜</c:v>
                </c:pt>
                <c:pt idx="12">
                  <c:v>沈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Sheet1!$B$2:$B$16</c:f>
              <c:numCache>
                <c:formatCode>0.0</c:formatCode>
                <c:ptCount val="15"/>
                <c:pt idx="0">
                  <c:v>67.4</c:v>
                </c:pt>
                <c:pt idx="1">
                  <c:v>67.35</c:v>
                </c:pt>
                <c:pt idx="2">
                  <c:v>63.69</c:v>
                </c:pt>
                <c:pt idx="3">
                  <c:v>66.17</c:v>
                </c:pt>
                <c:pt idx="4">
                  <c:v>62.03</c:v>
                </c:pt>
                <c:pt idx="5">
                  <c:v>64.1</c:v>
                </c:pt>
                <c:pt idx="6">
                  <c:v>61.12</c:v>
                </c:pt>
                <c:pt idx="7">
                  <c:v>63.2</c:v>
                </c:pt>
                <c:pt idx="8">
                  <c:v>61.13</c:v>
                </c:pt>
                <c:pt idx="9">
                  <c:v>65.1</c:v>
                </c:pt>
                <c:pt idx="10">
                  <c:v>64.01</c:v>
                </c:pt>
                <c:pt idx="11">
                  <c:v>61.98</c:v>
                </c:pt>
                <c:pt idx="12">
                  <c:v>62.1</c:v>
                </c:pt>
                <c:pt idx="13">
                  <c:v>57.2</c:v>
                </c:pt>
                <c:pt idx="14">
                  <c:v>55.55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全球通客户有效融合率-%</c:v>
                </c:pt>
              </c:strCache>
            </c:strRef>
          </c:tx>
          <c:spPr>
            <a:effectLst/>
          </c:spPr>
          <c:dLbls>
            <c:dLbl>
              <c:idx val="7"/>
              <c:layout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营</c:v>
                </c:pt>
                <c:pt idx="1">
                  <c:v>本</c:v>
                </c:pt>
                <c:pt idx="2">
                  <c:v>盘</c:v>
                </c:pt>
                <c:pt idx="3">
                  <c:v>朝</c:v>
                </c:pt>
                <c:pt idx="4">
                  <c:v>丹</c:v>
                </c:pt>
                <c:pt idx="5">
                  <c:v>锦</c:v>
                </c:pt>
                <c:pt idx="6">
                  <c:v>辽</c:v>
                </c:pt>
                <c:pt idx="7">
                  <c:v>省</c:v>
                </c:pt>
                <c:pt idx="8">
                  <c:v>鞍</c:v>
                </c:pt>
                <c:pt idx="9">
                  <c:v>大</c:v>
                </c:pt>
                <c:pt idx="10">
                  <c:v>抚</c:v>
                </c:pt>
                <c:pt idx="11">
                  <c:v>阜</c:v>
                </c:pt>
                <c:pt idx="12">
                  <c:v>沈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Sheet1!$C$2:$C$16</c:f>
              <c:numCache>
                <c:formatCode>0.0</c:formatCode>
                <c:ptCount val="15"/>
                <c:pt idx="0">
                  <c:v>82.58</c:v>
                </c:pt>
                <c:pt idx="1">
                  <c:v>82.46</c:v>
                </c:pt>
                <c:pt idx="2">
                  <c:v>80.11</c:v>
                </c:pt>
                <c:pt idx="3">
                  <c:v>79.56</c:v>
                </c:pt>
                <c:pt idx="4">
                  <c:v>78.79</c:v>
                </c:pt>
                <c:pt idx="5">
                  <c:v>78.43</c:v>
                </c:pt>
                <c:pt idx="6">
                  <c:v>78.32</c:v>
                </c:pt>
                <c:pt idx="7">
                  <c:v>77.41</c:v>
                </c:pt>
                <c:pt idx="8">
                  <c:v>77.13</c:v>
                </c:pt>
                <c:pt idx="9">
                  <c:v>77.11</c:v>
                </c:pt>
                <c:pt idx="10">
                  <c:v>76.75</c:v>
                </c:pt>
                <c:pt idx="11">
                  <c:v>76.12</c:v>
                </c:pt>
                <c:pt idx="12">
                  <c:v>76.08</c:v>
                </c:pt>
                <c:pt idx="13">
                  <c:v>73.43</c:v>
                </c:pt>
                <c:pt idx="14">
                  <c:v>71.69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90"/>
          <c:min val="40"/>
        </c:scaling>
        <c:delete val="0"/>
        <c:axPos val="l"/>
        <c:numFmt formatCode="0.0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729679295298884"/>
          <c:h val="0.14655697036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c6a3a2e-451f-4ade-a13c-1fe1c15072b0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全球通异动、银发、国际、校园客户占比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55239966454064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全球通异动客户占比-%</c:v>
                </c:pt>
              </c:strCache>
            </c:strRef>
          </c:tx>
          <c:spPr>
            <a:effectLst/>
          </c:spPr>
          <c:dLbls>
            <c:dLbl>
              <c:idx val="7"/>
              <c:layout>
                <c:manualLayout>
                  <c:x val="-0.028410643176307"/>
                  <c:y val="0.05669294684657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253388169865216"/>
                  <c:y val="0.041418744853475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葫</c:v>
                </c:pt>
                <c:pt idx="1">
                  <c:v>铁</c:v>
                </c:pt>
                <c:pt idx="2">
                  <c:v>锦</c:v>
                </c:pt>
                <c:pt idx="3">
                  <c:v>鞍</c:v>
                </c:pt>
                <c:pt idx="4">
                  <c:v>辽</c:v>
                </c:pt>
                <c:pt idx="5">
                  <c:v>阜</c:v>
                </c:pt>
                <c:pt idx="6">
                  <c:v>丹</c:v>
                </c:pt>
                <c:pt idx="7">
                  <c:v>沈</c:v>
                </c:pt>
                <c:pt idx="8">
                  <c:v>省</c:v>
                </c:pt>
                <c:pt idx="9">
                  <c:v>抚</c:v>
                </c:pt>
                <c:pt idx="10">
                  <c:v>盘</c:v>
                </c:pt>
                <c:pt idx="11">
                  <c:v>朝</c:v>
                </c:pt>
                <c:pt idx="12">
                  <c:v>大</c:v>
                </c:pt>
                <c:pt idx="13">
                  <c:v>本</c:v>
                </c:pt>
                <c:pt idx="14">
                  <c:v>营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20.07</c:v>
                </c:pt>
                <c:pt idx="1">
                  <c:v>18.85</c:v>
                </c:pt>
                <c:pt idx="2">
                  <c:v>18.13</c:v>
                </c:pt>
                <c:pt idx="3">
                  <c:v>17.29</c:v>
                </c:pt>
                <c:pt idx="4">
                  <c:v>17.13</c:v>
                </c:pt>
                <c:pt idx="5">
                  <c:v>16.91</c:v>
                </c:pt>
                <c:pt idx="6">
                  <c:v>16.02</c:v>
                </c:pt>
                <c:pt idx="7">
                  <c:v>15.59</c:v>
                </c:pt>
                <c:pt idx="8">
                  <c:v>15.4</c:v>
                </c:pt>
                <c:pt idx="9">
                  <c:v>15.35</c:v>
                </c:pt>
                <c:pt idx="10">
                  <c:v>14.77</c:v>
                </c:pt>
                <c:pt idx="11">
                  <c:v>14.39</c:v>
                </c:pt>
                <c:pt idx="12">
                  <c:v>13.54</c:v>
                </c:pt>
                <c:pt idx="13">
                  <c:v>13.4</c:v>
                </c:pt>
                <c:pt idx="14">
                  <c:v>13.39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全球通银发客户占比-%</c:v>
                </c:pt>
              </c:strCache>
            </c:strRef>
          </c:tx>
          <c:spPr>
            <a:effectLst/>
          </c:spPr>
          <c:dLbls>
            <c:dLbl>
              <c:idx val="7"/>
              <c:layout>
                <c:manualLayout>
                  <c:x val="-0.0253388169865216"/>
                  <c:y val="-0.05669254594888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253388169865216"/>
                  <c:y val="-0.046509744620153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葫</c:v>
                </c:pt>
                <c:pt idx="1">
                  <c:v>铁</c:v>
                </c:pt>
                <c:pt idx="2">
                  <c:v>锦</c:v>
                </c:pt>
                <c:pt idx="3">
                  <c:v>鞍</c:v>
                </c:pt>
                <c:pt idx="4">
                  <c:v>辽</c:v>
                </c:pt>
                <c:pt idx="5">
                  <c:v>阜</c:v>
                </c:pt>
                <c:pt idx="6">
                  <c:v>丹</c:v>
                </c:pt>
                <c:pt idx="7">
                  <c:v>沈</c:v>
                </c:pt>
                <c:pt idx="8">
                  <c:v>省</c:v>
                </c:pt>
                <c:pt idx="9">
                  <c:v>抚</c:v>
                </c:pt>
                <c:pt idx="10">
                  <c:v>盘</c:v>
                </c:pt>
                <c:pt idx="11">
                  <c:v>朝</c:v>
                </c:pt>
                <c:pt idx="12">
                  <c:v>大</c:v>
                </c:pt>
                <c:pt idx="13">
                  <c:v>本</c:v>
                </c:pt>
                <c:pt idx="14">
                  <c:v>营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13.05</c:v>
                </c:pt>
                <c:pt idx="1">
                  <c:v>13.72</c:v>
                </c:pt>
                <c:pt idx="2">
                  <c:v>14.48</c:v>
                </c:pt>
                <c:pt idx="3">
                  <c:v>14.42</c:v>
                </c:pt>
                <c:pt idx="4">
                  <c:v>15.6</c:v>
                </c:pt>
                <c:pt idx="5">
                  <c:v>13.43</c:v>
                </c:pt>
                <c:pt idx="6">
                  <c:v>16.75</c:v>
                </c:pt>
                <c:pt idx="7">
                  <c:v>12.84</c:v>
                </c:pt>
                <c:pt idx="8">
                  <c:v>13.56</c:v>
                </c:pt>
                <c:pt idx="9">
                  <c:v>18.64</c:v>
                </c:pt>
                <c:pt idx="10">
                  <c:v>14.49</c:v>
                </c:pt>
                <c:pt idx="11">
                  <c:v>12.54</c:v>
                </c:pt>
                <c:pt idx="12">
                  <c:v>12.17</c:v>
                </c:pt>
                <c:pt idx="13">
                  <c:v>18.15</c:v>
                </c:pt>
                <c:pt idx="14">
                  <c:v>12.45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全球通国际客户占比-%</c:v>
                </c:pt>
              </c:strCache>
            </c:strRef>
          </c:tx>
          <c:spPr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round/>
              </a:ln>
              <a:effectLst/>
            </c:spPr>
          </c:marke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葫</c:v>
                </c:pt>
                <c:pt idx="1">
                  <c:v>铁</c:v>
                </c:pt>
                <c:pt idx="2">
                  <c:v>锦</c:v>
                </c:pt>
                <c:pt idx="3">
                  <c:v>鞍</c:v>
                </c:pt>
                <c:pt idx="4">
                  <c:v>辽</c:v>
                </c:pt>
                <c:pt idx="5">
                  <c:v>阜</c:v>
                </c:pt>
                <c:pt idx="6">
                  <c:v>丹</c:v>
                </c:pt>
                <c:pt idx="7">
                  <c:v>沈</c:v>
                </c:pt>
                <c:pt idx="8">
                  <c:v>省</c:v>
                </c:pt>
                <c:pt idx="9">
                  <c:v>抚</c:v>
                </c:pt>
                <c:pt idx="10">
                  <c:v>盘</c:v>
                </c:pt>
                <c:pt idx="11">
                  <c:v>朝</c:v>
                </c:pt>
                <c:pt idx="12">
                  <c:v>大</c:v>
                </c:pt>
                <c:pt idx="13">
                  <c:v>本</c:v>
                </c:pt>
                <c:pt idx="14">
                  <c:v>营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0.43</c:v>
                </c:pt>
                <c:pt idx="1">
                  <c:v>0.93</c:v>
                </c:pt>
                <c:pt idx="2">
                  <c:v>0.53</c:v>
                </c:pt>
                <c:pt idx="3">
                  <c:v>0.86</c:v>
                </c:pt>
                <c:pt idx="4">
                  <c:v>0.71</c:v>
                </c:pt>
                <c:pt idx="5">
                  <c:v>0.51</c:v>
                </c:pt>
                <c:pt idx="6">
                  <c:v>0.91</c:v>
                </c:pt>
                <c:pt idx="7">
                  <c:v>1.37</c:v>
                </c:pt>
                <c:pt idx="8">
                  <c:v>1.12</c:v>
                </c:pt>
                <c:pt idx="9">
                  <c:v>1.31</c:v>
                </c:pt>
                <c:pt idx="10">
                  <c:v>0.76</c:v>
                </c:pt>
                <c:pt idx="11">
                  <c:v>0.33</c:v>
                </c:pt>
                <c:pt idx="12">
                  <c:v>1.66</c:v>
                </c:pt>
                <c:pt idx="13">
                  <c:v>0.81</c:v>
                </c:pt>
                <c:pt idx="14">
                  <c:v>0.61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全球通校园客户占比-%</c:v>
                </c:pt>
              </c:strCache>
            </c:strRef>
          </c:tx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FC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葫</c:v>
                </c:pt>
                <c:pt idx="1">
                  <c:v>铁</c:v>
                </c:pt>
                <c:pt idx="2">
                  <c:v>锦</c:v>
                </c:pt>
                <c:pt idx="3">
                  <c:v>鞍</c:v>
                </c:pt>
                <c:pt idx="4">
                  <c:v>辽</c:v>
                </c:pt>
                <c:pt idx="5">
                  <c:v>阜</c:v>
                </c:pt>
                <c:pt idx="6">
                  <c:v>丹</c:v>
                </c:pt>
                <c:pt idx="7">
                  <c:v>沈</c:v>
                </c:pt>
                <c:pt idx="8">
                  <c:v>省</c:v>
                </c:pt>
                <c:pt idx="9">
                  <c:v>抚</c:v>
                </c:pt>
                <c:pt idx="10">
                  <c:v>盘</c:v>
                </c:pt>
                <c:pt idx="11">
                  <c:v>朝</c:v>
                </c:pt>
                <c:pt idx="12">
                  <c:v>大</c:v>
                </c:pt>
                <c:pt idx="13">
                  <c:v>本</c:v>
                </c:pt>
                <c:pt idx="14">
                  <c:v>营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1.96</c:v>
                </c:pt>
                <c:pt idx="1">
                  <c:v>0.72</c:v>
                </c:pt>
                <c:pt idx="2">
                  <c:v>1.25</c:v>
                </c:pt>
                <c:pt idx="3">
                  <c:v>0.86</c:v>
                </c:pt>
                <c:pt idx="4">
                  <c:v>1.75</c:v>
                </c:pt>
                <c:pt idx="5">
                  <c:v>2.03</c:v>
                </c:pt>
                <c:pt idx="6">
                  <c:v>1.18</c:v>
                </c:pt>
                <c:pt idx="7">
                  <c:v>1.67</c:v>
                </c:pt>
                <c:pt idx="8">
                  <c:v>1.55</c:v>
                </c:pt>
                <c:pt idx="9">
                  <c:v>1.71</c:v>
                </c:pt>
                <c:pt idx="10">
                  <c:v>0.55</c:v>
                </c:pt>
                <c:pt idx="11">
                  <c:v>0.68</c:v>
                </c:pt>
                <c:pt idx="12">
                  <c:v>2.27</c:v>
                </c:pt>
                <c:pt idx="13">
                  <c:v>0.8</c:v>
                </c:pt>
                <c:pt idx="14">
                  <c:v>0.9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in val="-5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97556608758332"/>
          <c:w val="0.729679295298884"/>
          <c:h val="0.0905515630600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ac1e63e-8654-471e-b38f-69e057a62752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</a:t>
            </a:r>
            <a:r>
              <a:rPr lang="en-US" altLang="zh-CN" sz="1000" b="1" dirty="0">
                <a:effectLst/>
              </a:rPr>
              <a:t>TARPU</a:t>
            </a:r>
            <a:r>
              <a:rPr lang="zh-CN" altLang="en-US" sz="1000" b="1" dirty="0">
                <a:effectLst/>
              </a:rPr>
              <a:t>及分层情况</a:t>
            </a:r>
            <a:endParaRPr lang="en-US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982455760563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0元客户占比-%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1.06389792608194</c:v>
                </c:pt>
                <c:pt idx="1">
                  <c:v>1.11548581635201</c:v>
                </c:pt>
                <c:pt idx="2">
                  <c:v>0.894907475029778</c:v>
                </c:pt>
                <c:pt idx="3">
                  <c:v>1.15123198806475</c:v>
                </c:pt>
                <c:pt idx="4">
                  <c:v>1.10283030968243</c:v>
                </c:pt>
                <c:pt idx="5">
                  <c:v>1.43883523465887</c:v>
                </c:pt>
                <c:pt idx="6">
                  <c:v>1.38750851052174</c:v>
                </c:pt>
                <c:pt idx="7">
                  <c:v>1.2715491499781</c:v>
                </c:pt>
                <c:pt idx="8">
                  <c:v>1.14196410248315</c:v>
                </c:pt>
                <c:pt idx="9">
                  <c:v>1.50830696472872</c:v>
                </c:pt>
                <c:pt idx="10">
                  <c:v>1.32667831295233</c:v>
                </c:pt>
                <c:pt idx="11">
                  <c:v>0.838134391013578</c:v>
                </c:pt>
                <c:pt idx="12">
                  <c:v>1.47425161499163</c:v>
                </c:pt>
                <c:pt idx="13">
                  <c:v>1.25882167719678</c:v>
                </c:pt>
                <c:pt idx="14">
                  <c:v>1.2337915508546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(0,30)元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5.18112167526011</c:v>
                </c:pt>
                <c:pt idx="1">
                  <c:v>4.60598843797415</c:v>
                </c:pt>
                <c:pt idx="2">
                  <c:v>5.55036885005218</c:v>
                </c:pt>
                <c:pt idx="3">
                  <c:v>6.33793670721676</c:v>
                </c:pt>
                <c:pt idx="4">
                  <c:v>6.56964605496203</c:v>
                </c:pt>
                <c:pt idx="5">
                  <c:v>7.26836908755398</c:v>
                </c:pt>
                <c:pt idx="6">
                  <c:v>7.64577447704311</c:v>
                </c:pt>
                <c:pt idx="7">
                  <c:v>8.70874308237449</c:v>
                </c:pt>
                <c:pt idx="8">
                  <c:v>7.52742829178967</c:v>
                </c:pt>
                <c:pt idx="9">
                  <c:v>8.70266465285703</c:v>
                </c:pt>
                <c:pt idx="10">
                  <c:v>7.72548040928375</c:v>
                </c:pt>
                <c:pt idx="11">
                  <c:v>7.10098144234388</c:v>
                </c:pt>
                <c:pt idx="12">
                  <c:v>9.38524763204932</c:v>
                </c:pt>
                <c:pt idx="13">
                  <c:v>9.29570330415021</c:v>
                </c:pt>
                <c:pt idx="14">
                  <c:v>12.93594596974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[30,50)元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4.08689394553069</c:v>
                </c:pt>
                <c:pt idx="1">
                  <c:v>5.58050204544145</c:v>
                </c:pt>
                <c:pt idx="2">
                  <c:v>4.43440733273</c:v>
                </c:pt>
                <c:pt idx="3">
                  <c:v>7.11452710240537</c:v>
                </c:pt>
                <c:pt idx="4">
                  <c:v>5.9876803130224</c:v>
                </c:pt>
                <c:pt idx="5">
                  <c:v>7.03627843269054</c:v>
                </c:pt>
                <c:pt idx="6">
                  <c:v>7.60742821815108</c:v>
                </c:pt>
                <c:pt idx="7">
                  <c:v>8.10357526774694</c:v>
                </c:pt>
                <c:pt idx="8">
                  <c:v>6.51711998989692</c:v>
                </c:pt>
                <c:pt idx="9">
                  <c:v>8.09920518305393</c:v>
                </c:pt>
                <c:pt idx="10">
                  <c:v>7.81133017219865</c:v>
                </c:pt>
                <c:pt idx="11">
                  <c:v>9.27014272893084</c:v>
                </c:pt>
                <c:pt idx="12">
                  <c:v>9.02565690400124</c:v>
                </c:pt>
                <c:pt idx="13">
                  <c:v>9.60373470966329</c:v>
                </c:pt>
                <c:pt idx="14">
                  <c:v>10.9909320722919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[50,100)元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27.0060527738583</c:v>
                </c:pt>
                <c:pt idx="1">
                  <c:v>31.9161849155895</c:v>
                </c:pt>
                <c:pt idx="2">
                  <c:v>30.7876480783507</c:v>
                </c:pt>
                <c:pt idx="3">
                  <c:v>32.683399547766</c:v>
                </c:pt>
                <c:pt idx="4">
                  <c:v>31.1124703377595</c:v>
                </c:pt>
                <c:pt idx="5">
                  <c:v>32.3024534391904</c:v>
                </c:pt>
                <c:pt idx="6">
                  <c:v>30.7270920231956</c:v>
                </c:pt>
                <c:pt idx="7">
                  <c:v>33.1802165863758</c:v>
                </c:pt>
                <c:pt idx="8">
                  <c:v>33.7771323030293</c:v>
                </c:pt>
                <c:pt idx="9">
                  <c:v>32.0284575903993</c:v>
                </c:pt>
                <c:pt idx="10">
                  <c:v>35.1774394809084</c:v>
                </c:pt>
                <c:pt idx="11">
                  <c:v>38.0996496916708</c:v>
                </c:pt>
                <c:pt idx="12">
                  <c:v>35.1237808396549</c:v>
                </c:pt>
                <c:pt idx="13">
                  <c:v>32.9237656497067</c:v>
                </c:pt>
                <c:pt idx="14">
                  <c:v>30.8844059312548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[100,150)元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32.4808649080404</c:v>
                </c:pt>
                <c:pt idx="1">
                  <c:v>30.5245164883708</c:v>
                </c:pt>
                <c:pt idx="2">
                  <c:v>31.9711455207193</c:v>
                </c:pt>
                <c:pt idx="3">
                  <c:v>29.0285626750409</c:v>
                </c:pt>
                <c:pt idx="4">
                  <c:v>30.019158408689</c:v>
                </c:pt>
                <c:pt idx="5">
                  <c:v>28.0436533351934</c:v>
                </c:pt>
                <c:pt idx="6">
                  <c:v>28.4184907225531</c:v>
                </c:pt>
                <c:pt idx="7">
                  <c:v>26.1854520842457</c:v>
                </c:pt>
                <c:pt idx="8">
                  <c:v>28.7265379575986</c:v>
                </c:pt>
                <c:pt idx="9">
                  <c:v>27.8220102102882</c:v>
                </c:pt>
                <c:pt idx="10">
                  <c:v>27.0985774893936</c:v>
                </c:pt>
                <c:pt idx="11">
                  <c:v>26.3295793404939</c:v>
                </c:pt>
                <c:pt idx="12">
                  <c:v>25.1220919595232</c:v>
                </c:pt>
                <c:pt idx="13">
                  <c:v>26.8267973632512</c:v>
                </c:pt>
                <c:pt idx="14">
                  <c:v>25.204059815623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[150,200)元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16.6626478106968</c:v>
                </c:pt>
                <c:pt idx="1">
                  <c:v>13.3408877023835</c:v>
                </c:pt>
                <c:pt idx="2">
                  <c:v>13.9169933036286</c:v>
                </c:pt>
                <c:pt idx="3">
                  <c:v>12.4371018392405</c:v>
                </c:pt>
                <c:pt idx="4">
                  <c:v>13.4150263644204</c:v>
                </c:pt>
                <c:pt idx="5">
                  <c:v>12.4821651648414</c:v>
                </c:pt>
                <c:pt idx="6">
                  <c:v>11.8317773099708</c:v>
                </c:pt>
                <c:pt idx="7">
                  <c:v>11.3518732332683</c:v>
                </c:pt>
                <c:pt idx="8">
                  <c:v>12.176425087218</c:v>
                </c:pt>
                <c:pt idx="9">
                  <c:v>11.3789356423802</c:v>
                </c:pt>
                <c:pt idx="10">
                  <c:v>10.8714749188919</c:v>
                </c:pt>
                <c:pt idx="11">
                  <c:v>10.216119973365</c:v>
                </c:pt>
                <c:pt idx="12">
                  <c:v>9.88557837107511</c:v>
                </c:pt>
                <c:pt idx="13">
                  <c:v>10.9214246110248</c:v>
                </c:pt>
                <c:pt idx="14">
                  <c:v>10.082252770057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[200,300)元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  <c:pt idx="0">
                  <c:v>9.89759452631817</c:v>
                </c:pt>
                <c:pt idx="1">
                  <c:v>8.06307257956095</c:v>
                </c:pt>
                <c:pt idx="2">
                  <c:v>9.02835605361313</c:v>
                </c:pt>
                <c:pt idx="3">
                  <c:v>7.25272822333301</c:v>
                </c:pt>
                <c:pt idx="4">
                  <c:v>8.330738543103</c:v>
                </c:pt>
                <c:pt idx="5">
                  <c:v>7.90439894227538</c:v>
                </c:pt>
                <c:pt idx="6">
                  <c:v>8.07227878512791</c:v>
                </c:pt>
                <c:pt idx="7">
                  <c:v>7.41131504558665</c:v>
                </c:pt>
                <c:pt idx="8">
                  <c:v>7.43807915134103</c:v>
                </c:pt>
                <c:pt idx="9">
                  <c:v>7.13216650834114</c:v>
                </c:pt>
                <c:pt idx="10">
                  <c:v>6.91090591464936</c:v>
                </c:pt>
                <c:pt idx="11">
                  <c:v>5.76705943661156</c:v>
                </c:pt>
                <c:pt idx="12">
                  <c:v>6.73300212517417</c:v>
                </c:pt>
                <c:pt idx="13">
                  <c:v>6.76779223623955</c:v>
                </c:pt>
                <c:pt idx="14">
                  <c:v>6.07022927645231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300元以上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3.62092643421353</c:v>
                </c:pt>
                <c:pt idx="1">
                  <c:v>4.85336201432769</c:v>
                </c:pt>
                <c:pt idx="2">
                  <c:v>3.41617338587633</c:v>
                </c:pt>
                <c:pt idx="3">
                  <c:v>3.9945119169328</c:v>
                </c:pt>
                <c:pt idx="4">
                  <c:v>3.46244966836127</c:v>
                </c:pt>
                <c:pt idx="5">
                  <c:v>3.52384636359601</c:v>
                </c:pt>
                <c:pt idx="6">
                  <c:v>4.30964995343669</c:v>
                </c:pt>
                <c:pt idx="7">
                  <c:v>3.78727555042402</c:v>
                </c:pt>
                <c:pt idx="8">
                  <c:v>2.69531311664325</c:v>
                </c:pt>
                <c:pt idx="9">
                  <c:v>3.32825324795145</c:v>
                </c:pt>
                <c:pt idx="10">
                  <c:v>3.07811330172199</c:v>
                </c:pt>
                <c:pt idx="11">
                  <c:v>2.37833299557048</c:v>
                </c:pt>
                <c:pt idx="12">
                  <c:v>3.25039055353046</c:v>
                </c:pt>
                <c:pt idx="13">
                  <c:v>2.40196044876753</c:v>
                </c:pt>
                <c:pt idx="14">
                  <c:v>2.5983826137264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8"/>
          <c:order val="8"/>
          <c:tx>
            <c:strRef>
              <c:f>Sheet1!$J$1</c:f>
              <c:strCache>
                <c:ptCount val="1"/>
                <c:pt idx="0">
                  <c:v>户均TARPU-元</c:v>
                </c:pt>
              </c:strCache>
            </c:strRef>
          </c:tx>
          <c:dLbls>
            <c:dLbl>
              <c:idx val="4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丹</c:v>
                </c:pt>
                <c:pt idx="2">
                  <c:v>沈</c:v>
                </c:pt>
                <c:pt idx="3">
                  <c:v>鞍</c:v>
                </c:pt>
                <c:pt idx="4">
                  <c:v>省</c:v>
                </c:pt>
                <c:pt idx="5">
                  <c:v>盘</c:v>
                </c:pt>
                <c:pt idx="6">
                  <c:v>本</c:v>
                </c:pt>
                <c:pt idx="7">
                  <c:v>锦</c:v>
                </c:pt>
                <c:pt idx="8">
                  <c:v>营</c:v>
                </c:pt>
                <c:pt idx="9">
                  <c:v>葫</c:v>
                </c:pt>
                <c:pt idx="10">
                  <c:v>朝</c:v>
                </c:pt>
                <c:pt idx="11">
                  <c:v>阜</c:v>
                </c:pt>
                <c:pt idx="12">
                  <c:v>铁</c:v>
                </c:pt>
                <c:pt idx="13">
                  <c:v>抚</c:v>
                </c:pt>
                <c:pt idx="14">
                  <c:v>辽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131.3</c:v>
                </c:pt>
                <c:pt idx="1">
                  <c:v>131.2</c:v>
                </c:pt>
                <c:pt idx="2">
                  <c:v>127</c:v>
                </c:pt>
                <c:pt idx="3">
                  <c:v>123.7</c:v>
                </c:pt>
                <c:pt idx="4">
                  <c:v>123.6</c:v>
                </c:pt>
                <c:pt idx="5">
                  <c:v>122.4</c:v>
                </c:pt>
                <c:pt idx="6">
                  <c:v>122.1</c:v>
                </c:pt>
                <c:pt idx="7">
                  <c:v>118</c:v>
                </c:pt>
                <c:pt idx="8">
                  <c:v>117</c:v>
                </c:pt>
                <c:pt idx="9">
                  <c:v>116.6</c:v>
                </c:pt>
                <c:pt idx="10">
                  <c:v>114.4</c:v>
                </c:pt>
                <c:pt idx="11">
                  <c:v>112.6</c:v>
                </c:pt>
                <c:pt idx="12">
                  <c:v>110.4</c:v>
                </c:pt>
                <c:pt idx="13">
                  <c:v>109.7</c:v>
                </c:pt>
                <c:pt idx="14">
                  <c:v>104.5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862992"/>
        <c:axId val="1789857168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.3"/>
          <c:min val="-0.1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789862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789857168"/>
        <c:crosses val="autoZero"/>
        <c:auto val="1"/>
        <c:lblAlgn val="ctr"/>
        <c:lblOffset val="100"/>
        <c:noMultiLvlLbl val="0"/>
      </c:catAx>
      <c:valAx>
        <c:axId val="1789857168"/>
        <c:scaling>
          <c:orientation val="minMax"/>
          <c:max val="140"/>
          <c:min val="-20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78986299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24887851133"/>
          <c:y val="0.897556608758332"/>
          <c:w val="0.731946278839338"/>
          <c:h val="0.1024433912416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814d6f8-5852-4552-acb9-65af04abbb95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</a:t>
            </a:r>
            <a:r>
              <a:rPr lang="en-US" altLang="zh-CN" sz="1000" b="1" i="0" baseline="0" dirty="0">
                <a:effectLst/>
              </a:rPr>
              <a:t>DOU</a:t>
            </a:r>
            <a:r>
              <a:rPr lang="zh-CN" altLang="en-US" sz="1000" b="1" i="0" baseline="0" dirty="0">
                <a:effectLst/>
              </a:rPr>
              <a:t>及分层情况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402853315340978"/>
          <c:y val="0.018232025150717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0GB客户占比-%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3.5577244861559</c:v>
                </c:pt>
                <c:pt idx="1">
                  <c:v>4.82929773962036</c:v>
                </c:pt>
                <c:pt idx="2">
                  <c:v>5.79890248608486</c:v>
                </c:pt>
                <c:pt idx="3">
                  <c:v>3.93170142314755</c:v>
                </c:pt>
                <c:pt idx="4">
                  <c:v>5.67721169515036</c:v>
                </c:pt>
                <c:pt idx="5">
                  <c:v>4.32323467520377</c:v>
                </c:pt>
                <c:pt idx="6">
                  <c:v>5.1850677733268</c:v>
                </c:pt>
                <c:pt idx="7">
                  <c:v>6.26526417603676</c:v>
                </c:pt>
                <c:pt idx="8">
                  <c:v>4.8896889521497</c:v>
                </c:pt>
                <c:pt idx="9">
                  <c:v>4.13212240553812</c:v>
                </c:pt>
                <c:pt idx="10">
                  <c:v>4.98801845751669</c:v>
                </c:pt>
                <c:pt idx="11">
                  <c:v>5.14940758025419</c:v>
                </c:pt>
                <c:pt idx="12">
                  <c:v>5.44349617244765</c:v>
                </c:pt>
                <c:pt idx="13">
                  <c:v>4.90191295863967</c:v>
                </c:pt>
                <c:pt idx="14">
                  <c:v>3.7258103872215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(0,1)GB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12.2584868399278</c:v>
                </c:pt>
                <c:pt idx="1">
                  <c:v>14.3312285005222</c:v>
                </c:pt>
                <c:pt idx="2">
                  <c:v>15.9656225677116</c:v>
                </c:pt>
                <c:pt idx="3">
                  <c:v>12.4088866493367</c:v>
                </c:pt>
                <c:pt idx="4">
                  <c:v>15.4485340659637</c:v>
                </c:pt>
                <c:pt idx="5">
                  <c:v>13.4729106185271</c:v>
                </c:pt>
                <c:pt idx="6">
                  <c:v>14.7194443643909</c:v>
                </c:pt>
                <c:pt idx="7">
                  <c:v>15.6746463547334</c:v>
                </c:pt>
                <c:pt idx="8">
                  <c:v>15.475105545018</c:v>
                </c:pt>
                <c:pt idx="9">
                  <c:v>13.594106081937</c:v>
                </c:pt>
                <c:pt idx="10">
                  <c:v>13.5572968583934</c:v>
                </c:pt>
                <c:pt idx="11">
                  <c:v>14.4053525444976</c:v>
                </c:pt>
                <c:pt idx="12">
                  <c:v>16.1744954316311</c:v>
                </c:pt>
                <c:pt idx="13">
                  <c:v>15.997073068748</c:v>
                </c:pt>
                <c:pt idx="14">
                  <c:v>12.4316309101488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[1,5)GB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9.17472354102846</c:v>
                </c:pt>
                <c:pt idx="1">
                  <c:v>10.8127401473702</c:v>
                </c:pt>
                <c:pt idx="2">
                  <c:v>10.6585737551589</c:v>
                </c:pt>
                <c:pt idx="3">
                  <c:v>9.90851654086044</c:v>
                </c:pt>
                <c:pt idx="4">
                  <c:v>10.9308714799402</c:v>
                </c:pt>
                <c:pt idx="5">
                  <c:v>10.4892193099082</c:v>
                </c:pt>
                <c:pt idx="6">
                  <c:v>11.0017579757342</c:v>
                </c:pt>
                <c:pt idx="7">
                  <c:v>10.1009551444807</c:v>
                </c:pt>
                <c:pt idx="8">
                  <c:v>11.0204778266904</c:v>
                </c:pt>
                <c:pt idx="9">
                  <c:v>11.6384638270594</c:v>
                </c:pt>
                <c:pt idx="10">
                  <c:v>11.7300291121776</c:v>
                </c:pt>
                <c:pt idx="11">
                  <c:v>11.4783685613526</c:v>
                </c:pt>
                <c:pt idx="12">
                  <c:v>11.392915866123</c:v>
                </c:pt>
                <c:pt idx="13">
                  <c:v>12.3481654413046</c:v>
                </c:pt>
                <c:pt idx="14">
                  <c:v>14.0248137094806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[5,10)GB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10.4812794892634</c:v>
                </c:pt>
                <c:pt idx="1">
                  <c:v>11.3181874802372</c:v>
                </c:pt>
                <c:pt idx="2">
                  <c:v>10.7357529220163</c:v>
                </c:pt>
                <c:pt idx="3">
                  <c:v>11.2552516323853</c:v>
                </c:pt>
                <c:pt idx="4">
                  <c:v>11.3611571249646</c:v>
                </c:pt>
                <c:pt idx="5">
                  <c:v>11.3453810685273</c:v>
                </c:pt>
                <c:pt idx="6">
                  <c:v>11.5392374420012</c:v>
                </c:pt>
                <c:pt idx="7">
                  <c:v>10.4805948494741</c:v>
                </c:pt>
                <c:pt idx="8">
                  <c:v>11.4645558736487</c:v>
                </c:pt>
                <c:pt idx="9">
                  <c:v>12.4294929009818</c:v>
                </c:pt>
                <c:pt idx="10">
                  <c:v>11.959757860618</c:v>
                </c:pt>
                <c:pt idx="11">
                  <c:v>11.9835678092174</c:v>
                </c:pt>
                <c:pt idx="12">
                  <c:v>11.6091379424572</c:v>
                </c:pt>
                <c:pt idx="13">
                  <c:v>12.293111258232</c:v>
                </c:pt>
                <c:pt idx="14">
                  <c:v>14.0642303433001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[10,20)GB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18.724335376819</c:v>
                </c:pt>
                <c:pt idx="1">
                  <c:v>17.5718405948468</c:v>
                </c:pt>
                <c:pt idx="2">
                  <c:v>16.622953607472</c:v>
                </c:pt>
                <c:pt idx="3">
                  <c:v>19.1512975865249</c:v>
                </c:pt>
                <c:pt idx="4">
                  <c:v>17.2174861621753</c:v>
                </c:pt>
                <c:pt idx="5">
                  <c:v>18.4754151542434</c:v>
                </c:pt>
                <c:pt idx="6">
                  <c:v>17.7022392576155</c:v>
                </c:pt>
                <c:pt idx="7">
                  <c:v>16.9997581912707</c:v>
                </c:pt>
                <c:pt idx="8">
                  <c:v>17.916085672606</c:v>
                </c:pt>
                <c:pt idx="9">
                  <c:v>18.9347025282872</c:v>
                </c:pt>
                <c:pt idx="10">
                  <c:v>18.4073460388294</c:v>
                </c:pt>
                <c:pt idx="11">
                  <c:v>17.9606261752113</c:v>
                </c:pt>
                <c:pt idx="12">
                  <c:v>17.1640577475562</c:v>
                </c:pt>
                <c:pt idx="13">
                  <c:v>18.1393079898254</c:v>
                </c:pt>
                <c:pt idx="14">
                  <c:v>19.821686656531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[20,30)GB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14.2155993836445</c:v>
                </c:pt>
                <c:pt idx="1">
                  <c:v>12.0473731111601</c:v>
                </c:pt>
                <c:pt idx="2">
                  <c:v>11.7528173666207</c:v>
                </c:pt>
                <c:pt idx="3">
                  <c:v>13.9022858451209</c:v>
                </c:pt>
                <c:pt idx="4">
                  <c:v>11.7799954210604</c:v>
                </c:pt>
                <c:pt idx="5">
                  <c:v>13.1409819520132</c:v>
                </c:pt>
                <c:pt idx="6">
                  <c:v>12.1242687109139</c:v>
                </c:pt>
                <c:pt idx="7">
                  <c:v>12.3673074597993</c:v>
                </c:pt>
                <c:pt idx="8">
                  <c:v>12.323085295832</c:v>
                </c:pt>
                <c:pt idx="9">
                  <c:v>12.5438991997693</c:v>
                </c:pt>
                <c:pt idx="10">
                  <c:v>12.5129552491039</c:v>
                </c:pt>
                <c:pt idx="11">
                  <c:v>12.2841198281265</c:v>
                </c:pt>
                <c:pt idx="12">
                  <c:v>11.7585058392006</c:v>
                </c:pt>
                <c:pt idx="13">
                  <c:v>11.9307292937036</c:v>
                </c:pt>
                <c:pt idx="14">
                  <c:v>12.2165287084483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[30,50)GB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Sheet1!$H$2:$H$16</c:f>
              <c:numCache>
                <c:formatCode>General</c:formatCode>
                <c:ptCount val="15"/>
                <c:pt idx="0">
                  <c:v>16.4600012503632</c:v>
                </c:pt>
                <c:pt idx="1">
                  <c:v>13.9532209691174</c:v>
                </c:pt>
                <c:pt idx="2">
                  <c:v>13.5639115448261</c:v>
                </c:pt>
                <c:pt idx="3">
                  <c:v>15.6351291333761</c:v>
                </c:pt>
                <c:pt idx="4">
                  <c:v>13.4324539075862</c:v>
                </c:pt>
                <c:pt idx="5">
                  <c:v>14.8665635574102</c:v>
                </c:pt>
                <c:pt idx="6">
                  <c:v>13.8644725592476</c:v>
                </c:pt>
                <c:pt idx="7">
                  <c:v>14.2431386773063</c:v>
                </c:pt>
                <c:pt idx="8">
                  <c:v>13.7664194557065</c:v>
                </c:pt>
                <c:pt idx="9">
                  <c:v>13.802675205732</c:v>
                </c:pt>
                <c:pt idx="10">
                  <c:v>14.0081725342118</c:v>
                </c:pt>
                <c:pt idx="11">
                  <c:v>13.8737228427086</c:v>
                </c:pt>
                <c:pt idx="12">
                  <c:v>13.3943252245036</c:v>
                </c:pt>
                <c:pt idx="13">
                  <c:v>12.706366075473</c:v>
                </c:pt>
                <c:pt idx="14">
                  <c:v>12.6767648328547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[50,100)GB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Sheet1!$I$2:$I$16</c:f>
              <c:numCache>
                <c:formatCode>General</c:formatCode>
                <c:ptCount val="15"/>
                <c:pt idx="0">
                  <c:v>12.0243011757091</c:v>
                </c:pt>
                <c:pt idx="1">
                  <c:v>11.5582150762243</c:v>
                </c:pt>
                <c:pt idx="2">
                  <c:v>11.3087101268224</c:v>
                </c:pt>
                <c:pt idx="3">
                  <c:v>11.1041738121357</c:v>
                </c:pt>
                <c:pt idx="4">
                  <c:v>10.7537742582791</c:v>
                </c:pt>
                <c:pt idx="5">
                  <c:v>10.9720623080426</c:v>
                </c:pt>
                <c:pt idx="6">
                  <c:v>10.8182752624956</c:v>
                </c:pt>
                <c:pt idx="7">
                  <c:v>11.0500544069641</c:v>
                </c:pt>
                <c:pt idx="8">
                  <c:v>10.2215237770142</c:v>
                </c:pt>
                <c:pt idx="9">
                  <c:v>10.1585432060142</c:v>
                </c:pt>
                <c:pt idx="10">
                  <c:v>10.2189684651083</c:v>
                </c:pt>
                <c:pt idx="11">
                  <c:v>10.2149928637774</c:v>
                </c:pt>
                <c:pt idx="12">
                  <c:v>10.2569971029856</c:v>
                </c:pt>
                <c:pt idx="13">
                  <c:v>9.04421756855639</c:v>
                </c:pt>
                <c:pt idx="14">
                  <c:v>8.76250539632487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100GB以上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BFBFB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Sheet1!$J$2:$J$16</c:f>
              <c:numCache>
                <c:formatCode>General</c:formatCode>
                <c:ptCount val="15"/>
                <c:pt idx="0">
                  <c:v>3.10354845708864</c:v>
                </c:pt>
                <c:pt idx="1">
                  <c:v>3.57789638090128</c:v>
                </c:pt>
                <c:pt idx="2">
                  <c:v>3.59275562328718</c:v>
                </c:pt>
                <c:pt idx="3">
                  <c:v>2.70275737711249</c:v>
                </c:pt>
                <c:pt idx="4">
                  <c:v>3.39851588488007</c:v>
                </c:pt>
                <c:pt idx="5">
                  <c:v>2.91423135612426</c:v>
                </c:pt>
                <c:pt idx="6">
                  <c:v>3.04523665427438</c:v>
                </c:pt>
                <c:pt idx="7">
                  <c:v>2.81828073993471</c:v>
                </c:pt>
                <c:pt idx="8">
                  <c:v>2.92305760133449</c:v>
                </c:pt>
                <c:pt idx="9">
                  <c:v>2.76599464468103</c:v>
                </c:pt>
                <c:pt idx="10">
                  <c:v>2.61745542404098</c:v>
                </c:pt>
                <c:pt idx="11">
                  <c:v>2.64984179485437</c:v>
                </c:pt>
                <c:pt idx="12">
                  <c:v>2.80606867309511</c:v>
                </c:pt>
                <c:pt idx="13">
                  <c:v>2.63911634551726</c:v>
                </c:pt>
                <c:pt idx="14">
                  <c:v>2.27602905569007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9"/>
          <c:order val="9"/>
          <c:tx>
            <c:strRef>
              <c:f>Sheet1!$K$1</c:f>
              <c:strCache>
                <c:ptCount val="1"/>
                <c:pt idx="0">
                  <c:v>户均DOU-GB</c:v>
                </c:pt>
              </c:strCache>
            </c:strRef>
          </c:tx>
          <c:dLbls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defTabSz="914400">
                      <a:defRPr lang="en-US" altLang="zh-CN" sz="800" b="0" i="0" u="none" strike="noStrike" kern="120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en-US" altLang="zh-CN">
                        <a:solidFill>
                          <a:srgbClr val="FFC000"/>
                        </a:solidFill>
                      </a:rPr>
                      <a:t>25.1 </a:t>
                    </a:r>
                    <a:endParaRPr lang="en-US" altLang="zh-CN">
                      <a:solidFill>
                        <a:srgbClr val="FFC000"/>
                      </a:solidFill>
                    </a:endParaRPr>
                  </a:p>
                </c:rich>
              </c:tx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lang="en-US" alt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spcFirstLastPara="0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defTabSz="914400">
                      <a:defRPr lang="en-US" altLang="zh-CN" sz="800" b="0" i="0" u="none" strike="noStrike" kern="1200" baseline="0">
                        <a:solidFill>
                          <a:srgbClr val="FFD18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defRPr>
                    </a:pPr>
                    <a:r>
                      <a:rPr lang="en-US" altLang="zh-CN">
                        <a:solidFill>
                          <a:srgbClr val="FF0000"/>
                        </a:solidFill>
                      </a:rPr>
                      <a:t>25.1 </a:t>
                    </a:r>
                    <a:endParaRPr lang="en-US" altLang="zh-CN">
                      <a:solidFill>
                        <a:srgbClr val="FF0000"/>
                      </a:solidFill>
                    </a:endParaRPr>
                  </a:p>
                </c:rich>
              </c:tx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lang="en-US" altLang="zh-CN" sz="800" b="0" i="0" u="none" strike="noStrike" kern="1200" baseline="0">
                      <a:solidFill>
                        <a:srgbClr val="FFD18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FD184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锦</c:v>
                </c:pt>
                <c:pt idx="2">
                  <c:v>葫</c:v>
                </c:pt>
                <c:pt idx="3">
                  <c:v>大</c:v>
                </c:pt>
                <c:pt idx="4">
                  <c:v>铁</c:v>
                </c:pt>
                <c:pt idx="5">
                  <c:v>省</c:v>
                </c:pt>
                <c:pt idx="6">
                  <c:v>朝</c:v>
                </c:pt>
                <c:pt idx="7">
                  <c:v>盘</c:v>
                </c:pt>
                <c:pt idx="8">
                  <c:v>鞍</c:v>
                </c:pt>
                <c:pt idx="9">
                  <c:v>营</c:v>
                </c:pt>
                <c:pt idx="10">
                  <c:v>抚</c:v>
                </c:pt>
                <c:pt idx="11">
                  <c:v>本</c:v>
                </c:pt>
                <c:pt idx="12">
                  <c:v>辽</c:v>
                </c:pt>
                <c:pt idx="13">
                  <c:v>阜</c:v>
                </c:pt>
                <c:pt idx="14">
                  <c:v>丹</c:v>
                </c:pt>
              </c:strCache>
            </c:strRef>
          </c:cat>
          <c:val>
            <c:numRef>
              <c:f>Sheet1!$K$2:$K$16</c:f>
              <c:numCache>
                <c:formatCode>General</c:formatCode>
                <c:ptCount val="15"/>
                <c:pt idx="0">
                  <c:v>26.8</c:v>
                </c:pt>
                <c:pt idx="1">
                  <c:v>26</c:v>
                </c:pt>
                <c:pt idx="2">
                  <c:v>25.5</c:v>
                </c:pt>
                <c:pt idx="3">
                  <c:v>25.3</c:v>
                </c:pt>
                <c:pt idx="4">
                  <c:v>25.1</c:v>
                </c:pt>
                <c:pt idx="5">
                  <c:v>25.1</c:v>
                </c:pt>
                <c:pt idx="6">
                  <c:v>24.7</c:v>
                </c:pt>
                <c:pt idx="7">
                  <c:v>24.7</c:v>
                </c:pt>
                <c:pt idx="8">
                  <c:v>24</c:v>
                </c:pt>
                <c:pt idx="9">
                  <c:v>23.9</c:v>
                </c:pt>
                <c:pt idx="10">
                  <c:v>23.8</c:v>
                </c:pt>
                <c:pt idx="11">
                  <c:v>23.7</c:v>
                </c:pt>
                <c:pt idx="12">
                  <c:v>23.7</c:v>
                </c:pt>
                <c:pt idx="13">
                  <c:v>22.5</c:v>
                </c:pt>
                <c:pt idx="14">
                  <c:v>21.9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9858416"/>
        <c:axId val="1789869648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.3"/>
          <c:min val="-0.1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789858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789869648"/>
        <c:crosses val="autoZero"/>
        <c:auto val="1"/>
        <c:lblAlgn val="ctr"/>
        <c:lblOffset val="100"/>
        <c:noMultiLvlLbl val="0"/>
      </c:catAx>
      <c:valAx>
        <c:axId val="1789869648"/>
        <c:scaling>
          <c:orientation val="minMax"/>
          <c:max val="30"/>
          <c:min val="-100"/>
        </c:scaling>
        <c:delete val="0"/>
        <c:axPos val="r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7898584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4200940003"/>
          <c:y val="0.877191006100861"/>
          <c:w val="0.7895799059997"/>
          <c:h val="0.122808993899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38157f0-e95c-4ff5-8b12-caefb34683ca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全球通客户宽带情况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30499751049047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210313734514324"/>
          <c:w val="0.997383369050429"/>
          <c:h val="0.5580251298708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1000MB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Sheet1!$B$2:$B$16</c:f>
              <c:numCache>
                <c:formatCode>0.0_ </c:formatCode>
                <c:ptCount val="15"/>
                <c:pt idx="0">
                  <c:v>24.8483038857942</c:v>
                </c:pt>
                <c:pt idx="1">
                  <c:v>24.9498593323248</c:v>
                </c:pt>
                <c:pt idx="2">
                  <c:v>28.1430237199001</c:v>
                </c:pt>
                <c:pt idx="3">
                  <c:v>23.241511042354</c:v>
                </c:pt>
                <c:pt idx="4">
                  <c:v>23.8218118292987</c:v>
                </c:pt>
                <c:pt idx="5">
                  <c:v>24.0200859975316</c:v>
                </c:pt>
                <c:pt idx="6">
                  <c:v>27.1412899421042</c:v>
                </c:pt>
                <c:pt idx="7">
                  <c:v>22.2446689065451</c:v>
                </c:pt>
                <c:pt idx="8">
                  <c:v>17.9211885118154</c:v>
                </c:pt>
                <c:pt idx="9">
                  <c:v>25.0535595379404</c:v>
                </c:pt>
                <c:pt idx="10">
                  <c:v>22.8106094071101</c:v>
                </c:pt>
                <c:pt idx="11">
                  <c:v>22.6559924339049</c:v>
                </c:pt>
                <c:pt idx="12">
                  <c:v>21.8013859717523</c:v>
                </c:pt>
                <c:pt idx="13">
                  <c:v>19.1427525931347</c:v>
                </c:pt>
                <c:pt idx="14">
                  <c:v>21.7047217457269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500MB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Sheet1!$C$2:$C$16</c:f>
              <c:numCache>
                <c:formatCode>0.0_ </c:formatCode>
                <c:ptCount val="15"/>
                <c:pt idx="0">
                  <c:v>13.4375158948893</c:v>
                </c:pt>
                <c:pt idx="1">
                  <c:v>11.1637426500284</c:v>
                </c:pt>
                <c:pt idx="2">
                  <c:v>8.48860959595564</c:v>
                </c:pt>
                <c:pt idx="3">
                  <c:v>11.2355754810804</c:v>
                </c:pt>
                <c:pt idx="4">
                  <c:v>9.14299975043673</c:v>
                </c:pt>
                <c:pt idx="5">
                  <c:v>7.39986861488235</c:v>
                </c:pt>
                <c:pt idx="6">
                  <c:v>8.48018668712785</c:v>
                </c:pt>
                <c:pt idx="7">
                  <c:v>12.0118975489316</c:v>
                </c:pt>
                <c:pt idx="8">
                  <c:v>16.1990600685749</c:v>
                </c:pt>
                <c:pt idx="9">
                  <c:v>5.76850699169103</c:v>
                </c:pt>
                <c:pt idx="10">
                  <c:v>9.57958015633703</c:v>
                </c:pt>
                <c:pt idx="11">
                  <c:v>8.71799311991528</c:v>
                </c:pt>
                <c:pt idx="12">
                  <c:v>8.59000641420684</c:v>
                </c:pt>
                <c:pt idx="13">
                  <c:v>8.30858654806975</c:v>
                </c:pt>
                <c:pt idx="14">
                  <c:v>7.6310627857548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Sheet1!$D$2:$D$16</c:f>
              <c:numCache>
                <c:formatCode>0.0_ </c:formatCode>
                <c:ptCount val="15"/>
                <c:pt idx="0">
                  <c:v>9.48946086419218</c:v>
                </c:pt>
                <c:pt idx="1">
                  <c:v>6.65826995872379</c:v>
                </c:pt>
                <c:pt idx="2">
                  <c:v>9.18745059984505</c:v>
                </c:pt>
                <c:pt idx="3">
                  <c:v>12.3914313227146</c:v>
                </c:pt>
                <c:pt idx="4">
                  <c:v>12.9373596206638</c:v>
                </c:pt>
                <c:pt idx="5">
                  <c:v>10.7228172154318</c:v>
                </c:pt>
                <c:pt idx="6">
                  <c:v>9.30518652859598</c:v>
                </c:pt>
                <c:pt idx="7">
                  <c:v>9.94700652265172</c:v>
                </c:pt>
                <c:pt idx="8">
                  <c:v>10.0294236783814</c:v>
                </c:pt>
                <c:pt idx="9">
                  <c:v>9.49089487855013</c:v>
                </c:pt>
                <c:pt idx="10">
                  <c:v>8.26473582115351</c:v>
                </c:pt>
                <c:pt idx="11">
                  <c:v>9.70804596935598</c:v>
                </c:pt>
                <c:pt idx="12">
                  <c:v>9.74267711385846</c:v>
                </c:pt>
                <c:pt idx="13">
                  <c:v>11.7693834180119</c:v>
                </c:pt>
                <c:pt idx="14">
                  <c:v>9.07239463378963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200MB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Sheet1!$E$2:$E$16</c:f>
              <c:numCache>
                <c:formatCode>0.0_ </c:formatCode>
                <c:ptCount val="15"/>
                <c:pt idx="0">
                  <c:v>4.32199701976712</c:v>
                </c:pt>
                <c:pt idx="1">
                  <c:v>4.76832615734244</c:v>
                </c:pt>
                <c:pt idx="2">
                  <c:v>5.54533858181448</c:v>
                </c:pt>
                <c:pt idx="3">
                  <c:v>2.59870238527476</c:v>
                </c:pt>
                <c:pt idx="4">
                  <c:v>2.74469678063389</c:v>
                </c:pt>
                <c:pt idx="5">
                  <c:v>4.92893259545328</c:v>
                </c:pt>
                <c:pt idx="6">
                  <c:v>3.34819305376767</c:v>
                </c:pt>
                <c:pt idx="7">
                  <c:v>3.71677823731116</c:v>
                </c:pt>
                <c:pt idx="8">
                  <c:v>3.7323951085017</c:v>
                </c:pt>
                <c:pt idx="9">
                  <c:v>2.3624098896963</c:v>
                </c:pt>
                <c:pt idx="10">
                  <c:v>3.72520022278987</c:v>
                </c:pt>
                <c:pt idx="11">
                  <c:v>3.57491333291151</c:v>
                </c:pt>
                <c:pt idx="12">
                  <c:v>3.48442353888141</c:v>
                </c:pt>
                <c:pt idx="13">
                  <c:v>1.78669443936217</c:v>
                </c:pt>
                <c:pt idx="14">
                  <c:v>2.70292435228911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100MB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Sheet1!$F$2:$F$16</c:f>
              <c:numCache>
                <c:formatCode>0.0_ </c:formatCode>
                <c:ptCount val="15"/>
                <c:pt idx="0">
                  <c:v>4.38906167876405</c:v>
                </c:pt>
                <c:pt idx="1">
                  <c:v>8.75425254468167</c:v>
                </c:pt>
                <c:pt idx="2">
                  <c:v>4.76354444644436</c:v>
                </c:pt>
                <c:pt idx="3">
                  <c:v>6.53732615593477</c:v>
                </c:pt>
                <c:pt idx="4">
                  <c:v>7.01123034689294</c:v>
                </c:pt>
                <c:pt idx="5">
                  <c:v>7.18039574789983</c:v>
                </c:pt>
                <c:pt idx="6">
                  <c:v>5.9138728067116</c:v>
                </c:pt>
                <c:pt idx="7">
                  <c:v>6.02822946809539</c:v>
                </c:pt>
                <c:pt idx="8">
                  <c:v>5.19461941209864</c:v>
                </c:pt>
                <c:pt idx="9">
                  <c:v>10.3065921658319</c:v>
                </c:pt>
                <c:pt idx="10">
                  <c:v>8.56550214147157</c:v>
                </c:pt>
                <c:pt idx="11">
                  <c:v>7.44554376313327</c:v>
                </c:pt>
                <c:pt idx="12">
                  <c:v>6.53117178755141</c:v>
                </c:pt>
                <c:pt idx="13">
                  <c:v>7.71044150141444</c:v>
                </c:pt>
                <c:pt idx="14">
                  <c:v>6.32094749287535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100MB以下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62993E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Sheet1!$G$2:$G$16</c:f>
              <c:numCache>
                <c:formatCode>0.00_ </c:formatCode>
                <c:ptCount val="15"/>
                <c:pt idx="0">
                  <c:v>0.0198744986634164</c:v>
                </c:pt>
                <c:pt idx="1">
                  <c:v>0.0684514234473506</c:v>
                </c:pt>
                <c:pt idx="2">
                  <c:v>0.0555629465578363</c:v>
                </c:pt>
                <c:pt idx="3">
                  <c:v>0.1149225693403</c:v>
                </c:pt>
                <c:pt idx="4">
                  <c:v>0.109807836286499</c:v>
                </c:pt>
                <c:pt idx="5">
                  <c:v>0.217482183381773</c:v>
                </c:pt>
                <c:pt idx="6">
                  <c:v>0.171848544994515</c:v>
                </c:pt>
                <c:pt idx="7">
                  <c:v>0.132830495354881</c:v>
                </c:pt>
                <c:pt idx="8">
                  <c:v>0.198391485504246</c:v>
                </c:pt>
                <c:pt idx="9">
                  <c:v>0.263455024463681</c:v>
                </c:pt>
                <c:pt idx="10">
                  <c:v>0.0802811761768491</c:v>
                </c:pt>
                <c:pt idx="11">
                  <c:v>0.121883398215707</c:v>
                </c:pt>
                <c:pt idx="12">
                  <c:v>0.0962131025895788</c:v>
                </c:pt>
                <c:pt idx="13">
                  <c:v>0.0485553037873137</c:v>
                </c:pt>
                <c:pt idx="14">
                  <c:v>0.515298346808089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无宽带客户占比-%</c:v>
                </c:pt>
              </c:strCache>
            </c:strRef>
          </c:tx>
          <c:dLbls>
            <c:dLbl>
              <c:idx val="7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97B9E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抚</c:v>
                </c:pt>
                <c:pt idx="2">
                  <c:v>本</c:v>
                </c:pt>
                <c:pt idx="3">
                  <c:v>营</c:v>
                </c:pt>
                <c:pt idx="4">
                  <c:v>朝</c:v>
                </c:pt>
                <c:pt idx="5">
                  <c:v>锦</c:v>
                </c:pt>
                <c:pt idx="6">
                  <c:v>盘</c:v>
                </c:pt>
                <c:pt idx="7">
                  <c:v>省</c:v>
                </c:pt>
                <c:pt idx="8">
                  <c:v>沈</c:v>
                </c:pt>
                <c:pt idx="9">
                  <c:v>阜</c:v>
                </c:pt>
                <c:pt idx="10">
                  <c:v>丹</c:v>
                </c:pt>
                <c:pt idx="11">
                  <c:v>鞍</c:v>
                </c:pt>
                <c:pt idx="12">
                  <c:v>辽</c:v>
                </c:pt>
                <c:pt idx="13">
                  <c:v>铁</c:v>
                </c:pt>
                <c:pt idx="14">
                  <c:v>葫</c:v>
                </c:pt>
              </c:strCache>
            </c:strRef>
          </c:cat>
          <c:val>
            <c:numRef>
              <c:f>Sheet1!$H$2:$H$16</c:f>
              <c:numCache>
                <c:formatCode>0.0_ </c:formatCode>
                <c:ptCount val="15"/>
                <c:pt idx="0">
                  <c:v>43.4937861579297</c:v>
                </c:pt>
                <c:pt idx="1">
                  <c:v>43.6370979334515</c:v>
                </c:pt>
                <c:pt idx="2">
                  <c:v>43.8164701094825</c:v>
                </c:pt>
                <c:pt idx="3">
                  <c:v>43.8805310433012</c:v>
                </c:pt>
                <c:pt idx="4">
                  <c:v>44.2320938357874</c:v>
                </c:pt>
                <c:pt idx="5">
                  <c:v>45.5304176454194</c:v>
                </c:pt>
                <c:pt idx="6">
                  <c:v>45.6394224366982</c:v>
                </c:pt>
                <c:pt idx="7">
                  <c:v>45.9185888211101</c:v>
                </c:pt>
                <c:pt idx="8">
                  <c:v>46.7249217351237</c:v>
                </c:pt>
                <c:pt idx="9">
                  <c:v>46.7545815118265</c:v>
                </c:pt>
                <c:pt idx="10">
                  <c:v>46.9740910749611</c:v>
                </c:pt>
                <c:pt idx="11">
                  <c:v>47.7756279825633</c:v>
                </c:pt>
                <c:pt idx="12">
                  <c:v>49.75412207116</c:v>
                </c:pt>
                <c:pt idx="13">
                  <c:v>51.2335861962197</c:v>
                </c:pt>
                <c:pt idx="14">
                  <c:v>52.0526506427561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277984"/>
        <c:axId val="1423872944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80"/>
          <c:min val="0"/>
        </c:scaling>
        <c:delete val="0"/>
        <c:axPos val="l"/>
        <c:numFmt formatCode="0.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761277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23872944"/>
        <c:crosses val="autoZero"/>
        <c:auto val="1"/>
        <c:lblAlgn val="ctr"/>
        <c:lblOffset val="100"/>
        <c:noMultiLvlLbl val="0"/>
      </c:catAx>
      <c:valAx>
        <c:axId val="1423872944"/>
        <c:scaling>
          <c:orientation val="minMax"/>
          <c:max val="55"/>
          <c:min val="-50"/>
        </c:scaling>
        <c:delete val="0"/>
        <c:axPos val="r"/>
        <c:numFmt formatCode="0.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761277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24887851133"/>
          <c:y val="0.897556608758332"/>
          <c:w val="0.731946278839338"/>
          <c:h val="0.0770970356822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841fd95-8c2f-449d-a615-28d50512d602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全球通客户网龄分布情况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13604707005227"/>
          <c:y val="0.018232025150717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[0,1)年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BCB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Sheet1!$B$2:$B$16</c:f>
              <c:numCache>
                <c:formatCode>0.0_ </c:formatCode>
                <c:ptCount val="15"/>
                <c:pt idx="0">
                  <c:v>0.758084636791095</c:v>
                </c:pt>
                <c:pt idx="1">
                  <c:v>0.515936055414824</c:v>
                </c:pt>
                <c:pt idx="2">
                  <c:v>0.736231584998268</c:v>
                </c:pt>
                <c:pt idx="3">
                  <c:v>0.518378411182813</c:v>
                </c:pt>
                <c:pt idx="4">
                  <c:v>0.958761328103244</c:v>
                </c:pt>
                <c:pt idx="5">
                  <c:v>0.534889539562216</c:v>
                </c:pt>
                <c:pt idx="6">
                  <c:v>0.410472878540616</c:v>
                </c:pt>
                <c:pt idx="7">
                  <c:v>1.77535104406938</c:v>
                </c:pt>
                <c:pt idx="8">
                  <c:v>0.468746337919235</c:v>
                </c:pt>
                <c:pt idx="9">
                  <c:v>0.720170727715601</c:v>
                </c:pt>
                <c:pt idx="10">
                  <c:v>0.886885520008918</c:v>
                </c:pt>
                <c:pt idx="11">
                  <c:v>0.724398743969685</c:v>
                </c:pt>
                <c:pt idx="12">
                  <c:v>1.07981614115614</c:v>
                </c:pt>
                <c:pt idx="13">
                  <c:v>0.867433397227547</c:v>
                </c:pt>
                <c:pt idx="14">
                  <c:v>0.838355507611171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[1,5)年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Sheet1!$C$2:$C$16</c:f>
              <c:numCache>
                <c:formatCode>0.0_ </c:formatCode>
                <c:ptCount val="15"/>
                <c:pt idx="0">
                  <c:v>8.65495953683268</c:v>
                </c:pt>
                <c:pt idx="1">
                  <c:v>10.3344639560345</c:v>
                </c:pt>
                <c:pt idx="2">
                  <c:v>8.28057866770825</c:v>
                </c:pt>
                <c:pt idx="3">
                  <c:v>10.5612647421763</c:v>
                </c:pt>
                <c:pt idx="4">
                  <c:v>10.3641701741683</c:v>
                </c:pt>
                <c:pt idx="5">
                  <c:v>9.4129739452668</c:v>
                </c:pt>
                <c:pt idx="6">
                  <c:v>8.56234171713977</c:v>
                </c:pt>
                <c:pt idx="7">
                  <c:v>9.64605261891548</c:v>
                </c:pt>
                <c:pt idx="8">
                  <c:v>10.1229677893141</c:v>
                </c:pt>
                <c:pt idx="9">
                  <c:v>10.1530853886022</c:v>
                </c:pt>
                <c:pt idx="10">
                  <c:v>11.1247352580537</c:v>
                </c:pt>
                <c:pt idx="11">
                  <c:v>10.8664884415789</c:v>
                </c:pt>
                <c:pt idx="12">
                  <c:v>11.6878009786035</c:v>
                </c:pt>
                <c:pt idx="13">
                  <c:v>11.8266800011112</c:v>
                </c:pt>
                <c:pt idx="14">
                  <c:v>12.1268608414239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[5,10)年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Sheet1!$D$2:$D$16</c:f>
              <c:numCache>
                <c:formatCode>0.0_ </c:formatCode>
                <c:ptCount val="15"/>
                <c:pt idx="0">
                  <c:v>15.5218629050315</c:v>
                </c:pt>
                <c:pt idx="1">
                  <c:v>14.8712664405421</c:v>
                </c:pt>
                <c:pt idx="2">
                  <c:v>16.8220442033738</c:v>
                </c:pt>
                <c:pt idx="3">
                  <c:v>15.0021240871483</c:v>
                </c:pt>
                <c:pt idx="4">
                  <c:v>15.1890072643078</c:v>
                </c:pt>
                <c:pt idx="5">
                  <c:v>17.1005741102643</c:v>
                </c:pt>
                <c:pt idx="6">
                  <c:v>18.1335583786628</c:v>
                </c:pt>
                <c:pt idx="7">
                  <c:v>17.2017208136972</c:v>
                </c:pt>
                <c:pt idx="8">
                  <c:v>18.0322809978047</c:v>
                </c:pt>
                <c:pt idx="9">
                  <c:v>18.1370414633755</c:v>
                </c:pt>
                <c:pt idx="10">
                  <c:v>17.3503511314235</c:v>
                </c:pt>
                <c:pt idx="11">
                  <c:v>17.856327582446</c:v>
                </c:pt>
                <c:pt idx="12">
                  <c:v>17.6632134039028</c:v>
                </c:pt>
                <c:pt idx="13">
                  <c:v>19.7196988637942</c:v>
                </c:pt>
                <c:pt idx="14">
                  <c:v>20.7043030085101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[10,15)年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Sheet1!$E$2:$E$16</c:f>
              <c:numCache>
                <c:formatCode>0.0_ </c:formatCode>
                <c:ptCount val="15"/>
                <c:pt idx="0">
                  <c:v>26.3007388926207</c:v>
                </c:pt>
                <c:pt idx="1">
                  <c:v>29.7962016801912</c:v>
                </c:pt>
                <c:pt idx="2">
                  <c:v>31.139132293225</c:v>
                </c:pt>
                <c:pt idx="3">
                  <c:v>32.5303946756216</c:v>
                </c:pt>
                <c:pt idx="4">
                  <c:v>27.2622391254187</c:v>
                </c:pt>
                <c:pt idx="5">
                  <c:v>34.2562601010272</c:v>
                </c:pt>
                <c:pt idx="6">
                  <c:v>30.5258571110214</c:v>
                </c:pt>
                <c:pt idx="7">
                  <c:v>33.864163509382</c:v>
                </c:pt>
                <c:pt idx="8">
                  <c:v>30.1927328692745</c:v>
                </c:pt>
                <c:pt idx="9">
                  <c:v>30.2256168845404</c:v>
                </c:pt>
                <c:pt idx="10">
                  <c:v>31.238156281351</c:v>
                </c:pt>
                <c:pt idx="11">
                  <c:v>30.8853593332285</c:v>
                </c:pt>
                <c:pt idx="12">
                  <c:v>35.6094353367415</c:v>
                </c:pt>
                <c:pt idx="13">
                  <c:v>32.1151762646887</c:v>
                </c:pt>
                <c:pt idx="14">
                  <c:v>26.7484597866475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[15,20)年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Sheet1!$F$2:$F$16</c:f>
              <c:numCache>
                <c:formatCode>0.0_ </c:formatCode>
                <c:ptCount val="15"/>
                <c:pt idx="0">
                  <c:v>34.1848191152481</c:v>
                </c:pt>
                <c:pt idx="1">
                  <c:v>32.9440556438109</c:v>
                </c:pt>
                <c:pt idx="2">
                  <c:v>31.2717866328644</c:v>
                </c:pt>
                <c:pt idx="3">
                  <c:v>28.2984039002286</c:v>
                </c:pt>
                <c:pt idx="4">
                  <c:v>31.8101891266122</c:v>
                </c:pt>
                <c:pt idx="5">
                  <c:v>28.2453459200303</c:v>
                </c:pt>
                <c:pt idx="6">
                  <c:v>28.9046424023078</c:v>
                </c:pt>
                <c:pt idx="7">
                  <c:v>28.2833888865719</c:v>
                </c:pt>
                <c:pt idx="8">
                  <c:v>27.264240123124</c:v>
                </c:pt>
                <c:pt idx="9">
                  <c:v>28.0318733989393</c:v>
                </c:pt>
                <c:pt idx="10">
                  <c:v>27.2217422806822</c:v>
                </c:pt>
                <c:pt idx="11">
                  <c:v>27.1705330012327</c:v>
                </c:pt>
                <c:pt idx="12">
                  <c:v>24.4444587703634</c:v>
                </c:pt>
                <c:pt idx="13">
                  <c:v>23.7276717504236</c:v>
                </c:pt>
                <c:pt idx="14">
                  <c:v>25.8860361980103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[20,30)年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Sheet1!$G$2:$G$16</c:f>
              <c:numCache>
                <c:formatCode>0.0_ </c:formatCode>
                <c:ptCount val="15"/>
                <c:pt idx="0">
                  <c:v>14.5360330102677</c:v>
                </c:pt>
                <c:pt idx="1">
                  <c:v>11.5108840324589</c:v>
                </c:pt>
                <c:pt idx="2">
                  <c:v>11.7428569322947</c:v>
                </c:pt>
                <c:pt idx="3">
                  <c:v>13.046446705642</c:v>
                </c:pt>
                <c:pt idx="4">
                  <c:v>14.3877851419842</c:v>
                </c:pt>
                <c:pt idx="5">
                  <c:v>10.4107356590772</c:v>
                </c:pt>
                <c:pt idx="6">
                  <c:v>13.4328781117635</c:v>
                </c:pt>
                <c:pt idx="7">
                  <c:v>9.21905727383844</c:v>
                </c:pt>
                <c:pt idx="8">
                  <c:v>13.9030163826845</c:v>
                </c:pt>
                <c:pt idx="9">
                  <c:v>12.6903854093094</c:v>
                </c:pt>
                <c:pt idx="10">
                  <c:v>12.1412049938691</c:v>
                </c:pt>
                <c:pt idx="11">
                  <c:v>12.4725433599318</c:v>
                </c:pt>
                <c:pt idx="12">
                  <c:v>9.49077804782135</c:v>
                </c:pt>
                <c:pt idx="13">
                  <c:v>11.7308386810012</c:v>
                </c:pt>
                <c:pt idx="14">
                  <c:v>13.6048903272204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30年以上</c:v>
                </c:pt>
              </c:strCache>
            </c:strRef>
          </c:tx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97B9E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铁</c:v>
                </c:pt>
                <c:pt idx="2">
                  <c:v>阜</c:v>
                </c:pt>
                <c:pt idx="3">
                  <c:v>锦</c:v>
                </c:pt>
                <c:pt idx="4">
                  <c:v>本</c:v>
                </c:pt>
                <c:pt idx="5">
                  <c:v>鞍</c:v>
                </c:pt>
                <c:pt idx="6">
                  <c:v>沈</c:v>
                </c:pt>
                <c:pt idx="7">
                  <c:v>营</c:v>
                </c:pt>
                <c:pt idx="8">
                  <c:v>丹</c:v>
                </c:pt>
                <c:pt idx="9">
                  <c:v>省</c:v>
                </c:pt>
                <c:pt idx="10">
                  <c:v>抚</c:v>
                </c:pt>
                <c:pt idx="11">
                  <c:v>朝</c:v>
                </c:pt>
                <c:pt idx="12">
                  <c:v>盘</c:v>
                </c:pt>
                <c:pt idx="13">
                  <c:v>葫</c:v>
                </c:pt>
                <c:pt idx="14">
                  <c:v>大</c:v>
                </c:pt>
              </c:strCache>
            </c:strRef>
          </c:cat>
          <c:val>
            <c:numRef>
              <c:f>Sheet1!$H$2:$H$16</c:f>
              <c:numCache>
                <c:formatCode>0.0_ </c:formatCode>
                <c:ptCount val="15"/>
                <c:pt idx="0">
                  <c:v>0.0435019032082654</c:v>
                </c:pt>
                <c:pt idx="1">
                  <c:v>0.0271921915475219</c:v>
                </c:pt>
                <c:pt idx="2">
                  <c:v>0.0073696855355182</c:v>
                </c:pt>
                <c:pt idx="3">
                  <c:v>0.042987478000526</c:v>
                </c:pt>
                <c:pt idx="4">
                  <c:v>0.0278478394054884</c:v>
                </c:pt>
                <c:pt idx="5">
                  <c:v>0.039220724771945</c:v>
                </c:pt>
                <c:pt idx="6">
                  <c:v>0.0302494005640939</c:v>
                </c:pt>
                <c:pt idx="7">
                  <c:v>0.0102658535255187</c:v>
                </c:pt>
                <c:pt idx="8">
                  <c:v>0.0160154998789072</c:v>
                </c:pt>
                <c:pt idx="9">
                  <c:v>0.0418267275176456</c:v>
                </c:pt>
                <c:pt idx="10">
                  <c:v>0.036924534611526</c:v>
                </c:pt>
                <c:pt idx="11">
                  <c:v>0.0243495376124264</c:v>
                </c:pt>
                <c:pt idx="12">
                  <c:v>0.0244973214113036</c:v>
                </c:pt>
                <c:pt idx="13">
                  <c:v>0.0125010417534795</c:v>
                </c:pt>
                <c:pt idx="14">
                  <c:v>0.0910943305765312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"/>
          <c:min val="-0.1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24887851133"/>
          <c:y val="0.897556608758332"/>
          <c:w val="0.731946278839338"/>
          <c:h val="0.07709703568229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761022a-93a7-4ccc-9656-2035ebe756c2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全球通客户套餐费实收分层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982455760563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210313734514324"/>
          <c:w val="0.997383369050429"/>
          <c:h val="0.55802512987080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套餐费实收-(0,10)元占比-%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0.03479150513830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5.63161629102795e-17"/>
                  <c:y val="0.03522327195055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030718261897854"/>
                  <c:y val="0.04076488072091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0.0030718261897854"/>
                  <c:y val="0.0616239884349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Sheet1!$B$2:$B$16</c:f>
              <c:numCache>
                <c:formatCode>0.0_);[Red]\(0.0\)</c:formatCode>
                <c:ptCount val="15"/>
                <c:pt idx="0">
                  <c:v>5.78432683848532</c:v>
                </c:pt>
                <c:pt idx="1">
                  <c:v>5.19025254069096</c:v>
                </c:pt>
                <c:pt idx="2">
                  <c:v>6.49774600051946</c:v>
                </c:pt>
                <c:pt idx="3">
                  <c:v>3.63339543280773</c:v>
                </c:pt>
                <c:pt idx="4">
                  <c:v>6.70718423919049</c:v>
                </c:pt>
                <c:pt idx="5">
                  <c:v>5.84917413357611</c:v>
                </c:pt>
                <c:pt idx="6">
                  <c:v>7.3698294831227</c:v>
                </c:pt>
                <c:pt idx="7">
                  <c:v>5.80437147351369</c:v>
                </c:pt>
                <c:pt idx="8">
                  <c:v>5.59464778695048</c:v>
                </c:pt>
                <c:pt idx="9">
                  <c:v>7.02520588969304</c:v>
                </c:pt>
                <c:pt idx="10">
                  <c:v>9.78719592307999</c:v>
                </c:pt>
                <c:pt idx="11">
                  <c:v>10.7788932703676</c:v>
                </c:pt>
                <c:pt idx="12">
                  <c:v>9.79172693086491</c:v>
                </c:pt>
                <c:pt idx="13">
                  <c:v>19.5980465286476</c:v>
                </c:pt>
                <c:pt idx="14">
                  <c:v>4.41214788222692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(10,30)元占比-%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Sheet1!$C$2:$C$16</c:f>
              <c:numCache>
                <c:formatCode>0.0_);[Red]\(0.0\)</c:formatCode>
                <c:ptCount val="15"/>
                <c:pt idx="0">
                  <c:v>12.2548419365109</c:v>
                </c:pt>
                <c:pt idx="1">
                  <c:v>17.1851448069617</c:v>
                </c:pt>
                <c:pt idx="2">
                  <c:v>20.1062985429408</c:v>
                </c:pt>
                <c:pt idx="3">
                  <c:v>19.0427718132406</c:v>
                </c:pt>
                <c:pt idx="4">
                  <c:v>18.6518698596619</c:v>
                </c:pt>
                <c:pt idx="5">
                  <c:v>21.5300262168952</c:v>
                </c:pt>
                <c:pt idx="6">
                  <c:v>22.3491886338992</c:v>
                </c:pt>
                <c:pt idx="7">
                  <c:v>25.0385419030701</c:v>
                </c:pt>
                <c:pt idx="8">
                  <c:v>24.9085041976509</c:v>
                </c:pt>
                <c:pt idx="9">
                  <c:v>25.0661342650362</c:v>
                </c:pt>
                <c:pt idx="10">
                  <c:v>31.5757256041725</c:v>
                </c:pt>
                <c:pt idx="11">
                  <c:v>30.7087744237065</c:v>
                </c:pt>
                <c:pt idx="12">
                  <c:v>29.7587755153375</c:v>
                </c:pt>
                <c:pt idx="13">
                  <c:v>23.8695058618215</c:v>
                </c:pt>
                <c:pt idx="14">
                  <c:v>44.7113575171535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[30,50)元占比-%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Sheet1!$D$2:$D$16</c:f>
              <c:numCache>
                <c:formatCode>0.0_);[Red]\(0.0\)</c:formatCode>
                <c:ptCount val="15"/>
                <c:pt idx="0">
                  <c:v>7.5427961064821</c:v>
                </c:pt>
                <c:pt idx="1">
                  <c:v>8.61011517999792</c:v>
                </c:pt>
                <c:pt idx="2">
                  <c:v>9.50653599025625</c:v>
                </c:pt>
                <c:pt idx="3">
                  <c:v>12.9437071465612</c:v>
                </c:pt>
                <c:pt idx="4">
                  <c:v>12.2496724391052</c:v>
                </c:pt>
                <c:pt idx="5">
                  <c:v>11.8948038524461</c:v>
                </c:pt>
                <c:pt idx="6">
                  <c:v>9.35781910879725</c:v>
                </c:pt>
                <c:pt idx="7">
                  <c:v>9.0270223738682</c:v>
                </c:pt>
                <c:pt idx="8">
                  <c:v>11.5273055443626</c:v>
                </c:pt>
                <c:pt idx="9">
                  <c:v>13.0571499875218</c:v>
                </c:pt>
                <c:pt idx="10">
                  <c:v>9.42091014054226</c:v>
                </c:pt>
                <c:pt idx="11">
                  <c:v>8.5242921481927</c:v>
                </c:pt>
                <c:pt idx="12">
                  <c:v>11.351259574147</c:v>
                </c:pt>
                <c:pt idx="13">
                  <c:v>8.44721545888281</c:v>
                </c:pt>
                <c:pt idx="14">
                  <c:v>9.12683477606323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[50,80)元占比-%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Sheet1!$E$2:$E$16</c:f>
              <c:numCache>
                <c:formatCode>0.0_);[Red]\(0.0\)</c:formatCode>
                <c:ptCount val="15"/>
                <c:pt idx="0">
                  <c:v>20.7354129657085</c:v>
                </c:pt>
                <c:pt idx="1">
                  <c:v>23.1306402285229</c:v>
                </c:pt>
                <c:pt idx="2">
                  <c:v>21.4134965941911</c:v>
                </c:pt>
                <c:pt idx="3">
                  <c:v>23.2139358902952</c:v>
                </c:pt>
                <c:pt idx="4">
                  <c:v>23.3131797875195</c:v>
                </c:pt>
                <c:pt idx="5">
                  <c:v>21.1768168719069</c:v>
                </c:pt>
                <c:pt idx="6">
                  <c:v>21.011813794809</c:v>
                </c:pt>
                <c:pt idx="7">
                  <c:v>21.6758097712528</c:v>
                </c:pt>
                <c:pt idx="8">
                  <c:v>19.2622391245708</c:v>
                </c:pt>
                <c:pt idx="9">
                  <c:v>22.3458946843025</c:v>
                </c:pt>
                <c:pt idx="10">
                  <c:v>18.0490305370864</c:v>
                </c:pt>
                <c:pt idx="11">
                  <c:v>20.1588267053027</c:v>
                </c:pt>
                <c:pt idx="12">
                  <c:v>18.864685389443</c:v>
                </c:pt>
                <c:pt idx="13">
                  <c:v>20.7331147171829</c:v>
                </c:pt>
                <c:pt idx="14">
                  <c:v>16.0143018441852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[80,108)元占比-%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Sheet1!$F$2:$F$16</c:f>
              <c:numCache>
                <c:formatCode>0.0_);[Red]\(0.0\)</c:formatCode>
                <c:ptCount val="15"/>
                <c:pt idx="0">
                  <c:v>16.8672326974122</c:v>
                </c:pt>
                <c:pt idx="1">
                  <c:v>15.0663839744854</c:v>
                </c:pt>
                <c:pt idx="2">
                  <c:v>14.0688067941603</c:v>
                </c:pt>
                <c:pt idx="3">
                  <c:v>14.5024679739566</c:v>
                </c:pt>
                <c:pt idx="4">
                  <c:v>14.2822864539757</c:v>
                </c:pt>
                <c:pt idx="5">
                  <c:v>13.4459131077631</c:v>
                </c:pt>
                <c:pt idx="6">
                  <c:v>13.4714040216364</c:v>
                </c:pt>
                <c:pt idx="7">
                  <c:v>12.8686914534797</c:v>
                </c:pt>
                <c:pt idx="8">
                  <c:v>13.3782015205453</c:v>
                </c:pt>
                <c:pt idx="9">
                  <c:v>11.0531569752932</c:v>
                </c:pt>
                <c:pt idx="10">
                  <c:v>9.58862523390532</c:v>
                </c:pt>
                <c:pt idx="11">
                  <c:v>9.51320024876472</c:v>
                </c:pt>
                <c:pt idx="12">
                  <c:v>11.7681830187018</c:v>
                </c:pt>
                <c:pt idx="13">
                  <c:v>9.22972991991893</c:v>
                </c:pt>
                <c:pt idx="14">
                  <c:v>8.95891838684462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[108,150)元占比-%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Sheet1!$G$2:$G$16</c:f>
              <c:numCache>
                <c:formatCode>0.0_);[Red]\(0.0\)</c:formatCode>
                <c:ptCount val="15"/>
                <c:pt idx="0">
                  <c:v>18.3062971077424</c:v>
                </c:pt>
                <c:pt idx="1">
                  <c:v>14.3883895429994</c:v>
                </c:pt>
                <c:pt idx="2">
                  <c:v>14.4010751074926</c:v>
                </c:pt>
                <c:pt idx="3">
                  <c:v>15.067509170876</c:v>
                </c:pt>
                <c:pt idx="4">
                  <c:v>13.5071905536174</c:v>
                </c:pt>
                <c:pt idx="5">
                  <c:v>14.2036703653252</c:v>
                </c:pt>
                <c:pt idx="6">
                  <c:v>13.4447706677996</c:v>
                </c:pt>
                <c:pt idx="7">
                  <c:v>13.6058787162612</c:v>
                </c:pt>
                <c:pt idx="8">
                  <c:v>13.7478478921831</c:v>
                </c:pt>
                <c:pt idx="9">
                  <c:v>12.0519091589718</c:v>
                </c:pt>
                <c:pt idx="10">
                  <c:v>11.6151411394673</c:v>
                </c:pt>
                <c:pt idx="11">
                  <c:v>11.8190578377972</c:v>
                </c:pt>
                <c:pt idx="12">
                  <c:v>9.29556916653042</c:v>
                </c:pt>
                <c:pt idx="13">
                  <c:v>10.1107623886395</c:v>
                </c:pt>
                <c:pt idx="14">
                  <c:v>9.24553429257983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[150,200)元占比-%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Sheet1!$H$2:$H$16</c:f>
              <c:numCache>
                <c:formatCode>0.0_);[Red]\(0.0\)</c:formatCode>
                <c:ptCount val="15"/>
                <c:pt idx="0">
                  <c:v>13.7467480233822</c:v>
                </c:pt>
                <c:pt idx="1">
                  <c:v>12.5629620037013</c:v>
                </c:pt>
                <c:pt idx="2">
                  <c:v>10.6870712860549</c:v>
                </c:pt>
                <c:pt idx="3">
                  <c:v>9.4113353947798</c:v>
                </c:pt>
                <c:pt idx="4">
                  <c:v>8.43039133660631</c:v>
                </c:pt>
                <c:pt idx="5">
                  <c:v>9.41138620977623</c:v>
                </c:pt>
                <c:pt idx="6">
                  <c:v>10.0769196623905</c:v>
                </c:pt>
                <c:pt idx="7">
                  <c:v>9.14675661081677</c:v>
                </c:pt>
                <c:pt idx="8">
                  <c:v>9.22284347973772</c:v>
                </c:pt>
                <c:pt idx="9">
                  <c:v>7.52433241826803</c:v>
                </c:pt>
                <c:pt idx="10">
                  <c:v>7.66263885018115</c:v>
                </c:pt>
                <c:pt idx="11">
                  <c:v>6.10703717118976</c:v>
                </c:pt>
                <c:pt idx="12">
                  <c:v>7.31282464061576</c:v>
                </c:pt>
                <c:pt idx="13">
                  <c:v>6.16933838120839</c:v>
                </c:pt>
                <c:pt idx="14">
                  <c:v>5.73810833502215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200元以上占比-%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1A78A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Sheet1!$I$2:$I$16</c:f>
              <c:numCache>
                <c:formatCode>0.0_);[Red]\(0.0\)</c:formatCode>
                <c:ptCount val="15"/>
                <c:pt idx="0">
                  <c:v>4.76234432427646</c:v>
                </c:pt>
                <c:pt idx="1">
                  <c:v>3.86611172264042</c:v>
                </c:pt>
                <c:pt idx="2">
                  <c:v>3.31896968438458</c:v>
                </c:pt>
                <c:pt idx="3">
                  <c:v>2.18487717748286</c:v>
                </c:pt>
                <c:pt idx="4">
                  <c:v>2.85822533032346</c:v>
                </c:pt>
                <c:pt idx="5">
                  <c:v>2.48820924231119</c:v>
                </c:pt>
                <c:pt idx="6">
                  <c:v>2.91825462754523</c:v>
                </c:pt>
                <c:pt idx="7">
                  <c:v>2.83292769773757</c:v>
                </c:pt>
                <c:pt idx="8">
                  <c:v>2.35841045399901</c:v>
                </c:pt>
                <c:pt idx="9">
                  <c:v>1.8762166209134</c:v>
                </c:pt>
                <c:pt idx="10">
                  <c:v>2.30073257156508</c:v>
                </c:pt>
                <c:pt idx="11">
                  <c:v>2.3899181946789</c:v>
                </c:pt>
                <c:pt idx="12">
                  <c:v>1.85697576435965</c:v>
                </c:pt>
                <c:pt idx="13">
                  <c:v>1.84228674369837</c:v>
                </c:pt>
                <c:pt idx="14">
                  <c:v>1.79279696592455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8"/>
          <c:order val="8"/>
          <c:tx>
            <c:strRef>
              <c:f>Sheet1!$J$1</c:f>
              <c:strCache>
                <c:ptCount val="1"/>
                <c:pt idx="0">
                  <c:v>户均套餐费实收-元</c:v>
                </c:pt>
              </c:strCache>
            </c:strRef>
          </c:tx>
          <c:spPr>
            <a:ln w="19050" cap="rnd" cmpd="sng" algn="ctr">
              <a:solidFill>
                <a:srgbClr val="00B0F0"/>
              </a:solidFill>
              <a:prstDash val="solid"/>
              <a:round/>
            </a:ln>
          </c:spPr>
          <c:marker>
            <c:spPr>
              <a:solidFill>
                <a:srgbClr val="00B0F0"/>
              </a:solidFill>
              <a:ln w="6350" cap="flat" cmpd="sng" algn="ctr">
                <a:solidFill>
                  <a:srgbClr val="00B0F0"/>
                </a:solidFill>
                <a:prstDash val="solid"/>
                <a:round/>
              </a:ln>
            </c:spPr>
          </c:marker>
          <c:dLbls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大</c:v>
                </c:pt>
                <c:pt idx="1">
                  <c:v>沈</c:v>
                </c:pt>
                <c:pt idx="2">
                  <c:v>省</c:v>
                </c:pt>
                <c:pt idx="3">
                  <c:v>丹</c:v>
                </c:pt>
                <c:pt idx="4">
                  <c:v>营</c:v>
                </c:pt>
                <c:pt idx="5">
                  <c:v>抚</c:v>
                </c:pt>
                <c:pt idx="6">
                  <c:v>盘</c:v>
                </c:pt>
                <c:pt idx="7">
                  <c:v>本</c:v>
                </c:pt>
                <c:pt idx="8">
                  <c:v>鞍</c:v>
                </c:pt>
                <c:pt idx="9">
                  <c:v>朝</c:v>
                </c:pt>
                <c:pt idx="10">
                  <c:v>锦</c:v>
                </c:pt>
                <c:pt idx="11">
                  <c:v>葫</c:v>
                </c:pt>
                <c:pt idx="12">
                  <c:v>辽</c:v>
                </c:pt>
                <c:pt idx="13">
                  <c:v>铁</c:v>
                </c:pt>
                <c:pt idx="14">
                  <c:v>阜</c:v>
                </c:pt>
              </c:strCache>
            </c:strRef>
          </c:cat>
          <c:val>
            <c:numRef>
              <c:f>Sheet1!$J$2:$J$16</c:f>
              <c:numCache>
                <c:formatCode>0.0_);[Red]\(0.0\)</c:formatCode>
                <c:ptCount val="15"/>
                <c:pt idx="0">
                  <c:v>97.1</c:v>
                </c:pt>
                <c:pt idx="1">
                  <c:v>88.97</c:v>
                </c:pt>
                <c:pt idx="2">
                  <c:v>82.54</c:v>
                </c:pt>
                <c:pt idx="3">
                  <c:v>80.19</c:v>
                </c:pt>
                <c:pt idx="4">
                  <c:v>78.25</c:v>
                </c:pt>
                <c:pt idx="5">
                  <c:v>78.09</c:v>
                </c:pt>
                <c:pt idx="6">
                  <c:v>77.95</c:v>
                </c:pt>
                <c:pt idx="7">
                  <c:v>76.29</c:v>
                </c:pt>
                <c:pt idx="8">
                  <c:v>75.58</c:v>
                </c:pt>
                <c:pt idx="9">
                  <c:v>70.21</c:v>
                </c:pt>
                <c:pt idx="10">
                  <c:v>65.28</c:v>
                </c:pt>
                <c:pt idx="11">
                  <c:v>65.07</c:v>
                </c:pt>
                <c:pt idx="12">
                  <c:v>63.88</c:v>
                </c:pt>
                <c:pt idx="13">
                  <c:v>60.89</c:v>
                </c:pt>
                <c:pt idx="14">
                  <c:v>59.06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408704"/>
        <c:axId val="1377598224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.3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465408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377598224"/>
        <c:crosses val="autoZero"/>
        <c:auto val="1"/>
        <c:lblAlgn val="ctr"/>
        <c:lblOffset val="100"/>
        <c:noMultiLvlLbl val="0"/>
      </c:catAx>
      <c:valAx>
        <c:axId val="1377598224"/>
        <c:scaling>
          <c:orientation val="minMax"/>
          <c:max val="100"/>
          <c:min val="-200"/>
        </c:scaling>
        <c:delete val="0"/>
        <c:axPos val="r"/>
        <c:numFmt formatCode="0.0_);[Red]\(0.0\)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654087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80786876094"/>
          <c:y val="0.882282406765229"/>
          <c:w val="0.872519213123906"/>
          <c:h val="0.1177175932347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40e264d-8871-429d-89fc-834b88a94397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全球通客户分等级情况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421284272479691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普卡-万户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6.46</c:v>
                </c:pt>
                <c:pt idx="1">
                  <c:v>8.58</c:v>
                </c:pt>
                <c:pt idx="2">
                  <c:v>6.16</c:v>
                </c:pt>
                <c:pt idx="3">
                  <c:v>5.94</c:v>
                </c:pt>
                <c:pt idx="4">
                  <c:v>5.83</c:v>
                </c:pt>
                <c:pt idx="5">
                  <c:v>12.62</c:v>
                </c:pt>
                <c:pt idx="6">
                  <c:v>6.15</c:v>
                </c:pt>
                <c:pt idx="7">
                  <c:v>8.57</c:v>
                </c:pt>
                <c:pt idx="8">
                  <c:v>5.54</c:v>
                </c:pt>
                <c:pt idx="9">
                  <c:v>174.83</c:v>
                </c:pt>
                <c:pt idx="10">
                  <c:v>4.95</c:v>
                </c:pt>
                <c:pt idx="11">
                  <c:v>9.45</c:v>
                </c:pt>
                <c:pt idx="12">
                  <c:v>34.94</c:v>
                </c:pt>
                <c:pt idx="13">
                  <c:v>11.91</c:v>
                </c:pt>
                <c:pt idx="14">
                  <c:v>47.74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银卡-万户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4.48</c:v>
                </c:pt>
                <c:pt idx="1">
                  <c:v>5.45</c:v>
                </c:pt>
                <c:pt idx="2">
                  <c:v>4.23</c:v>
                </c:pt>
                <c:pt idx="3">
                  <c:v>4.56</c:v>
                </c:pt>
                <c:pt idx="4">
                  <c:v>4.33</c:v>
                </c:pt>
                <c:pt idx="5">
                  <c:v>9.04</c:v>
                </c:pt>
                <c:pt idx="6">
                  <c:v>3.92</c:v>
                </c:pt>
                <c:pt idx="7">
                  <c:v>5.78</c:v>
                </c:pt>
                <c:pt idx="8">
                  <c:v>4.97</c:v>
                </c:pt>
                <c:pt idx="9">
                  <c:v>138.84</c:v>
                </c:pt>
                <c:pt idx="10">
                  <c:v>3.81</c:v>
                </c:pt>
                <c:pt idx="11">
                  <c:v>7.74</c:v>
                </c:pt>
                <c:pt idx="12">
                  <c:v>32.64</c:v>
                </c:pt>
                <c:pt idx="13">
                  <c:v>8.45</c:v>
                </c:pt>
                <c:pt idx="14">
                  <c:v>39.43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金卡-万户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3.28</c:v>
                </c:pt>
                <c:pt idx="1">
                  <c:v>3.94</c:v>
                </c:pt>
                <c:pt idx="2">
                  <c:v>2.72</c:v>
                </c:pt>
                <c:pt idx="3">
                  <c:v>2.59</c:v>
                </c:pt>
                <c:pt idx="4">
                  <c:v>2.38</c:v>
                </c:pt>
                <c:pt idx="5">
                  <c:v>6.52</c:v>
                </c:pt>
                <c:pt idx="6">
                  <c:v>2.46</c:v>
                </c:pt>
                <c:pt idx="7">
                  <c:v>3.56</c:v>
                </c:pt>
                <c:pt idx="8">
                  <c:v>3.48</c:v>
                </c:pt>
                <c:pt idx="9">
                  <c:v>100.08</c:v>
                </c:pt>
                <c:pt idx="10">
                  <c:v>2.51</c:v>
                </c:pt>
                <c:pt idx="11">
                  <c:v>5.58</c:v>
                </c:pt>
                <c:pt idx="12">
                  <c:v>25.17</c:v>
                </c:pt>
                <c:pt idx="13">
                  <c:v>6.23</c:v>
                </c:pt>
                <c:pt idx="14">
                  <c:v>29.66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白金卡-万户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Sheet1!$E$2:$E$16</c:f>
              <c:numCache>
                <c:formatCode>General</c:formatCode>
                <c:ptCount val="15"/>
                <c:pt idx="0">
                  <c:v>1.31</c:v>
                </c:pt>
                <c:pt idx="1">
                  <c:v>1.72</c:v>
                </c:pt>
                <c:pt idx="2">
                  <c:v>1.22</c:v>
                </c:pt>
                <c:pt idx="3">
                  <c:v>1.23</c:v>
                </c:pt>
                <c:pt idx="4">
                  <c:v>1.01</c:v>
                </c:pt>
                <c:pt idx="5">
                  <c:v>2.79</c:v>
                </c:pt>
                <c:pt idx="6">
                  <c:v>1.19</c:v>
                </c:pt>
                <c:pt idx="7">
                  <c:v>1.74</c:v>
                </c:pt>
                <c:pt idx="8">
                  <c:v>1.46</c:v>
                </c:pt>
                <c:pt idx="9">
                  <c:v>44</c:v>
                </c:pt>
                <c:pt idx="10">
                  <c:v>1.21</c:v>
                </c:pt>
                <c:pt idx="11">
                  <c:v>2.63</c:v>
                </c:pt>
                <c:pt idx="12">
                  <c:v>10.81</c:v>
                </c:pt>
                <c:pt idx="13">
                  <c:v>2.8</c:v>
                </c:pt>
                <c:pt idx="14">
                  <c:v>12.88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钻石卡-万户</c:v>
                </c:pt>
              </c:strCache>
            </c:strRef>
          </c:tx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Sheet1!$F$2:$F$16</c:f>
              <c:numCache>
                <c:formatCode>General</c:formatCode>
                <c:ptCount val="15"/>
                <c:pt idx="0">
                  <c:v>0.37</c:v>
                </c:pt>
                <c:pt idx="1">
                  <c:v>0.4</c:v>
                </c:pt>
                <c:pt idx="2">
                  <c:v>0.28</c:v>
                </c:pt>
                <c:pt idx="3">
                  <c:v>0.31</c:v>
                </c:pt>
                <c:pt idx="4">
                  <c:v>0.27</c:v>
                </c:pt>
                <c:pt idx="5">
                  <c:v>0.71</c:v>
                </c:pt>
                <c:pt idx="6">
                  <c:v>0.49</c:v>
                </c:pt>
                <c:pt idx="7">
                  <c:v>0.38</c:v>
                </c:pt>
                <c:pt idx="8">
                  <c:v>0.32</c:v>
                </c:pt>
                <c:pt idx="9">
                  <c:v>10.81</c:v>
                </c:pt>
                <c:pt idx="10">
                  <c:v>0.3</c:v>
                </c:pt>
                <c:pt idx="11">
                  <c:v>0.63</c:v>
                </c:pt>
                <c:pt idx="12">
                  <c:v>2.6</c:v>
                </c:pt>
                <c:pt idx="13">
                  <c:v>0.64</c:v>
                </c:pt>
                <c:pt idx="14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新增全球通客户占比-%</c:v>
                </c:pt>
              </c:strCache>
            </c:strRef>
          </c:tx>
          <c:dLbls>
            <c:dLbl>
              <c:idx val="8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锦</c:v>
                </c:pt>
                <c:pt idx="2">
                  <c:v>抚</c:v>
                </c:pt>
                <c:pt idx="3">
                  <c:v>葫</c:v>
                </c:pt>
                <c:pt idx="4">
                  <c:v>阜</c:v>
                </c:pt>
                <c:pt idx="5">
                  <c:v>营</c:v>
                </c:pt>
                <c:pt idx="6">
                  <c:v>铁</c:v>
                </c:pt>
                <c:pt idx="7">
                  <c:v>朝</c:v>
                </c:pt>
                <c:pt idx="8">
                  <c:v>盘</c:v>
                </c:pt>
                <c:pt idx="9">
                  <c:v>省</c:v>
                </c:pt>
                <c:pt idx="10">
                  <c:v>本</c:v>
                </c:pt>
                <c:pt idx="11">
                  <c:v>丹</c:v>
                </c:pt>
                <c:pt idx="12">
                  <c:v>大</c:v>
                </c:pt>
                <c:pt idx="13">
                  <c:v>鞍</c:v>
                </c:pt>
                <c:pt idx="14">
                  <c:v>沈</c:v>
                </c:pt>
              </c:strCache>
            </c:strRef>
          </c:cat>
          <c:val>
            <c:numRef>
              <c:f>Sheet1!$G$2:$G$16</c:f>
              <c:numCache>
                <c:formatCode>General</c:formatCode>
                <c:ptCount val="15"/>
                <c:pt idx="0">
                  <c:v>18.02</c:v>
                </c:pt>
                <c:pt idx="1">
                  <c:v>13.26</c:v>
                </c:pt>
                <c:pt idx="2">
                  <c:v>11.76</c:v>
                </c:pt>
                <c:pt idx="3">
                  <c:v>11.65</c:v>
                </c:pt>
                <c:pt idx="4">
                  <c:v>11.48</c:v>
                </c:pt>
                <c:pt idx="5">
                  <c:v>11.21</c:v>
                </c:pt>
                <c:pt idx="6">
                  <c:v>10.74</c:v>
                </c:pt>
                <c:pt idx="7">
                  <c:v>10.19</c:v>
                </c:pt>
                <c:pt idx="8">
                  <c:v>9.78</c:v>
                </c:pt>
                <c:pt idx="9">
                  <c:v>8.64</c:v>
                </c:pt>
                <c:pt idx="10">
                  <c:v>8.41</c:v>
                </c:pt>
                <c:pt idx="11">
                  <c:v>8.1</c:v>
                </c:pt>
                <c:pt idx="12">
                  <c:v>7.37</c:v>
                </c:pt>
                <c:pt idx="13">
                  <c:v>6.35</c:v>
                </c:pt>
                <c:pt idx="14">
                  <c:v>6.32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604671"/>
        <c:axId val="515605631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.5"/>
          <c:min val="0"/>
        </c:scaling>
        <c:delete val="0"/>
        <c:axPos val="l"/>
        <c:numFmt formatCode="0%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515604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15605631"/>
        <c:crosses val="autoZero"/>
        <c:auto val="1"/>
        <c:lblAlgn val="ctr"/>
        <c:lblOffset val="100"/>
        <c:noMultiLvlLbl val="0"/>
      </c:catAx>
      <c:valAx>
        <c:axId val="515605631"/>
        <c:scaling>
          <c:orientation val="minMax"/>
          <c:max val="20"/>
          <c:min val="-5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515604671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4232068244852"/>
          <c:y val="0.86512599011707"/>
          <c:w val="0.756552453185792"/>
          <c:h val="0.1348740098829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19b1fd8-cd3f-4044-a10f-875baea5b91b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全球通客户套餐降档、升档情况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96709662961407"/>
          <c:y val="0.011487435317050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4626067089861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套餐降档客户-万户</c:v>
                </c:pt>
              </c:strCache>
            </c:strRef>
          </c:tx>
          <c:spPr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朝</c:v>
                </c:pt>
                <c:pt idx="2">
                  <c:v>盘</c:v>
                </c:pt>
                <c:pt idx="3">
                  <c:v>大</c:v>
                </c:pt>
                <c:pt idx="4">
                  <c:v>营</c:v>
                </c:pt>
                <c:pt idx="5">
                  <c:v>葫</c:v>
                </c:pt>
                <c:pt idx="6">
                  <c:v>本</c:v>
                </c:pt>
                <c:pt idx="7">
                  <c:v>省</c:v>
                </c:pt>
                <c:pt idx="8">
                  <c:v>沈</c:v>
                </c:pt>
                <c:pt idx="9">
                  <c:v>丹</c:v>
                </c:pt>
                <c:pt idx="10">
                  <c:v>抚</c:v>
                </c:pt>
                <c:pt idx="11">
                  <c:v>阜</c:v>
                </c:pt>
                <c:pt idx="12">
                  <c:v>铁</c:v>
                </c:pt>
                <c:pt idx="13">
                  <c:v>鞍</c:v>
                </c:pt>
                <c:pt idx="14">
                  <c:v>辽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1.3474</c:v>
                </c:pt>
                <c:pt idx="1">
                  <c:v>1.2192</c:v>
                </c:pt>
                <c:pt idx="2">
                  <c:v>1.111</c:v>
                </c:pt>
                <c:pt idx="3">
                  <c:v>7.0111</c:v>
                </c:pt>
                <c:pt idx="4">
                  <c:v>1.9093</c:v>
                </c:pt>
                <c:pt idx="5">
                  <c:v>0.916</c:v>
                </c:pt>
                <c:pt idx="6">
                  <c:v>0.7831</c:v>
                </c:pt>
                <c:pt idx="8">
                  <c:v>8.5436</c:v>
                </c:pt>
                <c:pt idx="9">
                  <c:v>1.7808</c:v>
                </c:pt>
                <c:pt idx="10">
                  <c:v>0.777</c:v>
                </c:pt>
                <c:pt idx="11">
                  <c:v>0.6816</c:v>
                </c:pt>
                <c:pt idx="12">
                  <c:v>0.8197</c:v>
                </c:pt>
                <c:pt idx="13">
                  <c:v>1.7853</c:v>
                </c:pt>
                <c:pt idx="14">
                  <c:v>0.7941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套餐升档客户-万户</c:v>
                </c:pt>
              </c:strCache>
            </c:strRef>
          </c:tx>
          <c:spPr>
            <a:effectLst/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朝</c:v>
                </c:pt>
                <c:pt idx="2">
                  <c:v>盘</c:v>
                </c:pt>
                <c:pt idx="3">
                  <c:v>大</c:v>
                </c:pt>
                <c:pt idx="4">
                  <c:v>营</c:v>
                </c:pt>
                <c:pt idx="5">
                  <c:v>葫</c:v>
                </c:pt>
                <c:pt idx="6">
                  <c:v>本</c:v>
                </c:pt>
                <c:pt idx="7">
                  <c:v>省</c:v>
                </c:pt>
                <c:pt idx="8">
                  <c:v>沈</c:v>
                </c:pt>
                <c:pt idx="9">
                  <c:v>丹</c:v>
                </c:pt>
                <c:pt idx="10">
                  <c:v>抚</c:v>
                </c:pt>
                <c:pt idx="11">
                  <c:v>阜</c:v>
                </c:pt>
                <c:pt idx="12">
                  <c:v>铁</c:v>
                </c:pt>
                <c:pt idx="13">
                  <c:v>鞍</c:v>
                </c:pt>
                <c:pt idx="14">
                  <c:v>辽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1.4249</c:v>
                </c:pt>
                <c:pt idx="1">
                  <c:v>1.3837</c:v>
                </c:pt>
                <c:pt idx="2">
                  <c:v>1.0709</c:v>
                </c:pt>
                <c:pt idx="3">
                  <c:v>7.1051</c:v>
                </c:pt>
                <c:pt idx="4">
                  <c:v>2.0163</c:v>
                </c:pt>
                <c:pt idx="5">
                  <c:v>0.9035</c:v>
                </c:pt>
                <c:pt idx="6">
                  <c:v>0.781</c:v>
                </c:pt>
                <c:pt idx="8">
                  <c:v>7.9558</c:v>
                </c:pt>
                <c:pt idx="9">
                  <c:v>1.406</c:v>
                </c:pt>
                <c:pt idx="10">
                  <c:v>0.762</c:v>
                </c:pt>
                <c:pt idx="11">
                  <c:v>0.6402</c:v>
                </c:pt>
                <c:pt idx="12">
                  <c:v>0.6502</c:v>
                </c:pt>
                <c:pt idx="13">
                  <c:v>1.3629</c:v>
                </c:pt>
                <c:pt idx="14">
                  <c:v>0.6962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套餐降档客户占比-%</c:v>
                </c:pt>
              </c:strCache>
            </c:strRef>
          </c:tx>
          <c:spPr>
            <a:ln w="19050" cap="rnd" cmpd="sng" algn="ctr">
              <a:solidFill>
                <a:srgbClr val="5B9BD5"/>
              </a:solidFill>
              <a:prstDash val="solid"/>
              <a:round/>
            </a:ln>
          </c:spPr>
          <c:marker>
            <c:spPr>
              <a:solidFill>
                <a:srgbClr val="5B9BD5"/>
              </a:solidFill>
              <a:ln w="6350" cap="flat" cmpd="sng" algn="ctr">
                <a:solidFill>
                  <a:srgbClr val="5B9BD5"/>
                </a:solidFill>
                <a:prstDash val="solid"/>
                <a:round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朝</c:v>
                </c:pt>
                <c:pt idx="2">
                  <c:v>盘</c:v>
                </c:pt>
                <c:pt idx="3">
                  <c:v>大</c:v>
                </c:pt>
                <c:pt idx="4">
                  <c:v>营</c:v>
                </c:pt>
                <c:pt idx="5">
                  <c:v>葫</c:v>
                </c:pt>
                <c:pt idx="6">
                  <c:v>本</c:v>
                </c:pt>
                <c:pt idx="7">
                  <c:v>省</c:v>
                </c:pt>
                <c:pt idx="8">
                  <c:v>沈</c:v>
                </c:pt>
                <c:pt idx="9">
                  <c:v>丹</c:v>
                </c:pt>
                <c:pt idx="10">
                  <c:v>抚</c:v>
                </c:pt>
                <c:pt idx="11">
                  <c:v>阜</c:v>
                </c:pt>
                <c:pt idx="12">
                  <c:v>铁</c:v>
                </c:pt>
                <c:pt idx="13">
                  <c:v>鞍</c:v>
                </c:pt>
                <c:pt idx="14">
                  <c:v>辽</c:v>
                </c:pt>
              </c:strCache>
            </c:strRef>
          </c:cat>
          <c:val>
            <c:numRef>
              <c:f>Sheet1!$D$2:$D$16</c:f>
              <c:numCache>
                <c:formatCode>0.0_);[Red]\(0.0\)</c:formatCode>
                <c:ptCount val="15"/>
                <c:pt idx="0">
                  <c:v>6.70561770912131</c:v>
                </c:pt>
                <c:pt idx="1">
                  <c:v>6.08535063638632</c:v>
                </c:pt>
                <c:pt idx="2">
                  <c:v>7.0451562173028</c:v>
                </c:pt>
                <c:pt idx="3">
                  <c:v>6.60389088052506</c:v>
                </c:pt>
                <c:pt idx="4">
                  <c:v>6.02806762751196</c:v>
                </c:pt>
                <c:pt idx="5">
                  <c:v>6.26012315220437</c:v>
                </c:pt>
                <c:pt idx="6">
                  <c:v>6.12835823231572</c:v>
                </c:pt>
                <c:pt idx="7">
                  <c:v>6.29135080119795</c:v>
                </c:pt>
                <c:pt idx="8">
                  <c:v>6.4325521652906</c:v>
                </c:pt>
                <c:pt idx="9">
                  <c:v>6.84041715481975</c:v>
                </c:pt>
                <c:pt idx="10">
                  <c:v>5.31867560185914</c:v>
                </c:pt>
                <c:pt idx="11">
                  <c:v>4.9332677108364</c:v>
                </c:pt>
                <c:pt idx="12">
                  <c:v>5.76822934992189</c:v>
                </c:pt>
                <c:pt idx="13">
                  <c:v>5.94531231788256</c:v>
                </c:pt>
                <c:pt idx="14">
                  <c:v>4.99364867754147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套餐升档客户占比-%</c:v>
                </c:pt>
              </c:strCache>
            </c:strRef>
          </c:tx>
          <c:spPr>
            <a:ln w="15875" cap="rnd" cmpd="sng" algn="ctr">
              <a:solidFill>
                <a:srgbClr val="F88825"/>
              </a:solidFill>
              <a:prstDash val="solid"/>
              <a:round/>
            </a:ln>
          </c:spPr>
          <c:marker>
            <c:spPr>
              <a:solidFill>
                <a:srgbClr val="ED7D31"/>
              </a:solidFill>
              <a:ln w="3175" cap="flat" cmpd="sng" algn="ctr">
                <a:solidFill>
                  <a:srgbClr val="ED7D31"/>
                </a:solidFill>
                <a:prstDash val="solid"/>
                <a:round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朝</c:v>
                </c:pt>
                <c:pt idx="2">
                  <c:v>盘</c:v>
                </c:pt>
                <c:pt idx="3">
                  <c:v>大</c:v>
                </c:pt>
                <c:pt idx="4">
                  <c:v>营</c:v>
                </c:pt>
                <c:pt idx="5">
                  <c:v>葫</c:v>
                </c:pt>
                <c:pt idx="6">
                  <c:v>本</c:v>
                </c:pt>
                <c:pt idx="7">
                  <c:v>省</c:v>
                </c:pt>
                <c:pt idx="8">
                  <c:v>沈</c:v>
                </c:pt>
                <c:pt idx="9">
                  <c:v>丹</c:v>
                </c:pt>
                <c:pt idx="10">
                  <c:v>抚</c:v>
                </c:pt>
                <c:pt idx="11">
                  <c:v>阜</c:v>
                </c:pt>
                <c:pt idx="12">
                  <c:v>铁</c:v>
                </c:pt>
                <c:pt idx="13">
                  <c:v>鞍</c:v>
                </c:pt>
                <c:pt idx="14">
                  <c:v>辽</c:v>
                </c:pt>
              </c:strCache>
            </c:strRef>
          </c:cat>
          <c:val>
            <c:numRef>
              <c:f>Sheet1!$E$2:$E$16</c:f>
              <c:numCache>
                <c:formatCode>0.0_);[Red]\(0.0\)</c:formatCode>
                <c:ptCount val="15"/>
                <c:pt idx="0">
                  <c:v>7.09131265676633</c:v>
                </c:pt>
                <c:pt idx="1">
                  <c:v>6.90641377589219</c:v>
                </c:pt>
                <c:pt idx="2">
                  <c:v>6.7908711009087</c:v>
                </c:pt>
                <c:pt idx="3">
                  <c:v>6.6924313011109</c:v>
                </c:pt>
                <c:pt idx="4">
                  <c:v>6.36588946595735</c:v>
                </c:pt>
                <c:pt idx="5">
                  <c:v>6.17469570744176</c:v>
                </c:pt>
                <c:pt idx="6">
                  <c:v>6.111924121362</c:v>
                </c:pt>
                <c:pt idx="7">
                  <c:v>6.00953417344069</c:v>
                </c:pt>
                <c:pt idx="8">
                  <c:v>5.98999233538777</c:v>
                </c:pt>
                <c:pt idx="9">
                  <c:v>5.40073367007894</c:v>
                </c:pt>
                <c:pt idx="10">
                  <c:v>5.21599846668811</c:v>
                </c:pt>
                <c:pt idx="11">
                  <c:v>4.63362380938595</c:v>
                </c:pt>
                <c:pt idx="12">
                  <c:v>4.57545775688571</c:v>
                </c:pt>
                <c:pt idx="13">
                  <c:v>4.53865801716358</c:v>
                </c:pt>
                <c:pt idx="14">
                  <c:v>4.37801058972972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2108352"/>
        <c:axId val="756386032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2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382108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756386032"/>
        <c:crosses val="autoZero"/>
        <c:auto val="1"/>
        <c:lblAlgn val="ctr"/>
        <c:lblOffset val="100"/>
        <c:noMultiLvlLbl val="0"/>
      </c:catAx>
      <c:valAx>
        <c:axId val="756386032"/>
        <c:scaling>
          <c:orientation val="minMax"/>
          <c:max val="8"/>
          <c:min val="-10"/>
        </c:scaling>
        <c:delete val="0"/>
        <c:axPos val="r"/>
        <c:numFmt formatCode="0.0_);[Red]\(0.0\)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3821083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723894466080931"/>
          <c:h val="0.0880810244112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75af635-1cd3-4807-988b-56b048e684b1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全球通客户价值波动情况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09336007224296"/>
          <c:y val="0.044321072903785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35279441328662"/>
          <c:y val="0.123918789032239"/>
          <c:w val="0.977940516961645"/>
          <c:h val="0.630868502354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提升客户-万户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7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沈</c:v>
                </c:pt>
                <c:pt idx="1">
                  <c:v>阜</c:v>
                </c:pt>
                <c:pt idx="2">
                  <c:v>朝</c:v>
                </c:pt>
                <c:pt idx="3">
                  <c:v>丹</c:v>
                </c:pt>
                <c:pt idx="4">
                  <c:v>鞍</c:v>
                </c:pt>
                <c:pt idx="5">
                  <c:v>铁</c:v>
                </c:pt>
                <c:pt idx="6">
                  <c:v>抚</c:v>
                </c:pt>
                <c:pt idx="7">
                  <c:v>葫</c:v>
                </c:pt>
                <c:pt idx="8">
                  <c:v>本</c:v>
                </c:pt>
                <c:pt idx="9">
                  <c:v>锦</c:v>
                </c:pt>
                <c:pt idx="10">
                  <c:v>辽</c:v>
                </c:pt>
                <c:pt idx="11">
                  <c:v>盘</c:v>
                </c:pt>
                <c:pt idx="12">
                  <c:v>营</c:v>
                </c:pt>
                <c:pt idx="13">
                  <c:v>大</c:v>
                </c:pt>
              </c:strCache>
            </c:strRef>
          </c:cat>
          <c:val>
            <c:numRef>
              <c:f>Sheet1!$B$2:$B$15</c:f>
              <c:numCache>
                <c:formatCode>0.0_ </c:formatCode>
                <c:ptCount val="14"/>
                <c:pt idx="0">
                  <c:v>40.2873</c:v>
                </c:pt>
                <c:pt idx="1">
                  <c:v>4.8621</c:v>
                </c:pt>
                <c:pt idx="2">
                  <c:v>6.6936</c:v>
                </c:pt>
                <c:pt idx="3">
                  <c:v>7.7365</c:v>
                </c:pt>
                <c:pt idx="4">
                  <c:v>9.7023</c:v>
                </c:pt>
                <c:pt idx="5">
                  <c:v>4.452</c:v>
                </c:pt>
                <c:pt idx="6">
                  <c:v>4.1874</c:v>
                </c:pt>
                <c:pt idx="7">
                  <c:v>4.9388</c:v>
                </c:pt>
                <c:pt idx="8">
                  <c:v>3.7863</c:v>
                </c:pt>
                <c:pt idx="9">
                  <c:v>6.2109</c:v>
                </c:pt>
                <c:pt idx="10">
                  <c:v>4.774</c:v>
                </c:pt>
                <c:pt idx="11">
                  <c:v>4.5121</c:v>
                </c:pt>
                <c:pt idx="12">
                  <c:v>9.3367</c:v>
                </c:pt>
                <c:pt idx="13">
                  <c:v>31.4457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价值下降客户-万户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2"/>
              <c:layout>
                <c:manualLayout>
                  <c:x val="-2.73342006401876e-17"/>
                  <c:y val="0.0222912093463266"/>
                </c:manualLayout>
              </c:layout>
              <c:tx>
                <c:rich>
                  <a:bodyPr rot="0" spcFirstLastPara="1" vertOverflow="ellipsis" horzOverflow="clip" vert="horz" wrap="square" lIns="38100" tIns="19050" rIns="38100" bIns="19050" anchor="ctr" anchorCtr="0">
                    <a:noAutofit/>
                  </a:bodyPr>
                  <a:lstStyle/>
                  <a:p>
                    <a:fld id="{e410422d-914d-4986-9415-b850b4da4b74}" type="VALUE">
                      <a:t>[VALUE]</a:t>
                    </a:fld>
                  </a:p>
                </c:rich>
              </c:tx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altLang="zh-CN" sz="700" b="0" i="0" u="none" strike="noStrike" kern="1200" baseline="0">
                      <a:solidFill>
                        <a:prstClr val="black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700" b="0" i="0" u="none" strike="noStrike" kern="1200" baseline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沈</c:v>
                </c:pt>
                <c:pt idx="1">
                  <c:v>阜</c:v>
                </c:pt>
                <c:pt idx="2">
                  <c:v>朝</c:v>
                </c:pt>
                <c:pt idx="3">
                  <c:v>丹</c:v>
                </c:pt>
                <c:pt idx="4">
                  <c:v>鞍</c:v>
                </c:pt>
                <c:pt idx="5">
                  <c:v>铁</c:v>
                </c:pt>
                <c:pt idx="6">
                  <c:v>抚</c:v>
                </c:pt>
                <c:pt idx="7">
                  <c:v>葫</c:v>
                </c:pt>
                <c:pt idx="8">
                  <c:v>本</c:v>
                </c:pt>
                <c:pt idx="9">
                  <c:v>锦</c:v>
                </c:pt>
                <c:pt idx="10">
                  <c:v>辽</c:v>
                </c:pt>
                <c:pt idx="11">
                  <c:v>盘</c:v>
                </c:pt>
                <c:pt idx="12">
                  <c:v>营</c:v>
                </c:pt>
                <c:pt idx="13">
                  <c:v>大</c:v>
                </c:pt>
              </c:strCache>
            </c:strRef>
          </c:cat>
          <c:val>
            <c:numRef>
              <c:f>Sheet1!$C$2:$C$15</c:f>
              <c:numCache>
                <c:formatCode>0.0_ </c:formatCode>
                <c:ptCount val="14"/>
                <c:pt idx="0">
                  <c:v>45.0682</c:v>
                </c:pt>
                <c:pt idx="1">
                  <c:v>5.2164</c:v>
                </c:pt>
                <c:pt idx="2">
                  <c:v>7.0668</c:v>
                </c:pt>
                <c:pt idx="3">
                  <c:v>8.3117</c:v>
                </c:pt>
                <c:pt idx="4">
                  <c:v>10.2377</c:v>
                </c:pt>
                <c:pt idx="5">
                  <c:v>5.1037</c:v>
                </c:pt>
                <c:pt idx="6">
                  <c:v>4.6139</c:v>
                </c:pt>
                <c:pt idx="7">
                  <c:v>5.2529</c:v>
                </c:pt>
                <c:pt idx="8">
                  <c:v>4.1058</c:v>
                </c:pt>
                <c:pt idx="9">
                  <c:v>7.451</c:v>
                </c:pt>
                <c:pt idx="10">
                  <c:v>5.0966</c:v>
                </c:pt>
                <c:pt idx="11">
                  <c:v>5.313</c:v>
                </c:pt>
                <c:pt idx="12">
                  <c:v>10.6397</c:v>
                </c:pt>
                <c:pt idx="13">
                  <c:v>34.3755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提升总价值-万元</c:v>
                </c:pt>
              </c:strCache>
            </c:strRef>
          </c:tx>
          <c:spPr>
            <a:ln w="28575" cap="rnd" cmpd="sng" algn="ctr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700" b="0" i="0" u="none" strike="noStrike" kern="1200" baseline="0">
                    <a:solidFill>
                      <a:srgbClr val="8BCBF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Sheet1!#REF!</c:f>
              <c:numCache>
                <c:ptCount val="0"/>
              </c:numCache>
            </c:numRef>
          </c:cat>
          <c:val>
            <c:numRef>
              <c:f>Sheet1!$D$2:$D$15</c:f>
              <c:numCache>
                <c:formatCode>0.0_ </c:formatCode>
                <c:ptCount val="14"/>
                <c:pt idx="0">
                  <c:v>1581.865959</c:v>
                </c:pt>
                <c:pt idx="1">
                  <c:v>364.806331</c:v>
                </c:pt>
                <c:pt idx="2">
                  <c:v>455.5556</c:v>
                </c:pt>
                <c:pt idx="3">
                  <c:v>359.256909</c:v>
                </c:pt>
                <c:pt idx="4">
                  <c:v>323.00637</c:v>
                </c:pt>
                <c:pt idx="5">
                  <c:v>137.024116</c:v>
                </c:pt>
                <c:pt idx="6">
                  <c:v>135.715582</c:v>
                </c:pt>
                <c:pt idx="7">
                  <c:v>199.125711</c:v>
                </c:pt>
                <c:pt idx="8">
                  <c:v>132.63815</c:v>
                </c:pt>
                <c:pt idx="9">
                  <c:v>340.662929</c:v>
                </c:pt>
                <c:pt idx="10">
                  <c:v>127.729433</c:v>
                </c:pt>
                <c:pt idx="11">
                  <c:v>157.688908</c:v>
                </c:pt>
                <c:pt idx="12">
                  <c:v>293.762364</c:v>
                </c:pt>
                <c:pt idx="13">
                  <c:v>893.526753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下降总价值-万元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700" b="0" i="0" u="none" strike="noStrike" kern="1200" baseline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Sheet1!#REF!</c:f>
              <c:numCache>
                <c:ptCount val="0"/>
              </c:numCache>
            </c:numRef>
          </c:cat>
          <c:val>
            <c:numRef>
              <c:f>Sheet1!$E$2:$E$15</c:f>
              <c:numCache>
                <c:formatCode>0.0_ </c:formatCode>
                <c:ptCount val="14"/>
                <c:pt idx="0">
                  <c:v>-1318.773851</c:v>
                </c:pt>
                <c:pt idx="1">
                  <c:v>-209.03721</c:v>
                </c:pt>
                <c:pt idx="2">
                  <c:v>-303.576852</c:v>
                </c:pt>
                <c:pt idx="3">
                  <c:v>-337.823072</c:v>
                </c:pt>
                <c:pt idx="4">
                  <c:v>-333.875788</c:v>
                </c:pt>
                <c:pt idx="5">
                  <c:v>-159.641736</c:v>
                </c:pt>
                <c:pt idx="6">
                  <c:v>-161.167491</c:v>
                </c:pt>
                <c:pt idx="7">
                  <c:v>-236.906795</c:v>
                </c:pt>
                <c:pt idx="8">
                  <c:v>-191.344889</c:v>
                </c:pt>
                <c:pt idx="9">
                  <c:v>-399.871874</c:v>
                </c:pt>
                <c:pt idx="10">
                  <c:v>-216.952229</c:v>
                </c:pt>
                <c:pt idx="11">
                  <c:v>-299.208779</c:v>
                </c:pt>
                <c:pt idx="12">
                  <c:v>-474.515019</c:v>
                </c:pt>
                <c:pt idx="13">
                  <c:v>-1152.154726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0165856"/>
        <c:axId val="1968305136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00"/>
          <c:min val="-100"/>
        </c:scaling>
        <c:delete val="0"/>
        <c:axPos val="l"/>
        <c:numFmt formatCode="0.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670165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968305136"/>
        <c:crosses val="autoZero"/>
        <c:auto val="1"/>
        <c:lblAlgn val="ctr"/>
        <c:lblOffset val="100"/>
        <c:noMultiLvlLbl val="0"/>
      </c:catAx>
      <c:valAx>
        <c:axId val="1968305136"/>
        <c:scaling>
          <c:orientation val="minMax"/>
          <c:max val="1800"/>
          <c:min val="-1800"/>
        </c:scaling>
        <c:delete val="0"/>
        <c:axPos val="r"/>
        <c:numFmt formatCode="0.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67016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24477513535"/>
          <c:y val="0.870712739229506"/>
          <c:w val="0.721518764431333"/>
          <c:h val="0.121334166077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c31dca9-99e8-4d42-a100-a0a8dfb10c4c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全球通合约、终端合约客户占比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96709662961407"/>
          <c:y val="0.011487435317050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4626067089861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合约客户（有效融合口径）占比-%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本</c:v>
                </c:pt>
                <c:pt idx="1">
                  <c:v>丹</c:v>
                </c:pt>
                <c:pt idx="2">
                  <c:v>大</c:v>
                </c:pt>
                <c:pt idx="3">
                  <c:v>盘</c:v>
                </c:pt>
                <c:pt idx="4">
                  <c:v>葫</c:v>
                </c:pt>
                <c:pt idx="5">
                  <c:v>锦</c:v>
                </c:pt>
                <c:pt idx="6">
                  <c:v>朝</c:v>
                </c:pt>
                <c:pt idx="7">
                  <c:v>省</c:v>
                </c:pt>
                <c:pt idx="8">
                  <c:v>营</c:v>
                </c:pt>
                <c:pt idx="9">
                  <c:v>铁</c:v>
                </c:pt>
                <c:pt idx="10">
                  <c:v>鞍</c:v>
                </c:pt>
                <c:pt idx="11">
                  <c:v>阜</c:v>
                </c:pt>
                <c:pt idx="12">
                  <c:v>沈</c:v>
                </c:pt>
                <c:pt idx="13">
                  <c:v>辽</c:v>
                </c:pt>
                <c:pt idx="14">
                  <c:v>抚</c:v>
                </c:pt>
              </c:strCache>
            </c:strRef>
          </c:cat>
          <c:val>
            <c:numRef>
              <c:f>Sheet1!$B$2:$B$16</c:f>
              <c:numCache>
                <c:formatCode>0.0</c:formatCode>
                <c:ptCount val="15"/>
                <c:pt idx="0">
                  <c:v>71.0877033721231</c:v>
                </c:pt>
                <c:pt idx="1">
                  <c:v>67.0190331688017</c:v>
                </c:pt>
                <c:pt idx="2">
                  <c:v>69.3589861933459</c:v>
                </c:pt>
                <c:pt idx="3">
                  <c:v>68.5745448550068</c:v>
                </c:pt>
                <c:pt idx="4">
                  <c:v>61.1257286961038</c:v>
                </c:pt>
                <c:pt idx="5">
                  <c:v>68.5541665007764</c:v>
                </c:pt>
                <c:pt idx="6">
                  <c:v>69.9705515348141</c:v>
                </c:pt>
                <c:pt idx="7">
                  <c:v>68.3697596352796</c:v>
                </c:pt>
                <c:pt idx="8">
                  <c:v>74.5484395472556</c:v>
                </c:pt>
                <c:pt idx="9">
                  <c:v>63.2548942338818</c:v>
                </c:pt>
                <c:pt idx="10">
                  <c:v>66.003856310796</c:v>
                </c:pt>
                <c:pt idx="11">
                  <c:v>65.3209229611187</c:v>
                </c:pt>
                <c:pt idx="12">
                  <c:v>68.6135635025923</c:v>
                </c:pt>
                <c:pt idx="13">
                  <c:v>65.8701311768183</c:v>
                </c:pt>
                <c:pt idx="14">
                  <c:v>65.6264332016784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终端合约客户占比-%</c:v>
                </c:pt>
              </c:strCache>
            </c:strRef>
          </c:tx>
          <c:spPr>
            <a:effectLst/>
          </c:spP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本</c:v>
                </c:pt>
                <c:pt idx="1">
                  <c:v>丹</c:v>
                </c:pt>
                <c:pt idx="2">
                  <c:v>大</c:v>
                </c:pt>
                <c:pt idx="3">
                  <c:v>盘</c:v>
                </c:pt>
                <c:pt idx="4">
                  <c:v>葫</c:v>
                </c:pt>
                <c:pt idx="5">
                  <c:v>锦</c:v>
                </c:pt>
                <c:pt idx="6">
                  <c:v>朝</c:v>
                </c:pt>
                <c:pt idx="7">
                  <c:v>省</c:v>
                </c:pt>
                <c:pt idx="8">
                  <c:v>营</c:v>
                </c:pt>
                <c:pt idx="9">
                  <c:v>铁</c:v>
                </c:pt>
                <c:pt idx="10">
                  <c:v>鞍</c:v>
                </c:pt>
                <c:pt idx="11">
                  <c:v>阜</c:v>
                </c:pt>
                <c:pt idx="12">
                  <c:v>沈</c:v>
                </c:pt>
                <c:pt idx="13">
                  <c:v>辽</c:v>
                </c:pt>
                <c:pt idx="14">
                  <c:v>抚</c:v>
                </c:pt>
              </c:strCache>
            </c:strRef>
          </c:cat>
          <c:val>
            <c:numRef>
              <c:f>Sheet1!$C$2:$C$16</c:f>
              <c:numCache>
                <c:formatCode>0.0</c:formatCode>
                <c:ptCount val="15"/>
                <c:pt idx="0">
                  <c:v>7.06353740325395</c:v>
                </c:pt>
                <c:pt idx="1">
                  <c:v>6.50584823400618</c:v>
                </c:pt>
                <c:pt idx="2">
                  <c:v>5.73610056684708</c:v>
                </c:pt>
                <c:pt idx="3">
                  <c:v>5.68558691668199</c:v>
                </c:pt>
                <c:pt idx="4">
                  <c:v>5.49400982757325</c:v>
                </c:pt>
                <c:pt idx="5">
                  <c:v>5.11954055022495</c:v>
                </c:pt>
                <c:pt idx="6">
                  <c:v>4.47267282256052</c:v>
                </c:pt>
                <c:pt idx="7">
                  <c:v>3.8194956496092</c:v>
                </c:pt>
                <c:pt idx="8">
                  <c:v>3.08712330497103</c:v>
                </c:pt>
                <c:pt idx="9">
                  <c:v>2.46857979254922</c:v>
                </c:pt>
                <c:pt idx="10">
                  <c:v>2.44466127404783</c:v>
                </c:pt>
                <c:pt idx="11">
                  <c:v>2.40149387684201</c:v>
                </c:pt>
                <c:pt idx="12">
                  <c:v>2.14827485992131</c:v>
                </c:pt>
                <c:pt idx="13">
                  <c:v>1.34824112386965</c:v>
                </c:pt>
                <c:pt idx="14">
                  <c:v>0.844006051105833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00"/>
          <c:min val="0"/>
        </c:scaling>
        <c:delete val="0"/>
        <c:axPos val="l"/>
        <c:numFmt formatCode="0.0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729679295298884"/>
          <c:h val="0.14655697036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8abebc1-ca24-4b4d-bd67-b49eeacb156a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全球通客户星动日、权益领取、三大行动参与情况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3604225121192"/>
          <c:y val="0.075362436313107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73840899815"/>
          <c:y val="0.19503958194521"/>
          <c:w val="0.979869627755381"/>
          <c:h val="0.5438877952755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星动日参与客户占比-%</c:v>
                </c:pt>
              </c:strCache>
            </c:strRef>
          </c:tx>
          <c:spPr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大</c:v>
                </c:pt>
                <c:pt idx="2">
                  <c:v>本</c:v>
                </c:pt>
                <c:pt idx="3">
                  <c:v>省</c:v>
                </c:pt>
                <c:pt idx="4">
                  <c:v>抚</c:v>
                </c:pt>
                <c:pt idx="5">
                  <c:v>鞍</c:v>
                </c:pt>
                <c:pt idx="6">
                  <c:v>锦</c:v>
                </c:pt>
                <c:pt idx="7">
                  <c:v>辽</c:v>
                </c:pt>
                <c:pt idx="8">
                  <c:v>营</c:v>
                </c:pt>
                <c:pt idx="9">
                  <c:v>铁</c:v>
                </c:pt>
                <c:pt idx="10">
                  <c:v>朝</c:v>
                </c:pt>
                <c:pt idx="11">
                  <c:v>阜</c:v>
                </c:pt>
                <c:pt idx="12">
                  <c:v>丹</c:v>
                </c:pt>
                <c:pt idx="13">
                  <c:v>盘</c:v>
                </c:pt>
                <c:pt idx="14">
                  <c:v>葫</c:v>
                </c:pt>
              </c:strCache>
            </c:strRef>
          </c:cat>
          <c:val>
            <c:numRef>
              <c:f>Sheet1!$B$2:$B$16</c:f>
              <c:numCache>
                <c:formatCode>0.0_);[Red]\(0.0\)</c:formatCode>
                <c:ptCount val="15"/>
                <c:pt idx="0">
                  <c:v>0.943470096718673</c:v>
                </c:pt>
                <c:pt idx="1">
                  <c:v>0.822578184017135</c:v>
                </c:pt>
                <c:pt idx="2">
                  <c:v>0.564237809411268</c:v>
                </c:pt>
                <c:pt idx="3">
                  <c:v>0.751290476860198</c:v>
                </c:pt>
                <c:pt idx="4">
                  <c:v>0.718739946197181</c:v>
                </c:pt>
                <c:pt idx="5">
                  <c:v>0.607751917332419</c:v>
                </c:pt>
                <c:pt idx="6">
                  <c:v>0.6454791575427</c:v>
                </c:pt>
                <c:pt idx="7">
                  <c:v>0.793600885412081</c:v>
                </c:pt>
                <c:pt idx="8">
                  <c:v>0.555669566041012</c:v>
                </c:pt>
                <c:pt idx="9">
                  <c:v>0.524960240946899</c:v>
                </c:pt>
                <c:pt idx="10">
                  <c:v>0.641876715747442</c:v>
                </c:pt>
                <c:pt idx="11">
                  <c:v>0.534147824324716</c:v>
                </c:pt>
                <c:pt idx="12">
                  <c:v>0.585015460848522</c:v>
                </c:pt>
                <c:pt idx="13">
                  <c:v>0.50222895806515</c:v>
                </c:pt>
                <c:pt idx="14">
                  <c:v>0.641730965056758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权益领取客户占比-%</c:v>
                </c:pt>
              </c:strCache>
            </c:strRef>
          </c:tx>
          <c:spPr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大</c:v>
                </c:pt>
                <c:pt idx="2">
                  <c:v>本</c:v>
                </c:pt>
                <c:pt idx="3">
                  <c:v>省</c:v>
                </c:pt>
                <c:pt idx="4">
                  <c:v>抚</c:v>
                </c:pt>
                <c:pt idx="5">
                  <c:v>鞍</c:v>
                </c:pt>
                <c:pt idx="6">
                  <c:v>锦</c:v>
                </c:pt>
                <c:pt idx="7">
                  <c:v>辽</c:v>
                </c:pt>
                <c:pt idx="8">
                  <c:v>营</c:v>
                </c:pt>
                <c:pt idx="9">
                  <c:v>铁</c:v>
                </c:pt>
                <c:pt idx="10">
                  <c:v>朝</c:v>
                </c:pt>
                <c:pt idx="11">
                  <c:v>阜</c:v>
                </c:pt>
                <c:pt idx="12">
                  <c:v>丹</c:v>
                </c:pt>
                <c:pt idx="13">
                  <c:v>盘</c:v>
                </c:pt>
                <c:pt idx="14">
                  <c:v>葫</c:v>
                </c:pt>
              </c:strCache>
            </c:strRef>
          </c:cat>
          <c:val>
            <c:numRef>
              <c:f>Sheet1!$C$2:$C$16</c:f>
              <c:numCache>
                <c:formatCode>0.0_);[Red]\(0.0\)</c:formatCode>
                <c:ptCount val="15"/>
                <c:pt idx="0">
                  <c:v>1.47524962693366</c:v>
                </c:pt>
                <c:pt idx="1">
                  <c:v>1.31567297313081</c:v>
                </c:pt>
                <c:pt idx="2">
                  <c:v>0.834226775079627</c:v>
                </c:pt>
                <c:pt idx="3">
                  <c:v>1.14489472265552</c:v>
                </c:pt>
                <c:pt idx="4">
                  <c:v>1.03224746558605</c:v>
                </c:pt>
                <c:pt idx="5">
                  <c:v>0.904468058890328</c:v>
                </c:pt>
                <c:pt idx="6">
                  <c:v>0.924672532547677</c:v>
                </c:pt>
                <c:pt idx="7">
                  <c:v>1.04954031517652</c:v>
                </c:pt>
                <c:pt idx="8">
                  <c:v>0.829084250240738</c:v>
                </c:pt>
                <c:pt idx="9">
                  <c:v>0.770551560103022</c:v>
                </c:pt>
                <c:pt idx="10">
                  <c:v>0.862490641377589</c:v>
                </c:pt>
                <c:pt idx="11">
                  <c:v>0.843200833791726</c:v>
                </c:pt>
                <c:pt idx="12">
                  <c:v>0.832389037202067</c:v>
                </c:pt>
                <c:pt idx="13">
                  <c:v>0.790122830491385</c:v>
                </c:pt>
                <c:pt idx="14">
                  <c:v>0.847440252045133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三大行动参与客户占比-%</c:v>
                </c:pt>
              </c:strCache>
            </c:strRef>
          </c:tx>
          <c:spPr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大</c:v>
                </c:pt>
                <c:pt idx="2">
                  <c:v>本</c:v>
                </c:pt>
                <c:pt idx="3">
                  <c:v>省</c:v>
                </c:pt>
                <c:pt idx="4">
                  <c:v>抚</c:v>
                </c:pt>
                <c:pt idx="5">
                  <c:v>鞍</c:v>
                </c:pt>
                <c:pt idx="6">
                  <c:v>锦</c:v>
                </c:pt>
                <c:pt idx="7">
                  <c:v>辽</c:v>
                </c:pt>
                <c:pt idx="8">
                  <c:v>营</c:v>
                </c:pt>
                <c:pt idx="9">
                  <c:v>铁</c:v>
                </c:pt>
                <c:pt idx="10">
                  <c:v>朝</c:v>
                </c:pt>
                <c:pt idx="11">
                  <c:v>阜</c:v>
                </c:pt>
                <c:pt idx="12">
                  <c:v>丹</c:v>
                </c:pt>
                <c:pt idx="13">
                  <c:v>盘</c:v>
                </c:pt>
                <c:pt idx="14">
                  <c:v>葫</c:v>
                </c:pt>
              </c:strCache>
            </c:strRef>
          </c:cat>
          <c:val>
            <c:numRef>
              <c:f>Sheet1!$D$2:$D$16</c:f>
              <c:numCache>
                <c:formatCode>0.0_);[Red]\(0.0\)</c:formatCode>
                <c:ptCount val="15"/>
                <c:pt idx="0">
                  <c:v>9.93139494436756</c:v>
                </c:pt>
                <c:pt idx="1">
                  <c:v>9.78126748437827</c:v>
                </c:pt>
                <c:pt idx="2">
                  <c:v>9.0137185697628</c:v>
                </c:pt>
                <c:pt idx="3">
                  <c:v>8.69126321502299</c:v>
                </c:pt>
                <c:pt idx="4">
                  <c:v>8.39830514275544</c:v>
                </c:pt>
                <c:pt idx="5">
                  <c:v>8.32836586332409</c:v>
                </c:pt>
                <c:pt idx="6">
                  <c:v>7.90152088227097</c:v>
                </c:pt>
                <c:pt idx="7">
                  <c:v>7.75112877463496</c:v>
                </c:pt>
                <c:pt idx="8">
                  <c:v>7.51006361785088</c:v>
                </c:pt>
                <c:pt idx="9">
                  <c:v>7.43881328022744</c:v>
                </c:pt>
                <c:pt idx="10">
                  <c:v>6.82405789867731</c:v>
                </c:pt>
                <c:pt idx="11">
                  <c:v>6.72895978691989</c:v>
                </c:pt>
                <c:pt idx="12">
                  <c:v>6.69022605489081</c:v>
                </c:pt>
                <c:pt idx="13">
                  <c:v>6.67165513611546</c:v>
                </c:pt>
                <c:pt idx="14">
                  <c:v>6.30727910171333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5"/>
          <c:min val="-5"/>
        </c:scaling>
        <c:delete val="0"/>
        <c:axPos val="l"/>
        <c:numFmt formatCode="0.0_);[Red]\(0.0\)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1721246187496"/>
          <c:y val="0.907739410087067"/>
          <c:w val="0.728278753812505"/>
          <c:h val="0.0922608550488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221d7ba-83f3-4637-9dff-3049c2bfcb94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solidFill>
                  <a:schemeClr val="tx1"/>
                </a:solidFill>
                <a:effectLst/>
              </a:rPr>
              <a:t>拍照全球通客户离网情况</a:t>
            </a:r>
            <a:endParaRPr lang="zh-CN" altLang="zh-CN" sz="1000" b="1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416003550058065"/>
          <c:y val="0.01147134962686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463547253470383"/>
          <c:y val="0.205615361130732"/>
          <c:w val="0.995364527465296"/>
          <c:h val="0.5378477760937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XC客户-万户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4"/>
              <c:layout/>
              <c:numFmt formatCode="#,##0.00_);[Red]\(#,##0.0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盘</c:v>
                </c:pt>
                <c:pt idx="2">
                  <c:v>大</c:v>
                </c:pt>
                <c:pt idx="3">
                  <c:v>铁</c:v>
                </c:pt>
                <c:pt idx="4">
                  <c:v>锦</c:v>
                </c:pt>
                <c:pt idx="5">
                  <c:v>营</c:v>
                </c:pt>
                <c:pt idx="6">
                  <c:v>丹</c:v>
                </c:pt>
                <c:pt idx="7">
                  <c:v>省</c:v>
                </c:pt>
                <c:pt idx="8">
                  <c:v>鞍</c:v>
                </c:pt>
                <c:pt idx="9">
                  <c:v>辽</c:v>
                </c:pt>
                <c:pt idx="10">
                  <c:v>朝</c:v>
                </c:pt>
                <c:pt idx="11">
                  <c:v>阜</c:v>
                </c:pt>
                <c:pt idx="12">
                  <c:v>抚</c:v>
                </c:pt>
                <c:pt idx="13">
                  <c:v>本</c:v>
                </c:pt>
                <c:pt idx="14">
                  <c:v>葫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1.1496</c:v>
                </c:pt>
                <c:pt idx="1">
                  <c:v>0.2031</c:v>
                </c:pt>
                <c:pt idx="2">
                  <c:v>1.3681</c:v>
                </c:pt>
                <c:pt idx="3">
                  <c:v>0.2009</c:v>
                </c:pt>
                <c:pt idx="4">
                  <c:v>0.291</c:v>
                </c:pt>
                <c:pt idx="5">
                  <c:v>0.4435</c:v>
                </c:pt>
                <c:pt idx="6">
                  <c:v>0.4051</c:v>
                </c:pt>
                <c:pt idx="8">
                  <c:v>0.4765</c:v>
                </c:pt>
                <c:pt idx="9">
                  <c:v>0.2636</c:v>
                </c:pt>
                <c:pt idx="10">
                  <c:v>0.3232</c:v>
                </c:pt>
                <c:pt idx="11">
                  <c:v>0.2589</c:v>
                </c:pt>
                <c:pt idx="12">
                  <c:v>0.2747</c:v>
                </c:pt>
                <c:pt idx="13">
                  <c:v>0.254</c:v>
                </c:pt>
                <c:pt idx="14">
                  <c:v>0.3445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申销客户-万户</c:v>
                </c:pt>
              </c:strCache>
            </c:strRef>
          </c:tx>
          <c:spPr>
            <a:solidFill>
              <a:srgbClr val="FFC000"/>
            </a:solidFill>
            <a:ln w="28575" cap="rnd">
              <a:noFill/>
              <a:round/>
            </a:ln>
            <a:effectLst/>
          </c:spPr>
          <c:invertIfNegative val="0"/>
          <c:dLbls>
            <c:numFmt formatCode="#,##0.0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盘</c:v>
                </c:pt>
                <c:pt idx="2">
                  <c:v>大</c:v>
                </c:pt>
                <c:pt idx="3">
                  <c:v>铁</c:v>
                </c:pt>
                <c:pt idx="4">
                  <c:v>锦</c:v>
                </c:pt>
                <c:pt idx="5">
                  <c:v>营</c:v>
                </c:pt>
                <c:pt idx="6">
                  <c:v>丹</c:v>
                </c:pt>
                <c:pt idx="7">
                  <c:v>省</c:v>
                </c:pt>
                <c:pt idx="8">
                  <c:v>鞍</c:v>
                </c:pt>
                <c:pt idx="9">
                  <c:v>辽</c:v>
                </c:pt>
                <c:pt idx="10">
                  <c:v>朝</c:v>
                </c:pt>
                <c:pt idx="11">
                  <c:v>阜</c:v>
                </c:pt>
                <c:pt idx="12">
                  <c:v>抚</c:v>
                </c:pt>
                <c:pt idx="13">
                  <c:v>本</c:v>
                </c:pt>
                <c:pt idx="14">
                  <c:v>葫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0.1491</c:v>
                </c:pt>
                <c:pt idx="1">
                  <c:v>0.0074</c:v>
                </c:pt>
                <c:pt idx="2">
                  <c:v>0.0828</c:v>
                </c:pt>
                <c:pt idx="3">
                  <c:v>0.0075</c:v>
                </c:pt>
                <c:pt idx="4">
                  <c:v>0.0096</c:v>
                </c:pt>
                <c:pt idx="5">
                  <c:v>0.0228</c:v>
                </c:pt>
                <c:pt idx="6">
                  <c:v>0.0127</c:v>
                </c:pt>
                <c:pt idx="8">
                  <c:v>0.0164</c:v>
                </c:pt>
                <c:pt idx="9">
                  <c:v>0.0137</c:v>
                </c:pt>
                <c:pt idx="10">
                  <c:v>0.0103</c:v>
                </c:pt>
                <c:pt idx="11">
                  <c:v>0.0062</c:v>
                </c:pt>
                <c:pt idx="12">
                  <c:v>0.012</c:v>
                </c:pt>
                <c:pt idx="13">
                  <c:v>0.0098</c:v>
                </c:pt>
                <c:pt idx="14">
                  <c:v>0.009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欠销客户-万户</c:v>
                </c:pt>
              </c:strCache>
            </c:strRef>
          </c:tx>
          <c:invertIfNegative val="0"/>
          <c:dLbls>
            <c:numFmt formatCode="#,##0.0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盘</c:v>
                </c:pt>
                <c:pt idx="2">
                  <c:v>大</c:v>
                </c:pt>
                <c:pt idx="3">
                  <c:v>铁</c:v>
                </c:pt>
                <c:pt idx="4">
                  <c:v>锦</c:v>
                </c:pt>
                <c:pt idx="5">
                  <c:v>营</c:v>
                </c:pt>
                <c:pt idx="6">
                  <c:v>丹</c:v>
                </c:pt>
                <c:pt idx="7">
                  <c:v>省</c:v>
                </c:pt>
                <c:pt idx="8">
                  <c:v>鞍</c:v>
                </c:pt>
                <c:pt idx="9">
                  <c:v>辽</c:v>
                </c:pt>
                <c:pt idx="10">
                  <c:v>朝</c:v>
                </c:pt>
                <c:pt idx="11">
                  <c:v>阜</c:v>
                </c:pt>
                <c:pt idx="12">
                  <c:v>抚</c:v>
                </c:pt>
                <c:pt idx="13">
                  <c:v>本</c:v>
                </c:pt>
                <c:pt idx="14">
                  <c:v>葫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0.2377</c:v>
                </c:pt>
                <c:pt idx="1">
                  <c:v>0.0405</c:v>
                </c:pt>
                <c:pt idx="2">
                  <c:v>0.2744</c:v>
                </c:pt>
                <c:pt idx="3">
                  <c:v>0.0293</c:v>
                </c:pt>
                <c:pt idx="4">
                  <c:v>0.0398</c:v>
                </c:pt>
                <c:pt idx="5">
                  <c:v>0.0705</c:v>
                </c:pt>
                <c:pt idx="6">
                  <c:v>0.0491</c:v>
                </c:pt>
                <c:pt idx="8">
                  <c:v>0.071</c:v>
                </c:pt>
                <c:pt idx="9">
                  <c:v>0.026</c:v>
                </c:pt>
                <c:pt idx="10">
                  <c:v>0.0586</c:v>
                </c:pt>
                <c:pt idx="11">
                  <c:v>0.0236</c:v>
                </c:pt>
                <c:pt idx="12">
                  <c:v>0.0273</c:v>
                </c:pt>
                <c:pt idx="13">
                  <c:v>0.043</c:v>
                </c:pt>
                <c:pt idx="14">
                  <c:v>0.0409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2944"/>
        <c:axId val="2277644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拍照全球通离网客户占比</c:v>
                </c:pt>
              </c:strCache>
            </c:strRef>
          </c:tx>
          <c:dLbls>
            <c:dLbl>
              <c:idx val="3"/>
              <c:layout>
                <c:manualLayout>
                  <c:x val="-0.0215868783831938"/>
                  <c:y val="-0.0745637725746225"/>
                </c:manualLayout>
              </c:layout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altLang="zh-CN" sz="800" b="0" i="0" u="none" strike="noStrike" kern="1200" baseline="0" dirty="0">
                      <a:solidFill>
                        <a:schemeClr val="accent3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沈</c:v>
                </c:pt>
                <c:pt idx="1">
                  <c:v>盘</c:v>
                </c:pt>
                <c:pt idx="2">
                  <c:v>大</c:v>
                </c:pt>
                <c:pt idx="3">
                  <c:v>铁</c:v>
                </c:pt>
                <c:pt idx="4">
                  <c:v>锦</c:v>
                </c:pt>
                <c:pt idx="5">
                  <c:v>营</c:v>
                </c:pt>
                <c:pt idx="6">
                  <c:v>丹</c:v>
                </c:pt>
                <c:pt idx="7">
                  <c:v>省</c:v>
                </c:pt>
                <c:pt idx="8">
                  <c:v>鞍</c:v>
                </c:pt>
                <c:pt idx="9">
                  <c:v>辽</c:v>
                </c:pt>
                <c:pt idx="10">
                  <c:v>朝</c:v>
                </c:pt>
                <c:pt idx="11">
                  <c:v>阜</c:v>
                </c:pt>
                <c:pt idx="12">
                  <c:v>抚</c:v>
                </c:pt>
                <c:pt idx="13">
                  <c:v>本</c:v>
                </c:pt>
                <c:pt idx="14">
                  <c:v>葫</c:v>
                </c:pt>
              </c:strCache>
            </c:strRef>
          </c:cat>
          <c:val>
            <c:numRef>
              <c:f>Sheet1!$E$2:$E$16</c:f>
              <c:numCache>
                <c:formatCode>0.0_ </c:formatCode>
                <c:ptCount val="15"/>
                <c:pt idx="0">
                  <c:v>1.15676917771811</c:v>
                </c:pt>
                <c:pt idx="1">
                  <c:v>1.59165995548425</c:v>
                </c:pt>
                <c:pt idx="2">
                  <c:v>1.62509348549727</c:v>
                </c:pt>
                <c:pt idx="3">
                  <c:v>1.67269503047021</c:v>
                </c:pt>
                <c:pt idx="4">
                  <c:v>1.69407174423697</c:v>
                </c:pt>
                <c:pt idx="5">
                  <c:v>1.69479217642509</c:v>
                </c:pt>
                <c:pt idx="6">
                  <c:v>1.7934584285632</c:v>
                </c:pt>
                <c:pt idx="7">
                  <c:v>1.83428034106535</c:v>
                </c:pt>
                <c:pt idx="8">
                  <c:v>1.87787017086987</c:v>
                </c:pt>
                <c:pt idx="9">
                  <c:v>1.90728326898165</c:v>
                </c:pt>
                <c:pt idx="10">
                  <c:v>1.95707511854255</c:v>
                </c:pt>
                <c:pt idx="11">
                  <c:v>2.08954575721606</c:v>
                </c:pt>
                <c:pt idx="12">
                  <c:v>2.14937469624681</c:v>
                </c:pt>
                <c:pt idx="13">
                  <c:v>2.4009453526682</c:v>
                </c:pt>
                <c:pt idx="14">
                  <c:v>2.69540673715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6977536"/>
        <c:axId val="1465409952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.7"/>
          <c:min val="0"/>
        </c:scaling>
        <c:delete val="0"/>
        <c:axPos val="l"/>
        <c:numFmt formatCode="0%" sourceLinked="0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</c:valAx>
      <c:catAx>
        <c:axId val="1466977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65409952"/>
        <c:crosses val="autoZero"/>
        <c:auto val="1"/>
        <c:lblAlgn val="ctr"/>
        <c:lblOffset val="100"/>
        <c:noMultiLvlLbl val="0"/>
      </c:catAx>
      <c:valAx>
        <c:axId val="1465409952"/>
        <c:scaling>
          <c:orientation val="minMax"/>
          <c:max val="3"/>
          <c:min val="-20"/>
        </c:scaling>
        <c:delete val="0"/>
        <c:axPos val="r"/>
        <c:numFmt formatCode="0.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4669775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641573438184"/>
          <c:y val="0.862372708665656"/>
          <c:w val="0.645358426561816"/>
          <c:h val="0.0868530203973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26aa801-8ee9-4711-b1cf-1ccdd9702b1f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全球通组家、宽带、集团、长机龄客户占比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355239966454064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全球通组家客户占比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本</c:v>
                </c:pt>
                <c:pt idx="2">
                  <c:v>葫</c:v>
                </c:pt>
                <c:pt idx="3">
                  <c:v>盘</c:v>
                </c:pt>
                <c:pt idx="4">
                  <c:v>鞍</c:v>
                </c:pt>
                <c:pt idx="5">
                  <c:v>丹</c:v>
                </c:pt>
                <c:pt idx="6">
                  <c:v>阜</c:v>
                </c:pt>
                <c:pt idx="7">
                  <c:v>大</c:v>
                </c:pt>
                <c:pt idx="8">
                  <c:v>锦</c:v>
                </c:pt>
                <c:pt idx="9">
                  <c:v>铁</c:v>
                </c:pt>
                <c:pt idx="10">
                  <c:v>营</c:v>
                </c:pt>
                <c:pt idx="11">
                  <c:v>省</c:v>
                </c:pt>
                <c:pt idx="12">
                  <c:v>朝</c:v>
                </c:pt>
                <c:pt idx="13">
                  <c:v>抚</c:v>
                </c:pt>
                <c:pt idx="14">
                  <c:v>沈</c:v>
                </c:pt>
              </c:strCache>
            </c:strRef>
          </c:cat>
          <c:val>
            <c:numRef>
              <c:f>Sheet1!$B$2:$B$16</c:f>
              <c:numCache>
                <c:formatCode>0.00_ </c:formatCode>
                <c:ptCount val="15"/>
                <c:pt idx="0">
                  <c:v>19.8268164153388</c:v>
                </c:pt>
                <c:pt idx="1">
                  <c:v>24.5298670402166</c:v>
                </c:pt>
                <c:pt idx="2">
                  <c:v>24.5785009875413</c:v>
                </c:pt>
                <c:pt idx="3">
                  <c:v>29.7031649302143</c:v>
                </c:pt>
                <c:pt idx="4">
                  <c:v>21.1993859208024</c:v>
                </c:pt>
                <c:pt idx="5">
                  <c:v>25.7698734323084</c:v>
                </c:pt>
                <c:pt idx="6">
                  <c:v>24.9066326973741</c:v>
                </c:pt>
                <c:pt idx="7">
                  <c:v>23.4415473097841</c:v>
                </c:pt>
                <c:pt idx="8">
                  <c:v>23.7359159135247</c:v>
                </c:pt>
                <c:pt idx="9">
                  <c:v>24.2192447891011</c:v>
                </c:pt>
                <c:pt idx="10">
                  <c:v>27.5864681831815</c:v>
                </c:pt>
                <c:pt idx="11">
                  <c:v>23.1877142035794</c:v>
                </c:pt>
                <c:pt idx="12">
                  <c:v>30.0309458447717</c:v>
                </c:pt>
                <c:pt idx="13">
                  <c:v>25.164112287715</c:v>
                </c:pt>
                <c:pt idx="14">
                  <c:v>19.6039398215004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全球通宽带客户占比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本</c:v>
                </c:pt>
                <c:pt idx="2">
                  <c:v>葫</c:v>
                </c:pt>
                <c:pt idx="3">
                  <c:v>盘</c:v>
                </c:pt>
                <c:pt idx="4">
                  <c:v>鞍</c:v>
                </c:pt>
                <c:pt idx="5">
                  <c:v>丹</c:v>
                </c:pt>
                <c:pt idx="6">
                  <c:v>阜</c:v>
                </c:pt>
                <c:pt idx="7">
                  <c:v>大</c:v>
                </c:pt>
                <c:pt idx="8">
                  <c:v>锦</c:v>
                </c:pt>
                <c:pt idx="9">
                  <c:v>铁</c:v>
                </c:pt>
                <c:pt idx="10">
                  <c:v>营</c:v>
                </c:pt>
                <c:pt idx="11">
                  <c:v>省</c:v>
                </c:pt>
                <c:pt idx="12">
                  <c:v>朝</c:v>
                </c:pt>
                <c:pt idx="13">
                  <c:v>抚</c:v>
                </c:pt>
                <c:pt idx="14">
                  <c:v>沈</c:v>
                </c:pt>
              </c:strCache>
            </c:strRef>
          </c:cat>
          <c:val>
            <c:numRef>
              <c:f>Sheet1!$C$2:$C$16</c:f>
              <c:numCache>
                <c:formatCode>0.00_ </c:formatCode>
                <c:ptCount val="15"/>
                <c:pt idx="0">
                  <c:v>50.2446202412245</c:v>
                </c:pt>
                <c:pt idx="1">
                  <c:v>56.1827473138054</c:v>
                </c:pt>
                <c:pt idx="2">
                  <c:v>47.9459825181277</c:v>
                </c:pt>
                <c:pt idx="3">
                  <c:v>54.3605775633018</c:v>
                </c:pt>
                <c:pt idx="4">
                  <c:v>52.1917365720128</c:v>
                </c:pt>
                <c:pt idx="5">
                  <c:v>53.0255248045787</c:v>
                </c:pt>
                <c:pt idx="6">
                  <c:v>53.243970933094</c:v>
                </c:pt>
                <c:pt idx="7">
                  <c:v>56.4976423758221</c:v>
                </c:pt>
                <c:pt idx="8">
                  <c:v>54.4690846836804</c:v>
                </c:pt>
                <c:pt idx="9">
                  <c:v>48.7664138037803</c:v>
                </c:pt>
                <c:pt idx="10">
                  <c:v>56.1194689566988</c:v>
                </c:pt>
                <c:pt idx="11">
                  <c:v>54.0767586968867</c:v>
                </c:pt>
                <c:pt idx="12">
                  <c:v>55.7669079111555</c:v>
                </c:pt>
                <c:pt idx="13">
                  <c:v>56.3601640096106</c:v>
                </c:pt>
                <c:pt idx="14">
                  <c:v>53.2740241924676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全球通集团客户占比</c:v>
                </c:pt>
              </c:strCache>
            </c:strRef>
          </c:tx>
          <c:spPr>
            <a:effectLst/>
          </c:spPr>
          <c:marker>
            <c:symbol val="circle"/>
            <c:size val="5"/>
            <c:spPr>
              <a:solidFill>
                <a:sysClr val="windowText" lastClr="000000">
                  <a:lumMod val="50000"/>
                  <a:lumOff val="50000"/>
                </a:sysClr>
              </a:solidFill>
              <a:ln w="9525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round/>
              </a:ln>
              <a:effectLst/>
            </c:spPr>
          </c:marke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本</c:v>
                </c:pt>
                <c:pt idx="2">
                  <c:v>葫</c:v>
                </c:pt>
                <c:pt idx="3">
                  <c:v>盘</c:v>
                </c:pt>
                <c:pt idx="4">
                  <c:v>鞍</c:v>
                </c:pt>
                <c:pt idx="5">
                  <c:v>丹</c:v>
                </c:pt>
                <c:pt idx="6">
                  <c:v>阜</c:v>
                </c:pt>
                <c:pt idx="7">
                  <c:v>大</c:v>
                </c:pt>
                <c:pt idx="8">
                  <c:v>锦</c:v>
                </c:pt>
                <c:pt idx="9">
                  <c:v>铁</c:v>
                </c:pt>
                <c:pt idx="10">
                  <c:v>营</c:v>
                </c:pt>
                <c:pt idx="11">
                  <c:v>省</c:v>
                </c:pt>
                <c:pt idx="12">
                  <c:v>朝</c:v>
                </c:pt>
                <c:pt idx="13">
                  <c:v>抚</c:v>
                </c:pt>
                <c:pt idx="14">
                  <c:v>沈</c:v>
                </c:pt>
              </c:strCache>
            </c:strRef>
          </c:cat>
          <c:val>
            <c:numRef>
              <c:f>Sheet1!$D$2:$D$16</c:f>
              <c:numCache>
                <c:formatCode>0.00_ </c:formatCode>
                <c:ptCount val="15"/>
                <c:pt idx="0">
                  <c:v>78.5608280615261</c:v>
                </c:pt>
                <c:pt idx="1">
                  <c:v>77.8350797836958</c:v>
                </c:pt>
                <c:pt idx="2">
                  <c:v>77.6193763113113</c:v>
                </c:pt>
                <c:pt idx="3">
                  <c:v>75.9691053095493</c:v>
                </c:pt>
                <c:pt idx="4">
                  <c:v>75.7145663981458</c:v>
                </c:pt>
                <c:pt idx="5">
                  <c:v>73.9320490905948</c:v>
                </c:pt>
                <c:pt idx="6">
                  <c:v>70.8701253582699</c:v>
                </c:pt>
                <c:pt idx="7">
                  <c:v>68.719611326392</c:v>
                </c:pt>
                <c:pt idx="8">
                  <c:v>65.2700362304415</c:v>
                </c:pt>
                <c:pt idx="9">
                  <c:v>65.0239961718717</c:v>
                </c:pt>
                <c:pt idx="10">
                  <c:v>64.9413547602886</c:v>
                </c:pt>
                <c:pt idx="11">
                  <c:v>63.8073607814121</c:v>
                </c:pt>
                <c:pt idx="12">
                  <c:v>60.4127776391315</c:v>
                </c:pt>
                <c:pt idx="13">
                  <c:v>55.3710409407964</c:v>
                </c:pt>
                <c:pt idx="14">
                  <c:v>49.205982312665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全球通长机龄客户占比</c:v>
                </c:pt>
              </c:strCache>
            </c:strRef>
          </c:tx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FFC000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辽</c:v>
                </c:pt>
                <c:pt idx="1">
                  <c:v>本</c:v>
                </c:pt>
                <c:pt idx="2">
                  <c:v>葫</c:v>
                </c:pt>
                <c:pt idx="3">
                  <c:v>盘</c:v>
                </c:pt>
                <c:pt idx="4">
                  <c:v>鞍</c:v>
                </c:pt>
                <c:pt idx="5">
                  <c:v>丹</c:v>
                </c:pt>
                <c:pt idx="6">
                  <c:v>阜</c:v>
                </c:pt>
                <c:pt idx="7">
                  <c:v>大</c:v>
                </c:pt>
                <c:pt idx="8">
                  <c:v>锦</c:v>
                </c:pt>
                <c:pt idx="9">
                  <c:v>铁</c:v>
                </c:pt>
                <c:pt idx="10">
                  <c:v>营</c:v>
                </c:pt>
                <c:pt idx="11">
                  <c:v>省</c:v>
                </c:pt>
                <c:pt idx="12">
                  <c:v>朝</c:v>
                </c:pt>
                <c:pt idx="13">
                  <c:v>抚</c:v>
                </c:pt>
                <c:pt idx="14">
                  <c:v>沈</c:v>
                </c:pt>
              </c:strCache>
            </c:strRef>
          </c:cat>
          <c:val>
            <c:numRef>
              <c:f>Sheet1!$E$2:$E$16</c:f>
              <c:numCache>
                <c:formatCode>0.00_ </c:formatCode>
                <c:ptCount val="15"/>
                <c:pt idx="0">
                  <c:v>29.5468551521173</c:v>
                </c:pt>
                <c:pt idx="1">
                  <c:v>29.4334927181237</c:v>
                </c:pt>
                <c:pt idx="2">
                  <c:v>25.525037075511</c:v>
                </c:pt>
                <c:pt idx="3">
                  <c:v>26.6549141708466</c:v>
                </c:pt>
                <c:pt idx="4">
                  <c:v>28.3205733181923</c:v>
                </c:pt>
                <c:pt idx="5">
                  <c:v>29.9183744022125</c:v>
                </c:pt>
                <c:pt idx="6">
                  <c:v>28.2034393908688</c:v>
                </c:pt>
                <c:pt idx="7">
                  <c:v>29.6186545246981</c:v>
                </c:pt>
                <c:pt idx="8">
                  <c:v>27.1474499343074</c:v>
                </c:pt>
                <c:pt idx="9">
                  <c:v>27.1973034213897</c:v>
                </c:pt>
                <c:pt idx="10">
                  <c:v>28.2406428086571</c:v>
                </c:pt>
                <c:pt idx="11">
                  <c:v>29.0083960226828</c:v>
                </c:pt>
                <c:pt idx="12">
                  <c:v>29.0736211629648</c:v>
                </c:pt>
                <c:pt idx="13">
                  <c:v>29.6716385217231</c:v>
                </c:pt>
                <c:pt idx="14">
                  <c:v>29.7149035297873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00"/>
          <c:min val="0"/>
        </c:scaling>
        <c:delete val="0"/>
        <c:axPos val="l"/>
        <c:numFmt formatCode="0.0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92465208093964"/>
          <c:w val="0.729679295298884"/>
          <c:h val="0.0956429637243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625ba45-2dd4-4bfa-abb0-59c6ed2b5a32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全球通出账、通信、手机上网客户占比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365991401063553"/>
          <c:y val="0.04417783436871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4764432644029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出账客户占比-%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阜</c:v>
                </c:pt>
                <c:pt idx="1">
                  <c:v>锦</c:v>
                </c:pt>
                <c:pt idx="2">
                  <c:v>辽</c:v>
                </c:pt>
                <c:pt idx="3">
                  <c:v>沈</c:v>
                </c:pt>
                <c:pt idx="4">
                  <c:v>营</c:v>
                </c:pt>
                <c:pt idx="5">
                  <c:v>抚</c:v>
                </c:pt>
                <c:pt idx="6">
                  <c:v>省</c:v>
                </c:pt>
                <c:pt idx="7">
                  <c:v>铁</c:v>
                </c:pt>
                <c:pt idx="8">
                  <c:v>丹</c:v>
                </c:pt>
                <c:pt idx="9">
                  <c:v>盘</c:v>
                </c:pt>
                <c:pt idx="10">
                  <c:v>葫</c:v>
                </c:pt>
                <c:pt idx="11">
                  <c:v>大</c:v>
                </c:pt>
                <c:pt idx="12">
                  <c:v>朝</c:v>
                </c:pt>
                <c:pt idx="13">
                  <c:v>本</c:v>
                </c:pt>
                <c:pt idx="14">
                  <c:v>鞍</c:v>
                </c:pt>
              </c:strCache>
            </c:strRef>
          </c:cat>
          <c:val>
            <c:numRef>
              <c:f>Sheet1!$B$2:$B$16</c:f>
              <c:numCache>
                <c:formatCode>0.0_ </c:formatCode>
                <c:ptCount val="15"/>
                <c:pt idx="0">
                  <c:v>99.3145826698706</c:v>
                </c:pt>
                <c:pt idx="1">
                  <c:v>99.3102281323407</c:v>
                </c:pt>
                <c:pt idx="2">
                  <c:v>99.2717988705965</c:v>
                </c:pt>
                <c:pt idx="3">
                  <c:v>99.2607187870337</c:v>
                </c:pt>
                <c:pt idx="4">
                  <c:v>99.2005935561274</c:v>
                </c:pt>
                <c:pt idx="5">
                  <c:v>99.1909041748523</c:v>
                </c:pt>
                <c:pt idx="6">
                  <c:v>99.1121228955255</c:v>
                </c:pt>
                <c:pt idx="7">
                  <c:v>99.0936343293035</c:v>
                </c:pt>
                <c:pt idx="8">
                  <c:v>99.0681237636123</c:v>
                </c:pt>
                <c:pt idx="9">
                  <c:v>99.054515938794</c:v>
                </c:pt>
                <c:pt idx="10">
                  <c:v>99.0479965555654</c:v>
                </c:pt>
                <c:pt idx="11">
                  <c:v>99.0447995689777</c:v>
                </c:pt>
                <c:pt idx="12">
                  <c:v>99.0132268530072</c:v>
                </c:pt>
                <c:pt idx="13">
                  <c:v>98.7478772606685</c:v>
                </c:pt>
                <c:pt idx="14">
                  <c:v>98.5803581240613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通信客户占比-%</c:v>
                </c:pt>
              </c:strCache>
            </c:strRef>
          </c:tx>
          <c:spPr>
            <a:effectLst/>
          </c:spP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阜</c:v>
                </c:pt>
                <c:pt idx="1">
                  <c:v>锦</c:v>
                </c:pt>
                <c:pt idx="2">
                  <c:v>辽</c:v>
                </c:pt>
                <c:pt idx="3">
                  <c:v>沈</c:v>
                </c:pt>
                <c:pt idx="4">
                  <c:v>营</c:v>
                </c:pt>
                <c:pt idx="5">
                  <c:v>抚</c:v>
                </c:pt>
                <c:pt idx="6">
                  <c:v>省</c:v>
                </c:pt>
                <c:pt idx="7">
                  <c:v>铁</c:v>
                </c:pt>
                <c:pt idx="8">
                  <c:v>丹</c:v>
                </c:pt>
                <c:pt idx="9">
                  <c:v>盘</c:v>
                </c:pt>
                <c:pt idx="10">
                  <c:v>葫</c:v>
                </c:pt>
                <c:pt idx="11">
                  <c:v>大</c:v>
                </c:pt>
                <c:pt idx="12">
                  <c:v>朝</c:v>
                </c:pt>
                <c:pt idx="13">
                  <c:v>本</c:v>
                </c:pt>
                <c:pt idx="14">
                  <c:v>鞍</c:v>
                </c:pt>
              </c:strCache>
            </c:strRef>
          </c:cat>
          <c:val>
            <c:numRef>
              <c:f>Sheet1!$C$2:$C$16</c:f>
              <c:numCache>
                <c:formatCode>0.0_ </c:formatCode>
                <c:ptCount val="15"/>
                <c:pt idx="0">
                  <c:v>99.1264005095394</c:v>
                </c:pt>
                <c:pt idx="1">
                  <c:v>99.1783453437911</c:v>
                </c:pt>
                <c:pt idx="2">
                  <c:v>99.0969802920351</c:v>
                </c:pt>
                <c:pt idx="3">
                  <c:v>99.1218823926239</c:v>
                </c:pt>
                <c:pt idx="4">
                  <c:v>99.0572560657963</c:v>
                </c:pt>
                <c:pt idx="5">
                  <c:v>98.9670680201795</c:v>
                </c:pt>
                <c:pt idx="6">
                  <c:v>98.9496915169674</c:v>
                </c:pt>
                <c:pt idx="7">
                  <c:v>98.9521906182709</c:v>
                </c:pt>
                <c:pt idx="8">
                  <c:v>98.8637716787985</c:v>
                </c:pt>
                <c:pt idx="9">
                  <c:v>98.8217911564583</c:v>
                </c:pt>
                <c:pt idx="10">
                  <c:v>98.8463877859257</c:v>
                </c:pt>
                <c:pt idx="11">
                  <c:v>98.8858977716072</c:v>
                </c:pt>
                <c:pt idx="12">
                  <c:v>98.8794609433491</c:v>
                </c:pt>
                <c:pt idx="13">
                  <c:v>98.5498853525117</c:v>
                </c:pt>
                <c:pt idx="14">
                  <c:v>98.3872095695118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手机上网客户占比-%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6A6A6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Sheet1!$A$2:$A$16</c:f>
              <c:strCache>
                <c:ptCount val="15"/>
                <c:pt idx="0">
                  <c:v>阜</c:v>
                </c:pt>
                <c:pt idx="1">
                  <c:v>锦</c:v>
                </c:pt>
                <c:pt idx="2">
                  <c:v>辽</c:v>
                </c:pt>
                <c:pt idx="3">
                  <c:v>沈</c:v>
                </c:pt>
                <c:pt idx="4">
                  <c:v>营</c:v>
                </c:pt>
                <c:pt idx="5">
                  <c:v>抚</c:v>
                </c:pt>
                <c:pt idx="6">
                  <c:v>省</c:v>
                </c:pt>
                <c:pt idx="7">
                  <c:v>铁</c:v>
                </c:pt>
                <c:pt idx="8">
                  <c:v>丹</c:v>
                </c:pt>
                <c:pt idx="9">
                  <c:v>盘</c:v>
                </c:pt>
                <c:pt idx="10">
                  <c:v>葫</c:v>
                </c:pt>
                <c:pt idx="11">
                  <c:v>大</c:v>
                </c:pt>
                <c:pt idx="12">
                  <c:v>朝</c:v>
                </c:pt>
                <c:pt idx="13">
                  <c:v>本</c:v>
                </c:pt>
                <c:pt idx="14">
                  <c:v>鞍</c:v>
                </c:pt>
              </c:strCache>
            </c:strRef>
          </c:cat>
          <c:val>
            <c:numRef>
              <c:f>Sheet1!$D$2:$D$16</c:f>
              <c:numCache>
                <c:formatCode>0.0_ </c:formatCode>
                <c:ptCount val="15"/>
                <c:pt idx="0">
                  <c:v>95.9005240149388</c:v>
                </c:pt>
                <c:pt idx="1">
                  <c:v>95.9345264163714</c:v>
                </c:pt>
                <c:pt idx="2">
                  <c:v>95.4484285193244</c:v>
                </c:pt>
                <c:pt idx="3">
                  <c:v>97.0155445563936</c:v>
                </c:pt>
                <c:pt idx="4">
                  <c:v>96.5488499850032</c:v>
                </c:pt>
                <c:pt idx="5">
                  <c:v>95.6889293512858</c:v>
                </c:pt>
                <c:pt idx="6">
                  <c:v>96.31954526897</c:v>
                </c:pt>
                <c:pt idx="7">
                  <c:v>95.1451733213235</c:v>
                </c:pt>
                <c:pt idx="8">
                  <c:v>96.7891370733862</c:v>
                </c:pt>
                <c:pt idx="9">
                  <c:v>94.4038250569129</c:v>
                </c:pt>
                <c:pt idx="10">
                  <c:v>95.0602434340466</c:v>
                </c:pt>
                <c:pt idx="11">
                  <c:v>96.6903779168888</c:v>
                </c:pt>
                <c:pt idx="12">
                  <c:v>95.7110057399551</c:v>
                </c:pt>
                <c:pt idx="13">
                  <c:v>95.5001839055273</c:v>
                </c:pt>
                <c:pt idx="14">
                  <c:v>95.4297055816602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05"/>
          <c:min val="90"/>
        </c:scaling>
        <c:delete val="0"/>
        <c:axPos val="l"/>
        <c:numFmt formatCode="0.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503053504077"/>
          <c:y val="0.841551267845918"/>
          <c:w val="0.700496946495923"/>
          <c:h val="0.0844957980793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73afa48-58a4-442d-b81c-b1601990a9b6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</a:t>
            </a:r>
            <a:r>
              <a:rPr lang="en-US" altLang="zh-CN" sz="1000" b="1" dirty="0">
                <a:effectLst/>
              </a:rPr>
              <a:t>5G</a:t>
            </a:r>
            <a:r>
              <a:rPr lang="zh-CN" altLang="en-US" sz="1000" b="1" dirty="0">
                <a:effectLst/>
              </a:rPr>
              <a:t>终端、登网客户占比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04389228435871"/>
          <c:y val="0.038597627808188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7329933186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5G终端客户占比-%</c:v>
                </c:pt>
              </c:strCache>
            </c:strRef>
          </c:tx>
          <c:spPr>
            <a:effectLst/>
          </c:spPr>
          <c:dLbls>
            <c:dLbl>
              <c:idx val="5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铁</c:v>
                </c:pt>
                <c:pt idx="2">
                  <c:v>大</c:v>
                </c:pt>
                <c:pt idx="3">
                  <c:v>沈</c:v>
                </c:pt>
                <c:pt idx="4">
                  <c:v>丹</c:v>
                </c:pt>
                <c:pt idx="5">
                  <c:v>省</c:v>
                </c:pt>
                <c:pt idx="6">
                  <c:v>阜</c:v>
                </c:pt>
                <c:pt idx="7">
                  <c:v>葫</c:v>
                </c:pt>
                <c:pt idx="8">
                  <c:v>抚</c:v>
                </c:pt>
                <c:pt idx="9">
                  <c:v>盘</c:v>
                </c:pt>
                <c:pt idx="10">
                  <c:v>鞍</c:v>
                </c:pt>
                <c:pt idx="11">
                  <c:v>本</c:v>
                </c:pt>
                <c:pt idx="12">
                  <c:v>营</c:v>
                </c:pt>
                <c:pt idx="13">
                  <c:v>辽</c:v>
                </c:pt>
                <c:pt idx="14">
                  <c:v>朝</c:v>
                </c:pt>
              </c:strCache>
            </c:strRef>
          </c:cat>
          <c:val>
            <c:numRef>
              <c:f>Sheet1!$B$2:$B$16</c:f>
              <c:numCache>
                <c:formatCode>0.0</c:formatCode>
                <c:ptCount val="15"/>
                <c:pt idx="0">
                  <c:v>84.3850778357288</c:v>
                </c:pt>
                <c:pt idx="1">
                  <c:v>84.0647122570476</c:v>
                </c:pt>
                <c:pt idx="2">
                  <c:v>83.5807441539774</c:v>
                </c:pt>
                <c:pt idx="3">
                  <c:v>83.434198024066</c:v>
                </c:pt>
                <c:pt idx="4">
                  <c:v>83.0107361668619</c:v>
                </c:pt>
                <c:pt idx="5">
                  <c:v>82.9542022903443</c:v>
                </c:pt>
                <c:pt idx="6">
                  <c:v>82.9745809328045</c:v>
                </c:pt>
                <c:pt idx="7">
                  <c:v>82.7962794639257</c:v>
                </c:pt>
                <c:pt idx="8">
                  <c:v>82.2553374997433</c:v>
                </c:pt>
                <c:pt idx="9">
                  <c:v>82.0878012898153</c:v>
                </c:pt>
                <c:pt idx="10">
                  <c:v>82.2606373236271</c:v>
                </c:pt>
                <c:pt idx="11">
                  <c:v>81.7550065345155</c:v>
                </c:pt>
                <c:pt idx="12">
                  <c:v>81.3235038754795</c:v>
                </c:pt>
                <c:pt idx="13">
                  <c:v>81.3063601262718</c:v>
                </c:pt>
                <c:pt idx="14">
                  <c:v>81.1390067382081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5G登网客户占比-%</c:v>
                </c:pt>
              </c:strCache>
            </c:strRef>
          </c:tx>
          <c:spPr>
            <a:effectLst/>
          </c:spPr>
          <c:dLbls>
            <c:dLbl>
              <c:idx val="5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锦</c:v>
                </c:pt>
                <c:pt idx="1">
                  <c:v>铁</c:v>
                </c:pt>
                <c:pt idx="2">
                  <c:v>大</c:v>
                </c:pt>
                <c:pt idx="3">
                  <c:v>沈</c:v>
                </c:pt>
                <c:pt idx="4">
                  <c:v>丹</c:v>
                </c:pt>
                <c:pt idx="5">
                  <c:v>省</c:v>
                </c:pt>
                <c:pt idx="6">
                  <c:v>阜</c:v>
                </c:pt>
                <c:pt idx="7">
                  <c:v>葫</c:v>
                </c:pt>
                <c:pt idx="8">
                  <c:v>抚</c:v>
                </c:pt>
                <c:pt idx="9">
                  <c:v>盘</c:v>
                </c:pt>
                <c:pt idx="10">
                  <c:v>鞍</c:v>
                </c:pt>
                <c:pt idx="11">
                  <c:v>本</c:v>
                </c:pt>
                <c:pt idx="12">
                  <c:v>营</c:v>
                </c:pt>
                <c:pt idx="13">
                  <c:v>辽</c:v>
                </c:pt>
                <c:pt idx="14">
                  <c:v>朝</c:v>
                </c:pt>
              </c:strCache>
            </c:strRef>
          </c:cat>
          <c:val>
            <c:numRef>
              <c:f>Sheet1!$C$2:$C$16</c:f>
              <c:numCache>
                <c:formatCode>0.0</c:formatCode>
                <c:ptCount val="15"/>
                <c:pt idx="0">
                  <c:v>78.4836963013099</c:v>
                </c:pt>
                <c:pt idx="1">
                  <c:v>77.757448665081</c:v>
                </c:pt>
                <c:pt idx="2">
                  <c:v>77.6300743551149</c:v>
                </c:pt>
                <c:pt idx="3">
                  <c:v>77.5803316111798</c:v>
                </c:pt>
                <c:pt idx="4">
                  <c:v>77.2062918931377</c:v>
                </c:pt>
                <c:pt idx="5">
                  <c:v>76.8071637978851</c:v>
                </c:pt>
                <c:pt idx="6">
                  <c:v>76.4106424249443</c:v>
                </c:pt>
                <c:pt idx="7">
                  <c:v>76.2518537755514</c:v>
                </c:pt>
                <c:pt idx="8">
                  <c:v>75.9324795159115</c:v>
                </c:pt>
                <c:pt idx="9">
                  <c:v>75.6996011338199</c:v>
                </c:pt>
                <c:pt idx="10">
                  <c:v>75.6406371238182</c:v>
                </c:pt>
                <c:pt idx="11">
                  <c:v>75.2549243639608</c:v>
                </c:pt>
                <c:pt idx="12">
                  <c:v>74.8351145279177</c:v>
                </c:pt>
                <c:pt idx="13">
                  <c:v>74.4582510596018</c:v>
                </c:pt>
                <c:pt idx="14">
                  <c:v>74.355877214874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762944"/>
        <c:axId val="22776448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in val="60"/>
        </c:scaling>
        <c:delete val="0"/>
        <c:axPos val="l"/>
        <c:numFmt formatCode="0.0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97556608758332"/>
          <c:w val="0.729679295298884"/>
          <c:h val="0.0905515630600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1671865-c0dd-4939-9cbd-651f1a976ce9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全球通客户流量超套情况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09336007224296"/>
          <c:y val="0.044321072903785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24842625973183"/>
          <c:y val="0.1236536858758"/>
          <c:w val="0.977940516961645"/>
          <c:h val="0.630868502354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全球通流量超套客户-万户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4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7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铁</c:v>
                </c:pt>
                <c:pt idx="1">
                  <c:v>阜</c:v>
                </c:pt>
                <c:pt idx="2">
                  <c:v>锦</c:v>
                </c:pt>
                <c:pt idx="3">
                  <c:v>鞍</c:v>
                </c:pt>
                <c:pt idx="4">
                  <c:v>丹</c:v>
                </c:pt>
                <c:pt idx="5">
                  <c:v>辽</c:v>
                </c:pt>
                <c:pt idx="6">
                  <c:v>朝</c:v>
                </c:pt>
                <c:pt idx="7">
                  <c:v>大</c:v>
                </c:pt>
                <c:pt idx="8">
                  <c:v>省</c:v>
                </c:pt>
                <c:pt idx="9">
                  <c:v>沈</c:v>
                </c:pt>
                <c:pt idx="10">
                  <c:v>葫</c:v>
                </c:pt>
                <c:pt idx="11">
                  <c:v>抚</c:v>
                </c:pt>
                <c:pt idx="12">
                  <c:v>营</c:v>
                </c:pt>
                <c:pt idx="13">
                  <c:v>盘</c:v>
                </c:pt>
                <c:pt idx="14">
                  <c:v>本</c:v>
                </c:pt>
              </c:strCache>
            </c:strRef>
          </c:cat>
          <c:val>
            <c:numRef>
              <c:f>Sheet1!$B$2:$B$16</c:f>
              <c:numCache>
                <c:formatCode>0.0_ </c:formatCode>
                <c:ptCount val="15"/>
                <c:pt idx="0">
                  <c:v>1.6058</c:v>
                </c:pt>
                <c:pt idx="1">
                  <c:v>1.4922</c:v>
                </c:pt>
                <c:pt idx="2">
                  <c:v>2.0605</c:v>
                </c:pt>
                <c:pt idx="3">
                  <c:v>2.8797</c:v>
                </c:pt>
                <c:pt idx="4">
                  <c:v>2.0333</c:v>
                </c:pt>
                <c:pt idx="5">
                  <c:v>1.2853</c:v>
                </c:pt>
                <c:pt idx="6">
                  <c:v>1.7885</c:v>
                </c:pt>
                <c:pt idx="7">
                  <c:v>7.0341</c:v>
                </c:pt>
                <c:pt idx="9">
                  <c:v>13.1174</c:v>
                </c:pt>
                <c:pt idx="10">
                  <c:v>1.8002</c:v>
                </c:pt>
                <c:pt idx="11">
                  <c:v>0.9117</c:v>
                </c:pt>
                <c:pt idx="12">
                  <c:v>2.7764</c:v>
                </c:pt>
                <c:pt idx="13">
                  <c:v>0.8505</c:v>
                </c:pt>
                <c:pt idx="14">
                  <c:v>0.8904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户均超套费-元</c:v>
                </c:pt>
              </c:strCache>
            </c:strRef>
          </c:tx>
          <c:spPr>
            <a:effectLst/>
          </c:spPr>
          <c:dLbls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0">
                    <a:noAutofit/>
                  </a:bodyPr>
                  <a:lstStyle/>
                  <a:p>
                    <a:fld id="{56e26e57-8a99-43e6-90e1-378cb2e41f31}" type="VALUE">
                      <a:t>[VALUE]</a:t>
                    </a:fld>
                  </a:p>
                </c:rich>
              </c:tx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altLang="zh-CN" sz="700" b="0" i="0" u="none" strike="noStrike" kern="1200" baseline="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7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铁</c:v>
                </c:pt>
                <c:pt idx="1">
                  <c:v>阜</c:v>
                </c:pt>
                <c:pt idx="2">
                  <c:v>锦</c:v>
                </c:pt>
                <c:pt idx="3">
                  <c:v>鞍</c:v>
                </c:pt>
                <c:pt idx="4">
                  <c:v>丹</c:v>
                </c:pt>
                <c:pt idx="5">
                  <c:v>辽</c:v>
                </c:pt>
                <c:pt idx="6">
                  <c:v>朝</c:v>
                </c:pt>
                <c:pt idx="7">
                  <c:v>大</c:v>
                </c:pt>
                <c:pt idx="8">
                  <c:v>省</c:v>
                </c:pt>
                <c:pt idx="9">
                  <c:v>沈</c:v>
                </c:pt>
                <c:pt idx="10">
                  <c:v>葫</c:v>
                </c:pt>
                <c:pt idx="11">
                  <c:v>抚</c:v>
                </c:pt>
                <c:pt idx="12">
                  <c:v>营</c:v>
                </c:pt>
                <c:pt idx="13">
                  <c:v>盘</c:v>
                </c:pt>
                <c:pt idx="14">
                  <c:v>本</c:v>
                </c:pt>
              </c:strCache>
            </c:strRef>
          </c:cat>
          <c:val>
            <c:numRef>
              <c:f>Sheet1!$C$2:$C$16</c:f>
              <c:numCache>
                <c:formatCode>0.0_ </c:formatCode>
                <c:ptCount val="15"/>
                <c:pt idx="0">
                  <c:v>53.88</c:v>
                </c:pt>
                <c:pt idx="1">
                  <c:v>53.73</c:v>
                </c:pt>
                <c:pt idx="2">
                  <c:v>52.17</c:v>
                </c:pt>
                <c:pt idx="3">
                  <c:v>51.81</c:v>
                </c:pt>
                <c:pt idx="4">
                  <c:v>50.84</c:v>
                </c:pt>
                <c:pt idx="5">
                  <c:v>50.59</c:v>
                </c:pt>
                <c:pt idx="6">
                  <c:v>50.49</c:v>
                </c:pt>
                <c:pt idx="7">
                  <c:v>50.08</c:v>
                </c:pt>
                <c:pt idx="8">
                  <c:v>50.08</c:v>
                </c:pt>
                <c:pt idx="9">
                  <c:v>49.59</c:v>
                </c:pt>
                <c:pt idx="10">
                  <c:v>49.37</c:v>
                </c:pt>
                <c:pt idx="11">
                  <c:v>49.09</c:v>
                </c:pt>
                <c:pt idx="12">
                  <c:v>46.94</c:v>
                </c:pt>
                <c:pt idx="13">
                  <c:v>46.68</c:v>
                </c:pt>
                <c:pt idx="14">
                  <c:v>46.14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943824"/>
        <c:axId val="1644940912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30"/>
          <c:min val="0"/>
        </c:scaling>
        <c:delete val="0"/>
        <c:axPos val="l"/>
        <c:numFmt formatCode="0.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644943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644940912"/>
        <c:crosses val="autoZero"/>
        <c:auto val="1"/>
        <c:lblAlgn val="ctr"/>
        <c:lblOffset val="100"/>
        <c:noMultiLvlLbl val="0"/>
      </c:catAx>
      <c:valAx>
        <c:axId val="1644940912"/>
        <c:scaling>
          <c:orientation val="minMax"/>
          <c:min val="-6"/>
        </c:scaling>
        <c:delete val="0"/>
        <c:axPos val="r"/>
        <c:numFmt formatCode="0.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64494382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830120109078"/>
          <c:y val="0.878665833922683"/>
          <c:w val="0.721518764431333"/>
          <c:h val="0.121334166077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6af41ff-6c97-451a-a1af-1e05e976300a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1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dirty="0">
                <a:effectLst/>
              </a:rPr>
              <a:t>全球通客户语音超套情况</a:t>
            </a:r>
            <a:endParaRPr lang="zh-CN" altLang="zh-CN" sz="1000" b="1" dirty="0">
              <a:effectLst/>
            </a:endParaRPr>
          </a:p>
        </c:rich>
      </c:tx>
      <c:layout>
        <c:manualLayout>
          <c:xMode val="edge"/>
          <c:yMode val="edge"/>
          <c:x val="0.409336007224296"/>
          <c:y val="0.044321072903785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24842625973183"/>
          <c:y val="0.127630233222389"/>
          <c:w val="0.977940516961645"/>
          <c:h val="0.630868502354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全球通语音超套客户-万户</c:v>
                </c:pt>
              </c:strCache>
            </c:strRef>
          </c:tx>
          <c:spPr>
            <a:solidFill>
              <a:srgbClr val="8BCBFF"/>
            </a:solidFill>
            <a:ln w="28575" cap="rnd">
              <a:noFill/>
              <a:round/>
            </a:ln>
            <a:effectLst/>
          </c:spPr>
          <c:invertIfNegative val="0"/>
          <c:dLbls>
            <c:dLbl>
              <c:idx val="4"/>
              <c:layout/>
              <c:numFmt formatCode="#,##0.0_);[Red]\(#,##0.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700" b="0" i="0" u="none" strike="noStrike" kern="1200" baseline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丹</c:v>
                </c:pt>
                <c:pt idx="1">
                  <c:v>葫</c:v>
                </c:pt>
                <c:pt idx="2">
                  <c:v>营</c:v>
                </c:pt>
                <c:pt idx="3">
                  <c:v>鞍</c:v>
                </c:pt>
                <c:pt idx="4">
                  <c:v>朝</c:v>
                </c:pt>
                <c:pt idx="5">
                  <c:v>本</c:v>
                </c:pt>
                <c:pt idx="6">
                  <c:v>盘</c:v>
                </c:pt>
                <c:pt idx="7">
                  <c:v>抚</c:v>
                </c:pt>
                <c:pt idx="8">
                  <c:v>锦</c:v>
                </c:pt>
                <c:pt idx="9">
                  <c:v>省</c:v>
                </c:pt>
                <c:pt idx="10">
                  <c:v>铁</c:v>
                </c:pt>
                <c:pt idx="11">
                  <c:v>沈</c:v>
                </c:pt>
                <c:pt idx="12">
                  <c:v>大</c:v>
                </c:pt>
                <c:pt idx="13">
                  <c:v>辽</c:v>
                </c:pt>
                <c:pt idx="14">
                  <c:v>阜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6.8779</c:v>
                </c:pt>
                <c:pt idx="1">
                  <c:v>5.5742</c:v>
                </c:pt>
                <c:pt idx="2">
                  <c:v>7.6492</c:v>
                </c:pt>
                <c:pt idx="3">
                  <c:v>8.9374</c:v>
                </c:pt>
                <c:pt idx="4">
                  <c:v>6.1698</c:v>
                </c:pt>
                <c:pt idx="5">
                  <c:v>3.6016</c:v>
                </c:pt>
                <c:pt idx="6">
                  <c:v>4.0463</c:v>
                </c:pt>
                <c:pt idx="7">
                  <c:v>3.3502</c:v>
                </c:pt>
                <c:pt idx="8">
                  <c:v>7.2311</c:v>
                </c:pt>
                <c:pt idx="10">
                  <c:v>5.1181</c:v>
                </c:pt>
                <c:pt idx="11">
                  <c:v>26.52</c:v>
                </c:pt>
                <c:pt idx="12">
                  <c:v>17.53</c:v>
                </c:pt>
                <c:pt idx="13">
                  <c:v>4.6639</c:v>
                </c:pt>
                <c:pt idx="14">
                  <c:v>6.0488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户均超套费-元</c:v>
                </c:pt>
              </c:strCache>
            </c:strRef>
          </c:tx>
          <c:spPr>
            <a:effectLst/>
          </c:spPr>
          <c:dLbls>
            <c:dLbl>
              <c:idx val="2"/>
              <c:layout/>
              <c:tx>
                <c:rich>
                  <a:bodyPr rot="0" spcFirstLastPara="1" vertOverflow="ellipsis" horzOverflow="clip" vert="horz" wrap="square" lIns="38100" tIns="19050" rIns="38100" bIns="19050" anchor="ctr" anchorCtr="0">
                    <a:noAutofit/>
                  </a:bodyPr>
                  <a:lstStyle/>
                  <a:p>
                    <a:fld id="{017a314d-7f91-4422-a161-005b67d3789b}" type="VALUE">
                      <a:t>[VALUE]</a:t>
                    </a:fld>
                  </a:p>
                </c:rich>
              </c:tx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lang="en-US" altLang="zh-CN" sz="700" b="0" i="0" u="none" strike="noStrike" kern="1200" baseline="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700" b="0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700" b="0" i="0" u="none" strike="noStrike" kern="1200" baseline="0">
                    <a:solidFill>
                      <a:srgbClr val="ED7D3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丹</c:v>
                </c:pt>
                <c:pt idx="1">
                  <c:v>葫</c:v>
                </c:pt>
                <c:pt idx="2">
                  <c:v>营</c:v>
                </c:pt>
                <c:pt idx="3">
                  <c:v>鞍</c:v>
                </c:pt>
                <c:pt idx="4">
                  <c:v>朝</c:v>
                </c:pt>
                <c:pt idx="5">
                  <c:v>本</c:v>
                </c:pt>
                <c:pt idx="6">
                  <c:v>盘</c:v>
                </c:pt>
                <c:pt idx="7">
                  <c:v>抚</c:v>
                </c:pt>
                <c:pt idx="8">
                  <c:v>锦</c:v>
                </c:pt>
                <c:pt idx="9">
                  <c:v>省</c:v>
                </c:pt>
                <c:pt idx="10">
                  <c:v>铁</c:v>
                </c:pt>
                <c:pt idx="11">
                  <c:v>沈</c:v>
                </c:pt>
                <c:pt idx="12">
                  <c:v>大</c:v>
                </c:pt>
                <c:pt idx="13">
                  <c:v>辽</c:v>
                </c:pt>
                <c:pt idx="14">
                  <c:v>阜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30.98</c:v>
                </c:pt>
                <c:pt idx="1">
                  <c:v>30.18</c:v>
                </c:pt>
                <c:pt idx="2">
                  <c:v>28.25</c:v>
                </c:pt>
                <c:pt idx="3">
                  <c:v>27.18</c:v>
                </c:pt>
                <c:pt idx="4">
                  <c:v>26.99</c:v>
                </c:pt>
                <c:pt idx="5">
                  <c:v>26.77</c:v>
                </c:pt>
                <c:pt idx="6">
                  <c:v>26.68</c:v>
                </c:pt>
                <c:pt idx="7">
                  <c:v>26.53</c:v>
                </c:pt>
                <c:pt idx="8">
                  <c:v>26.39</c:v>
                </c:pt>
                <c:pt idx="9">
                  <c:v>25.58</c:v>
                </c:pt>
                <c:pt idx="10">
                  <c:v>24.85</c:v>
                </c:pt>
                <c:pt idx="11">
                  <c:v>24.47</c:v>
                </c:pt>
                <c:pt idx="12">
                  <c:v>23.21</c:v>
                </c:pt>
                <c:pt idx="13">
                  <c:v>21.93</c:v>
                </c:pt>
                <c:pt idx="14">
                  <c:v>20.26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943824"/>
        <c:axId val="1644940912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644943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644940912"/>
        <c:crosses val="autoZero"/>
        <c:auto val="1"/>
        <c:lblAlgn val="ctr"/>
        <c:lblOffset val="100"/>
        <c:noMultiLvlLbl val="0"/>
      </c:catAx>
      <c:valAx>
        <c:axId val="1644940912"/>
        <c:scaling>
          <c:orientation val="minMax"/>
          <c:min val="-1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64494382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830120109078"/>
          <c:y val="0.878665833922683"/>
          <c:w val="0.721518764431333"/>
          <c:h val="0.1213341660773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2ff6281-2eb3-4b17-ae9d-33287789b1ad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000" b="1" i="0" baseline="0" dirty="0">
                <a:effectLst/>
              </a:rPr>
              <a:t>拍照</a:t>
            </a:r>
            <a:r>
              <a:rPr lang="zh-CN" altLang="zh-CN" sz="1000" b="1" i="0" u="none" strike="noStrike" baseline="0" dirty="0">
                <a:effectLst/>
              </a:rPr>
              <a:t>全球通客户综合</a:t>
            </a:r>
            <a:r>
              <a:rPr lang="en-US" altLang="zh-CN" sz="1000" b="1" i="0" u="none" strike="noStrike" baseline="0" dirty="0">
                <a:effectLst/>
              </a:rPr>
              <a:t>/</a:t>
            </a:r>
            <a:r>
              <a:rPr lang="zh-CN" altLang="zh-CN" sz="1000" b="1" i="0" u="none" strike="noStrike" baseline="0" dirty="0">
                <a:effectLst/>
              </a:rPr>
              <a:t>规模</a:t>
            </a:r>
            <a:r>
              <a:rPr lang="en-US" altLang="zh-CN" sz="1000" b="1" i="0" u="none" strike="noStrike" baseline="0" dirty="0">
                <a:effectLst/>
              </a:rPr>
              <a:t>/</a:t>
            </a:r>
            <a:r>
              <a:rPr lang="zh-CN" altLang="zh-CN" sz="1000" b="1" i="0" u="none" strike="noStrike" baseline="0" dirty="0">
                <a:effectLst/>
              </a:rPr>
              <a:t>价值保</a:t>
            </a:r>
            <a:r>
              <a:rPr lang="zh-CN" altLang="en-US" sz="1000" b="1" i="0" u="none" strike="noStrike" baseline="0" dirty="0">
                <a:effectLst/>
              </a:rPr>
              <a:t>有</a:t>
            </a:r>
            <a:r>
              <a:rPr lang="zh-CN" altLang="zh-CN" sz="1000" b="1" i="0" u="none" strike="noStrike" baseline="0" dirty="0">
                <a:effectLst/>
              </a:rPr>
              <a:t>率</a:t>
            </a:r>
            <a:endParaRPr lang="zh-CN" altLang="zh-CN" sz="1000" dirty="0">
              <a:effectLst/>
            </a:endParaRPr>
          </a:p>
        </c:rich>
      </c:tx>
      <c:layout>
        <c:manualLayout>
          <c:xMode val="edge"/>
          <c:yMode val="edge"/>
          <c:x val="0.367527314158446"/>
          <c:y val="0.03859733275804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261663094957087"/>
          <c:y val="0.19503958194521"/>
          <c:w val="0.997383369050429"/>
          <c:h val="0.508830244891884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价值保有率-%</c:v>
                </c:pt>
              </c:strCache>
            </c:strRef>
          </c:tx>
          <c:spPr>
            <a:effectLst/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朝</c:v>
                </c:pt>
                <c:pt idx="1">
                  <c:v>大</c:v>
                </c:pt>
                <c:pt idx="2">
                  <c:v>丹</c:v>
                </c:pt>
                <c:pt idx="3">
                  <c:v>锦</c:v>
                </c:pt>
                <c:pt idx="4">
                  <c:v>营</c:v>
                </c:pt>
                <c:pt idx="5">
                  <c:v>省</c:v>
                </c:pt>
                <c:pt idx="6">
                  <c:v>沈</c:v>
                </c:pt>
                <c:pt idx="7">
                  <c:v>盘</c:v>
                </c:pt>
                <c:pt idx="8">
                  <c:v>本</c:v>
                </c:pt>
                <c:pt idx="9">
                  <c:v>葫</c:v>
                </c:pt>
                <c:pt idx="10">
                  <c:v>阜</c:v>
                </c:pt>
                <c:pt idx="11">
                  <c:v>鞍</c:v>
                </c:pt>
                <c:pt idx="12">
                  <c:v>抚</c:v>
                </c:pt>
                <c:pt idx="13">
                  <c:v>铁</c:v>
                </c:pt>
                <c:pt idx="14">
                  <c:v>辽</c:v>
                </c:pt>
              </c:strCache>
            </c:strRef>
          </c:cat>
          <c:val>
            <c:numRef>
              <c:f>Sheet1!$C$2:$C$16</c:f>
              <c:numCache>
                <c:formatCode>0.00_ </c:formatCode>
                <c:ptCount val="15"/>
                <c:pt idx="0">
                  <c:v>100.06</c:v>
                </c:pt>
                <c:pt idx="1">
                  <c:v>99.2</c:v>
                </c:pt>
                <c:pt idx="2">
                  <c:v>97.41</c:v>
                </c:pt>
                <c:pt idx="3">
                  <c:v>96.53</c:v>
                </c:pt>
                <c:pt idx="4">
                  <c:v>96.26</c:v>
                </c:pt>
                <c:pt idx="5">
                  <c:v>96.16</c:v>
                </c:pt>
                <c:pt idx="6">
                  <c:v>95.5</c:v>
                </c:pt>
                <c:pt idx="7">
                  <c:v>94.8</c:v>
                </c:pt>
                <c:pt idx="8">
                  <c:v>94.71</c:v>
                </c:pt>
                <c:pt idx="9">
                  <c:v>94.42</c:v>
                </c:pt>
                <c:pt idx="10">
                  <c:v>93.66</c:v>
                </c:pt>
                <c:pt idx="11" c:formatCode="0.0_ ">
                  <c:v>93.83</c:v>
                </c:pt>
                <c:pt idx="12">
                  <c:v>93.3</c:v>
                </c:pt>
                <c:pt idx="13">
                  <c:v>92.61</c:v>
                </c:pt>
                <c:pt idx="14">
                  <c:v>88.81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规模保有率-%</c:v>
                </c:pt>
              </c:strCache>
            </c:strRef>
          </c:tx>
          <c:spPr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7F7F7F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朝</c:v>
                </c:pt>
                <c:pt idx="1">
                  <c:v>大</c:v>
                </c:pt>
                <c:pt idx="2">
                  <c:v>丹</c:v>
                </c:pt>
                <c:pt idx="3">
                  <c:v>锦</c:v>
                </c:pt>
                <c:pt idx="4">
                  <c:v>营</c:v>
                </c:pt>
                <c:pt idx="5">
                  <c:v>省</c:v>
                </c:pt>
                <c:pt idx="6">
                  <c:v>沈</c:v>
                </c:pt>
                <c:pt idx="7">
                  <c:v>盘</c:v>
                </c:pt>
                <c:pt idx="8">
                  <c:v>本</c:v>
                </c:pt>
                <c:pt idx="9">
                  <c:v>葫</c:v>
                </c:pt>
                <c:pt idx="10">
                  <c:v>阜</c:v>
                </c:pt>
                <c:pt idx="11">
                  <c:v>鞍</c:v>
                </c:pt>
                <c:pt idx="12">
                  <c:v>抚</c:v>
                </c:pt>
                <c:pt idx="13">
                  <c:v>铁</c:v>
                </c:pt>
                <c:pt idx="14">
                  <c:v>辽</c:v>
                </c:pt>
              </c:strCache>
            </c:strRef>
          </c:cat>
          <c:val>
            <c:numRef>
              <c:f>Sheet1!$D$2:$D$16</c:f>
              <c:numCache>
                <c:formatCode>0.00_ </c:formatCode>
                <c:ptCount val="15"/>
                <c:pt idx="0">
                  <c:v>97.82</c:v>
                </c:pt>
                <c:pt idx="1">
                  <c:v>98.24</c:v>
                </c:pt>
                <c:pt idx="2">
                  <c:v>98.05</c:v>
                </c:pt>
                <c:pt idx="3">
                  <c:v>98.03</c:v>
                </c:pt>
                <c:pt idx="4">
                  <c:v>98.08</c:v>
                </c:pt>
                <c:pt idx="5">
                  <c:v>98.16</c:v>
                </c:pt>
                <c:pt idx="6">
                  <c:v>98.75</c:v>
                </c:pt>
                <c:pt idx="7">
                  <c:v>98.22</c:v>
                </c:pt>
                <c:pt idx="8">
                  <c:v>97.35</c:v>
                </c:pt>
                <c:pt idx="9">
                  <c:v>96.9</c:v>
                </c:pt>
                <c:pt idx="10">
                  <c:v>97.61</c:v>
                </c:pt>
                <c:pt idx="11">
                  <c:v>97.43</c:v>
                </c:pt>
                <c:pt idx="12">
                  <c:v>97.49</c:v>
                </c:pt>
                <c:pt idx="13">
                  <c:v>98.1</c:v>
                </c:pt>
                <c:pt idx="14">
                  <c:v>97.64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762944"/>
        <c:axId val="2277644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综合保有率-%</c:v>
                </c:pt>
              </c:strCache>
            </c:strRef>
          </c:tx>
          <c:spPr>
            <a:effectLst/>
          </c:spPr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5B9BD5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朝</c:v>
                </c:pt>
                <c:pt idx="1">
                  <c:v>大</c:v>
                </c:pt>
                <c:pt idx="2">
                  <c:v>丹</c:v>
                </c:pt>
                <c:pt idx="3">
                  <c:v>锦</c:v>
                </c:pt>
                <c:pt idx="4">
                  <c:v>营</c:v>
                </c:pt>
                <c:pt idx="5">
                  <c:v>省</c:v>
                </c:pt>
                <c:pt idx="6">
                  <c:v>沈</c:v>
                </c:pt>
                <c:pt idx="7">
                  <c:v>盘</c:v>
                </c:pt>
                <c:pt idx="8">
                  <c:v>本</c:v>
                </c:pt>
                <c:pt idx="9">
                  <c:v>葫</c:v>
                </c:pt>
                <c:pt idx="10">
                  <c:v>阜</c:v>
                </c:pt>
                <c:pt idx="11">
                  <c:v>鞍</c:v>
                </c:pt>
                <c:pt idx="12">
                  <c:v>抚</c:v>
                </c:pt>
                <c:pt idx="13">
                  <c:v>铁</c:v>
                </c:pt>
                <c:pt idx="14">
                  <c:v>辽</c:v>
                </c:pt>
              </c:strCache>
            </c:strRef>
          </c:cat>
          <c:val>
            <c:numRef>
              <c:f>Sheet1!$B$2:$B$16</c:f>
              <c:numCache>
                <c:formatCode>0.00_ </c:formatCode>
                <c:ptCount val="15"/>
                <c:pt idx="0">
                  <c:v>98.94</c:v>
                </c:pt>
                <c:pt idx="1">
                  <c:v>98.72</c:v>
                </c:pt>
                <c:pt idx="2">
                  <c:v>97.73</c:v>
                </c:pt>
                <c:pt idx="3">
                  <c:v>97.28</c:v>
                </c:pt>
                <c:pt idx="4">
                  <c:v>97.17</c:v>
                </c:pt>
                <c:pt idx="5">
                  <c:v>97.16</c:v>
                </c:pt>
                <c:pt idx="6">
                  <c:v>97.12</c:v>
                </c:pt>
                <c:pt idx="7">
                  <c:v>96.51</c:v>
                </c:pt>
                <c:pt idx="8">
                  <c:v>96.03</c:v>
                </c:pt>
                <c:pt idx="9">
                  <c:v>95.66</c:v>
                </c:pt>
                <c:pt idx="10">
                  <c:v>95.64</c:v>
                </c:pt>
                <c:pt idx="11">
                  <c:v>95.63</c:v>
                </c:pt>
                <c:pt idx="12">
                  <c:v>95.4</c:v>
                </c:pt>
                <c:pt idx="13">
                  <c:v>95.35</c:v>
                </c:pt>
                <c:pt idx="14">
                  <c:v>93.23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725856"/>
        <c:axId val="1399725440"/>
      </c:lineChart>
      <c:catAx>
        <c:axId val="2277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4480"/>
        <c:crosses val="autoZero"/>
        <c:auto val="1"/>
        <c:lblAlgn val="ctr"/>
        <c:lblOffset val="100"/>
        <c:noMultiLvlLbl val="0"/>
      </c:catAx>
      <c:valAx>
        <c:axId val="227764480"/>
        <c:scaling>
          <c:orientation val="minMax"/>
          <c:max val="120"/>
          <c:min val="80"/>
        </c:scaling>
        <c:delete val="0"/>
        <c:axPos val="l"/>
        <c:numFmt formatCode="0.00_ " sourceLinked="1"/>
        <c:majorTickMark val="out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27762944"/>
        <c:crosses val="autoZero"/>
        <c:crossBetween val="between"/>
        <c:majorUnit val="4"/>
      </c:valAx>
      <c:catAx>
        <c:axId val="1399725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399725440"/>
        <c:crosses val="autoZero"/>
        <c:auto val="1"/>
        <c:lblAlgn val="ctr"/>
        <c:lblOffset val="100"/>
        <c:noMultiLvlLbl val="0"/>
      </c:catAx>
      <c:valAx>
        <c:axId val="1399725440"/>
        <c:scaling>
          <c:orientation val="minMax"/>
          <c:max val="120"/>
          <c:min val="0"/>
        </c:scaling>
        <c:delete val="0"/>
        <c:axPos val="r"/>
        <c:numFmt formatCode="0.00_ " sourceLinked="1"/>
        <c:majorTickMark val="none"/>
        <c:minorTickMark val="none"/>
        <c:tickLblPos val="none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139972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320704701116"/>
          <c:y val="0.841551267845918"/>
          <c:w val="0.729679295298884"/>
          <c:h val="0.14655697036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700" b="1" i="0" u="none" strike="noStrike" kern="1200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54db124-acae-491f-a5cd-85332a5ae3f8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6" cy="34925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56193" y="4268681"/>
            <a:ext cx="5249546" cy="34925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6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9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连接符 8"/>
          <p:cNvCxnSpPr/>
          <p:nvPr userDrawn="1"/>
        </p:nvCxnSpPr>
        <p:spPr>
          <a:xfrm>
            <a:off x="409871" y="717551"/>
            <a:ext cx="8280000" cy="0"/>
          </a:xfrm>
          <a:prstGeom prst="line">
            <a:avLst/>
          </a:prstGeom>
          <a:ln w="28575">
            <a:gradFill flip="none" rotWithShape="1">
              <a:gsLst>
                <a:gs pos="52000">
                  <a:srgbClr val="9ACBEB"/>
                </a:gs>
                <a:gs pos="0">
                  <a:srgbClr val="3496D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04448" y="6453373"/>
            <a:ext cx="504056" cy="336000"/>
          </a:xfr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0A496BE4-231B-459D-B131-E15223CBD23B}" type="slidenum">
              <a:rPr lang="en-US" altLang="zh-TW" smtClean="0">
                <a:solidFill>
                  <a:srgbClr val="969696"/>
                </a:solidFill>
              </a:rPr>
            </a:fld>
            <a:endParaRPr lang="en-US" altLang="zh-TW" dirty="0">
              <a:solidFill>
                <a:srgbClr val="96969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2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93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855" y="278891"/>
              <a:ext cx="2208276" cy="918971"/>
            </a:xfrm>
            <a:prstGeom prst="rect">
              <a:avLst/>
            </a:prstGeom>
          </p:spPr>
        </p:pic>
        <p:pic>
          <p:nvPicPr>
            <p:cNvPr id="94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7431" y="129539"/>
              <a:ext cx="1284731" cy="96469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3" name="日期占位符 3"/>
          <p:cNvSpPr>
            <a:spLocks noGrp="1"/>
          </p:cNvSpPr>
          <p:nvPr>
            <p:ph type="dt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idx="4" hasCustomPrompt="1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r" defTabSz="914400">
              <a:lnSpc>
                <a:spcPct val="130000"/>
              </a:lnSpc>
              <a:defRPr lang="zh-CN" sz="1200">
                <a:solidFill>
                  <a:schemeClr val="tx1">
                    <a:tint val="7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1D56F41-8DED-4DE8-A16A-5912936214B6}" type="slidenum">
              <a:rPr/>
            </a:fld>
            <a:endParaRPr lang="zh-CN" sz="1200">
              <a:solidFill>
                <a:schemeClr val="tx1">
                  <a:tint val="7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灯片编号占位符 10"/>
          <p:cNvSpPr txBox="1"/>
          <p:nvPr userDrawn="1"/>
        </p:nvSpPr>
        <p:spPr>
          <a:xfrm>
            <a:off x="8683960" y="6599145"/>
            <a:ext cx="504056" cy="336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lnSpc>
                <a:spcPct val="130000"/>
              </a:lnSpc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lnSpc>
                <a:spcPct val="130000"/>
              </a:lnSpc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A496BE4-231B-459D-B131-E15223CBD23B}" type="slidenum">
              <a:rPr lang="en-US" altLang="zh-TW" smtClean="0">
                <a:solidFill>
                  <a:srgbClr val="969696"/>
                </a:solidFill>
              </a:rPr>
            </a:fld>
            <a:endParaRPr lang="en-US" altLang="zh-TW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chart" Target="../charts/chart2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chart" Target="../charts/chart2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chart" Target="../charts/char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chart" Target="../charts/chart2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421255"/>
            <a:ext cx="9144000" cy="1275715"/>
          </a:xfrm>
          <a:prstGeom prst="rect">
            <a:avLst/>
          </a:prstGeom>
          <a:noFill/>
          <a:ln>
            <a:noFill/>
          </a:ln>
        </p:spPr>
        <p:txBody>
          <a:bodyPr wrap="square" lIns="38527" tIns="38527" rIns="38527" bIns="38527">
            <a:spAutoFit/>
          </a:bodyPr>
          <a:lstStyle>
            <a:lvl1pPr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  <a:sym typeface="Calibri" panose="020F0502020204030204"/>
              </a:defRPr>
            </a:pPr>
            <a:r>
              <a:rPr lang="zh-CN" altLang="en-US" sz="3600" b="1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中高端“量质构效”指标体系</a:t>
            </a:r>
            <a:endParaRPr lang="en-US" altLang="zh-CN" sz="3600" b="1" dirty="0">
              <a:solidFill>
                <a:srgbClr val="0070C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等线" panose="02010600030101010101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  <a:sym typeface="Calibri" panose="020F0502020204030204"/>
              </a:defRP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2025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年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月）</a:t>
            </a:r>
            <a:endParaRPr 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等线" panose="02010600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7211" y="4908550"/>
            <a:ext cx="3270250" cy="506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3600" b="1">
                <a:gradFill>
                  <a:gsLst>
                    <a:gs pos="0">
                      <a:srgbClr val="C00000"/>
                    </a:gs>
                    <a:gs pos="100000">
                      <a:srgbClr val="EB0000"/>
                    </a:gs>
                  </a:gsLst>
                  <a:lin ang="5400000" scaled="1"/>
                </a:gra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2025</a:t>
            </a:r>
            <a:r>
              <a:rPr lang="zh-CN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lang="en-US" altLang="zh-CN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lang="zh-CN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lang="en-US" altLang="zh-CN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sz="1800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  <a:endParaRPr lang="zh-CN" sz="1800" dirty="0">
              <a:solidFill>
                <a:srgbClr val="0070C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3843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917819" y="875242"/>
            <a:ext cx="7302255" cy="239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月全球通语音超套客户</a:t>
            </a:r>
            <a:r>
              <a:rPr lang="en-US" altLang="zh-CN" sz="1200" dirty="0"/>
              <a:t>113.3</a:t>
            </a:r>
            <a:r>
              <a:rPr lang="zh-CN" altLang="en-US" sz="1200" dirty="0"/>
              <a:t>万，户均超套费</a:t>
            </a:r>
            <a:r>
              <a:rPr lang="en-US" altLang="zh-CN" sz="1200" dirty="0"/>
              <a:t>25.6</a:t>
            </a:r>
            <a:r>
              <a:rPr lang="zh-CN" altLang="en-US" sz="1200" dirty="0"/>
              <a:t>元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8/8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566339" y="3384602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注：按户均超套费降序排列</a:t>
            </a:r>
            <a:endParaRPr lang="zh-CN" altLang="en-US" sz="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7" name="图表 26"/>
          <p:cNvGraphicFramePr/>
          <p:nvPr>
            <p:custDataLst>
              <p:tags r:id="rId5"/>
            </p:custDataLst>
          </p:nvPr>
        </p:nvGraphicFramePr>
        <p:xfrm>
          <a:off x="254601" y="1062282"/>
          <a:ext cx="8517924" cy="239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矩形 20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26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85609" y="998572"/>
          <a:ext cx="8464550" cy="1733340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1733340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2971800" y="1072444"/>
          <a:ext cx="5715713" cy="165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矩形 18"/>
          <p:cNvSpPr/>
          <p:nvPr/>
        </p:nvSpPr>
        <p:spPr>
          <a:xfrm>
            <a:off x="3021037" y="2466527"/>
            <a:ext cx="19287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注：按拍照全球通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综合保有率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7414" y="835376"/>
            <a:ext cx="6923794" cy="3048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月拍照全球通全球通规模保有率</a:t>
            </a:r>
            <a:r>
              <a:rPr lang="en-US" altLang="zh-CN" sz="1200" dirty="0"/>
              <a:t>98.2%</a:t>
            </a:r>
            <a:r>
              <a:rPr lang="zh-CN" altLang="en-US" sz="1200" dirty="0"/>
              <a:t>、下降时间进度</a:t>
            </a:r>
            <a:r>
              <a:rPr lang="en-US" altLang="zh-CN" sz="1200" dirty="0"/>
              <a:t>0.3pp</a:t>
            </a:r>
            <a:r>
              <a:rPr lang="zh-CN" altLang="en-US" sz="1200" dirty="0"/>
              <a:t>，价值保有率</a:t>
            </a:r>
            <a:r>
              <a:rPr lang="en-US" altLang="zh-CN" sz="1200" dirty="0"/>
              <a:t>96.2%</a:t>
            </a:r>
            <a:r>
              <a:rPr lang="zh-CN" altLang="en-US" sz="1200" dirty="0"/>
              <a:t>、低于全年目标</a:t>
            </a:r>
            <a:endParaRPr lang="zh-CN" altLang="en-US" sz="1200" dirty="0"/>
          </a:p>
        </p:txBody>
      </p:sp>
      <p:graphicFrame>
        <p:nvGraphicFramePr>
          <p:cNvPr id="23" name="图表 22"/>
          <p:cNvGraphicFramePr/>
          <p:nvPr/>
        </p:nvGraphicFramePr>
        <p:xfrm>
          <a:off x="356236" y="1104901"/>
          <a:ext cx="2592704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质（</a:t>
            </a:r>
            <a:r>
              <a:rPr lang="en-US" altLang="zh-CN" dirty="0">
                <a:sym typeface="+mn-ea"/>
              </a:rPr>
              <a:t>1/3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99110" y="4775200"/>
            <a:ext cx="8090535" cy="2032000"/>
            <a:chOff x="792" y="6907"/>
            <a:chExt cx="12780" cy="3813"/>
          </a:xfrm>
        </p:grpSpPr>
        <p:sp>
          <p:nvSpPr>
            <p:cNvPr id="3" name="文本框 2"/>
            <p:cNvSpPr txBox="1"/>
            <p:nvPr/>
          </p:nvSpPr>
          <p:spPr>
            <a:xfrm>
              <a:off x="1435" y="6907"/>
              <a:ext cx="11619" cy="26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{{analysis_text10}}</a:t>
              </a:r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50000"/>
                </a:lnSpc>
              </a:pPr>
              <a:endParaRPr lang="en-US" altLang="zh-CN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92" y="7020"/>
              <a:ext cx="12780" cy="3700"/>
            </a:xfrm>
            <a:prstGeom prst="roundRect">
              <a:avLst>
                <a:gd name="adj" fmla="val 12553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00" y="7202"/>
              <a:ext cx="11010" cy="33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</a:pP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{{analysis_text1}}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5" y="7663"/>
              <a:ext cx="570" cy="241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 anchorCtr="0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AI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解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读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8320" y="2707640"/>
            <a:ext cx="8007350" cy="1921510"/>
            <a:chOff x="782" y="4332"/>
            <a:chExt cx="12780" cy="3813"/>
          </a:xfrm>
        </p:grpSpPr>
        <p:sp>
          <p:nvSpPr>
            <p:cNvPr id="14" name="文本框 13"/>
            <p:cNvSpPr txBox="1"/>
            <p:nvPr/>
          </p:nvSpPr>
          <p:spPr>
            <a:xfrm>
              <a:off x="1425" y="4332"/>
              <a:ext cx="11619" cy="26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{{analysis_text10}}</a:t>
              </a:r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50000"/>
                </a:lnSpc>
              </a:pPr>
              <a:endParaRPr lang="en-US" altLang="zh-CN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82" y="4445"/>
              <a:ext cx="12780" cy="3700"/>
            </a:xfrm>
            <a:prstGeom prst="roundRect">
              <a:avLst>
                <a:gd name="adj" fmla="val 12553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90" y="4627"/>
              <a:ext cx="11010" cy="33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</a:pPr>
              <a:r>
                <a:rPr lang="en-US" altLang="zh-CN" sz="11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{{analysis_text1}}</a:t>
              </a:r>
              <a:endParaRPr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45" y="5088"/>
              <a:ext cx="570" cy="241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 anchorCtr="0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AI</a:t>
              </a: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解</a:t>
              </a:r>
              <a:endPara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微软雅黑" panose="020B0503020204020204" charset="-122"/>
                  <a:cs typeface="+mn-cs"/>
                  <a:sym typeface="Arial Unicode MS" panose="020B0604020202020204" pitchFamily="34" charset="-122"/>
                </a:rPr>
                <a:t>读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79965" y="1037730"/>
          <a:ext cx="8464550" cy="1733340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1733340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447039" y="1026936"/>
          <a:ext cx="8268697" cy="178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2" name="矩形 21"/>
          <p:cNvSpPr/>
          <p:nvPr/>
        </p:nvSpPr>
        <p:spPr>
          <a:xfrm>
            <a:off x="591809" y="2566366"/>
            <a:ext cx="1720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en-US" altLang="zh-CN" sz="8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10086</a:t>
            </a:r>
            <a:r>
              <a:rPr lang="zh-CN" altLang="en-US" sz="8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外呼接触率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625" y="874534"/>
            <a:ext cx="7467601" cy="2208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月全球通客户</a:t>
            </a:r>
            <a:r>
              <a:rPr lang="en-US" altLang="zh-CN" sz="1200" dirty="0"/>
              <a:t>APP</a:t>
            </a:r>
            <a:r>
              <a:rPr lang="zh-CN" altLang="en-US" sz="1200" dirty="0"/>
              <a:t>活跃占比</a:t>
            </a:r>
            <a:r>
              <a:rPr lang="en-US" altLang="zh-CN" sz="1200" dirty="0"/>
              <a:t>32.7%</a:t>
            </a:r>
            <a:r>
              <a:rPr lang="zh-CN" altLang="en-US" sz="1200" dirty="0"/>
              <a:t>、投诉客户占比</a:t>
            </a:r>
            <a:r>
              <a:rPr lang="en-US" altLang="zh-CN" sz="1200" dirty="0"/>
              <a:t>3.4%</a:t>
            </a:r>
            <a:r>
              <a:rPr lang="zh-CN" altLang="en-US" sz="1200" dirty="0"/>
              <a:t>、</a:t>
            </a:r>
            <a:r>
              <a:rPr lang="en-US" altLang="zh-CN" sz="1200" dirty="0"/>
              <a:t>10086</a:t>
            </a:r>
            <a:r>
              <a:rPr lang="zh-CN" altLang="en-US" sz="1200" dirty="0"/>
              <a:t>呼入占比</a:t>
            </a:r>
            <a:r>
              <a:rPr lang="en-US" altLang="zh-CN" sz="1200" dirty="0"/>
              <a:t>18.9%</a:t>
            </a:r>
            <a:r>
              <a:rPr lang="zh-CN" altLang="en-US" sz="1200" dirty="0"/>
              <a:t>、呼出占比</a:t>
            </a:r>
            <a:r>
              <a:rPr lang="en-US" altLang="zh-CN" sz="1200" dirty="0"/>
              <a:t>33.8%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质（</a:t>
            </a:r>
            <a:r>
              <a:rPr lang="en-US" altLang="zh-CN" dirty="0">
                <a:sym typeface="+mn-ea"/>
              </a:rPr>
              <a:t>2/3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91254" y="1079711"/>
          <a:ext cx="8464550" cy="1733340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1733340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图表 26"/>
          <p:cNvGraphicFramePr/>
          <p:nvPr/>
        </p:nvGraphicFramePr>
        <p:xfrm>
          <a:off x="430106" y="1074562"/>
          <a:ext cx="8268697" cy="178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矩形 27"/>
          <p:cNvSpPr/>
          <p:nvPr/>
        </p:nvSpPr>
        <p:spPr>
          <a:xfrm>
            <a:off x="574876" y="2553314"/>
            <a:ext cx="19287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注：按全球通客户国漫渗透率降序排列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40287" y="840315"/>
            <a:ext cx="6166485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月全球通客户国漫渗透率</a:t>
            </a:r>
            <a:r>
              <a:rPr lang="en-US" altLang="zh-CN" sz="1200" dirty="0"/>
              <a:t>35.9%</a:t>
            </a:r>
            <a:r>
              <a:rPr lang="zh-CN" altLang="en-US" sz="1200" dirty="0"/>
              <a:t>、业务退订客户占比</a:t>
            </a:r>
            <a:r>
              <a:rPr lang="en-US" altLang="zh-CN" sz="1200" dirty="0"/>
              <a:t>8.3%</a:t>
            </a:r>
            <a:r>
              <a:rPr lang="zh-CN" altLang="en-US" sz="1200" dirty="0"/>
              <a:t>、活动接续客户占比</a:t>
            </a:r>
            <a:r>
              <a:rPr lang="en-US" altLang="zh-CN" sz="1200" dirty="0"/>
              <a:t>6.9%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质（</a:t>
            </a:r>
            <a:r>
              <a:rPr lang="en-US" altLang="zh-CN" dirty="0">
                <a:sym typeface="+mn-ea"/>
              </a:rPr>
              <a:t>3/3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430105" y="1133261"/>
          <a:ext cx="8268697" cy="2275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矩形 17"/>
          <p:cNvSpPr/>
          <p:nvPr/>
        </p:nvSpPr>
        <p:spPr>
          <a:xfrm>
            <a:off x="597454" y="308742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注：按全球通有效融合率降序排列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11122" y="835377"/>
            <a:ext cx="6622238" cy="2517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月全球通客户固移融合率</a:t>
            </a:r>
            <a:r>
              <a:rPr lang="en-US" altLang="zh-CN" sz="1200" dirty="0"/>
              <a:t>63.2%</a:t>
            </a:r>
            <a:r>
              <a:rPr lang="zh-CN" altLang="en-US" sz="1200" dirty="0"/>
              <a:t>、较上月上升</a:t>
            </a:r>
            <a:r>
              <a:rPr lang="en-US" altLang="zh-CN" sz="1200" dirty="0"/>
              <a:t>0.3pp</a:t>
            </a:r>
            <a:r>
              <a:rPr lang="zh-CN" altLang="en-US" sz="1200" dirty="0"/>
              <a:t>，有效融合率</a:t>
            </a:r>
            <a:r>
              <a:rPr lang="en-US" altLang="zh-CN" sz="1200" dirty="0"/>
              <a:t>77.4%</a:t>
            </a:r>
            <a:r>
              <a:rPr lang="zh-CN" altLang="en-US" sz="1200" dirty="0"/>
              <a:t>、较上月上升</a:t>
            </a:r>
            <a:r>
              <a:rPr lang="en-US" altLang="zh-CN" sz="1200" dirty="0"/>
              <a:t>0.3pp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1/10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4796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47039" y="1103629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591809" y="3351297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注：按全球通异动客户占比降序排列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74995" y="884766"/>
            <a:ext cx="6840000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月全球通异动客户占比</a:t>
            </a:r>
            <a:r>
              <a:rPr lang="en-US" altLang="zh-CN" sz="1200" dirty="0"/>
              <a:t>15.4%</a:t>
            </a:r>
            <a:r>
              <a:rPr lang="zh-CN" altLang="en-US" sz="1200" dirty="0"/>
              <a:t>、银发客户占比</a:t>
            </a:r>
            <a:r>
              <a:rPr lang="en-US" altLang="zh-CN" sz="1200" dirty="0"/>
              <a:t>13.6%</a:t>
            </a:r>
            <a:r>
              <a:rPr lang="zh-CN" altLang="en-US" sz="1200" dirty="0"/>
              <a:t>、国际客户占比</a:t>
            </a:r>
            <a:r>
              <a:rPr lang="en-US" altLang="zh-CN" sz="1200" dirty="0"/>
              <a:t>1.1%</a:t>
            </a:r>
            <a:r>
              <a:rPr lang="zh-CN" altLang="en-US" sz="1200" dirty="0"/>
              <a:t>、校园客户占比</a:t>
            </a:r>
            <a:r>
              <a:rPr lang="en-US" altLang="zh-CN" sz="1200" dirty="0"/>
              <a:t>1.6%</a:t>
            </a:r>
            <a:endParaRPr lang="zh-CN" altLang="en-US" sz="1200" dirty="0"/>
          </a:p>
        </p:txBody>
      </p:sp>
      <p:sp>
        <p:nvSpPr>
          <p:cNvPr id="19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2/10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20889" y="835377"/>
            <a:ext cx="7868355" cy="2483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月全球通客户户均</a:t>
            </a:r>
            <a:r>
              <a:rPr lang="en-US" altLang="zh-CN" sz="1200" dirty="0"/>
              <a:t>TARPU123.6</a:t>
            </a:r>
            <a:r>
              <a:rPr lang="zh-CN" altLang="en-US" sz="1200" dirty="0"/>
              <a:t>元、环比下降</a:t>
            </a:r>
            <a:r>
              <a:rPr lang="en-US" altLang="zh-CN" sz="1200" dirty="0"/>
              <a:t>0.6%</a:t>
            </a:r>
            <a:r>
              <a:rPr lang="zh-CN" altLang="en-US" sz="1200" dirty="0"/>
              <a:t>，其中：</a:t>
            </a:r>
            <a:r>
              <a:rPr lang="en-US" altLang="zh-CN" sz="1200" dirty="0"/>
              <a:t>0</a:t>
            </a:r>
            <a:r>
              <a:rPr lang="zh-CN" altLang="en-US" sz="1200" dirty="0"/>
              <a:t>元客户占比</a:t>
            </a:r>
            <a:r>
              <a:rPr lang="en-US" altLang="zh-CN" sz="1200" dirty="0"/>
              <a:t>1.1%</a:t>
            </a:r>
            <a:r>
              <a:rPr lang="zh-CN" altLang="en-US" sz="1200" dirty="0"/>
              <a:t>、</a:t>
            </a:r>
            <a:r>
              <a:rPr lang="en-US" altLang="zh-CN" sz="1200" dirty="0"/>
              <a:t>100</a:t>
            </a:r>
            <a:r>
              <a:rPr lang="zh-CN" altLang="en-US" sz="1200" dirty="0"/>
              <a:t>元</a:t>
            </a:r>
            <a:r>
              <a:rPr lang="en-US" altLang="zh-CN" sz="1200" dirty="0"/>
              <a:t>+</a:t>
            </a:r>
            <a:r>
              <a:rPr lang="zh-CN" altLang="en-US" sz="1200" dirty="0"/>
              <a:t>客户占比</a:t>
            </a:r>
            <a:r>
              <a:rPr lang="en-US" altLang="zh-CN" sz="1200" dirty="0"/>
              <a:t>55.2%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3/10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400754" y="1035049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矩形 17"/>
          <p:cNvSpPr/>
          <p:nvPr/>
        </p:nvSpPr>
        <p:spPr>
          <a:xfrm>
            <a:off x="551169" y="3252241"/>
            <a:ext cx="1446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注：按户均</a:t>
            </a:r>
            <a:r>
              <a:rPr lang="en-US" altLang="zh-CN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TARPU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1938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25475" y="855980"/>
            <a:ext cx="7843520" cy="332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月全球通客户户均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DOU25.1GB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、环比上升</a:t>
            </a:r>
            <a:r>
              <a:rPr lang="en-US" altLang="zh-CN" sz="1200" dirty="0"/>
              <a:t>2.5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，其中：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DOU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lang="en-US" altLang="zh-CN" sz="1200" dirty="0"/>
              <a:t>.3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lang="en-US" altLang="zh-CN" sz="1200" dirty="0"/>
              <a:t>20GB</a:t>
            </a:r>
            <a:r>
              <a:rPr lang="zh-CN" altLang="en-US" sz="1200" dirty="0"/>
              <a:t>以上客户占比</a:t>
            </a:r>
            <a:r>
              <a:rPr lang="en-US" altLang="zh-CN" sz="1200" dirty="0"/>
              <a:t>41.9%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4/10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400754" y="1042318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3" name="矩形 22"/>
          <p:cNvSpPr/>
          <p:nvPr/>
        </p:nvSpPr>
        <p:spPr>
          <a:xfrm>
            <a:off x="539882" y="3279830"/>
            <a:ext cx="1346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注：按户均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DOU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434642" y="835376"/>
            <a:ext cx="6166485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lang="zh-CN" altLang="en-US" sz="1200" dirty="0"/>
              <a:t>月全球通无宽客户占比</a:t>
            </a:r>
            <a:r>
              <a:rPr lang="en-US" altLang="zh-CN" sz="1200" dirty="0"/>
              <a:t>45.9%</a:t>
            </a:r>
            <a:r>
              <a:rPr lang="zh-CN" altLang="en-US" sz="1200" dirty="0"/>
              <a:t>，带宽</a:t>
            </a:r>
            <a:r>
              <a:rPr lang="en-US" altLang="zh-CN" sz="1200" dirty="0"/>
              <a:t>1000M</a:t>
            </a:r>
            <a:r>
              <a:rPr lang="zh-CN" altLang="en-US" sz="1200" dirty="0"/>
              <a:t>客户占比</a:t>
            </a:r>
            <a:r>
              <a:rPr lang="en-US" altLang="zh-CN" sz="1200" dirty="0"/>
              <a:t>22.2%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5/10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400049" y="1015645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550464" y="3232837"/>
            <a:ext cx="1620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无宽带客户占比升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1938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174995" y="856191"/>
            <a:ext cx="6840000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月全球通客户网龄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年以上占比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71%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年以下占比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0.7%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6/10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441959" y="1108990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矩形 17"/>
          <p:cNvSpPr/>
          <p:nvPr/>
        </p:nvSpPr>
        <p:spPr>
          <a:xfrm>
            <a:off x="566339" y="3365552"/>
            <a:ext cx="19479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注：按网龄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年以上客户占比降序排列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59446" y="147962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整体情况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6" name="文本框 99"/>
          <p:cNvSpPr txBox="1"/>
          <p:nvPr/>
        </p:nvSpPr>
        <p:spPr>
          <a:xfrm>
            <a:off x="412115" y="802005"/>
            <a:ext cx="8325485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基于全球通客户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度画像，构建全球通“量质构效”指标体系，共四类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余个指标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84810" y="1255366"/>
          <a:ext cx="8346900" cy="4891433"/>
        </p:xfrm>
        <a:graphic>
          <a:graphicData uri="http://schemas.openxmlformats.org/drawingml/2006/table">
            <a:tbl>
              <a:tblPr/>
              <a:tblGrid>
                <a:gridCol w="1908000"/>
                <a:gridCol w="238300"/>
                <a:gridCol w="1908000"/>
                <a:gridCol w="238300"/>
                <a:gridCol w="1908000"/>
                <a:gridCol w="238300"/>
                <a:gridCol w="1908000"/>
              </a:tblGrid>
              <a:tr h="384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量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构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效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5073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217" marR="5217" marT="52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96240" y="1645920"/>
            <a:ext cx="2052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全球通客户收入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拍照全球通客户收入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全球通分等级客户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当月新增全球通客户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拍照全球通净增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拍照全球通离网客户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拍照全球通携出客户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拍照全球通申销客户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拍照全球通欠销客户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组家、宽带客户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集团客户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长机龄客户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出账、通信客户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手机上网客户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5G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终端客户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5G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登网客户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流量超套客户、户均超套费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语音超套客户、户均超套费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14240" y="1645920"/>
            <a:ext cx="205232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全球通客户固移融合率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全球通客户有效融合率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异动客户占比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银发客户占比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国际客户占比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校园客户占比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TARPU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DOU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宽带带宽分层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网龄分层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套餐费实收分层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价值下降客户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下降总价值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价值提升客户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提升总价值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套餐降档、升档客户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合约客户（有效融合口径）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终端合约客户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年龄分层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00960" y="1645920"/>
            <a:ext cx="165608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拍照全球通客户规模保有率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拍照全球通客户收入保有率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拍照全球通客户综合保有率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中国移动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月活跃率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投诉客户占比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10086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呼入客户占比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10086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呼出客户占比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国漫渗透率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业务退订客户占比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活动接续客户占比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98640" y="1645920"/>
            <a:ext cx="17170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TARPU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DOU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拍照全球通客户通用包月流量饱和度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拍照全球通客户主叫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MOU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到达全球通客户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TARPU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到达全球通客户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DOU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到达全球通客户通用包月流量饱和度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到达全球通客户主叫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MOU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星动日活动参与客户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权益领取客户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三大行动参与客户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12800" y="835660"/>
            <a:ext cx="7463790" cy="3384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lang="zh-CN" altLang="en-US" sz="1200" dirty="0"/>
              <a:t>月全球通客户户均套餐费</a:t>
            </a:r>
            <a:r>
              <a:rPr lang="en-US" altLang="zh-CN" sz="1200" dirty="0"/>
              <a:t>82.5</a:t>
            </a:r>
            <a:r>
              <a:rPr lang="zh-CN" altLang="en-US" sz="1200" dirty="0"/>
              <a:t>元，其中：套餐费</a:t>
            </a:r>
            <a:r>
              <a:rPr lang="en-US" altLang="zh-CN" sz="1200" dirty="0"/>
              <a:t>50-80</a:t>
            </a:r>
            <a:r>
              <a:rPr lang="zh-CN" altLang="en-US" sz="1200" dirty="0"/>
              <a:t>元最多、占比</a:t>
            </a:r>
            <a:r>
              <a:rPr lang="en-US" altLang="zh-CN" sz="1200" dirty="0"/>
              <a:t>21.4%</a:t>
            </a:r>
            <a:r>
              <a:rPr lang="zh-CN" altLang="en-US" sz="1200" dirty="0"/>
              <a:t>，其次为</a:t>
            </a:r>
            <a:r>
              <a:rPr lang="en-US" altLang="zh-CN" sz="1200" dirty="0"/>
              <a:t>10-30</a:t>
            </a:r>
            <a:r>
              <a:rPr lang="zh-CN" altLang="en-US" sz="1200" dirty="0"/>
              <a:t>元、占比</a:t>
            </a:r>
            <a:r>
              <a:rPr lang="en-US" altLang="zh-CN" sz="1200" dirty="0"/>
              <a:t>20.1%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7/10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400049" y="1015645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326944" y="3182036"/>
            <a:ext cx="1054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户均套餐费实收降序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2891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17819" y="865717"/>
            <a:ext cx="7302255" cy="239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月全球通套餐降档客户</a:t>
            </a:r>
            <a:r>
              <a:rPr lang="en-US" altLang="zh-CN" sz="1200" dirty="0"/>
              <a:t>29.4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6.3%</a:t>
            </a:r>
            <a:r>
              <a:rPr lang="zh-CN" altLang="en-US" sz="1200" dirty="0"/>
              <a:t>，套餐升档客户</a:t>
            </a:r>
            <a:r>
              <a:rPr lang="en-US" altLang="zh-CN" sz="1200" dirty="0"/>
              <a:t>28.2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6%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8/10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6339" y="3217031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注：按全球通升档客户占比降序排列</a:t>
            </a:r>
            <a:endParaRPr lang="zh-CN" altLang="en-US" sz="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410351" y="1277761"/>
          <a:ext cx="8268697" cy="231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矩形 25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08635" y="835660"/>
            <a:ext cx="7931785" cy="3073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月全球通价值提升客户</a:t>
            </a:r>
            <a:r>
              <a:rPr lang="en-US" altLang="zh-CN" sz="1200" dirty="0"/>
              <a:t>142.9</a:t>
            </a:r>
            <a:r>
              <a:rPr lang="zh-CN" altLang="en-US" sz="1200" dirty="0"/>
              <a:t>万户、提升价值</a:t>
            </a:r>
            <a:r>
              <a:rPr lang="en-US" altLang="zh-CN" sz="1200" dirty="0"/>
              <a:t>5502</a:t>
            </a:r>
            <a:r>
              <a:rPr lang="zh-CN" altLang="en-US" sz="1200" dirty="0"/>
              <a:t>万元，价值下降客户</a:t>
            </a:r>
            <a:r>
              <a:rPr lang="en-US" altLang="zh-CN" sz="1200" dirty="0"/>
              <a:t>157.9</a:t>
            </a:r>
            <a:r>
              <a:rPr lang="zh-CN" altLang="en-US" sz="1200" dirty="0"/>
              <a:t>万户、下降价值</a:t>
            </a:r>
            <a:r>
              <a:rPr lang="en-US" altLang="zh-CN" sz="1200" dirty="0"/>
              <a:t>5795</a:t>
            </a:r>
            <a:r>
              <a:rPr lang="zh-CN" altLang="en-US" sz="1200" dirty="0"/>
              <a:t>万元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9/10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8201" y="3229235"/>
            <a:ext cx="2339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注：按全球通客户提升与下降价值总和降序排列</a:t>
            </a:r>
            <a:endParaRPr lang="zh-CN" altLang="en-US" sz="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243312" y="1061930"/>
          <a:ext cx="8517924" cy="239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1938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174995" y="856191"/>
            <a:ext cx="6840000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月全球通合约客户占比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68.4%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、终端合约客户占比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3.8%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构（</a:t>
            </a:r>
            <a:r>
              <a:rPr lang="en-US" altLang="zh-CN" dirty="0">
                <a:sym typeface="+mn-ea"/>
              </a:rPr>
              <a:t>10/10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25" name="图表 24"/>
          <p:cNvGraphicFramePr/>
          <p:nvPr/>
        </p:nvGraphicFramePr>
        <p:xfrm>
          <a:off x="353906" y="1293283"/>
          <a:ext cx="8268697" cy="218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" name="矩形 25"/>
          <p:cNvSpPr/>
          <p:nvPr/>
        </p:nvSpPr>
        <p:spPr>
          <a:xfrm>
            <a:off x="508201" y="3153035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注：按全球通合约客户占比降序排列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26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5609" y="998571"/>
          <a:ext cx="8464550" cy="3731473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3731473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434642" y="835376"/>
            <a:ext cx="6166485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月全球通客户</a:t>
            </a:r>
            <a:r>
              <a:rPr lang="en-US" altLang="zh-CN" sz="1200" dirty="0"/>
              <a:t>TARPU</a:t>
            </a:r>
            <a:r>
              <a:rPr lang="zh-CN" altLang="en-US" sz="1200" dirty="0"/>
              <a:t>、</a:t>
            </a:r>
            <a:r>
              <a:rPr lang="en-US" altLang="zh-CN" sz="1200" dirty="0"/>
              <a:t>DOU</a:t>
            </a:r>
            <a:r>
              <a:rPr lang="zh-CN" altLang="en-US" sz="1200" dirty="0"/>
              <a:t>、流量饱和度及主叫</a:t>
            </a:r>
            <a:r>
              <a:rPr lang="en-US" altLang="zh-CN" sz="1200" dirty="0"/>
              <a:t>MOU</a:t>
            </a:r>
            <a:r>
              <a:rPr lang="zh-CN" altLang="en-US" sz="1200" dirty="0"/>
              <a:t>环比均呈上升趋势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1694" y="1103132"/>
          <a:ext cx="8371341" cy="3524946"/>
        </p:xfrm>
        <a:graphic>
          <a:graphicData uri="http://schemas.openxmlformats.org/drawingml/2006/table">
            <a:tbl>
              <a:tblPr/>
              <a:tblGrid>
                <a:gridCol w="641353"/>
                <a:gridCol w="14884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15394"/>
                <a:gridCol w="420686"/>
                <a:gridCol w="420686"/>
                <a:gridCol w="415394"/>
              </a:tblGrid>
              <a:tr h="2073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客户类型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地市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沈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大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鞍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抚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本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丹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阜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辽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铁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朝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盘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葫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省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737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拍照全球通客户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TARPU-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130.5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133.1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127.6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118.2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136.1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126.2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123.2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116.7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116.2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120.0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127.8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124.3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5.9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DOU-GB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27.0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通用包月流量饱和度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36.0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36.0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主叫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MOU-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分钟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229.7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310.9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259.1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331.9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301.0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336.7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299.9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349.4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284.9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281.0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290.3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327.6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334.0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260.8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到达全球通客户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276" marR="6276" marT="62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TARPU-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127.0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131.3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123.7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109.7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122.1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131.2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118.0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112.6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104.5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114.4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122.4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116.6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123.6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01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-11.2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-7.9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-0.6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DOU-GB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通用包月流量饱和度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37.9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35.6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34.7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38.2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35.4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环比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5.8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3.9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2.6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-2.4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1.5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主叫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MOU-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分钟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225.6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305.3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245.7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323.3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293.7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319.8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289.9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339.0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266.0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267.9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281.6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317.4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316.4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255.0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371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TARPU-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130.5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133.1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127.6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118.2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128.5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136.1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126.2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123.2 </a:t>
                      </a:r>
                      <a:endParaRPr lang="en-US" altLang="zh-CN" sz="10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119.1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116.7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116.2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120.0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127.8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124.3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128.3 </a:t>
                      </a:r>
                      <a:endParaRPr lang="en-US" altLang="zh-CN" sz="1000" b="0" i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效（</a:t>
            </a:r>
            <a:r>
              <a:rPr lang="en-US" altLang="zh-CN" dirty="0">
                <a:sym typeface="+mn-ea"/>
              </a:rPr>
              <a:t>1/2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1970" y="4874260"/>
            <a:ext cx="8096250" cy="1790065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0010" y="4938395"/>
            <a:ext cx="6974840" cy="162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4060" y="5088255"/>
            <a:ext cx="361315" cy="1168400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270352"/>
          <a:ext cx="8464550" cy="1823439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1823439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217347" y="1326797"/>
          <a:ext cx="8599990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93841" y="1091150"/>
            <a:ext cx="8292323" cy="37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月参与星</a:t>
            </a:r>
            <a:r>
              <a:rPr lang="zh-CN" altLang="en-US" sz="1200" dirty="0"/>
              <a:t>动日客户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万、参与率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0.8%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，权益领取客户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5.8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万、占比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1.1%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，三大行动参与客户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50.8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万、参与率</a:t>
            </a:r>
            <a:r>
              <a:rPr lang="en-US" altLang="zh-CN" sz="1200" dirty="0"/>
              <a:t>8.7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676" y="2841182"/>
            <a:ext cx="2236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注：按全球通客户三大行动参与占比降序排列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效（</a:t>
            </a:r>
            <a:r>
              <a:rPr lang="en-US" altLang="zh-CN" dirty="0">
                <a:sym typeface="+mn-ea"/>
              </a:rPr>
              <a:t>2/2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26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5609" y="998572"/>
          <a:ext cx="8464550" cy="1277904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1277904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99"/>
          <p:cNvSpPr txBox="1"/>
          <p:nvPr/>
        </p:nvSpPr>
        <p:spPr>
          <a:xfrm>
            <a:off x="605155" y="1304925"/>
            <a:ext cx="7729220" cy="72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报表固化：全球通“量质构效”指标体系月报已上线，日报正在固化中，并会全部细化到区县、网格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能力路径：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4A-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大数据平台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-BDBA-IT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专题分析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地市重点通报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全球通“量质构效”指标体系月报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2619586"/>
          <a:ext cx="8464550" cy="3771689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3771689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631846" y="835376"/>
            <a:ext cx="3600000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数据能力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31846" y="2456391"/>
            <a:ext cx="3600000" cy="372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运营计划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99"/>
          <p:cNvSpPr txBox="1"/>
          <p:nvPr/>
        </p:nvSpPr>
        <p:spPr>
          <a:xfrm>
            <a:off x="484094" y="2666325"/>
            <a:ext cx="3958366" cy="36471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u="sng" dirty="0">
                <a:latin typeface="微软雅黑" panose="020B0503020204020204" charset="-122"/>
                <a:ea typeface="微软雅黑" panose="020B0503020204020204" charset="-122"/>
              </a:rPr>
              <a:t>拍照全球通客户保有</a:t>
            </a:r>
            <a:endParaRPr lang="en-US" altLang="zh-CN" sz="1200" b="1" u="sng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前向：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强化融合运营，通过组家、宽带、硬件、终端等融合策略，稳定客户价值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体系化开展全球通异动客户运营，提前修复，提升客户在网稳定性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后向：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精细控损运营，聚焦降退关键触点和环节，提升服务营销一体化能力，做好客户挽留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优化服务流程，把控关键触点，压实服务责任，加强携出管控，做好申销挽留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99"/>
          <p:cNvSpPr txBox="1"/>
          <p:nvPr/>
        </p:nvSpPr>
        <p:spPr>
          <a:xfrm>
            <a:off x="4636994" y="2704425"/>
            <a:ext cx="3958366" cy="337015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b="1" u="sng" dirty="0">
                <a:latin typeface="微软雅黑" panose="020B0503020204020204" charset="-122"/>
                <a:ea typeface="微软雅黑" panose="020B0503020204020204" charset="-122"/>
              </a:rPr>
              <a:t>全球通感知运营</a:t>
            </a:r>
            <a:endParaRPr lang="en-US" altLang="zh-CN" sz="1200" b="1" u="sng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星动日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全球通权益：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做好星动日“常态化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关键时间点”运营，省端统一布放短信、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5G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消息、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IVR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提醒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市公司结合其他全球通权益做好到厅客户的宣传告知，并引导客户线上参与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三大计划：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结合四季之旅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踏浪季主题活动，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多渠道、多触点联合宣传推广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针对重点目标客户，通过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消息精准下发活动邀请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下一步计划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2900680"/>
            <a:ext cx="9144000" cy="872255"/>
          </a:xfrm>
          <a:prstGeom prst="rect">
            <a:avLst/>
          </a:prstGeom>
          <a:noFill/>
          <a:ln>
            <a:noFill/>
          </a:ln>
        </p:spPr>
        <p:txBody>
          <a:bodyPr wrap="square" lIns="38527" tIns="38527" rIns="38527" bIns="38527">
            <a:spAutoFit/>
          </a:bodyPr>
          <a:lstStyle>
            <a:lvl1pPr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24257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等线" panose="02010600030101010101" charset="-122"/>
                <a:cs typeface="Calibri" panose="020F0502020204030204"/>
                <a:sym typeface="Calibri" panose="020F0502020204030204"/>
              </a:defRPr>
            </a:pPr>
            <a:r>
              <a:rPr lang="zh-CN" altLang="en-US" sz="4400" b="1" dirty="0">
                <a:solidFill>
                  <a:srgbClr val="0070C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/>
                <a:sym typeface="等线" panose="02010600030101010101" charset="-122"/>
              </a:rPr>
              <a:t>感谢观看</a:t>
            </a:r>
            <a:endParaRPr lang="zh-CN" sz="4400" b="1" dirty="0">
              <a:solidFill>
                <a:srgbClr val="0070C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10334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399642" y="1331680"/>
          <a:ext cx="8236485" cy="221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矩形 12"/>
          <p:cNvSpPr/>
          <p:nvPr/>
        </p:nvSpPr>
        <p:spPr>
          <a:xfrm>
            <a:off x="554641" y="3287796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注：按全球通客户收入变化降序排列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84683" y="968726"/>
            <a:ext cx="7054602" cy="316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月中高端客户收入</a:t>
            </a:r>
            <a:r>
              <a:rPr lang="en-US" altLang="zh-CN" sz="1200">
                <a:sym typeface="+mn-ea"/>
              </a:rPr>
              <a:t>{{kpi_1_1}}</a:t>
            </a:r>
            <a:r>
              <a:rPr lang="zh-CN" altLang="en-US" sz="1200" dirty="0"/>
              <a:t>亿元、较上月少</a:t>
            </a:r>
            <a:r>
              <a:rPr lang="en-US" altLang="zh-CN" sz="1200">
                <a:sym typeface="+mn-ea"/>
              </a:rPr>
              <a:t>{{kpi_1_2}}</a:t>
            </a:r>
            <a:r>
              <a:rPr lang="zh-CN" altLang="en-US" sz="1200" dirty="0"/>
              <a:t>万元，拍照中高端客户收入</a:t>
            </a:r>
            <a:r>
              <a:rPr lang="en-US" altLang="zh-CN" sz="1200">
                <a:sym typeface="+mn-ea"/>
              </a:rPr>
              <a:t>{{kpi_1_3}}</a:t>
            </a:r>
            <a:r>
              <a:rPr lang="zh-CN" altLang="en-US" sz="1200" dirty="0"/>
              <a:t>亿元、较上月少</a:t>
            </a:r>
            <a:r>
              <a:rPr lang="en-US" altLang="zh-CN" sz="1200">
                <a:sym typeface="+mn-ea"/>
              </a:rPr>
              <a:t>{{kpi_1_4}}</a:t>
            </a:r>
            <a:r>
              <a:rPr lang="zh-CN" altLang="en-US" sz="1200" dirty="0"/>
              <a:t>万元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1/11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2/11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graphicFrame>
        <p:nvGraphicFramePr>
          <p:cNvPr id="10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14514" y="115908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512441" y="1283758"/>
          <a:ext cx="8268697" cy="240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矩形 20"/>
          <p:cNvSpPr/>
          <p:nvPr/>
        </p:nvSpPr>
        <p:spPr>
          <a:xfrm>
            <a:off x="641555" y="3451132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注：按新增全球通客户占比降序排列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63547" y="995891"/>
            <a:ext cx="6166485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月全球通客户</a:t>
            </a:r>
            <a:r>
              <a:rPr lang="en-US" altLang="zh-CN" sz="1200">
                <a:sym typeface="+mn-ea"/>
              </a:rPr>
              <a:t>{{kpi_2_1}}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万户，其中：白金及以上客户</a:t>
            </a:r>
            <a:r>
              <a:rPr lang="en-US" altLang="zh-CN" sz="1200">
                <a:sym typeface="+mn-ea"/>
              </a:rPr>
              <a:t>{{kpi_2_2}}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万户、占比</a:t>
            </a:r>
            <a:r>
              <a:rPr lang="en-US" altLang="zh-CN" sz="1200">
                <a:sym typeface="+mn-ea"/>
              </a:rPr>
              <a:t>{{kpi_2_3}}%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图表 10"/>
          <p:cNvGraphicFramePr/>
          <p:nvPr>
            <p:custDataLst>
              <p:tags r:id="rId3"/>
            </p:custDataLst>
          </p:nvPr>
        </p:nvGraphicFramePr>
        <p:xfrm>
          <a:off x="467677" y="1226905"/>
          <a:ext cx="8236485" cy="221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91809" y="3189018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拍照全球通离网率升序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1272082" y="835376"/>
            <a:ext cx="6520638" cy="302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截至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lang="zh-CN" altLang="en-US" sz="1200" dirty="0"/>
              <a:t>月，拍照全球通客户离网</a:t>
            </a:r>
            <a:r>
              <a:rPr lang="en-US" altLang="zh-CN" sz="1200" dirty="0"/>
              <a:t>7.7</a:t>
            </a:r>
            <a:r>
              <a:rPr lang="zh-CN" altLang="en-US" sz="1200" dirty="0"/>
              <a:t>万、离网率</a:t>
            </a:r>
            <a:r>
              <a:rPr lang="en-US" altLang="zh-CN" sz="1200" dirty="0"/>
              <a:t>1.8%</a:t>
            </a:r>
            <a:r>
              <a:rPr lang="zh-CN" altLang="en-US" sz="1200" dirty="0"/>
              <a:t>，其中：</a:t>
            </a:r>
            <a:r>
              <a:rPr lang="en-US" altLang="zh-CN" sz="1200" dirty="0"/>
              <a:t>XC6.3</a:t>
            </a:r>
            <a:r>
              <a:rPr lang="zh-CN" altLang="en-US" sz="1200" dirty="0"/>
              <a:t>万、申销</a:t>
            </a:r>
            <a:r>
              <a:rPr lang="en-US" altLang="zh-CN" sz="1200" dirty="0"/>
              <a:t>0.4</a:t>
            </a:r>
            <a:r>
              <a:rPr lang="zh-CN" altLang="en-US" sz="1200" dirty="0"/>
              <a:t>万、欠销</a:t>
            </a:r>
            <a:r>
              <a:rPr lang="en-US" altLang="zh-CN" sz="1200" dirty="0"/>
              <a:t>1.0</a:t>
            </a:r>
            <a:r>
              <a:rPr lang="zh-CN" altLang="en-US" sz="1200" dirty="0"/>
              <a:t>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3/11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57486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图表 13"/>
          <p:cNvGraphicFramePr/>
          <p:nvPr>
            <p:custDataLst>
              <p:tags r:id="rId3"/>
            </p:custDataLst>
          </p:nvPr>
        </p:nvGraphicFramePr>
        <p:xfrm>
          <a:off x="447039" y="1101865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591809" y="3349533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注：按全球通集团客户占比降序排列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1030224" y="894080"/>
            <a:ext cx="7032371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月全球通组家客户占比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23.2%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、宽带客户占比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54.1%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、集团客户占比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63.8%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、长机龄客户占比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29.0%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4/8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430105" y="1133261"/>
          <a:ext cx="8268697" cy="2275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矩形 17"/>
          <p:cNvSpPr/>
          <p:nvPr/>
        </p:nvSpPr>
        <p:spPr>
          <a:xfrm>
            <a:off x="597454" y="3087422"/>
            <a:ext cx="1826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注：按全球通出账客户占比降序排列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1345" y="835660"/>
            <a:ext cx="7937500" cy="342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月全球通出账客户</a:t>
            </a:r>
            <a:r>
              <a:rPr lang="en-US" altLang="zh-CN" sz="1200" dirty="0"/>
              <a:t>464.4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99.1%</a:t>
            </a:r>
            <a:r>
              <a:rPr lang="zh-CN" altLang="en-US" sz="1200" dirty="0"/>
              <a:t>，通信客户</a:t>
            </a:r>
            <a:r>
              <a:rPr lang="en-US" altLang="zh-CN" sz="1200" dirty="0"/>
              <a:t>463.6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98.9%</a:t>
            </a:r>
            <a:r>
              <a:rPr lang="zh-CN" altLang="en-US" sz="1200" dirty="0"/>
              <a:t>，手机上网客户</a:t>
            </a:r>
            <a:r>
              <a:rPr lang="en-US" altLang="zh-CN" sz="1200" dirty="0"/>
              <a:t>451.3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96.3%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5/8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108606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47039" y="1141729"/>
          <a:ext cx="8268697" cy="249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591809" y="3389397"/>
            <a:ext cx="19639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全球通</a:t>
            </a:r>
            <a:r>
              <a:rPr lang="en-US" altLang="zh-CN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5G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登网客户占比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降序排列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74995" y="922866"/>
            <a:ext cx="6840000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</a:t>
            </a:r>
            <a:r>
              <a:rPr lang="en-US" altLang="zh-CN" sz="1200" dirty="0"/>
              <a:t>5G</a:t>
            </a:r>
            <a:r>
              <a:rPr lang="zh-CN" altLang="en-US" sz="1200" dirty="0"/>
              <a:t>终端客户</a:t>
            </a:r>
            <a:r>
              <a:rPr lang="en-US" altLang="zh-CN" sz="1200" dirty="0"/>
              <a:t>388.7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83%</a:t>
            </a:r>
            <a:r>
              <a:rPr lang="zh-CN" altLang="en-US" sz="1200" dirty="0"/>
              <a:t>，</a:t>
            </a:r>
            <a:r>
              <a:rPr lang="en-US" altLang="zh-CN" sz="1200" dirty="0"/>
              <a:t>5G</a:t>
            </a:r>
            <a:r>
              <a:rPr lang="zh-CN" altLang="en-US" sz="1200" dirty="0"/>
              <a:t>登网客户</a:t>
            </a:r>
            <a:r>
              <a:rPr lang="en-US" altLang="zh-CN" sz="1200" dirty="0"/>
              <a:t>359.9</a:t>
            </a:r>
            <a:r>
              <a:rPr lang="zh-CN" altLang="en-US" sz="1200" dirty="0"/>
              <a:t>万、占比</a:t>
            </a:r>
            <a:r>
              <a:rPr lang="en-US" altLang="zh-CN" sz="1200" dirty="0"/>
              <a:t>76.8%</a:t>
            </a:r>
            <a:endParaRPr lang="zh-CN" altLang="en-US" sz="1200" dirty="0"/>
          </a:p>
        </p:txBody>
      </p:sp>
      <p:sp>
        <p:nvSpPr>
          <p:cNvPr id="19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6/8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6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609" y="998571"/>
          <a:ext cx="8464550" cy="2602865"/>
        </p:xfrm>
        <a:graphic>
          <a:graphicData uri="http://schemas.openxmlformats.org/drawingml/2006/table">
            <a:tbl>
              <a:tblPr/>
              <a:tblGrid>
                <a:gridCol w="8464550"/>
              </a:tblGrid>
              <a:tr h="2602865"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endParaRPr lang="zh-CN" altLang="en-US" sz="1400" b="1" dirty="0">
                        <a:solidFill>
                          <a:schemeClr val="accent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0" marB="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434642" y="835376"/>
            <a:ext cx="6166485" cy="294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月全球通流量超套客户</a:t>
            </a:r>
            <a:r>
              <a:rPr lang="en-US" altLang="zh-CN" sz="1200" dirty="0"/>
              <a:t>40.5</a:t>
            </a:r>
            <a:r>
              <a:rPr lang="zh-CN" altLang="en-US" sz="1200" dirty="0"/>
              <a:t>万，户均超套费</a:t>
            </a:r>
            <a:r>
              <a:rPr lang="en-US" altLang="zh-CN" sz="1200" dirty="0"/>
              <a:t>50.1</a:t>
            </a:r>
            <a:r>
              <a:rPr lang="zh-CN" altLang="en-US" sz="1200" dirty="0"/>
              <a:t>元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301356" y="158757"/>
            <a:ext cx="8655685" cy="5448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ym typeface="+mn-ea"/>
              </a:rPr>
              <a:t>量（</a:t>
            </a:r>
            <a:r>
              <a:rPr lang="en-US" altLang="zh-CN" dirty="0">
                <a:sym typeface="+mn-ea"/>
              </a:rPr>
              <a:t>7/8</a:t>
            </a:r>
            <a:r>
              <a:rPr lang="zh-CN" altLang="en-US" dirty="0"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550464" y="3232837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注：按</a:t>
            </a:r>
            <a:r>
              <a:rPr lang="zh-CN" altLang="en-US" sz="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户均超套费降序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排列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0" name="图表 19"/>
          <p:cNvGraphicFramePr/>
          <p:nvPr>
            <p:custDataLst>
              <p:tags r:id="rId5"/>
            </p:custDataLst>
          </p:nvPr>
        </p:nvGraphicFramePr>
        <p:xfrm>
          <a:off x="254601" y="1104827"/>
          <a:ext cx="8517924" cy="239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矩形 20"/>
          <p:cNvSpPr/>
          <p:nvPr/>
        </p:nvSpPr>
        <p:spPr>
          <a:xfrm>
            <a:off x="7015454" y="124263"/>
            <a:ext cx="594000" cy="54483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质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4886" y="124263"/>
            <a:ext cx="594000" cy="544830"/>
          </a:xfrm>
          <a:prstGeom prst="rect">
            <a:avLst/>
          </a:prstGeom>
          <a:solidFill>
            <a:srgbClr val="319B6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46022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构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6590" y="124263"/>
            <a:ext cx="594000" cy="544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效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6089" y="2615878"/>
            <a:ext cx="334947" cy="218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zh-CN" sz="700" b="0" i="0" u="none" strike="noStrike" kern="12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7.0</a:t>
            </a:r>
            <a:endParaRPr lang="zh-CN" altLang="en-US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2849" y="4152901"/>
            <a:ext cx="8115300" cy="2349500"/>
          </a:xfrm>
          <a:prstGeom prst="roundRect">
            <a:avLst>
              <a:gd name="adj" fmla="val 1255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4268470"/>
            <a:ext cx="6991350" cy="2132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{{analysis_text1}}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3424" y="4560889"/>
            <a:ext cx="361951" cy="1533525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解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微软雅黑" panose="020B0503020204020204" charset="-122"/>
                <a:cs typeface="+mn-cs"/>
                <a:sym typeface="Arial Unicode MS" panose="020B0604020202020204" pitchFamily="34" charset="-122"/>
              </a:rPr>
              <a:t>读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微软雅黑" panose="020B0503020204020204" charset="-122"/>
              <a:cs typeface="+mn-cs"/>
              <a:sym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10.xml><?xml version="1.0" encoding="utf-8"?>
<p:tagLst xmlns:p="http://schemas.openxmlformats.org/presentationml/2006/main">
  <p:tag name="KSO_WM_DIAGRAM_VIRTUALLY_FRAME" val="{&quot;height&quot;:441.6429921259843,&quot;left&quot;:35.1999212598425,&quot;top&quot;:65.77763779527558,&quot;width&quot;:651.0785039370079}"/>
</p:tagLst>
</file>

<file path=ppt/tags/tag11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12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13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14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15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16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17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18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19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2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0.xml><?xml version="1.0" encoding="utf-8"?>
<p:tagLst xmlns:p="http://schemas.openxmlformats.org/presentationml/2006/main">
  <p:tag name="KSO_WM_DIAGRAM_VIRTUALLY_FRAME" val="{&quot;height&quot;:443.44055118110236,&quot;left&quot;:20.04732283464567,&quot;top&quot;:65.77763779527558,&quot;width&quot;:670.7026771653543}"/>
</p:tagLst>
</file>

<file path=ppt/tags/tag21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2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3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4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5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6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7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8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29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0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1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2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3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4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5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6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37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4.xml><?xml version="1.0" encoding="utf-8"?>
<p:tagLst xmlns:p="http://schemas.openxmlformats.org/presentationml/2006/main">
  <p:tag name="KSO_WM_DIAGRAM_VIRTUALLY_FRAME" val="{&quot;height&quot;:441.6429921259843,&quot;left&quot;:35.19992125984252,&quot;top&quot;:65.77763779527558,&quot;width&quot;:651.0785039370078}"/>
</p:tagLst>
</file>

<file path=ppt/tags/tag5.xml><?xml version="1.0" encoding="utf-8"?>
<p:tagLst xmlns:p="http://schemas.openxmlformats.org/presentationml/2006/main">
  <p:tag name="KSO_WM_DIAGRAM_VIRTUALLY_FRAME" val="{&quot;height&quot;:441.6429921259843,&quot;left&quot;:35.19992125984252,&quot;top&quot;:65.77763779527558,&quot;width&quot;:651.0785039370078}"/>
</p:tagLst>
</file>

<file path=ppt/tags/tag6.xml><?xml version="1.0" encoding="utf-8"?>
<p:tagLst xmlns:p="http://schemas.openxmlformats.org/presentationml/2006/main">
  <p:tag name="KSO_WM_DIAGRAM_VIRTUALLY_FRAME" val="{&quot;height&quot;:441.6429921259843,&quot;left&quot;:35.19992125984252,&quot;top&quot;:65.77763779527558,&quot;width&quot;:651.0785039370078}"/>
</p:tagLst>
</file>

<file path=ppt/tags/tag7.xml><?xml version="1.0" encoding="utf-8"?>
<p:tagLst xmlns:p="http://schemas.openxmlformats.org/presentationml/2006/main">
  <p:tag name="TABLE_ENDDRAG_ORIGIN_RECT" val="666*204"/>
  <p:tag name="TABLE_ENDDRAG_RECT" val="23*92*666*204"/>
</p:tagLst>
</file>

<file path=ppt/tags/tag8.xml><?xml version="1.0" encoding="utf-8"?>
<p:tagLst xmlns:p="http://schemas.openxmlformats.org/presentationml/2006/main">
  <p:tag name="KSO_WM_DIAGRAM_VIRTUALLY_FRAME" val="{&quot;height&quot;:441.6429921259843,&quot;left&quot;:35.1999212598425,&quot;top&quot;:65.77763779527558,&quot;width&quot;:651.0785039370079}"/>
</p:tagLst>
</file>

<file path=ppt/tags/tag9.xml><?xml version="1.0" encoding="utf-8"?>
<p:tagLst xmlns:p="http://schemas.openxmlformats.org/presentationml/2006/main">
  <p:tag name="KSO_WM_DIAGRAM_VIRTUALLY_FRAME" val="{&quot;height&quot;:441.6429921259843,&quot;left&quot;:35.1999212598425,&quot;top&quot;:65.77763779527558,&quot;width&quot;:651.0785039370079}"/>
</p:tagLst>
</file>

<file path=ppt/theme/theme1.xml><?xml version="1.0" encoding="utf-8"?>
<a:theme xmlns:a="http://schemas.openxmlformats.org/drawingml/2006/main" name="腾讯文档 默认主题">
  <a:themeElements>
    <a:clrScheme name="Tencent">
      <a:dk1>
        <a:sysClr val="windowText" lastClr="000000"/>
      </a:dk1>
      <a:lt1>
        <a:sysClr val="window" lastClr="FFFFFF"/>
      </a:lt1>
      <a:dk2>
        <a:srgbClr val="485368"/>
      </a:dk2>
      <a:lt2>
        <a:srgbClr val="2972F4"/>
      </a:lt2>
      <a:accent1>
        <a:srgbClr val="00A3F5"/>
      </a:accent1>
      <a:accent2>
        <a:srgbClr val="319B62"/>
      </a:accent2>
      <a:accent3>
        <a:srgbClr val="DE3C36"/>
      </a:accent3>
      <a:accent4>
        <a:srgbClr val="F88825"/>
      </a:accent4>
      <a:accent5>
        <a:srgbClr val="F5C400"/>
      </a:accent5>
      <a:accent6>
        <a:srgbClr val="9A38D7"/>
      </a:accent6>
      <a:hlink>
        <a:srgbClr val="175CEB"/>
      </a:hlink>
      <a:folHlink>
        <a:srgbClr val="81868F"/>
      </a:folHlink>
    </a:clrScheme>
    <a:fontScheme name="Office">
      <a:majorFont>
        <a:latin typeface="默认字体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默认字体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 Black-Arial">
    <a:majorFont>
      <a:latin typeface="Arial Black"/>
      <a:ea typeface=""/>
      <a:cs typeface=""/>
      <a:font script="Jpan" typeface="ＭＳ ゴシック"/>
      <a:font script="Hang" typeface="굴림"/>
      <a:font script="Hans" typeface="微软雅黑"/>
      <a:font script="Hant" typeface="微軟正黑體"/>
      <a:font script="Arab" typeface="Tahoma"/>
      <a:font script="Hebr" typeface="Tahoma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4689</Words>
  <Application>WPS 演示</Application>
  <PresentationFormat>全屏显示(4:3)</PresentationFormat>
  <Paragraphs>1141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Calibri</vt:lpstr>
      <vt:lpstr>等线</vt:lpstr>
      <vt:lpstr>默认字体</vt:lpstr>
      <vt:lpstr>语文格子</vt:lpstr>
      <vt:lpstr>Arial Unicode MS</vt:lpstr>
      <vt:lpstr>Arial Unicode MS</vt:lpstr>
      <vt:lpstr>腾讯文档 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孙殿春</cp:lastModifiedBy>
  <cp:revision>1511</cp:revision>
  <cp:lastPrinted>2025-07-30T01:40:00Z</cp:lastPrinted>
  <dcterms:created xsi:type="dcterms:W3CDTF">2025-03-30T14:23:00Z</dcterms:created>
  <dcterms:modified xsi:type="dcterms:W3CDTF">2025-09-01T10:03:28Z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81AC65323DBB449AB721471E83DD02FE_13</vt:lpwstr>
  </property>
  <property fmtid="{D5CDD505-2E9C-101B-9397-08002B2CF9AE}" pid="3" name="KSOProductBuildVer">
    <vt:lpwstr>2052-12.1.0.22529</vt:lpwstr>
  </property>
</Properties>
</file>