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91" r:id="rId6"/>
    <p:sldId id="397" r:id="rId7"/>
    <p:sldId id="401" r:id="rId8"/>
    <p:sldId id="400" r:id="rId9"/>
    <p:sldId id="399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3F88F7"/>
    <a:srgbClr val="F0F0F0"/>
    <a:srgbClr val="FFE9A3"/>
    <a:srgbClr val="D2A000"/>
    <a:srgbClr val="FFDF79"/>
    <a:srgbClr val="5BB8E1"/>
    <a:srgbClr val="CDFF48"/>
    <a:srgbClr val="01D856"/>
    <a:srgbClr val="363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5" autoAdjust="0"/>
    <p:restoredTop sz="93817" autoAdjust="0"/>
  </p:normalViewPr>
  <p:slideViewPr>
    <p:cSldViewPr snapToGrid="0" snapToObjects="1">
      <p:cViewPr varScale="1">
        <p:scale>
          <a:sx n="79" d="100"/>
          <a:sy n="79" d="100"/>
        </p:scale>
        <p:origin x="84" y="2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32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6D6B7-F170-AE48-BEA3-F77E570CF09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80401-0E4F-A64D-A9CC-3C8B782D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13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FF7EF-A762-704E-9D5C-81BE6D60CAC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53E4D-B54F-794D-B198-12C40E8F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238" y="1474372"/>
            <a:ext cx="666257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3237" y="3954047"/>
            <a:ext cx="6662570" cy="36331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6374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9" r="19836" b="7613"/>
          <a:stretch/>
        </p:blipFill>
        <p:spPr>
          <a:xfrm>
            <a:off x="6675121" y="0"/>
            <a:ext cx="5516879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893134" y="3847588"/>
            <a:ext cx="6551407" cy="0"/>
          </a:xfrm>
          <a:prstGeom prst="line">
            <a:avLst/>
          </a:prstGeom>
          <a:ln w="12700">
            <a:solidFill>
              <a:srgbClr val="363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3" y="6053328"/>
            <a:ext cx="2139012" cy="57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5435" cy="6938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34376"/>
            <a:ext cx="10515600" cy="285273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2" y="6007608"/>
            <a:ext cx="2310459" cy="6161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914400" y="3587113"/>
            <a:ext cx="10439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03541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08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5434" cy="69386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1850" y="734376"/>
            <a:ext cx="10515600" cy="285273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03541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14400" y="3587113"/>
            <a:ext cx="10439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2" y="6007608"/>
            <a:ext cx="2310459" cy="6161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34376"/>
            <a:ext cx="10515600" cy="285273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0C8A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03541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6374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14400" y="3587113"/>
            <a:ext cx="10439400" cy="0"/>
          </a:xfrm>
          <a:prstGeom prst="line">
            <a:avLst/>
          </a:prstGeom>
          <a:ln w="12700">
            <a:solidFill>
              <a:srgbClr val="565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3" y="6053328"/>
            <a:ext cx="2139012" cy="5704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694945" y="1008535"/>
            <a:ext cx="10834404" cy="485000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200"/>
              </a:spcAft>
              <a:buClr>
                <a:srgbClr val="3F88F7"/>
              </a:buClr>
              <a:defRPr sz="24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85800" indent="-228600">
              <a:spcAft>
                <a:spcPts val="200"/>
              </a:spcAft>
              <a:buClr>
                <a:srgbClr val="3F88F7"/>
              </a:buClr>
              <a:buFont typeface=".AppleSystemUIFont" charset="-120"/>
              <a:buChar char="-"/>
              <a:defRPr sz="20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 marL="1143000" indent="-228600">
              <a:spcAft>
                <a:spcPts val="200"/>
              </a:spcAft>
              <a:buClr>
                <a:srgbClr val="3F88F7"/>
              </a:buClr>
              <a:buSzPct val="85000"/>
              <a:buFont typeface="LucidaGrande" charset="0"/>
              <a:buChar char="▪︎"/>
              <a:defRPr sz="18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spcAft>
                <a:spcPts val="200"/>
              </a:spcAft>
              <a:defRPr sz="1600">
                <a:solidFill>
                  <a:srgbClr val="565956"/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spcAft>
                <a:spcPts val="200"/>
              </a:spcAft>
              <a:defRPr sz="1600">
                <a:solidFill>
                  <a:srgbClr val="565956"/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3" y="228600"/>
            <a:ext cx="11645461" cy="575847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3F88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2533" y="804447"/>
            <a:ext cx="11548241" cy="6880"/>
          </a:xfrm>
          <a:prstGeom prst="line">
            <a:avLst/>
          </a:prstGeom>
          <a:ln w="12700">
            <a:solidFill>
              <a:srgbClr val="363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5424" y="6226158"/>
            <a:ext cx="6001152" cy="365125"/>
          </a:xfrm>
          <a:prstGeom prst="rect">
            <a:avLst/>
          </a:prstGeom>
        </p:spPr>
        <p:txBody>
          <a:bodyPr/>
          <a:lstStyle>
            <a:lvl1pPr algn="ctr">
              <a:defRPr lang="en-US" sz="700" smtClean="0">
                <a:solidFill>
                  <a:srgbClr val="898989"/>
                </a:solidFill>
              </a:defRPr>
            </a:lvl1pPr>
          </a:lstStyle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297" y="6226158"/>
            <a:ext cx="44894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0D9B0BB9-1200-C34D-B0BF-E3B776D0E6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2055FC-8944-46B2-88F1-A80B3C72AB35}"/>
              </a:ext>
            </a:extLst>
          </p:cNvPr>
          <p:cNvSpPr/>
          <p:nvPr userDrawn="1"/>
        </p:nvSpPr>
        <p:spPr>
          <a:xfrm>
            <a:off x="277792" y="5951964"/>
            <a:ext cx="11634515" cy="91440"/>
          </a:xfrm>
          <a:prstGeom prst="rect">
            <a:avLst/>
          </a:prstGeom>
          <a:gradFill>
            <a:gsLst>
              <a:gs pos="0">
                <a:srgbClr val="3F88F7"/>
              </a:gs>
              <a:gs pos="100000">
                <a:srgbClr val="01D85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9" y="6123519"/>
            <a:ext cx="2139012" cy="57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713232" y="996493"/>
            <a:ext cx="5256644" cy="48290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200"/>
              </a:spcAft>
              <a:buClr>
                <a:srgbClr val="3F88F7"/>
              </a:buClr>
              <a:defRPr sz="24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85800" indent="-228600">
              <a:spcAft>
                <a:spcPts val="200"/>
              </a:spcAft>
              <a:buClr>
                <a:srgbClr val="3F88F7"/>
              </a:buClr>
              <a:buFont typeface=".AppleSystemUIFont" charset="-120"/>
              <a:buChar char="-"/>
              <a:defRPr sz="20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 marL="1143000" indent="-228600">
              <a:spcAft>
                <a:spcPts val="200"/>
              </a:spcAft>
              <a:buClr>
                <a:srgbClr val="3F88F7"/>
              </a:buClr>
              <a:buSzPct val="85000"/>
              <a:buFont typeface="LucidaGrande" charset="0"/>
              <a:buChar char="▪︎"/>
              <a:defRPr sz="18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spcAft>
                <a:spcPts val="200"/>
              </a:spcAft>
              <a:defRPr sz="1600">
                <a:solidFill>
                  <a:srgbClr val="565956"/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spcAft>
                <a:spcPts val="200"/>
              </a:spcAft>
              <a:defRPr sz="1600">
                <a:solidFill>
                  <a:srgbClr val="565956"/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3779" y="228600"/>
            <a:ext cx="11645461" cy="57584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93405" y="804447"/>
            <a:ext cx="11535836" cy="6880"/>
          </a:xfrm>
          <a:prstGeom prst="line">
            <a:avLst/>
          </a:prstGeom>
          <a:ln w="12700">
            <a:solidFill>
              <a:srgbClr val="363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5424" y="6226158"/>
            <a:ext cx="6001152" cy="365125"/>
          </a:xfrm>
          <a:prstGeom prst="rect">
            <a:avLst/>
          </a:prstGeom>
        </p:spPr>
        <p:txBody>
          <a:bodyPr/>
          <a:lstStyle>
            <a:lvl1pPr algn="ctr">
              <a:defRPr lang="en-US" sz="700" smtClean="0">
                <a:solidFill>
                  <a:srgbClr val="898989"/>
                </a:solidFill>
              </a:defRPr>
            </a:lvl1pPr>
          </a:lstStyle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297" y="6226158"/>
            <a:ext cx="44894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0D9B0BB9-1200-C34D-B0BF-E3B776D0E6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055FC-8944-46B2-88F1-A80B3C72AB35}"/>
              </a:ext>
            </a:extLst>
          </p:cNvPr>
          <p:cNvSpPr/>
          <p:nvPr userDrawn="1"/>
        </p:nvSpPr>
        <p:spPr>
          <a:xfrm>
            <a:off x="277792" y="5951964"/>
            <a:ext cx="11634515" cy="91440"/>
          </a:xfrm>
          <a:prstGeom prst="rect">
            <a:avLst/>
          </a:prstGeom>
          <a:gradFill>
            <a:gsLst>
              <a:gs pos="0">
                <a:srgbClr val="3F88F7"/>
              </a:gs>
              <a:gs pos="100000">
                <a:srgbClr val="01D85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9" y="6123519"/>
            <a:ext cx="2139012" cy="5704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6168596" y="996493"/>
            <a:ext cx="5760643" cy="48290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200"/>
              </a:spcAft>
              <a:buClr>
                <a:srgbClr val="3F88F7"/>
              </a:buClr>
              <a:defRPr sz="24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85800" indent="-228600">
              <a:spcAft>
                <a:spcPts val="200"/>
              </a:spcAft>
              <a:buClr>
                <a:srgbClr val="3F88F7"/>
              </a:buClr>
              <a:buFont typeface=".AppleSystemUIFont" charset="-120"/>
              <a:buChar char="-"/>
              <a:defRPr sz="20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 marL="1143000" indent="-228600">
              <a:spcAft>
                <a:spcPts val="200"/>
              </a:spcAft>
              <a:buClr>
                <a:srgbClr val="3F88F7"/>
              </a:buClr>
              <a:buSzPct val="85000"/>
              <a:buFont typeface="LucidaGrande" charset="0"/>
              <a:buChar char="▪︎"/>
              <a:defRPr sz="18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spcAft>
                <a:spcPts val="200"/>
              </a:spcAft>
              <a:defRPr sz="1600">
                <a:solidFill>
                  <a:srgbClr val="565956"/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spcAft>
                <a:spcPts val="200"/>
              </a:spcAft>
              <a:defRPr sz="1600">
                <a:solidFill>
                  <a:srgbClr val="565956"/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83779" y="228600"/>
            <a:ext cx="11645461" cy="57584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5424" y="6226158"/>
            <a:ext cx="6001152" cy="365125"/>
          </a:xfrm>
          <a:prstGeom prst="rect">
            <a:avLst/>
          </a:prstGeom>
        </p:spPr>
        <p:txBody>
          <a:bodyPr/>
          <a:lstStyle>
            <a:lvl1pPr algn="ctr">
              <a:defRPr lang="en-US" sz="700" smtClean="0">
                <a:solidFill>
                  <a:srgbClr val="898989"/>
                </a:solidFill>
              </a:defRPr>
            </a:lvl1pPr>
          </a:lstStyle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297" y="6226158"/>
            <a:ext cx="44894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0D9B0BB9-1200-C34D-B0BF-E3B776D0E6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055FC-8944-46B2-88F1-A80B3C72AB35}"/>
              </a:ext>
            </a:extLst>
          </p:cNvPr>
          <p:cNvSpPr/>
          <p:nvPr userDrawn="1"/>
        </p:nvSpPr>
        <p:spPr>
          <a:xfrm>
            <a:off x="277792" y="5951964"/>
            <a:ext cx="11634515" cy="91440"/>
          </a:xfrm>
          <a:prstGeom prst="rect">
            <a:avLst/>
          </a:prstGeom>
          <a:gradFill>
            <a:gsLst>
              <a:gs pos="0">
                <a:srgbClr val="3F88F7"/>
              </a:gs>
              <a:gs pos="100000">
                <a:srgbClr val="01D85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9" y="6123519"/>
            <a:ext cx="2139012" cy="57040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93405" y="804447"/>
            <a:ext cx="11535836" cy="6880"/>
          </a:xfrm>
          <a:prstGeom prst="line">
            <a:avLst/>
          </a:prstGeom>
          <a:ln w="12700">
            <a:solidFill>
              <a:srgbClr val="363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5424" y="6226158"/>
            <a:ext cx="6001152" cy="365125"/>
          </a:xfrm>
          <a:prstGeom prst="rect">
            <a:avLst/>
          </a:prstGeom>
        </p:spPr>
        <p:txBody>
          <a:bodyPr/>
          <a:lstStyle>
            <a:lvl1pPr algn="ctr">
              <a:defRPr lang="en-US" sz="700" smtClean="0">
                <a:solidFill>
                  <a:srgbClr val="898989"/>
                </a:solidFill>
              </a:defRPr>
            </a:lvl1pPr>
          </a:lstStyle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297" y="6226158"/>
            <a:ext cx="44894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0D9B0BB9-1200-C34D-B0BF-E3B776D0E6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5133" y="228600"/>
            <a:ext cx="11645461" cy="57584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2533" y="804447"/>
            <a:ext cx="11548241" cy="6880"/>
          </a:xfrm>
          <a:prstGeom prst="line">
            <a:avLst/>
          </a:prstGeom>
          <a:ln w="12700">
            <a:solidFill>
              <a:srgbClr val="363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32055FC-8944-46B2-88F1-A80B3C72AB35}"/>
              </a:ext>
            </a:extLst>
          </p:cNvPr>
          <p:cNvSpPr/>
          <p:nvPr userDrawn="1"/>
        </p:nvSpPr>
        <p:spPr>
          <a:xfrm>
            <a:off x="277792" y="5951964"/>
            <a:ext cx="11634515" cy="91440"/>
          </a:xfrm>
          <a:prstGeom prst="rect">
            <a:avLst/>
          </a:prstGeom>
          <a:gradFill>
            <a:gsLst>
              <a:gs pos="0">
                <a:srgbClr val="3F88F7"/>
              </a:gs>
              <a:gs pos="100000">
                <a:srgbClr val="01D85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9" y="6123519"/>
            <a:ext cx="2139012" cy="570402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694945" y="1008535"/>
            <a:ext cx="10834404" cy="485000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200"/>
              </a:spcAft>
              <a:buClr>
                <a:srgbClr val="3F88F7"/>
              </a:buClr>
              <a:defRPr sz="24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85800" indent="-228600">
              <a:spcAft>
                <a:spcPts val="200"/>
              </a:spcAft>
              <a:buClr>
                <a:srgbClr val="3F88F7"/>
              </a:buClr>
              <a:buFont typeface=".AppleSystemUIFont" charset="-120"/>
              <a:buChar char="-"/>
              <a:defRPr sz="20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 marL="1143000" indent="-228600">
              <a:spcAft>
                <a:spcPts val="200"/>
              </a:spcAft>
              <a:buClr>
                <a:srgbClr val="3F88F7"/>
              </a:buClr>
              <a:buSzPct val="85000"/>
              <a:buFont typeface="LucidaGrande" charset="0"/>
              <a:buChar char="▪︎"/>
              <a:defRPr sz="18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spcAft>
                <a:spcPts val="200"/>
              </a:spcAft>
              <a:defRPr sz="1600">
                <a:solidFill>
                  <a:srgbClr val="565956"/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spcAft>
                <a:spcPts val="200"/>
              </a:spcAft>
              <a:defRPr sz="1600">
                <a:solidFill>
                  <a:srgbClr val="565956"/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3" y="228600"/>
            <a:ext cx="11645461" cy="575847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3F88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2533" y="804447"/>
            <a:ext cx="11548241" cy="6880"/>
          </a:xfrm>
          <a:prstGeom prst="line">
            <a:avLst/>
          </a:prstGeom>
          <a:ln w="12700">
            <a:solidFill>
              <a:srgbClr val="363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5424" y="6226158"/>
            <a:ext cx="6001152" cy="365125"/>
          </a:xfrm>
          <a:prstGeom prst="rect">
            <a:avLst/>
          </a:prstGeom>
        </p:spPr>
        <p:txBody>
          <a:bodyPr/>
          <a:lstStyle>
            <a:lvl1pPr algn="ctr">
              <a:defRPr lang="en-US" sz="700" smtClean="0">
                <a:solidFill>
                  <a:srgbClr val="898989"/>
                </a:solidFill>
              </a:defRPr>
            </a:lvl1pPr>
          </a:lstStyle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297" y="6226158"/>
            <a:ext cx="44894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0D9B0BB9-1200-C34D-B0BF-E3B776D0E6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2055FC-8944-46B2-88F1-A80B3C72AB35}"/>
              </a:ext>
            </a:extLst>
          </p:cNvPr>
          <p:cNvSpPr/>
          <p:nvPr userDrawn="1"/>
        </p:nvSpPr>
        <p:spPr>
          <a:xfrm>
            <a:off x="277792" y="5951964"/>
            <a:ext cx="11634515" cy="91440"/>
          </a:xfrm>
          <a:prstGeom prst="rect">
            <a:avLst/>
          </a:prstGeom>
          <a:gradFill>
            <a:gsLst>
              <a:gs pos="0">
                <a:srgbClr val="3F88F7"/>
              </a:gs>
              <a:gs pos="100000">
                <a:srgbClr val="01D85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9" y="6123519"/>
            <a:ext cx="2139012" cy="57040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63" r:id="rId4"/>
    <p:sldLayoutId id="2147483650" r:id="rId5"/>
    <p:sldLayoutId id="2147483660" r:id="rId6"/>
    <p:sldLayoutId id="2147483664" r:id="rId7"/>
    <p:sldLayoutId id="2147483662" r:id="rId8"/>
    <p:sldLayoutId id="214748366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C8AFF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3237" y="3212765"/>
            <a:ext cx="9427440" cy="661571"/>
          </a:xfrm>
        </p:spPr>
        <p:txBody>
          <a:bodyPr>
            <a:normAutofit fontScale="90000"/>
          </a:bodyPr>
          <a:lstStyle/>
          <a:p>
            <a:r>
              <a:rPr lang="en-US" dirty="0"/>
              <a:t>Auth POC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03237" y="3954046"/>
            <a:ext cx="6662570" cy="32374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3238" y="4277787"/>
            <a:ext cx="6662570" cy="323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01/01/2020</a:t>
            </a:r>
          </a:p>
        </p:txBody>
      </p:sp>
    </p:spTree>
    <p:extLst>
      <p:ext uri="{BB962C8B-B14F-4D97-AF65-F5344CB8AC3E}">
        <p14:creationId xmlns:p14="http://schemas.microsoft.com/office/powerpoint/2010/main" val="63208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7460EFB-A36C-4B9C-A312-F6593C81A68D}"/>
              </a:ext>
            </a:extLst>
          </p:cNvPr>
          <p:cNvSpPr/>
          <p:nvPr/>
        </p:nvSpPr>
        <p:spPr>
          <a:xfrm>
            <a:off x="8116624" y="1172239"/>
            <a:ext cx="3702843" cy="43214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Trebuchet MS" panose="020B0703020202090204" pitchFamily="34" charset="0"/>
              </a:rPr>
              <a:t>IAM</a:t>
            </a:r>
          </a:p>
          <a:p>
            <a:pPr algn="ctr"/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2989D-68FA-4E80-99BC-EBF57300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3" y="228600"/>
            <a:ext cx="11645461" cy="575847"/>
          </a:xfrm>
        </p:spPr>
        <p:txBody>
          <a:bodyPr>
            <a:normAutofit fontScale="90000"/>
          </a:bodyPr>
          <a:lstStyle/>
          <a:p>
            <a:r>
              <a:rPr lang="en-US" dirty="0"/>
              <a:t>POC Services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8EE25-4C97-4B13-8771-9D8D806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7BBC2-DFBD-456E-BE41-F8A4C61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0BB9-1200-C34D-B0BF-E3B776D0E6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200416-3EDF-48C4-96EA-A208BE5FA2AD}"/>
              </a:ext>
            </a:extLst>
          </p:cNvPr>
          <p:cNvSpPr/>
          <p:nvPr/>
        </p:nvSpPr>
        <p:spPr>
          <a:xfrm>
            <a:off x="6284400" y="1468426"/>
            <a:ext cx="1392382" cy="9575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GREENWAY PATIENT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(GP)</a:t>
            </a:r>
          </a:p>
        </p:txBody>
      </p:sp>
      <p:sp>
        <p:nvSpPr>
          <p:cNvPr id="71" name="Rectangle 90">
            <a:extLst>
              <a:ext uri="{FF2B5EF4-FFF2-40B4-BE49-F238E27FC236}">
                <a16:creationId xmlns:a16="http://schemas.microsoft.com/office/drawing/2014/main" id="{A35CFDED-455A-4198-9054-5A510089171B}"/>
              </a:ext>
            </a:extLst>
          </p:cNvPr>
          <p:cNvSpPr/>
          <p:nvPr/>
        </p:nvSpPr>
        <p:spPr>
          <a:xfrm>
            <a:off x="6454726" y="1866780"/>
            <a:ext cx="1076946" cy="478675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Account Management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1854AEE-3AEB-495D-A708-0BD310554936}"/>
              </a:ext>
            </a:extLst>
          </p:cNvPr>
          <p:cNvSpPr/>
          <p:nvPr/>
        </p:nvSpPr>
        <p:spPr>
          <a:xfrm>
            <a:off x="6279643" y="2485269"/>
            <a:ext cx="1392382" cy="86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GREENWAY SITE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(PM)</a:t>
            </a:r>
          </a:p>
        </p:txBody>
      </p:sp>
      <p:sp>
        <p:nvSpPr>
          <p:cNvPr id="78" name="Rectangle 90">
            <a:extLst>
              <a:ext uri="{FF2B5EF4-FFF2-40B4-BE49-F238E27FC236}">
                <a16:creationId xmlns:a16="http://schemas.microsoft.com/office/drawing/2014/main" id="{28EC4359-D9B7-4EAE-833B-5DC7929F45E2}"/>
              </a:ext>
            </a:extLst>
          </p:cNvPr>
          <p:cNvSpPr/>
          <p:nvPr/>
        </p:nvSpPr>
        <p:spPr>
          <a:xfrm>
            <a:off x="6437361" y="2823002"/>
            <a:ext cx="1076946" cy="430204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585E44A-4400-4C19-AFB5-4D8F8647E75D}"/>
              </a:ext>
            </a:extLst>
          </p:cNvPr>
          <p:cNvSpPr/>
          <p:nvPr/>
        </p:nvSpPr>
        <p:spPr>
          <a:xfrm>
            <a:off x="8426943" y="1452618"/>
            <a:ext cx="1492744" cy="3305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PingFederate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(PF)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4393A0B-7C13-43B6-BFAC-E27131C48B28}"/>
              </a:ext>
            </a:extLst>
          </p:cNvPr>
          <p:cNvSpPr/>
          <p:nvPr/>
        </p:nvSpPr>
        <p:spPr>
          <a:xfrm>
            <a:off x="10089633" y="1471192"/>
            <a:ext cx="1492744" cy="1691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PingDirectory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(PD)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F77423D-F9D4-4D74-94EC-015CFA4E7558}"/>
              </a:ext>
            </a:extLst>
          </p:cNvPr>
          <p:cNvSpPr/>
          <p:nvPr/>
        </p:nvSpPr>
        <p:spPr>
          <a:xfrm>
            <a:off x="10328091" y="2508766"/>
            <a:ext cx="1082972" cy="27396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Identity Store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9FC8023-2EBF-45B7-B8F1-E59340ABC421}"/>
              </a:ext>
            </a:extLst>
          </p:cNvPr>
          <p:cNvSpPr/>
          <p:nvPr/>
        </p:nvSpPr>
        <p:spPr>
          <a:xfrm>
            <a:off x="10314760" y="1866407"/>
            <a:ext cx="1082972" cy="27396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LDAP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9BDB1F-29E3-4E58-AA51-D103D607F9DC}"/>
              </a:ext>
            </a:extLst>
          </p:cNvPr>
          <p:cNvSpPr/>
          <p:nvPr/>
        </p:nvSpPr>
        <p:spPr>
          <a:xfrm>
            <a:off x="10328091" y="2833634"/>
            <a:ext cx="1082972" cy="27396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Data Store?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F1A15B-CD4C-49ED-957C-4558EC962195}"/>
              </a:ext>
            </a:extLst>
          </p:cNvPr>
          <p:cNvSpPr/>
          <p:nvPr/>
        </p:nvSpPr>
        <p:spPr>
          <a:xfrm>
            <a:off x="5974370" y="1172239"/>
            <a:ext cx="1994699" cy="43214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Trebuchet MS" panose="020B0703020202090204" pitchFamily="34" charset="0"/>
              </a:rPr>
              <a:t>Identity Sources</a:t>
            </a:r>
          </a:p>
          <a:p>
            <a:pPr algn="ctr"/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33FADB-CA1B-493C-96AD-7BCE120F6CBF}"/>
              </a:ext>
            </a:extLst>
          </p:cNvPr>
          <p:cNvSpPr/>
          <p:nvPr/>
        </p:nvSpPr>
        <p:spPr>
          <a:xfrm>
            <a:off x="8652069" y="2248111"/>
            <a:ext cx="1082973" cy="117783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OpenId Connect Provider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6B6E9DB-7895-4BEF-A722-AAB7A4197EBE}"/>
              </a:ext>
            </a:extLst>
          </p:cNvPr>
          <p:cNvSpPr/>
          <p:nvPr/>
        </p:nvSpPr>
        <p:spPr>
          <a:xfrm>
            <a:off x="1971834" y="1475213"/>
            <a:ext cx="1392382" cy="910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CLIENT APPLICATION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(APP)</a:t>
            </a:r>
          </a:p>
        </p:txBody>
      </p:sp>
      <p:sp>
        <p:nvSpPr>
          <p:cNvPr id="90" name="Rectangle 90">
            <a:extLst>
              <a:ext uri="{FF2B5EF4-FFF2-40B4-BE49-F238E27FC236}">
                <a16:creationId xmlns:a16="http://schemas.microsoft.com/office/drawing/2014/main" id="{21CDCA1D-0BB3-4C79-9242-97660A3140AB}"/>
              </a:ext>
            </a:extLst>
          </p:cNvPr>
          <p:cNvSpPr/>
          <p:nvPr/>
        </p:nvSpPr>
        <p:spPr>
          <a:xfrm>
            <a:off x="2133857" y="1881026"/>
            <a:ext cx="1076946" cy="418620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Relying Party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86D01D4-FD33-4B91-8EC8-5E5D1502A37E}"/>
              </a:ext>
            </a:extLst>
          </p:cNvPr>
          <p:cNvSpPr/>
          <p:nvPr/>
        </p:nvSpPr>
        <p:spPr>
          <a:xfrm>
            <a:off x="1661804" y="1179027"/>
            <a:ext cx="1994699" cy="43214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Trebuchet MS" panose="020B0703020202090204" pitchFamily="34" charset="0"/>
              </a:rPr>
              <a:t>Clients</a:t>
            </a:r>
          </a:p>
          <a:p>
            <a:pPr algn="ctr"/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3D4AD91-88B4-44C1-85E1-C56B398339E3}"/>
              </a:ext>
            </a:extLst>
          </p:cNvPr>
          <p:cNvSpPr/>
          <p:nvPr/>
        </p:nvSpPr>
        <p:spPr>
          <a:xfrm>
            <a:off x="4124251" y="1471193"/>
            <a:ext cx="1392382" cy="1782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RESOURCE SERVER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(RS)</a:t>
            </a:r>
          </a:p>
        </p:txBody>
      </p:sp>
      <p:sp>
        <p:nvSpPr>
          <p:cNvPr id="99" name="Rectangle 90">
            <a:extLst>
              <a:ext uri="{FF2B5EF4-FFF2-40B4-BE49-F238E27FC236}">
                <a16:creationId xmlns:a16="http://schemas.microsoft.com/office/drawing/2014/main" id="{B38CC989-62CD-4C42-971E-F3E9CB0E99CB}"/>
              </a:ext>
            </a:extLst>
          </p:cNvPr>
          <p:cNvSpPr/>
          <p:nvPr/>
        </p:nvSpPr>
        <p:spPr>
          <a:xfrm>
            <a:off x="4286274" y="1857535"/>
            <a:ext cx="1076946" cy="405556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Resource Server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0DFF468-5207-487F-8B36-6569A23851DE}"/>
              </a:ext>
            </a:extLst>
          </p:cNvPr>
          <p:cNvSpPr/>
          <p:nvPr/>
        </p:nvSpPr>
        <p:spPr>
          <a:xfrm>
            <a:off x="3814221" y="1175006"/>
            <a:ext cx="1994699" cy="431870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Trebuchet MS" panose="020B0703020202090204" pitchFamily="34" charset="0"/>
              </a:rPr>
              <a:t>Resource Providers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10" name="Rectangle 90">
            <a:extLst>
              <a:ext uri="{FF2B5EF4-FFF2-40B4-BE49-F238E27FC236}">
                <a16:creationId xmlns:a16="http://schemas.microsoft.com/office/drawing/2014/main" id="{97D82443-21EE-4B28-A4E2-752C136F1B1D}"/>
              </a:ext>
            </a:extLst>
          </p:cNvPr>
          <p:cNvSpPr/>
          <p:nvPr/>
        </p:nvSpPr>
        <p:spPr>
          <a:xfrm>
            <a:off x="4281969" y="2294653"/>
            <a:ext cx="1076946" cy="405556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FHIR API</a:t>
            </a:r>
          </a:p>
        </p:txBody>
      </p:sp>
      <p:sp>
        <p:nvSpPr>
          <p:cNvPr id="111" name="Rectangle 90">
            <a:extLst>
              <a:ext uri="{FF2B5EF4-FFF2-40B4-BE49-F238E27FC236}">
                <a16:creationId xmlns:a16="http://schemas.microsoft.com/office/drawing/2014/main" id="{B53F5595-5D47-4350-B616-3823E334770B}"/>
              </a:ext>
            </a:extLst>
          </p:cNvPr>
          <p:cNvSpPr/>
          <p:nvPr/>
        </p:nvSpPr>
        <p:spPr>
          <a:xfrm>
            <a:off x="4277212" y="2744172"/>
            <a:ext cx="1076946" cy="418620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Relying Party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923912D-765B-471A-BF8B-BE0AF2409DB4}"/>
              </a:ext>
            </a:extLst>
          </p:cNvPr>
          <p:cNvSpPr/>
          <p:nvPr/>
        </p:nvSpPr>
        <p:spPr>
          <a:xfrm>
            <a:off x="1961901" y="2453916"/>
            <a:ext cx="1392382" cy="910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GREENWAY SERVICE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(SPA)</a:t>
            </a:r>
          </a:p>
        </p:txBody>
      </p:sp>
      <p:sp>
        <p:nvSpPr>
          <p:cNvPr id="113" name="Rectangle 90">
            <a:extLst>
              <a:ext uri="{FF2B5EF4-FFF2-40B4-BE49-F238E27FC236}">
                <a16:creationId xmlns:a16="http://schemas.microsoft.com/office/drawing/2014/main" id="{FCC3AE6C-1797-496A-9C64-9974FA609BAA}"/>
              </a:ext>
            </a:extLst>
          </p:cNvPr>
          <p:cNvSpPr/>
          <p:nvPr/>
        </p:nvSpPr>
        <p:spPr>
          <a:xfrm>
            <a:off x="2123924" y="2859729"/>
            <a:ext cx="1076946" cy="418620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Relying Party</a:t>
            </a:r>
          </a:p>
        </p:txBody>
      </p:sp>
      <p:sp>
        <p:nvSpPr>
          <p:cNvPr id="29" name="Rectangle 90">
            <a:extLst>
              <a:ext uri="{FF2B5EF4-FFF2-40B4-BE49-F238E27FC236}">
                <a16:creationId xmlns:a16="http://schemas.microsoft.com/office/drawing/2014/main" id="{A882B367-4F61-4CB3-A82A-342EE6E28619}"/>
              </a:ext>
            </a:extLst>
          </p:cNvPr>
          <p:cNvSpPr/>
          <p:nvPr/>
        </p:nvSpPr>
        <p:spPr>
          <a:xfrm>
            <a:off x="8762108" y="3140542"/>
            <a:ext cx="924547" cy="223868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User Info</a:t>
            </a:r>
          </a:p>
        </p:txBody>
      </p:sp>
      <p:sp>
        <p:nvSpPr>
          <p:cNvPr id="30" name="Rectangle 90">
            <a:extLst>
              <a:ext uri="{FF2B5EF4-FFF2-40B4-BE49-F238E27FC236}">
                <a16:creationId xmlns:a16="http://schemas.microsoft.com/office/drawing/2014/main" id="{33DD59D8-752E-4EAD-BFE0-09BFC9F80299}"/>
              </a:ext>
            </a:extLst>
          </p:cNvPr>
          <p:cNvSpPr/>
          <p:nvPr/>
        </p:nvSpPr>
        <p:spPr>
          <a:xfrm>
            <a:off x="8751524" y="2907330"/>
            <a:ext cx="924546" cy="223868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Token</a:t>
            </a:r>
          </a:p>
        </p:txBody>
      </p:sp>
      <p:sp>
        <p:nvSpPr>
          <p:cNvPr id="31" name="Rectangle 90">
            <a:extLst>
              <a:ext uri="{FF2B5EF4-FFF2-40B4-BE49-F238E27FC236}">
                <a16:creationId xmlns:a16="http://schemas.microsoft.com/office/drawing/2014/main" id="{310FBB65-FE3E-4F99-8DF0-09E629D7D496}"/>
              </a:ext>
            </a:extLst>
          </p:cNvPr>
          <p:cNvSpPr/>
          <p:nvPr/>
        </p:nvSpPr>
        <p:spPr>
          <a:xfrm>
            <a:off x="8757072" y="2677984"/>
            <a:ext cx="934621" cy="223868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Authorize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FE2E76-322D-4825-B7D1-8D30267196C6}"/>
              </a:ext>
            </a:extLst>
          </p:cNvPr>
          <p:cNvSpPr/>
          <p:nvPr/>
        </p:nvSpPr>
        <p:spPr>
          <a:xfrm>
            <a:off x="8652068" y="1884471"/>
            <a:ext cx="1082973" cy="31358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Identity Provider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E00F21-ED64-40EE-A0A0-7F3C6A37366D}"/>
              </a:ext>
            </a:extLst>
          </p:cNvPr>
          <p:cNvSpPr/>
          <p:nvPr/>
        </p:nvSpPr>
        <p:spPr>
          <a:xfrm>
            <a:off x="10314760" y="2191275"/>
            <a:ext cx="1082972" cy="27396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SCIM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3345A-1936-4BF7-B2CE-435C425314E1}"/>
              </a:ext>
            </a:extLst>
          </p:cNvPr>
          <p:cNvSpPr/>
          <p:nvPr/>
        </p:nvSpPr>
        <p:spPr>
          <a:xfrm>
            <a:off x="8656886" y="3543809"/>
            <a:ext cx="1082973" cy="111613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Self-Service</a:t>
            </a:r>
          </a:p>
        </p:txBody>
      </p:sp>
      <p:sp>
        <p:nvSpPr>
          <p:cNvPr id="35" name="Rectangle 90">
            <a:extLst>
              <a:ext uri="{FF2B5EF4-FFF2-40B4-BE49-F238E27FC236}">
                <a16:creationId xmlns:a16="http://schemas.microsoft.com/office/drawing/2014/main" id="{AC3DC7D1-775E-413C-A5DF-46C69ED738C7}"/>
              </a:ext>
            </a:extLst>
          </p:cNvPr>
          <p:cNvSpPr/>
          <p:nvPr/>
        </p:nvSpPr>
        <p:spPr>
          <a:xfrm>
            <a:off x="8743357" y="3908856"/>
            <a:ext cx="934621" cy="322702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Password Management</a:t>
            </a:r>
          </a:p>
        </p:txBody>
      </p:sp>
      <p:sp>
        <p:nvSpPr>
          <p:cNvPr id="36" name="Rectangle 90">
            <a:extLst>
              <a:ext uri="{FF2B5EF4-FFF2-40B4-BE49-F238E27FC236}">
                <a16:creationId xmlns:a16="http://schemas.microsoft.com/office/drawing/2014/main" id="{1B770186-E5D2-4417-8C2E-6D7505A8143F}"/>
              </a:ext>
            </a:extLst>
          </p:cNvPr>
          <p:cNvSpPr/>
          <p:nvPr/>
        </p:nvSpPr>
        <p:spPr>
          <a:xfrm>
            <a:off x="8743357" y="4242471"/>
            <a:ext cx="934620" cy="313955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Account Recovery</a:t>
            </a:r>
          </a:p>
        </p:txBody>
      </p:sp>
    </p:spTree>
    <p:extLst>
      <p:ext uri="{BB962C8B-B14F-4D97-AF65-F5344CB8AC3E}">
        <p14:creationId xmlns:p14="http://schemas.microsoft.com/office/powerpoint/2010/main" val="83365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989D-68FA-4E80-99BC-EBF57300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4" y="228600"/>
            <a:ext cx="11576666" cy="5080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Scenario 1a </a:t>
            </a:r>
            <a:r>
              <a:rPr lang="en-US" dirty="0"/>
              <a:t>– </a:t>
            </a:r>
            <a:r>
              <a:rPr lang="en-US" sz="2700" dirty="0"/>
              <a:t>OpenId Connect Authorization Code Flow /w Confidential Client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8EE25-4C97-4B13-8771-9D8D806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7BBC2-DFBD-456E-BE41-F8A4C61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0BB9-1200-C34D-B0BF-E3B776D0E6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F639B-B0E7-4CD1-B982-6C30568252F8}"/>
              </a:ext>
            </a:extLst>
          </p:cNvPr>
          <p:cNvSpPr txBox="1"/>
          <p:nvPr/>
        </p:nvSpPr>
        <p:spPr>
          <a:xfrm>
            <a:off x="6713552" y="1240859"/>
            <a:ext cx="5217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Objective</a:t>
            </a:r>
          </a:p>
          <a:p>
            <a:r>
              <a:rPr lang="en-US" sz="900" dirty="0"/>
              <a:t>Proof PF and PD configuration for a basic OpenId flow</a:t>
            </a:r>
          </a:p>
          <a:p>
            <a:endParaRPr lang="en-US" sz="900" u="sng" dirty="0"/>
          </a:p>
          <a:p>
            <a:r>
              <a:rPr lang="en-US" sz="900" u="sng" dirty="0"/>
              <a:t>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PD configured as directory/source on PF.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User already exists in PD.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RS returns access token header and claims.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Additional user attribute lookup by RS?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r>
              <a:rPr lang="en-US" sz="900" u="sng" dirty="0"/>
              <a:t>Acceptance Criteria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User successfully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App returns claims to user.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AEE038-9902-4BC8-B3FC-CC7B5B84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71" y="986395"/>
            <a:ext cx="5728229" cy="45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35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989D-68FA-4E80-99BC-EBF57300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4" y="228600"/>
            <a:ext cx="11576666" cy="5080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Scenario 1b </a:t>
            </a:r>
            <a:r>
              <a:rPr lang="en-US" dirty="0"/>
              <a:t>– </a:t>
            </a:r>
            <a:r>
              <a:rPr lang="en-US" sz="2700" dirty="0"/>
              <a:t>OpenId Connect Authorization Code Flow /w Public Client + PKCE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8EE25-4C97-4B13-8771-9D8D806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7BBC2-DFBD-456E-BE41-F8A4C61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0BB9-1200-C34D-B0BF-E3B776D0E6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F639B-B0E7-4CD1-B982-6C30568252F8}"/>
              </a:ext>
            </a:extLst>
          </p:cNvPr>
          <p:cNvSpPr txBox="1"/>
          <p:nvPr/>
        </p:nvSpPr>
        <p:spPr>
          <a:xfrm>
            <a:off x="6713552" y="1240859"/>
            <a:ext cx="5217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Objective</a:t>
            </a:r>
          </a:p>
          <a:p>
            <a:r>
              <a:rPr lang="en-US" sz="900" dirty="0"/>
              <a:t>Proof PF and PD configuration for a basic OpenId flow</a:t>
            </a:r>
          </a:p>
          <a:p>
            <a:endParaRPr lang="en-US" sz="900" u="sng" dirty="0"/>
          </a:p>
          <a:p>
            <a:r>
              <a:rPr lang="en-US" sz="900" u="sng" dirty="0"/>
              <a:t>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PD configured as directory/source on PF.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User already exists in PD.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RS returns access token header and claims.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Additional user attribute lookup by RS?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r>
              <a:rPr lang="en-US" sz="900" u="sng" dirty="0"/>
              <a:t>Acceptance Criteria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User successfully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App displays claims to user.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481F8B0-BA78-46B0-B28E-48CCC8E1C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51" y="897466"/>
            <a:ext cx="4843462" cy="498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15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989D-68FA-4E80-99BC-EBF57300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3" y="228600"/>
            <a:ext cx="11645461" cy="575847"/>
          </a:xfrm>
        </p:spPr>
        <p:txBody>
          <a:bodyPr>
            <a:normAutofit/>
          </a:bodyPr>
          <a:lstStyle/>
          <a:p>
            <a:r>
              <a:rPr lang="en-US" sz="2800" dirty="0"/>
              <a:t>Scenario 2 – Provision PM Patient -  PM Initiated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8EE25-4C97-4B13-8771-9D8D806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7BBC2-DFBD-456E-BE41-F8A4C61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0BB9-1200-C34D-B0BF-E3B776D0E68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902946-A9F2-433D-BF2F-380F757FC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48" y="952351"/>
            <a:ext cx="4351151" cy="456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04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989D-68FA-4E80-99BC-EBF57300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3" y="228600"/>
            <a:ext cx="11645461" cy="575847"/>
          </a:xfrm>
        </p:spPr>
        <p:txBody>
          <a:bodyPr>
            <a:normAutofit fontScale="90000"/>
          </a:bodyPr>
          <a:lstStyle/>
          <a:p>
            <a:r>
              <a:rPr lang="en-US" dirty="0"/>
              <a:t>Terminology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8EE25-4C97-4B13-8771-9D8D806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7BBC2-DFBD-456E-BE41-F8A4C61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0BB9-1200-C34D-B0BF-E3B776D0E68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E4A6096-3927-41AB-B56B-08E7988ED895}"/>
              </a:ext>
            </a:extLst>
          </p:cNvPr>
          <p:cNvGraphicFramePr>
            <a:graphicFrameLocks noGrp="1"/>
          </p:cNvGraphicFramePr>
          <p:nvPr/>
        </p:nvGraphicFramePr>
        <p:xfrm>
          <a:off x="431799" y="1028011"/>
          <a:ext cx="11131107" cy="3068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24052">
                  <a:extLst>
                    <a:ext uri="{9D8B030D-6E8A-4147-A177-3AD203B41FA5}">
                      <a16:colId xmlns:a16="http://schemas.microsoft.com/office/drawing/2014/main" val="533629871"/>
                    </a:ext>
                  </a:extLst>
                </a:gridCol>
                <a:gridCol w="8607055">
                  <a:extLst>
                    <a:ext uri="{9D8B030D-6E8A-4147-A177-3AD203B41FA5}">
                      <a16:colId xmlns:a16="http://schemas.microsoft.com/office/drawing/2014/main" val="3227791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Identity (ID) Token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Security token granted by the OpenID Provider that contains information </a:t>
                      </a:r>
                      <a:r>
                        <a:rPr lang="en-US" sz="1000" b="1" dirty="0"/>
                        <a:t>about an End-User</a:t>
                      </a:r>
                      <a:r>
                        <a:rPr lang="en-US" sz="1000" b="0" dirty="0"/>
                        <a:t>. This information tells your client application that the user is authenticated, and can also give you information like their username or locale.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2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Access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Used by application to make API requests on </a:t>
                      </a:r>
                      <a:r>
                        <a:rPr lang="en-US" sz="1000" b="1" dirty="0"/>
                        <a:t>behalf of a user</a:t>
                      </a:r>
                      <a:r>
                        <a:rPr lang="en-US" sz="1000" b="0" dirty="0"/>
                        <a:t>. The access token represents the </a:t>
                      </a:r>
                      <a:r>
                        <a:rPr lang="en-US" sz="1000" b="1" dirty="0"/>
                        <a:t>authorization of a specific application to access specific parts of a user’s data</a:t>
                      </a:r>
                      <a:r>
                        <a:rPr lang="en-US" sz="10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3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The fact of being whom or what a person or thing is. The sameness in all that constitutes the objective reality of a thing: oneness.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Identity and Access Management (IAM)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Identity management focuses on </a:t>
                      </a:r>
                      <a:r>
                        <a:rPr lang="en-US" sz="1000" b="1" dirty="0"/>
                        <a:t>authentication</a:t>
                      </a:r>
                      <a:r>
                        <a:rPr lang="en-US" sz="1000" b="0" dirty="0"/>
                        <a:t>, whereas access management is aimed at </a:t>
                      </a:r>
                      <a:r>
                        <a:rPr lang="en-US" sz="1000" b="1" dirty="0"/>
                        <a:t>authorization</a:t>
                      </a:r>
                      <a:r>
                        <a:rPr lang="en-US" sz="1000" b="0" dirty="0"/>
                        <a:t>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8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Applying policy to permit or refuse access to an </a:t>
                      </a:r>
                      <a:r>
                        <a:rPr lang="en-US" sz="1000" b="1" dirty="0"/>
                        <a:t>authenticated</a:t>
                      </a:r>
                      <a:r>
                        <a:rPr lang="en-US" sz="1000" b="0" dirty="0"/>
                        <a:t> entity.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7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Determining the person or entity is genuine, they are who or what they claim to be.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84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Web-based, mobile,  desktop and JavaScript applications that needs to verify the identity of an end-user based on the authentication performed by an authorization server, as well as to obtain basic profile information about the end-user in an interoperable and REST-like manner.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44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Resource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The resource server is the OAuth 2.0 term for your API server. The resource server handles authenticated requests after the application has obtained an access token.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38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38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989D-68FA-4E80-99BC-EBF57300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3" y="228600"/>
            <a:ext cx="11645461" cy="575847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Appendix: sequencediagram.org Source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8EE25-4C97-4B13-8771-9D8D806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7BBC2-DFBD-456E-BE41-F8A4C61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0BB9-1200-C34D-B0BF-E3B776D0E6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486DB-40B0-4F26-877D-6F2F1B2ED879}"/>
              </a:ext>
            </a:extLst>
          </p:cNvPr>
          <p:cNvSpPr txBox="1"/>
          <p:nvPr/>
        </p:nvSpPr>
        <p:spPr>
          <a:xfrm>
            <a:off x="1395093" y="1147233"/>
            <a:ext cx="1053414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title 1a  </a:t>
            </a:r>
          </a:p>
          <a:p>
            <a:endParaRPr lang="en-US" sz="800" dirty="0"/>
          </a:p>
          <a:p>
            <a:r>
              <a:rPr lang="en-US" sz="800" dirty="0"/>
              <a:t>User-&gt;App:1. Access App</a:t>
            </a:r>
          </a:p>
          <a:p>
            <a:r>
              <a:rPr lang="en-US" sz="800" dirty="0"/>
              <a:t>App--&gt;User:2 </a:t>
            </a:r>
            <a:r>
              <a:rPr lang="en-US" sz="800" dirty="0" err="1"/>
              <a:t>Redicrect</a:t>
            </a:r>
            <a:r>
              <a:rPr lang="en-US" sz="800" dirty="0"/>
              <a:t> to Auth Server</a:t>
            </a:r>
          </a:p>
          <a:p>
            <a:r>
              <a:rPr lang="en-US" sz="800" dirty="0"/>
              <a:t>User-&gt;PF:3. Login via Auth Server</a:t>
            </a:r>
          </a:p>
          <a:p>
            <a:r>
              <a:rPr lang="en-US" sz="800" dirty="0"/>
              <a:t>PF--&gt;User:4. Redirect to Client (**</a:t>
            </a:r>
            <a:r>
              <a:rPr lang="en-US" sz="800" dirty="0" err="1"/>
              <a:t>URI,Auth</a:t>
            </a:r>
            <a:r>
              <a:rPr lang="en-US" sz="800" dirty="0"/>
              <a:t> Code**)</a:t>
            </a:r>
          </a:p>
          <a:p>
            <a:r>
              <a:rPr lang="en-US" sz="800" dirty="0"/>
              <a:t>User-&gt;App: 5. Access Redirect URI (**Auth Code**)</a:t>
            </a:r>
          </a:p>
          <a:p>
            <a:r>
              <a:rPr lang="en-US" sz="800" dirty="0"/>
              <a:t>App-&gt;PF: 6. Get Access Token (**Auth Code, Client ID, Secret**)</a:t>
            </a:r>
          </a:p>
          <a:p>
            <a:r>
              <a:rPr lang="en-US" sz="800" dirty="0"/>
              <a:t>PF-&gt;PD: 7. Lookup user</a:t>
            </a:r>
          </a:p>
          <a:p>
            <a:r>
              <a:rPr lang="en-US" sz="800" dirty="0"/>
              <a:t>PD--&gt;PF: 8. Return user info</a:t>
            </a:r>
          </a:p>
          <a:p>
            <a:r>
              <a:rPr lang="en-US" sz="800" dirty="0"/>
              <a:t>PF--&gt;App: 9. Access Token</a:t>
            </a:r>
          </a:p>
          <a:p>
            <a:r>
              <a:rPr lang="en-US" sz="800" dirty="0"/>
              <a:t>App--&gt;User: 10. Logged in</a:t>
            </a:r>
          </a:p>
          <a:p>
            <a:r>
              <a:rPr lang="en-US" sz="800" dirty="0"/>
              <a:t>User-&gt;App: 11. Access App</a:t>
            </a:r>
          </a:p>
          <a:p>
            <a:r>
              <a:rPr lang="en-US" sz="800" dirty="0"/>
              <a:t>App-&gt;RS: 12. Request resource (**Access Token**)</a:t>
            </a:r>
          </a:p>
          <a:p>
            <a:r>
              <a:rPr lang="en-US" sz="800" dirty="0"/>
              <a:t>RS-&gt;PF: 13. Verify Access Token</a:t>
            </a:r>
          </a:p>
          <a:p>
            <a:r>
              <a:rPr lang="en-US" sz="800" dirty="0"/>
              <a:t>RS--&gt;App: 14. Return resource</a:t>
            </a:r>
          </a:p>
          <a:p>
            <a:r>
              <a:rPr lang="en-US" sz="800" dirty="0"/>
              <a:t>App--&gt;User: 15. Show resource</a:t>
            </a:r>
          </a:p>
          <a:p>
            <a:endParaRPr lang="en-US" sz="800" dirty="0"/>
          </a:p>
          <a:p>
            <a:r>
              <a:rPr lang="en-US" sz="800" dirty="0"/>
              <a:t>Title 1b</a:t>
            </a:r>
          </a:p>
          <a:p>
            <a:endParaRPr lang="en-US" sz="800" dirty="0"/>
          </a:p>
          <a:p>
            <a:r>
              <a:rPr lang="en-US" sz="800" dirty="0"/>
              <a:t>User-&gt;App:1. Access App</a:t>
            </a:r>
          </a:p>
          <a:p>
            <a:r>
              <a:rPr lang="en-US" sz="800" dirty="0"/>
              <a:t>App-&gt;App:2. Generates and store Code Challenge + Code Verifier</a:t>
            </a:r>
          </a:p>
          <a:p>
            <a:r>
              <a:rPr lang="en-US" sz="800" dirty="0"/>
              <a:t>App-&gt;PF:3 Token Request (**Code Challenge**)</a:t>
            </a:r>
          </a:p>
          <a:p>
            <a:r>
              <a:rPr lang="en-US" sz="800" dirty="0"/>
              <a:t>PF-&gt;PF:4. Store(**Code Challenge**)</a:t>
            </a:r>
          </a:p>
          <a:p>
            <a:r>
              <a:rPr lang="en-US" sz="800" dirty="0"/>
              <a:t>PF--&gt;User:5. Redirect to login and authorization</a:t>
            </a:r>
          </a:p>
          <a:p>
            <a:r>
              <a:rPr lang="en-US" sz="800" dirty="0"/>
              <a:t>User-&gt;PF: 6. Login + Consent</a:t>
            </a:r>
          </a:p>
          <a:p>
            <a:r>
              <a:rPr lang="en-US" sz="800" dirty="0"/>
              <a:t>PF--&gt;App:7. Redirect to App (**Auth Code**) </a:t>
            </a:r>
          </a:p>
          <a:p>
            <a:r>
              <a:rPr lang="en-US" sz="800" dirty="0"/>
              <a:t>App-&gt;PF: 8. Get Access Token (**Auth Code, Code Verifier**)</a:t>
            </a:r>
          </a:p>
          <a:p>
            <a:r>
              <a:rPr lang="en-US" sz="800" dirty="0"/>
              <a:t>PF-&gt;PF:9. Verify **Code Verifier**</a:t>
            </a:r>
          </a:p>
          <a:p>
            <a:r>
              <a:rPr lang="en-US" sz="800" dirty="0"/>
              <a:t>PF-&gt;PD: 10. Lookup user</a:t>
            </a:r>
          </a:p>
          <a:p>
            <a:r>
              <a:rPr lang="en-US" sz="800" dirty="0"/>
              <a:t>PD--&gt;PF: 11. Return user info</a:t>
            </a:r>
          </a:p>
          <a:p>
            <a:r>
              <a:rPr lang="en-US" sz="800" dirty="0"/>
              <a:t>PF--&gt;App:12. Access Token + ID Token</a:t>
            </a:r>
          </a:p>
          <a:p>
            <a:r>
              <a:rPr lang="en-US" sz="800" dirty="0"/>
              <a:t>App-&gt;App:13 Validate Tokens</a:t>
            </a:r>
          </a:p>
          <a:p>
            <a:r>
              <a:rPr lang="en-US" sz="800" dirty="0"/>
              <a:t>App-&gt;RS: 14. Request resource (**Access Token**)</a:t>
            </a:r>
          </a:p>
          <a:p>
            <a:r>
              <a:rPr lang="en-US" sz="800" dirty="0"/>
              <a:t>RS-&gt;PF: 15. Verify Access Token</a:t>
            </a:r>
          </a:p>
          <a:p>
            <a:r>
              <a:rPr lang="en-US" sz="800" dirty="0"/>
              <a:t>RS--&gt;App: 16. Return resource 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title 2 Provision Central PM Patient -  PM Initiated 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note over Patient: Patient already exists on PM </a:t>
            </a:r>
          </a:p>
          <a:p>
            <a:r>
              <a:rPr lang="en-US" sz="800" dirty="0"/>
              <a:t>PM-&gt;PM: Triggered to create central patient </a:t>
            </a:r>
          </a:p>
          <a:p>
            <a:r>
              <a:rPr lang="en-US" sz="800" dirty="0"/>
              <a:t>PM-&gt;PF: Create patient (PD SCIM rather?)</a:t>
            </a:r>
          </a:p>
          <a:p>
            <a:r>
              <a:rPr lang="en-US" sz="800" dirty="0"/>
              <a:t>PF-&gt;PD: Create patient</a:t>
            </a:r>
          </a:p>
          <a:p>
            <a:r>
              <a:rPr lang="en-US" sz="800" dirty="0"/>
              <a:t>PF-&gt;PF: Start self-service \</a:t>
            </a:r>
            <a:r>
              <a:rPr lang="en-US" sz="800" dirty="0" err="1"/>
              <a:t>npassword</a:t>
            </a:r>
            <a:r>
              <a:rPr lang="en-US" sz="800" dirty="0"/>
              <a:t> management </a:t>
            </a:r>
          </a:p>
          <a:p>
            <a:r>
              <a:rPr lang="en-US" sz="800" dirty="0"/>
              <a:t>PF-&gt;PF: Send patient email</a:t>
            </a:r>
          </a:p>
          <a:p>
            <a:endParaRPr lang="en-US" sz="800" dirty="0"/>
          </a:p>
          <a:p>
            <a:r>
              <a:rPr lang="en-US" sz="800" dirty="0"/>
              <a:t>PF--&gt;&gt;PM:</a:t>
            </a:r>
          </a:p>
          <a:p>
            <a:r>
              <a:rPr lang="en-US" sz="800" dirty="0"/>
              <a:t>note over </a:t>
            </a:r>
            <a:r>
              <a:rPr lang="en-US" sz="800" dirty="0" err="1"/>
              <a:t>Patient,PF</a:t>
            </a:r>
            <a:r>
              <a:rPr lang="en-US" sz="800" dirty="0"/>
              <a:t>: Patient </a:t>
            </a:r>
            <a:r>
              <a:rPr lang="en-US" sz="800" dirty="0" err="1"/>
              <a:t>recieves</a:t>
            </a:r>
            <a:r>
              <a:rPr lang="en-US" sz="800" dirty="0"/>
              <a:t> "complete your registration" email </a:t>
            </a:r>
          </a:p>
          <a:p>
            <a:r>
              <a:rPr lang="en-US" sz="800" dirty="0"/>
              <a:t>Patient-&gt;PF: Follow Self-service link on email</a:t>
            </a:r>
          </a:p>
          <a:p>
            <a:r>
              <a:rPr lang="en-US" sz="800" dirty="0"/>
              <a:t>PF--&gt;&gt;</a:t>
            </a:r>
            <a:r>
              <a:rPr lang="en-US" sz="800" dirty="0" err="1"/>
              <a:t>Patient:Self-service</a:t>
            </a:r>
            <a:r>
              <a:rPr lang="en-US" sz="800" dirty="0"/>
              <a:t> forms</a:t>
            </a:r>
          </a:p>
          <a:p>
            <a:r>
              <a:rPr lang="en-US" sz="800" dirty="0"/>
              <a:t>Patient-&gt;</a:t>
            </a:r>
            <a:r>
              <a:rPr lang="en-US" sz="800" dirty="0" err="1"/>
              <a:t>PF:New</a:t>
            </a:r>
            <a:r>
              <a:rPr lang="en-US" sz="800" dirty="0"/>
              <a:t> </a:t>
            </a:r>
            <a:r>
              <a:rPr lang="en-US" sz="800" dirty="0" err="1"/>
              <a:t>Pwd</a:t>
            </a:r>
            <a:r>
              <a:rPr lang="en-US" sz="800" dirty="0"/>
              <a:t>....</a:t>
            </a:r>
          </a:p>
          <a:p>
            <a:r>
              <a:rPr lang="en-US" sz="800" dirty="0"/>
              <a:t>PF--&gt;Patient:</a:t>
            </a:r>
          </a:p>
        </p:txBody>
      </p:sp>
    </p:spTree>
    <p:extLst>
      <p:ext uri="{BB962C8B-B14F-4D97-AF65-F5344CB8AC3E}">
        <p14:creationId xmlns:p14="http://schemas.microsoft.com/office/powerpoint/2010/main" val="414754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WH Pallet">
      <a:dk1>
        <a:srgbClr val="363749"/>
      </a:dk1>
      <a:lt1>
        <a:sysClr val="window" lastClr="FFFFFF"/>
      </a:lt1>
      <a:dk2>
        <a:srgbClr val="44546A"/>
      </a:dk2>
      <a:lt2>
        <a:srgbClr val="CDFF48"/>
      </a:lt2>
      <a:accent1>
        <a:srgbClr val="3F88F7"/>
      </a:accent1>
      <a:accent2>
        <a:srgbClr val="01D856"/>
      </a:accent2>
      <a:accent3>
        <a:srgbClr val="5BB8E1"/>
      </a:accent3>
      <a:accent4>
        <a:srgbClr val="623EBC"/>
      </a:accent4>
      <a:accent5>
        <a:srgbClr val="F0445A"/>
      </a:accent5>
      <a:accent6>
        <a:srgbClr val="4EE6BD"/>
      </a:accent6>
      <a:hlink>
        <a:srgbClr val="3F88F7"/>
      </a:hlink>
      <a:folHlink>
        <a:srgbClr val="623EB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16x9" id="{1030C26E-9526-4D20-9ED2-8DCBB2168851}" vid="{84B96609-2FF4-465F-A49E-676B11EA57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424d07-2b29-4456-86ed-1892fb27347e">
      <UserInfo>
        <DisplayName>Towns,Tabitha</DisplayName>
        <AccountId>359</AccountId>
        <AccountType/>
      </UserInfo>
      <UserInfo>
        <DisplayName>Anglesano, Teresa</DisplayName>
        <AccountId>1768</AccountId>
        <AccountType/>
      </UserInfo>
      <UserInfo>
        <DisplayName>Torrance, Mary</DisplayName>
        <AccountId>1828</AccountId>
        <AccountType/>
      </UserInfo>
      <UserInfo>
        <DisplayName>Daigle, Linda</DisplayName>
        <AccountId>6419</AccountId>
        <AccountType/>
      </UserInfo>
      <UserInfo>
        <DisplayName>Woodham, Timothy</DisplayName>
        <AccountId>3601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571067559032469FA44C0F75E7A0F1" ma:contentTypeVersion="10" ma:contentTypeDescription="Create a new document." ma:contentTypeScope="" ma:versionID="b6081d0d441c8bb30053ccbba084f3e9">
  <xsd:schema xmlns:xsd="http://www.w3.org/2001/XMLSchema" xmlns:xs="http://www.w3.org/2001/XMLSchema" xmlns:p="http://schemas.microsoft.com/office/2006/metadata/properties" xmlns:ns3="fef9cb70-59a1-4491-af28-ebb92b0f9caa" xmlns:ns4="d6424d07-2b29-4456-86ed-1892fb27347e" targetNamespace="http://schemas.microsoft.com/office/2006/metadata/properties" ma:root="true" ma:fieldsID="0cd6ef7c745a1976345c60e701d59081" ns3:_="" ns4:_="">
    <xsd:import namespace="fef9cb70-59a1-4491-af28-ebb92b0f9caa"/>
    <xsd:import namespace="d6424d07-2b29-4456-86ed-1892fb2734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f9cb70-59a1-4491-af28-ebb92b0f9c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24d07-2b29-4456-86ed-1892fb27347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84154E-EDC4-48FC-A3A6-B8EC8F495A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8E601C-62F2-4BF1-B749-A9A8B4072620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fef9cb70-59a1-4491-af28-ebb92b0f9caa"/>
    <ds:schemaRef ds:uri="http://schemas.microsoft.com/office/infopath/2007/PartnerControls"/>
    <ds:schemaRef ds:uri="d6424d07-2b29-4456-86ed-1892fb27347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1DB142B-60D8-42DF-BD9B-025EA60331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f9cb70-59a1-4491-af28-ebb92b0f9caa"/>
    <ds:schemaRef ds:uri="d6424d07-2b29-4456-86ed-1892fb2734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90122</TotalTime>
  <Words>1014</Words>
  <Application>Microsoft Office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.AppleSystemUIFont</vt:lpstr>
      <vt:lpstr>Arial</vt:lpstr>
      <vt:lpstr>Calibri</vt:lpstr>
      <vt:lpstr>LucidaGrande</vt:lpstr>
      <vt:lpstr>Trebuchet MS</vt:lpstr>
      <vt:lpstr>Office Theme</vt:lpstr>
      <vt:lpstr>Auth POC </vt:lpstr>
      <vt:lpstr>POC Services</vt:lpstr>
      <vt:lpstr>Scenario 1a – OpenId Connect Authorization Code Flow /w Confidential Client</vt:lpstr>
      <vt:lpstr>Scenario 1b – OpenId Connect Authorization Code Flow /w Public Client + PKCE</vt:lpstr>
      <vt:lpstr>Scenario 2 – Provision PM Patient -  PM Initiated </vt:lpstr>
      <vt:lpstr>Terminology</vt:lpstr>
      <vt:lpstr>Appendix: sequencediagram.org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Vasudevan, Asheed</dc:creator>
  <cp:lastModifiedBy>Johannes Klaasen</cp:lastModifiedBy>
  <cp:revision>706</cp:revision>
  <dcterms:created xsi:type="dcterms:W3CDTF">2018-12-05T19:46:22Z</dcterms:created>
  <dcterms:modified xsi:type="dcterms:W3CDTF">2020-03-09T12:54:08Z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0x0101006D571067559032469FA44C0F75E7A0F1</vt:lpwstr>
  </property>
</Properties>
</file>