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7"/>
  </p:notesMasterIdLst>
  <p:handoutMasterIdLst>
    <p:handoutMasterId r:id="rId18"/>
  </p:handoutMasterIdLst>
  <p:sldIdLst>
    <p:sldId id="296" r:id="rId2"/>
    <p:sldId id="328" r:id="rId3"/>
    <p:sldId id="324" r:id="rId4"/>
    <p:sldId id="346" r:id="rId5"/>
    <p:sldId id="315" r:id="rId6"/>
    <p:sldId id="336" r:id="rId7"/>
    <p:sldId id="333" r:id="rId8"/>
    <p:sldId id="337" r:id="rId9"/>
    <p:sldId id="338" r:id="rId10"/>
    <p:sldId id="339" r:id="rId11"/>
    <p:sldId id="340" r:id="rId12"/>
    <p:sldId id="341" r:id="rId13"/>
    <p:sldId id="342" r:id="rId14"/>
    <p:sldId id="343" r:id="rId15"/>
    <p:sldId id="344"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48">
          <p15:clr>
            <a:srgbClr val="A4A3A4"/>
          </p15:clr>
        </p15:guide>
        <p15:guide id="2" pos="2891">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91" autoAdjust="0"/>
    <p:restoredTop sz="92890" autoAdjust="0"/>
  </p:normalViewPr>
  <p:slideViewPr>
    <p:cSldViewPr snapToGrid="0">
      <p:cViewPr varScale="1">
        <p:scale>
          <a:sx n="75" d="100"/>
          <a:sy n="75" d="100"/>
        </p:scale>
        <p:origin x="-1476" y="-102"/>
      </p:cViewPr>
      <p:guideLst>
        <p:guide orient="horz" pos="4248"/>
        <p:guide pos="2891"/>
      </p:guideLst>
    </p:cSldViewPr>
  </p:slideViewPr>
  <p:notesTextViewPr>
    <p:cViewPr>
      <p:scale>
        <a:sx n="100" d="100"/>
        <a:sy n="100" d="100"/>
      </p:scale>
      <p:origin x="0" y="0"/>
    </p:cViewPr>
  </p:notesTextViewPr>
  <p:sorterViewPr>
    <p:cViewPr>
      <p:scale>
        <a:sx n="100" d="100"/>
        <a:sy n="100" d="100"/>
      </p:scale>
      <p:origin x="0" y="-186"/>
    </p:cViewPr>
  </p:sorterViewPr>
  <p:notesViewPr>
    <p:cSldViewPr snapToGrid="0" showGuides="1">
      <p:cViewPr varScale="1">
        <p:scale>
          <a:sx n="74" d="100"/>
          <a:sy n="74" d="100"/>
        </p:scale>
        <p:origin x="2866" y="6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3" tIns="46579" rIns="93153" bIns="4657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53" tIns="46579" rIns="93153" bIns="46579" rtlCol="0"/>
          <a:lstStyle>
            <a:lvl1pPr algn="r">
              <a:defRPr sz="1200"/>
            </a:lvl1pPr>
          </a:lstStyle>
          <a:p>
            <a:fld id="{45DC58A4-1F39-4E10-B40C-ECB2E4998083}" type="datetimeFigureOut">
              <a:rPr lang="en-US" smtClean="0"/>
              <a:t>01/29/2015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53" tIns="46579" rIns="93153"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53" tIns="46579" rIns="93153" bIns="46579" rtlCol="0" anchor="b"/>
          <a:lstStyle>
            <a:lvl1pPr algn="r">
              <a:defRPr sz="1200"/>
            </a:lvl1pPr>
          </a:lstStyle>
          <a:p>
            <a:fld id="{A5BFFE62-8B6F-4B6C-87A1-15BE8E6B70A8}" type="slidenum">
              <a:rPr lang="en-US" smtClean="0"/>
              <a:t>‹#›</a:t>
            </a:fld>
            <a:endParaRPr lang="en-US" dirty="0"/>
          </a:p>
        </p:txBody>
      </p:sp>
    </p:spTree>
    <p:extLst>
      <p:ext uri="{BB962C8B-B14F-4D97-AF65-F5344CB8AC3E}">
        <p14:creationId xmlns:p14="http://schemas.microsoft.com/office/powerpoint/2010/main" val="241656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3" tIns="46579" rIns="93153" bIns="4657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53" tIns="46579" rIns="93153" bIns="46579" rtlCol="0"/>
          <a:lstStyle>
            <a:lvl1pPr algn="r">
              <a:defRPr sz="1200"/>
            </a:lvl1pPr>
          </a:lstStyle>
          <a:p>
            <a:fld id="{24BF3212-CA4A-4372-B18F-FDBCACCE5573}" type="datetimeFigureOut">
              <a:rPr lang="en-US" smtClean="0"/>
              <a:t>01/29/2015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3" tIns="46579" rIns="93153" bIns="4657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3" tIns="46579" rIns="93153" bIns="465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53" tIns="46579" rIns="93153"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53" tIns="46579" rIns="93153" bIns="46579" rtlCol="0" anchor="b"/>
          <a:lstStyle>
            <a:lvl1pPr algn="r">
              <a:defRPr sz="1200"/>
            </a:lvl1pPr>
          </a:lstStyle>
          <a:p>
            <a:fld id="{6FCCDFB8-CE1E-4CEA-A9A7-0392F69410F3}" type="slidenum">
              <a:rPr lang="en-US" smtClean="0"/>
              <a:t>‹#›</a:t>
            </a:fld>
            <a:endParaRPr lang="en-US" dirty="0"/>
          </a:p>
        </p:txBody>
      </p:sp>
    </p:spTree>
    <p:extLst>
      <p:ext uri="{BB962C8B-B14F-4D97-AF65-F5344CB8AC3E}">
        <p14:creationId xmlns:p14="http://schemas.microsoft.com/office/powerpoint/2010/main" val="405486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1</a:t>
            </a:fld>
            <a:endParaRPr lang="en-US" dirty="0"/>
          </a:p>
        </p:txBody>
      </p:sp>
    </p:spTree>
    <p:extLst>
      <p:ext uri="{BB962C8B-B14F-4D97-AF65-F5344CB8AC3E}">
        <p14:creationId xmlns:p14="http://schemas.microsoft.com/office/powerpoint/2010/main" val="261024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2</a:t>
            </a:fld>
            <a:endParaRPr lang="en-US" dirty="0"/>
          </a:p>
        </p:txBody>
      </p:sp>
    </p:spTree>
    <p:extLst>
      <p:ext uri="{BB962C8B-B14F-4D97-AF65-F5344CB8AC3E}">
        <p14:creationId xmlns:p14="http://schemas.microsoft.com/office/powerpoint/2010/main" val="115811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9</a:t>
            </a:fld>
            <a:endParaRPr lang="en-US" dirty="0"/>
          </a:p>
        </p:txBody>
      </p:sp>
    </p:spTree>
    <p:extLst>
      <p:ext uri="{BB962C8B-B14F-4D97-AF65-F5344CB8AC3E}">
        <p14:creationId xmlns:p14="http://schemas.microsoft.com/office/powerpoint/2010/main" val="4224058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6" y="2568939"/>
            <a:ext cx="5741509" cy="389922"/>
          </a:xfrm>
        </p:spPr>
        <p:txBody>
          <a:bodyPr/>
          <a:lstStyle>
            <a:lvl1pPr marL="0" indent="0">
              <a:buFont typeface="Wingdings" pitchFamily="2" charset="2"/>
              <a:buNone/>
              <a:defRPr b="1" spc="0" baseline="0">
                <a:solidFill>
                  <a:schemeClr val="tx2"/>
                </a:solidFill>
                <a:latin typeface="Arial" pitchFamily="34" charset="0"/>
                <a:cs typeface="Arial" pitchFamily="34" charset="0"/>
              </a:defRPr>
            </a:lvl1pPr>
          </a:lstStyle>
          <a:p>
            <a:r>
              <a:rPr lang="en-US" altLang="en-US" dirty="0" smtClean="0"/>
              <a:t>Author</a:t>
            </a:r>
            <a:endParaRPr lang="en-US" altLang="en-US" dirty="0"/>
          </a:p>
        </p:txBody>
      </p:sp>
      <p:sp>
        <p:nvSpPr>
          <p:cNvPr id="9" name="Rectangle 9"/>
          <p:cNvSpPr>
            <a:spLocks noGrp="1" noChangeArrowheads="1"/>
          </p:cNvSpPr>
          <p:nvPr>
            <p:ph type="ctrTitle" sz="quarter" hasCustomPrompt="1"/>
          </p:nvPr>
        </p:nvSpPr>
        <p:spPr>
          <a:xfrm>
            <a:off x="757146" y="368932"/>
            <a:ext cx="7224481"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smtClean="0"/>
              <a:t>Title here</a:t>
            </a:r>
            <a:endParaRPr lang="en-US" dirty="0"/>
          </a:p>
        </p:txBody>
      </p:sp>
      <p:sp>
        <p:nvSpPr>
          <p:cNvPr id="13" name="Text Placeholder 12"/>
          <p:cNvSpPr>
            <a:spLocks noGrp="1"/>
          </p:cNvSpPr>
          <p:nvPr>
            <p:ph type="body" sz="quarter" idx="11" hasCustomPrompt="1"/>
          </p:nvPr>
        </p:nvSpPr>
        <p:spPr>
          <a:xfrm>
            <a:off x="800100" y="3086100"/>
            <a:ext cx="2562225" cy="447675"/>
          </a:xfrm>
        </p:spPr>
        <p:txBody>
          <a:bodyPr/>
          <a:lstStyle>
            <a:lvl1pPr marL="0" indent="0" algn="l" defTabSz="914400" rtl="0" eaLnBrk="1" latinLnBrk="0" hangingPunct="1">
              <a:spcBef>
                <a:spcPts val="0"/>
              </a:spcBef>
              <a:spcAft>
                <a:spcPts val="600"/>
              </a:spcAft>
              <a:buClr>
                <a:schemeClr val="tx2"/>
              </a:buClr>
              <a:buSzPct val="120000"/>
              <a:buFont typeface="Wingdings" pitchFamily="2" charset="2"/>
              <a:buNone/>
              <a:defRPr lang="en-US" sz="1800" b="1" kern="1200" spc="0" baseline="0" dirty="0">
                <a:solidFill>
                  <a:schemeClr val="tx2"/>
                </a:solidFill>
                <a:latin typeface="Arial" pitchFamily="34" charset="0"/>
                <a:ea typeface="+mn-ea"/>
                <a:cs typeface="Arial" pitchFamily="34" charset="0"/>
              </a:defRPr>
            </a:lvl1pPr>
            <a:lvl2pPr marL="287338" indent="0">
              <a:buNone/>
              <a:defRPr/>
            </a:lvl2pPr>
            <a:lvl3pPr marL="515938" indent="0">
              <a:buNone/>
              <a:defRPr/>
            </a:lvl3pPr>
            <a:lvl4pPr marL="801688" indent="0">
              <a:buNone/>
              <a:defRPr/>
            </a:lvl4pPr>
            <a:lvl5pPr marL="1090613" indent="0">
              <a:buNone/>
              <a:defRPr/>
            </a:lvl5pPr>
          </a:lstStyle>
          <a:p>
            <a:pPr lvl="0"/>
            <a:r>
              <a:rPr lang="en-US" dirty="0" smtClean="0"/>
              <a:t>Date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5442" y="216532"/>
            <a:ext cx="1143000" cy="11430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2"/>
          <p:cNvSpPr>
            <a:spLocks noGrp="1"/>
          </p:cNvSpPr>
          <p:nvPr>
            <p:ph idx="1"/>
          </p:nvPr>
        </p:nvSpPr>
        <p:spPr>
          <a:xfrm>
            <a:off x="609600" y="1447800"/>
            <a:ext cx="8229600" cy="4962525"/>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dirty="0" smtClean="0"/>
              <a:t>Click to 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92683" y="457468"/>
            <a:ext cx="746517" cy="746517"/>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smtClean="0"/>
              <a:t>Click to edit Master title style</a:t>
            </a:r>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17684" y="421484"/>
            <a:ext cx="721516" cy="7215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Autofit/>
          </a:bodyPr>
          <a:lstStyle/>
          <a:p>
            <a:r>
              <a:rPr lang="en-US" smtClean="0"/>
              <a:t>Click to edit Master title style</a:t>
            </a:r>
            <a:endParaRPr lang="en-US"/>
          </a:p>
        </p:txBody>
      </p:sp>
      <p:sp>
        <p:nvSpPr>
          <p:cNvPr id="3" name="Text Placeholder 2"/>
          <p:cNvSpPr>
            <a:spLocks noGrp="1"/>
          </p:cNvSpPr>
          <p:nvPr>
            <p:ph type="body" idx="1"/>
          </p:nvPr>
        </p:nvSpPr>
        <p:spPr>
          <a:xfrm>
            <a:off x="609600" y="1447800"/>
            <a:ext cx="8229600" cy="4943475"/>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cxnSp>
        <p:nvCxnSpPr>
          <p:cNvPr id="9" name="Straight Connector 8"/>
          <p:cNvCxnSpPr/>
          <p:nvPr/>
        </p:nvCxnSpPr>
        <p:spPr bwMode="auto">
          <a:xfrm>
            <a:off x="618308" y="1248906"/>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3" name="TextBox 12"/>
          <p:cNvSpPr txBox="1"/>
          <p:nvPr/>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dirty="0" smtClean="0">
                <a:solidFill>
                  <a:srgbClr val="C1CD23"/>
                </a:solidFill>
                <a:latin typeface="Arial" pitchFamily="34" charset="0"/>
              </a:rPr>
              <a:t>|</a:t>
            </a:r>
            <a:r>
              <a:rPr lang="en-US" sz="1000" dirty="0" smtClean="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dirty="0" smtClean="0">
                <a:latin typeface="Arial" pitchFamily="34" charset="0"/>
              </a:rPr>
              <a:t> </a:t>
            </a:r>
            <a:r>
              <a:rPr lang="en-US" sz="1000" dirty="0" smtClean="0">
                <a:solidFill>
                  <a:srgbClr val="C1CD23"/>
                </a:solidFill>
                <a:latin typeface="Arial" pitchFamily="34" charset="0"/>
              </a:rPr>
              <a:t>|</a:t>
            </a:r>
            <a:r>
              <a:rPr lang="en-US" sz="1000" dirty="0" smtClean="0">
                <a:ea typeface="Verdana" pitchFamily="34" charset="0"/>
                <a:cs typeface="Verdana" pitchFamily="34" charset="0"/>
              </a:rPr>
              <a:t> </a:t>
            </a:r>
            <a:endParaRPr lang="en-US" sz="1000" dirty="0">
              <a:ea typeface="Verdana" pitchFamily="34" charset="0"/>
              <a:cs typeface="Verdana"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timing>
    <p:tnLst>
      <p:par>
        <p:cTn id="1" dur="indefinite" restart="never" nodeType="tmRoot"/>
      </p:par>
    </p:tnLst>
  </p:timing>
  <p:hf hdr="0" ftr="0" dt="0"/>
  <p:txStyles>
    <p:titleStyle>
      <a:lvl1pPr algn="l" defTabSz="914400" rtl="0" eaLnBrk="1" latinLnBrk="0" hangingPunct="1">
        <a:lnSpc>
          <a:spcPts val="3200"/>
        </a:lnSpc>
        <a:spcBef>
          <a:spcPct val="0"/>
        </a:spcBef>
        <a:buNone/>
        <a:defRPr lang="en-US" sz="3200" b="1" kern="1200">
          <a:solidFill>
            <a:schemeClr val="tx2"/>
          </a:solidFill>
          <a:latin typeface="Arial" pitchFamily="34" charset="0"/>
          <a:ea typeface="Verdana" pitchFamily="34" charset="0"/>
          <a:cs typeface="Arial"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18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16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2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1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6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xbrl.org/" TargetMode="External"/><Relationship Id="rId2" Type="http://schemas.openxmlformats.org/officeDocument/2006/relationships/hyperlink" Target="http://www.w3.org/XML/" TargetMode="External"/><Relationship Id="rId1" Type="http://schemas.openxmlformats.org/officeDocument/2006/relationships/slideLayout" Target="../slideLayouts/slideLayout2.xml"/><Relationship Id="rId6" Type="http://schemas.openxmlformats.org/officeDocument/2006/relationships/hyperlink" Target="https://www.niem.gov/Pages/default.aspx" TargetMode="External"/><Relationship Id="rId5" Type="http://schemas.openxmlformats.org/officeDocument/2006/relationships/hyperlink" Target="http://www.json.org/" TargetMode="External"/><Relationship Id="rId4" Type="http://schemas.openxmlformats.org/officeDocument/2006/relationships/hyperlink" Target="https://www.oasis-open.org/committees/tc_home.php?wg_abbrev=ub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restapitutorial.com/lessons/whatisres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chematron.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iki.ruleml.org/index.php/RuleML_Ho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sz="quarter"/>
          </p:nvPr>
        </p:nvSpPr>
        <p:spPr>
          <a:xfrm>
            <a:off x="746153" y="1568133"/>
            <a:ext cx="7692373" cy="1981200"/>
          </a:xfrm>
        </p:spPr>
        <p:txBody>
          <a:bodyPr>
            <a:noAutofit/>
          </a:bodyPr>
          <a:lstStyle/>
          <a:p>
            <a:pPr>
              <a:lnSpc>
                <a:spcPts val="2800"/>
              </a:lnSpc>
            </a:pPr>
            <a:r>
              <a:rPr lang="en-US" sz="2000" dirty="0" smtClean="0"/>
              <a:t>Summary of Responses </a:t>
            </a:r>
            <a:r>
              <a:rPr lang="en-US" sz="2000" dirty="0"/>
              <a:t>to </a:t>
            </a:r>
            <a:r>
              <a:rPr lang="en-US" sz="2000" dirty="0" smtClean="0"/>
              <a:t>the Treasury Bureau of the Fiscal Service Notice </a:t>
            </a:r>
            <a:r>
              <a:rPr lang="en-US" sz="2000" dirty="0"/>
              <a:t>in the Federal </a:t>
            </a:r>
            <a:r>
              <a:rPr lang="en-US" sz="2000" dirty="0" smtClean="0"/>
              <a:t>Register on 9/26/2014 for </a:t>
            </a:r>
            <a:r>
              <a:rPr lang="en-US" sz="2000" dirty="0"/>
              <a:t>“Public Input on the Establishment of Financial Data Standards (Data Exchange)”</a:t>
            </a:r>
            <a:br>
              <a:rPr lang="en-US" sz="2000" dirty="0"/>
            </a:br>
            <a:endParaRPr lang="en-US" sz="2000" dirty="0"/>
          </a:p>
        </p:txBody>
      </p:sp>
      <p:sp>
        <p:nvSpPr>
          <p:cNvPr id="17" name="Text Placeholder 16"/>
          <p:cNvSpPr>
            <a:spLocks noGrp="1"/>
          </p:cNvSpPr>
          <p:nvPr>
            <p:ph type="body" sz="quarter" idx="11"/>
          </p:nvPr>
        </p:nvSpPr>
        <p:spPr>
          <a:xfrm>
            <a:off x="746153" y="3083689"/>
            <a:ext cx="7444999" cy="1922263"/>
          </a:xfrm>
        </p:spPr>
        <p:txBody>
          <a:bodyPr/>
          <a:lstStyle/>
          <a:p>
            <a:endParaRPr lang="en-US" i="1" dirty="0"/>
          </a:p>
          <a:p>
            <a:endParaRPr lang="en-US" i="1" dirty="0" smtClean="0"/>
          </a:p>
          <a:p>
            <a:endParaRPr lang="en-US" i="1" dirty="0"/>
          </a:p>
          <a:p>
            <a:r>
              <a:rPr lang="en-US" sz="1400" dirty="0" smtClean="0"/>
              <a:t>January 30, 2015</a:t>
            </a:r>
            <a:endParaRPr lang="en-US" sz="1400" dirty="0"/>
          </a:p>
        </p:txBody>
      </p:sp>
    </p:spTree>
    <p:extLst>
      <p:ext uri="{BB962C8B-B14F-4D97-AF65-F5344CB8AC3E}">
        <p14:creationId xmlns:p14="http://schemas.microsoft.com/office/powerpoint/2010/main" val="1262574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457468"/>
            <a:ext cx="6660263" cy="502702"/>
          </a:xfrm>
        </p:spPr>
        <p:txBody>
          <a:bodyPr>
            <a:normAutofit fontScale="90000"/>
          </a:bodyPr>
          <a:lstStyle/>
          <a:p>
            <a:r>
              <a:rPr lang="en-US" dirty="0" smtClean="0"/>
              <a:t>Question E: Extensibility</a:t>
            </a:r>
            <a:br>
              <a:rPr lang="en-US" dirty="0" smtClean="0"/>
            </a:br>
            <a:r>
              <a:rPr lang="en-US" dirty="0" smtClean="0"/>
              <a:t>Summary of Responses </a:t>
            </a:r>
          </a:p>
        </p:txBody>
      </p:sp>
      <p:sp>
        <p:nvSpPr>
          <p:cNvPr id="11" name="Content Placeholder 1"/>
          <p:cNvSpPr txBox="1">
            <a:spLocks/>
          </p:cNvSpPr>
          <p:nvPr/>
        </p:nvSpPr>
        <p:spPr>
          <a:xfrm>
            <a:off x="730866" y="2658685"/>
            <a:ext cx="6062420" cy="4097864"/>
          </a:xfrm>
          <a:prstGeom prst="rect">
            <a:avLst/>
          </a:prstGeom>
          <a:ln>
            <a:solidFill>
              <a:schemeClr val="bg1"/>
            </a:solidFill>
          </a:ln>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u="sng" dirty="0"/>
              <a:t>Summary of </a:t>
            </a:r>
            <a:r>
              <a:rPr lang="en-US" sz="1400" u="sng" dirty="0" smtClean="0"/>
              <a:t>Responses</a:t>
            </a:r>
            <a:endParaRPr lang="en-US" sz="1400" u="sng" dirty="0"/>
          </a:p>
          <a:p>
            <a:r>
              <a:rPr lang="en-US" sz="1400" b="0" dirty="0" smtClean="0"/>
              <a:t>XBRL </a:t>
            </a:r>
            <a:r>
              <a:rPr lang="en-US" sz="1400" b="0" dirty="0"/>
              <a:t>is extensible and flexible. </a:t>
            </a:r>
            <a:r>
              <a:rPr lang="en-US" sz="1400" b="0" dirty="0" smtClean="0"/>
              <a:t>The capability to </a:t>
            </a:r>
            <a:r>
              <a:rPr lang="en-US" sz="1400" b="0" dirty="0"/>
              <a:t>add elements to the taxonomy </a:t>
            </a:r>
            <a:r>
              <a:rPr lang="en-US" sz="1400" b="0" dirty="0" smtClean="0"/>
              <a:t>can </a:t>
            </a:r>
            <a:r>
              <a:rPr lang="en-US" sz="1400" b="0" dirty="0"/>
              <a:t>provide unique definitions and labels so that the information can be transparent to </a:t>
            </a:r>
            <a:r>
              <a:rPr lang="en-US" sz="1400" b="0" dirty="0" smtClean="0"/>
              <a:t>anyone consuming </a:t>
            </a:r>
            <a:r>
              <a:rPr lang="en-US" sz="1400" b="0" dirty="0"/>
              <a:t>the </a:t>
            </a:r>
            <a:r>
              <a:rPr lang="en-US" sz="1400" b="0" dirty="0" smtClean="0"/>
              <a:t>data.</a:t>
            </a:r>
            <a:endParaRPr lang="en-US" sz="1400" b="0" dirty="0"/>
          </a:p>
          <a:p>
            <a:pPr lvl="1"/>
            <a:r>
              <a:rPr lang="en-US" sz="1200" b="0" dirty="0" smtClean="0"/>
              <a:t>Allows </a:t>
            </a:r>
            <a:r>
              <a:rPr lang="en-US" sz="1200" b="0" dirty="0"/>
              <a:t>for the continuing growth and change necessitated by changes in reporting </a:t>
            </a:r>
            <a:r>
              <a:rPr lang="en-US" sz="1200" b="0" dirty="0" smtClean="0"/>
              <a:t>requirements</a:t>
            </a:r>
            <a:endParaRPr lang="en-US" sz="1200" b="0" dirty="0"/>
          </a:p>
          <a:p>
            <a:pPr lvl="1"/>
            <a:r>
              <a:rPr lang="en-US" sz="1200" b="0" dirty="0" smtClean="0"/>
              <a:t>Allows </a:t>
            </a:r>
            <a:r>
              <a:rPr lang="en-US" sz="1200" b="0" dirty="0"/>
              <a:t>individual reporting entities to report information that is unique to their </a:t>
            </a:r>
            <a:r>
              <a:rPr lang="en-US" sz="1200" b="0" dirty="0" smtClean="0"/>
              <a:t>organizations </a:t>
            </a:r>
            <a:r>
              <a:rPr lang="en-US" sz="1200" b="0" dirty="0"/>
              <a:t>and that has not been included in the standard set of concepts/terms available to use in the </a:t>
            </a:r>
            <a:r>
              <a:rPr lang="en-US" sz="1200" b="0" dirty="0" smtClean="0"/>
              <a:t>standard</a:t>
            </a:r>
            <a:endParaRPr lang="en-US" sz="1400" b="0" dirty="0"/>
          </a:p>
          <a:p>
            <a:r>
              <a:rPr lang="en-US" sz="1400" b="0" dirty="0" smtClean="0"/>
              <a:t>UBL </a:t>
            </a:r>
            <a:r>
              <a:rPr lang="en-US" sz="1400" b="0" dirty="0"/>
              <a:t>is extensible in that it enables the validation of user-defined additions to the standard </a:t>
            </a:r>
            <a:r>
              <a:rPr lang="en-US" sz="1400" b="0" dirty="0" smtClean="0"/>
              <a:t>schemas.</a:t>
            </a:r>
            <a:endParaRPr lang="en-US" sz="1400" b="0" dirty="0"/>
          </a:p>
        </p:txBody>
      </p:sp>
      <p:sp>
        <p:nvSpPr>
          <p:cNvPr id="14" name="Content Placeholder 1"/>
          <p:cNvSpPr txBox="1">
            <a:spLocks/>
          </p:cNvSpPr>
          <p:nvPr/>
        </p:nvSpPr>
        <p:spPr>
          <a:xfrm>
            <a:off x="730866" y="1371601"/>
            <a:ext cx="5848166" cy="821409"/>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i="1" dirty="0">
                <a:latin typeface="Calibri" panose="020F0502020204030204" pitchFamily="34" charset="0"/>
                <a:ea typeface="Calibri" panose="020F0502020204030204" pitchFamily="34" charset="0"/>
                <a:cs typeface="Times New Roman" panose="02020603050405020304" pitchFamily="18" charset="0"/>
              </a:rPr>
              <a:t>Please describe or provide examples of data standards on data exchange that could ensure appropriate “extensibility.” “Extensibility” in this context is defined as functionality for flexibility (maintenance) of future modification to the data standard. The end points of the spectrum for these criteria are flexible and rigid. Flexible references extensibility and implementation </a:t>
            </a:r>
            <a:r>
              <a:rPr lang="en-US" sz="1200" b="0" i="1" dirty="0" smtClean="0">
                <a:latin typeface="Calibri" panose="020F0502020204030204" pitchFamily="34" charset="0"/>
                <a:ea typeface="Calibri" panose="020F0502020204030204" pitchFamily="34" charset="0"/>
                <a:cs typeface="Times New Roman" panose="02020603050405020304" pitchFamily="18" charset="0"/>
              </a:rPr>
              <a:t>ease, </a:t>
            </a:r>
            <a:r>
              <a:rPr lang="en-US" sz="1200" b="0" i="1" dirty="0">
                <a:latin typeface="Calibri" panose="020F0502020204030204" pitchFamily="34" charset="0"/>
                <a:ea typeface="Calibri" panose="020F0502020204030204" pitchFamily="34" charset="0"/>
                <a:cs typeface="Times New Roman" panose="02020603050405020304" pitchFamily="18" charset="0"/>
              </a:rPr>
              <a:t>whereas rigid relates to the pliability of the construction and rules integration.</a:t>
            </a:r>
          </a:p>
        </p:txBody>
      </p:sp>
      <p:sp>
        <p:nvSpPr>
          <p:cNvPr id="8" name="Content Placeholder 1"/>
          <p:cNvSpPr txBox="1">
            <a:spLocks/>
          </p:cNvSpPr>
          <p:nvPr/>
        </p:nvSpPr>
        <p:spPr>
          <a:xfrm>
            <a:off x="6951069" y="1516252"/>
            <a:ext cx="2009397" cy="2634054"/>
          </a:xfrm>
          <a:prstGeom prst="rect">
            <a:avLst/>
          </a:prstGeom>
          <a:ln>
            <a:solidFill>
              <a:schemeClr val="tx1"/>
            </a:solidFill>
          </a:ln>
        </p:spPr>
        <p:txBody>
          <a:bodyPr vert="horz" lIns="91440" tIns="45720" rIns="91440" bIns="45720" rtlCol="0">
            <a:sp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1050" u="sng" dirty="0" smtClean="0"/>
              <a:t>Respondents</a:t>
            </a:r>
            <a:endParaRPr lang="en-US" sz="1050" u="sng" dirty="0"/>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Ambur</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Publish What you Fund</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Mark </a:t>
            </a:r>
            <a:r>
              <a:rPr lang="en-US" sz="900" b="0" dirty="0">
                <a:latin typeface="Calibri" panose="020F0502020204030204" pitchFamily="34" charset="0"/>
                <a:ea typeface="Calibri" panose="020F0502020204030204" pitchFamily="34" charset="0"/>
                <a:cs typeface="Times New Roman" panose="02020603050405020304" pitchFamily="18" charset="0"/>
              </a:rPr>
              <a:t>V Systems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P3 Data Systems,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OASIS Universal Business Language Technical Committee</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AICPA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CGI Federal,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Hoffman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IRIS Business Services </a:t>
            </a:r>
            <a:r>
              <a:rPr lang="en-US" sz="900" b="0" dirty="0" smtClean="0">
                <a:latin typeface="Calibri" panose="020F0502020204030204" pitchFamily="34" charset="0"/>
                <a:ea typeface="Calibri" panose="020F0502020204030204" pitchFamily="34" charset="0"/>
                <a:cs typeface="Times New Roman" panose="02020603050405020304" pitchFamily="18" charset="0"/>
              </a:rPr>
              <a:t>Limited</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PWC</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Texas Education Agency</a:t>
            </a:r>
            <a:endParaRPr lang="en-US" sz="900" b="0" dirty="0">
              <a:latin typeface="Calibri" panose="020F0502020204030204" pitchFamily="34" charset="0"/>
              <a:ea typeface="Calibri" panose="020F0502020204030204" pitchFamily="34" charset="0"/>
              <a:cs typeface="Times New Roman" panose="02020603050405020304" pitchFamily="18" charset="0"/>
            </a:endParaRP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Booz Allen </a:t>
            </a:r>
            <a:r>
              <a:rPr lang="en-US" sz="900" b="0" dirty="0" smtClean="0">
                <a:latin typeface="Calibri" panose="020F0502020204030204" pitchFamily="34" charset="0"/>
                <a:ea typeface="Calibri" panose="020F0502020204030204" pitchFamily="34" charset="0"/>
                <a:cs typeface="Times New Roman" panose="02020603050405020304" pitchFamily="18" charset="0"/>
              </a:rPr>
              <a:t>Hamilton</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AGA</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Data </a:t>
            </a:r>
            <a:r>
              <a:rPr lang="en-US" sz="900" b="0" dirty="0">
                <a:latin typeface="Calibri" panose="020F0502020204030204" pitchFamily="34" charset="0"/>
                <a:ea typeface="Calibri" panose="020F0502020204030204" pitchFamily="34" charset="0"/>
                <a:cs typeface="Times New Roman" panose="02020603050405020304" pitchFamily="18" charset="0"/>
              </a:rPr>
              <a:t>Transparency Coalition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XBRL.US</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Center for Organizational Excellence</a:t>
            </a:r>
          </a:p>
        </p:txBody>
      </p:sp>
    </p:spTree>
    <p:extLst>
      <p:ext uri="{BB962C8B-B14F-4D97-AF65-F5344CB8AC3E}">
        <p14:creationId xmlns:p14="http://schemas.microsoft.com/office/powerpoint/2010/main" val="3582156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457468"/>
            <a:ext cx="6660263" cy="502702"/>
          </a:xfrm>
        </p:spPr>
        <p:txBody>
          <a:bodyPr>
            <a:normAutofit fontScale="90000"/>
          </a:bodyPr>
          <a:lstStyle/>
          <a:p>
            <a:r>
              <a:rPr lang="en-US" dirty="0"/>
              <a:t>Question F</a:t>
            </a:r>
            <a:r>
              <a:rPr lang="en-US" dirty="0" smtClean="0"/>
              <a:t>: Ease </a:t>
            </a:r>
            <a:r>
              <a:rPr lang="en-US" dirty="0"/>
              <a:t>of Implementation</a:t>
            </a:r>
            <a:r>
              <a:rPr lang="en-US" dirty="0" smtClean="0"/>
              <a:t/>
            </a:r>
            <a:br>
              <a:rPr lang="en-US" dirty="0" smtClean="0"/>
            </a:br>
            <a:r>
              <a:rPr lang="en-US" dirty="0" smtClean="0"/>
              <a:t>Summary of Responses </a:t>
            </a:r>
          </a:p>
        </p:txBody>
      </p:sp>
      <p:sp>
        <p:nvSpPr>
          <p:cNvPr id="11" name="Content Placeholder 1"/>
          <p:cNvSpPr txBox="1">
            <a:spLocks/>
          </p:cNvSpPr>
          <p:nvPr/>
        </p:nvSpPr>
        <p:spPr>
          <a:xfrm>
            <a:off x="730865" y="2193010"/>
            <a:ext cx="6220203" cy="4097864"/>
          </a:xfrm>
          <a:prstGeom prst="rect">
            <a:avLst/>
          </a:prstGeom>
          <a:ln>
            <a:solidFill>
              <a:schemeClr val="bg1"/>
            </a:solidFill>
          </a:ln>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u="sng" dirty="0"/>
              <a:t>Summary of </a:t>
            </a:r>
            <a:r>
              <a:rPr lang="en-US" sz="1400" u="sng" dirty="0" smtClean="0"/>
              <a:t>Responses</a:t>
            </a:r>
            <a:endParaRPr lang="en-US" sz="1400" u="sng" dirty="0"/>
          </a:p>
          <a:p>
            <a:r>
              <a:rPr lang="en-US" sz="1100" b="0" dirty="0" smtClean="0"/>
              <a:t>XBRL is an example of a data standard that supports ease of implementation.</a:t>
            </a:r>
            <a:endParaRPr lang="en-US" sz="1100" b="0" dirty="0"/>
          </a:p>
          <a:p>
            <a:pPr lvl="1"/>
            <a:r>
              <a:rPr lang="en-US" sz="1050" dirty="0" smtClean="0"/>
              <a:t>Respondent recommends adoption of a </a:t>
            </a:r>
            <a:r>
              <a:rPr lang="en-US" sz="1050" dirty="0"/>
              <a:t>specific profile of XBRL that limits the complexity (tuples, excess dimensions) while retaining the powerful metadata in consistent </a:t>
            </a:r>
            <a:r>
              <a:rPr lang="en-US" sz="1050" dirty="0" smtClean="0"/>
              <a:t>format. </a:t>
            </a:r>
            <a:endParaRPr lang="en-US" sz="1050" dirty="0"/>
          </a:p>
          <a:p>
            <a:pPr lvl="1"/>
            <a:r>
              <a:rPr lang="en-US" sz="1050" dirty="0"/>
              <a:t>Implementing XBRL for the reporting of business information requires the development of a taxonomy to be used for the reporting </a:t>
            </a:r>
            <a:r>
              <a:rPr lang="en-US" sz="1050" dirty="0" smtClean="0"/>
              <a:t>application.</a:t>
            </a:r>
            <a:endParaRPr lang="en-US" sz="1050" dirty="0"/>
          </a:p>
          <a:p>
            <a:pPr lvl="1"/>
            <a:r>
              <a:rPr lang="en-US" sz="1050" dirty="0"/>
              <a:t>The XBRL standard has been adopted across a wide range of domains, including stock exchanges, central banks, business registries, securities commissions, tax authorities, and other federal and local government </a:t>
            </a:r>
            <a:r>
              <a:rPr lang="en-US" sz="1050" dirty="0" smtClean="0"/>
              <a:t>agencies.</a:t>
            </a:r>
            <a:endParaRPr lang="en-US" sz="1100" dirty="0"/>
          </a:p>
          <a:p>
            <a:r>
              <a:rPr lang="en-US" sz="1100" b="0" dirty="0"/>
              <a:t>UBL is </a:t>
            </a:r>
            <a:r>
              <a:rPr lang="en-US" sz="1100" b="0" dirty="0" smtClean="0"/>
              <a:t>another </a:t>
            </a:r>
            <a:r>
              <a:rPr lang="en-US" sz="1100" b="0" dirty="0"/>
              <a:t>example of a data standard that supports ease of </a:t>
            </a:r>
            <a:r>
              <a:rPr lang="en-US" sz="1100" b="0" dirty="0" smtClean="0"/>
              <a:t>implementation.</a:t>
            </a:r>
            <a:endParaRPr lang="en-US" sz="1100" b="0" dirty="0"/>
          </a:p>
          <a:p>
            <a:pPr lvl="1"/>
            <a:r>
              <a:rPr lang="en-US" sz="1050" dirty="0" smtClean="0"/>
              <a:t>UBL is </a:t>
            </a:r>
            <a:r>
              <a:rPr lang="en-US" sz="1050" dirty="0"/>
              <a:t>designed to plug directly into existing business, legal, auditing, and records management practices, eliminating the re-keying of data in existing fax- and paper-based supply </a:t>
            </a:r>
            <a:r>
              <a:rPr lang="en-US" sz="1050" dirty="0" smtClean="0"/>
              <a:t>chains.</a:t>
            </a:r>
            <a:endParaRPr lang="en-US" sz="1100" dirty="0"/>
          </a:p>
          <a:p>
            <a:r>
              <a:rPr lang="en-US" sz="1100" b="0" dirty="0"/>
              <a:t>Other examples of data standards on data exchange </a:t>
            </a:r>
            <a:r>
              <a:rPr lang="en-US" sz="1100" b="0" dirty="0" smtClean="0"/>
              <a:t>include </a:t>
            </a:r>
            <a:r>
              <a:rPr lang="en-US" sz="1100" b="0" dirty="0"/>
              <a:t>REST/JSON, CSV, and </a:t>
            </a:r>
            <a:r>
              <a:rPr lang="en-US" sz="1100" b="0" dirty="0" smtClean="0"/>
              <a:t>TXT.</a:t>
            </a:r>
            <a:endParaRPr lang="en-US" sz="1100" b="0" dirty="0"/>
          </a:p>
          <a:p>
            <a:pPr lvl="1"/>
            <a:r>
              <a:rPr lang="en-US" sz="1050" dirty="0" smtClean="0"/>
              <a:t>Respondent believes these standards are </a:t>
            </a:r>
            <a:r>
              <a:rPr lang="en-US" sz="1050" dirty="0"/>
              <a:t>much more developer friendly and are increasingly becoming the preferred mechanisms for information sharing in IT </a:t>
            </a:r>
            <a:r>
              <a:rPr lang="en-US" sz="1050" dirty="0" smtClean="0"/>
              <a:t>environments.</a:t>
            </a:r>
            <a:endParaRPr lang="en-US" sz="1050" dirty="0"/>
          </a:p>
          <a:p>
            <a:pPr lvl="1"/>
            <a:r>
              <a:rPr lang="en-US" sz="1050" dirty="0" smtClean="0"/>
              <a:t>Respondent considers JSON a </a:t>
            </a:r>
            <a:r>
              <a:rPr lang="en-US" sz="1050" dirty="0"/>
              <a:t>great </a:t>
            </a:r>
            <a:r>
              <a:rPr lang="en-US" sz="1050" dirty="0" smtClean="0"/>
              <a:t>standard for </a:t>
            </a:r>
            <a:r>
              <a:rPr lang="en-US" sz="1050" dirty="0"/>
              <a:t>mobile devices, which are the common medium of information processing by citizens and other public </a:t>
            </a:r>
            <a:r>
              <a:rPr lang="en-US" sz="1050" dirty="0" smtClean="0"/>
              <a:t>organizations.</a:t>
            </a:r>
            <a:endParaRPr lang="en-US" sz="1050" dirty="0"/>
          </a:p>
          <a:p>
            <a:pPr lvl="1"/>
            <a:r>
              <a:rPr lang="en-US" sz="1050" dirty="0" smtClean="0"/>
              <a:t>Respondent considers that CSV and/or </a:t>
            </a:r>
            <a:r>
              <a:rPr lang="en-US" sz="1050" dirty="0"/>
              <a:t>TXT </a:t>
            </a:r>
            <a:r>
              <a:rPr lang="en-US" sz="1050" dirty="0" smtClean="0"/>
              <a:t>may be better </a:t>
            </a:r>
            <a:r>
              <a:rPr lang="en-US" sz="1050" dirty="0"/>
              <a:t>for data statistical analysis processes.</a:t>
            </a:r>
            <a:endParaRPr lang="en-US" sz="1100" dirty="0"/>
          </a:p>
          <a:p>
            <a:r>
              <a:rPr lang="en-US" sz="1100" b="0" dirty="0" smtClean="0"/>
              <a:t>Respondent recommends building </a:t>
            </a:r>
            <a:r>
              <a:rPr lang="en-US" sz="1100" b="0" dirty="0"/>
              <a:t>on standards currently being used by </a:t>
            </a:r>
            <a:r>
              <a:rPr lang="en-US" sz="1100" b="0" dirty="0" smtClean="0"/>
              <a:t>Treasury.</a:t>
            </a:r>
            <a:endParaRPr lang="en-US" sz="1200" b="0" dirty="0" smtClean="0"/>
          </a:p>
        </p:txBody>
      </p:sp>
      <p:sp>
        <p:nvSpPr>
          <p:cNvPr id="14" name="Content Placeholder 1"/>
          <p:cNvSpPr txBox="1">
            <a:spLocks/>
          </p:cNvSpPr>
          <p:nvPr/>
        </p:nvSpPr>
        <p:spPr>
          <a:xfrm>
            <a:off x="730866" y="1371601"/>
            <a:ext cx="5848166" cy="821409"/>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i="1" dirty="0">
                <a:latin typeface="Calibri" panose="020F0502020204030204" pitchFamily="34" charset="0"/>
                <a:ea typeface="Calibri" panose="020F0502020204030204" pitchFamily="34" charset="0"/>
                <a:cs typeface="Times New Roman" panose="02020603050405020304" pitchFamily="18" charset="0"/>
              </a:rPr>
              <a:t>Please describe or provide examples of data standards on data exchange that could ensure Ease of Implementation. Ease of Implementation refers to integration and interoperability within a given environment. The related end points are simple (easily integrates into environment) or difficult (integration into environment necessitates extra steps).</a:t>
            </a:r>
          </a:p>
        </p:txBody>
      </p:sp>
      <p:sp>
        <p:nvSpPr>
          <p:cNvPr id="8" name="Content Placeholder 1"/>
          <p:cNvSpPr txBox="1">
            <a:spLocks/>
          </p:cNvSpPr>
          <p:nvPr/>
        </p:nvSpPr>
        <p:spPr>
          <a:xfrm>
            <a:off x="6951069" y="1516252"/>
            <a:ext cx="2009397" cy="2357056"/>
          </a:xfrm>
          <a:prstGeom prst="rect">
            <a:avLst/>
          </a:prstGeom>
          <a:ln>
            <a:solidFill>
              <a:schemeClr val="tx1"/>
            </a:solidFill>
          </a:ln>
        </p:spPr>
        <p:txBody>
          <a:bodyPr vert="horz" lIns="91440" tIns="45720" rIns="91440" bIns="45720" rtlCol="0">
            <a:sp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1050" u="sng" dirty="0" smtClean="0"/>
              <a:t>Respondents</a:t>
            </a:r>
            <a:endParaRPr lang="en-US" sz="1050" u="sng" dirty="0"/>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Ambur</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Mark </a:t>
            </a:r>
            <a:r>
              <a:rPr lang="en-US" sz="900" b="0" dirty="0">
                <a:latin typeface="Calibri" panose="020F0502020204030204" pitchFamily="34" charset="0"/>
                <a:ea typeface="Calibri" panose="020F0502020204030204" pitchFamily="34" charset="0"/>
                <a:cs typeface="Times New Roman" panose="02020603050405020304" pitchFamily="18" charset="0"/>
              </a:rPr>
              <a:t>V Systems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P3 Data Systems,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OASIS Universal Business Language Technical Committee</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AICPA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CGI Federal,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Hoffman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IRIS Business Services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PWC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Booz Allen Hamilton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AGA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Data Transparency </a:t>
            </a:r>
            <a:r>
              <a:rPr lang="en-US" sz="900" b="0" dirty="0" smtClean="0">
                <a:latin typeface="Calibri" panose="020F0502020204030204" pitchFamily="34" charset="0"/>
                <a:ea typeface="Calibri" panose="020F0502020204030204" pitchFamily="34" charset="0"/>
                <a:cs typeface="Times New Roman" panose="02020603050405020304" pitchFamily="18" charset="0"/>
              </a:rPr>
              <a:t>Coalition</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XBRL.US</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Center for Organizational Excellence</a:t>
            </a:r>
            <a:endParaRPr lang="en-US" sz="900" b="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6822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457468"/>
            <a:ext cx="6660263" cy="502702"/>
          </a:xfrm>
        </p:spPr>
        <p:txBody>
          <a:bodyPr>
            <a:normAutofit fontScale="90000"/>
          </a:bodyPr>
          <a:lstStyle/>
          <a:p>
            <a:r>
              <a:rPr lang="en-US" dirty="0" smtClean="0"/>
              <a:t>Question G: Benefits</a:t>
            </a:r>
            <a:br>
              <a:rPr lang="en-US" dirty="0" smtClean="0"/>
            </a:br>
            <a:r>
              <a:rPr lang="en-US" dirty="0" smtClean="0"/>
              <a:t>Summary of Responses </a:t>
            </a:r>
          </a:p>
        </p:txBody>
      </p:sp>
      <p:sp>
        <p:nvSpPr>
          <p:cNvPr id="11" name="Content Placeholder 1"/>
          <p:cNvSpPr txBox="1">
            <a:spLocks/>
          </p:cNvSpPr>
          <p:nvPr/>
        </p:nvSpPr>
        <p:spPr>
          <a:xfrm>
            <a:off x="730865" y="1962875"/>
            <a:ext cx="6220203" cy="4097864"/>
          </a:xfrm>
          <a:prstGeom prst="rect">
            <a:avLst/>
          </a:prstGeom>
          <a:ln>
            <a:solidFill>
              <a:schemeClr val="bg1"/>
            </a:solidFill>
          </a:ln>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u="sng" dirty="0"/>
              <a:t>Summary of </a:t>
            </a:r>
            <a:r>
              <a:rPr lang="en-US" sz="1400" u="sng" dirty="0" smtClean="0"/>
              <a:t>Responses</a:t>
            </a:r>
            <a:endParaRPr lang="en-US" sz="1400" u="sng" dirty="0"/>
          </a:p>
          <a:p>
            <a:r>
              <a:rPr lang="en-US" sz="1100" b="0" dirty="0" smtClean="0"/>
              <a:t>Increases </a:t>
            </a:r>
            <a:r>
              <a:rPr lang="en-US" sz="1100" b="0" dirty="0"/>
              <a:t>consistency in data that is fully </a:t>
            </a:r>
            <a:r>
              <a:rPr lang="en-US" sz="1100" b="0" dirty="0" smtClean="0"/>
              <a:t>interoperable</a:t>
            </a:r>
            <a:endParaRPr lang="en-US" sz="1100" b="0" dirty="0"/>
          </a:p>
          <a:p>
            <a:r>
              <a:rPr lang="en-US" sz="1100" b="0" dirty="0" smtClean="0"/>
              <a:t>Reduces </a:t>
            </a:r>
            <a:r>
              <a:rPr lang="en-US" sz="1100" b="0" dirty="0"/>
              <a:t>the amount of errors that can occur in manual </a:t>
            </a:r>
            <a:r>
              <a:rPr lang="en-US" sz="1100" b="0" dirty="0" smtClean="0"/>
              <a:t>processes</a:t>
            </a:r>
            <a:endParaRPr lang="en-US" sz="1100" b="0" dirty="0"/>
          </a:p>
          <a:p>
            <a:r>
              <a:rPr lang="en-US" sz="1100" b="0" dirty="0" smtClean="0"/>
              <a:t>Reduces burden </a:t>
            </a:r>
            <a:r>
              <a:rPr lang="en-US" sz="1100" b="0" dirty="0"/>
              <a:t>of reporting on recipients receiving federal </a:t>
            </a:r>
            <a:r>
              <a:rPr lang="en-US" sz="1100" b="0" dirty="0" smtClean="0"/>
              <a:t>funds</a:t>
            </a:r>
            <a:endParaRPr lang="en-US" sz="1100" b="0" dirty="0"/>
          </a:p>
          <a:p>
            <a:r>
              <a:rPr lang="en-US" sz="1100" b="0" dirty="0" smtClean="0"/>
              <a:t>Reduces </a:t>
            </a:r>
            <a:r>
              <a:rPr lang="en-US" sz="1100" b="0" dirty="0"/>
              <a:t>nonconformance to complex financial reporting </a:t>
            </a:r>
            <a:r>
              <a:rPr lang="en-US" sz="1100" b="0" dirty="0" smtClean="0"/>
              <a:t>rules</a:t>
            </a:r>
            <a:endParaRPr lang="en-US" sz="1100" b="0" dirty="0"/>
          </a:p>
          <a:p>
            <a:r>
              <a:rPr lang="en-US" sz="1100" b="0" dirty="0" smtClean="0"/>
              <a:t>Optimizes </a:t>
            </a:r>
            <a:r>
              <a:rPr lang="en-US" sz="1100" b="0" dirty="0"/>
              <a:t>development for a single standardized </a:t>
            </a:r>
            <a:r>
              <a:rPr lang="en-US" sz="1100" b="0" dirty="0" smtClean="0"/>
              <a:t>implementation by decreasing the number of APIs, which increases </a:t>
            </a:r>
            <a:r>
              <a:rPr lang="en-US" sz="1100" b="0" dirty="0"/>
              <a:t>the overall productivity of the software development </a:t>
            </a:r>
            <a:r>
              <a:rPr lang="en-US" sz="1100" b="0" dirty="0" smtClean="0"/>
              <a:t>process</a:t>
            </a:r>
            <a:endParaRPr lang="en-US" sz="1100" b="0" dirty="0"/>
          </a:p>
          <a:p>
            <a:r>
              <a:rPr lang="en-US" sz="1100" b="0" dirty="0" smtClean="0"/>
              <a:t>Improves </a:t>
            </a:r>
            <a:r>
              <a:rPr lang="en-US" sz="1100" b="0" dirty="0"/>
              <a:t>the public’s ability to access and share Federal spending </a:t>
            </a:r>
            <a:r>
              <a:rPr lang="en-US" sz="1100" b="0" dirty="0" smtClean="0"/>
              <a:t>data</a:t>
            </a:r>
            <a:endParaRPr lang="en-US" sz="1100" b="0" dirty="0"/>
          </a:p>
          <a:p>
            <a:r>
              <a:rPr lang="en-US" sz="1100" b="0" dirty="0" smtClean="0"/>
              <a:t>Easier </a:t>
            </a:r>
            <a:r>
              <a:rPr lang="en-US" sz="1100" b="0" dirty="0"/>
              <a:t>to analyze the accuracy and completeness of the data, ensuring its </a:t>
            </a:r>
            <a:r>
              <a:rPr lang="en-US" sz="1100" b="0" dirty="0" smtClean="0"/>
              <a:t>reliability </a:t>
            </a:r>
            <a:endParaRPr lang="en-US" sz="1100" b="0" dirty="0"/>
          </a:p>
          <a:p>
            <a:r>
              <a:rPr lang="en-US" sz="1100" b="0" dirty="0" smtClean="0"/>
              <a:t>Better </a:t>
            </a:r>
            <a:r>
              <a:rPr lang="en-US" sz="1100" b="0" dirty="0"/>
              <a:t>data to support their own benchmarking and competitive </a:t>
            </a:r>
            <a:r>
              <a:rPr lang="en-US" sz="1100" b="0" dirty="0" smtClean="0"/>
              <a:t>analysis</a:t>
            </a:r>
            <a:endParaRPr lang="en-US" sz="1100" b="0" dirty="0"/>
          </a:p>
          <a:p>
            <a:r>
              <a:rPr lang="en-US" sz="1100" b="0" dirty="0" smtClean="0"/>
              <a:t>States </a:t>
            </a:r>
            <a:r>
              <a:rPr lang="en-US" sz="1100" b="0" dirty="0"/>
              <a:t>with central grant office functions or state comptrollers would be able to easily view and download data from USASpending.gov for all state </a:t>
            </a:r>
            <a:r>
              <a:rPr lang="en-US" sz="1100" b="0" dirty="0" smtClean="0"/>
              <a:t>data</a:t>
            </a:r>
            <a:endParaRPr lang="en-US" sz="1100" b="0" dirty="0"/>
          </a:p>
          <a:p>
            <a:r>
              <a:rPr lang="en-US" sz="1100" b="0" dirty="0" smtClean="0"/>
              <a:t>Enhanced </a:t>
            </a:r>
            <a:r>
              <a:rPr lang="en-US" sz="1100" b="0" dirty="0"/>
              <a:t>data </a:t>
            </a:r>
            <a:r>
              <a:rPr lang="en-US" sz="1100" b="0" dirty="0" smtClean="0"/>
              <a:t>analytics</a:t>
            </a:r>
            <a:endParaRPr lang="en-US" sz="1100" b="0" dirty="0"/>
          </a:p>
          <a:p>
            <a:r>
              <a:rPr lang="en-US" sz="1100" b="0" dirty="0" smtClean="0"/>
              <a:t>Enhanced </a:t>
            </a:r>
            <a:r>
              <a:rPr lang="en-US" sz="1100" b="0" dirty="0"/>
              <a:t>data presentation to </a:t>
            </a:r>
            <a:r>
              <a:rPr lang="en-US" sz="1100" b="0" dirty="0" smtClean="0"/>
              <a:t>myriad </a:t>
            </a:r>
            <a:r>
              <a:rPr lang="en-US" sz="1100" b="0" dirty="0"/>
              <a:t>stakeholder groups, including policy makers, subject matter experts, taxpayers, and </a:t>
            </a:r>
            <a:r>
              <a:rPr lang="en-US" sz="1100" b="0" dirty="0" smtClean="0"/>
              <a:t>citizens</a:t>
            </a:r>
            <a:endParaRPr lang="en-US" sz="1100" b="0" dirty="0"/>
          </a:p>
          <a:p>
            <a:r>
              <a:rPr lang="en-US" sz="1100" b="0" dirty="0" smtClean="0"/>
              <a:t>Private </a:t>
            </a:r>
            <a:r>
              <a:rPr lang="en-US" sz="1100" b="0" dirty="0"/>
              <a:t>industry (large and small businesses) and </a:t>
            </a:r>
            <a:r>
              <a:rPr lang="en-US" sz="1100" b="0" dirty="0" smtClean="0"/>
              <a:t>not-for-profit </a:t>
            </a:r>
            <a:r>
              <a:rPr lang="en-US" sz="1100" b="0" dirty="0"/>
              <a:t>organizations would be better able to mine and analyze data and identify business opportunities and focus </a:t>
            </a:r>
            <a:r>
              <a:rPr lang="en-US" sz="1100" b="0" dirty="0" smtClean="0"/>
              <a:t>areas</a:t>
            </a:r>
            <a:endParaRPr lang="en-US" sz="1100" b="0" dirty="0"/>
          </a:p>
          <a:p>
            <a:r>
              <a:rPr lang="en-US" sz="1100" b="0" dirty="0" smtClean="0"/>
              <a:t>Achieve </a:t>
            </a:r>
            <a:r>
              <a:rPr lang="en-US" sz="1100" b="0" dirty="0"/>
              <a:t>better accountability, better management, and automatic compliance in federal spending reports. Providing trustworthy data to watchdogs both inside and outside the </a:t>
            </a:r>
            <a:r>
              <a:rPr lang="en-US" sz="1100" b="0" dirty="0" smtClean="0"/>
              <a:t>government.</a:t>
            </a:r>
            <a:endParaRPr lang="en-US" sz="1100" b="0" dirty="0"/>
          </a:p>
        </p:txBody>
      </p:sp>
      <p:sp>
        <p:nvSpPr>
          <p:cNvPr id="14" name="Content Placeholder 1"/>
          <p:cNvSpPr txBox="1">
            <a:spLocks/>
          </p:cNvSpPr>
          <p:nvPr/>
        </p:nvSpPr>
        <p:spPr>
          <a:xfrm>
            <a:off x="730866" y="1371601"/>
            <a:ext cx="6220202" cy="821409"/>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i="1" dirty="0">
                <a:latin typeface="Calibri" panose="020F0502020204030204" pitchFamily="34" charset="0"/>
                <a:ea typeface="Calibri" panose="020F0502020204030204" pitchFamily="34" charset="0"/>
                <a:cs typeface="Times New Roman" panose="02020603050405020304" pitchFamily="18" charset="0"/>
              </a:rPr>
              <a:t>How would the data standards examples or descriptions on data exchange you provided in A-F above, if implemented, benefit or add value to your constituent group or pertinent stakeholders? </a:t>
            </a:r>
          </a:p>
        </p:txBody>
      </p:sp>
      <p:sp>
        <p:nvSpPr>
          <p:cNvPr id="8" name="Content Placeholder 1"/>
          <p:cNvSpPr txBox="1">
            <a:spLocks/>
          </p:cNvSpPr>
          <p:nvPr/>
        </p:nvSpPr>
        <p:spPr>
          <a:xfrm>
            <a:off x="6951069" y="1516252"/>
            <a:ext cx="2009397" cy="2634054"/>
          </a:xfrm>
          <a:prstGeom prst="rect">
            <a:avLst/>
          </a:prstGeom>
          <a:ln>
            <a:solidFill>
              <a:schemeClr val="tx1"/>
            </a:solidFill>
          </a:ln>
        </p:spPr>
        <p:txBody>
          <a:bodyPr vert="horz" lIns="91440" tIns="45720" rIns="91440" bIns="45720" rtlCol="0">
            <a:sp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1050" u="sng" dirty="0" smtClean="0"/>
              <a:t>Respondents</a:t>
            </a:r>
            <a:endParaRPr lang="en-US" sz="1050" u="sng" dirty="0"/>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Ambur</a:t>
            </a:r>
            <a:endParaRPr lang="en-US" sz="900" b="0" dirty="0">
              <a:latin typeface="Calibri" panose="020F0502020204030204" pitchFamily="34" charset="0"/>
              <a:ea typeface="Calibri" panose="020F0502020204030204" pitchFamily="34" charset="0"/>
              <a:cs typeface="Times New Roman" panose="02020603050405020304" pitchFamily="18" charset="0"/>
            </a:endParaRP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Mark V Systems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P3 Data Systems, Inc.</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OASIS </a:t>
            </a:r>
            <a:r>
              <a:rPr lang="en-US" sz="900" b="0" dirty="0">
                <a:latin typeface="Calibri" panose="020F0502020204030204" pitchFamily="34" charset="0"/>
                <a:ea typeface="Calibri" panose="020F0502020204030204" pitchFamily="34" charset="0"/>
                <a:cs typeface="Times New Roman" panose="02020603050405020304" pitchFamily="18" charset="0"/>
              </a:rPr>
              <a:t>Universal Business Language Technical Committee</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AICPA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CGI Federal,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Hoffman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IRIS Business Services Limited</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PWC</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Texas Education Agency</a:t>
            </a:r>
            <a:endParaRPr lang="en-US" sz="900" b="0" dirty="0">
              <a:latin typeface="Calibri" panose="020F0502020204030204" pitchFamily="34" charset="0"/>
              <a:ea typeface="Calibri" panose="020F0502020204030204" pitchFamily="34" charset="0"/>
              <a:cs typeface="Times New Roman" panose="02020603050405020304" pitchFamily="18" charset="0"/>
            </a:endParaRP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Sunlight Foundation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Booz Allen Hamilton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AGA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Data Transparency Coalition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XBRL.US</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Center for Organizational Excellence</a:t>
            </a:r>
          </a:p>
        </p:txBody>
      </p:sp>
    </p:spTree>
    <p:extLst>
      <p:ext uri="{BB962C8B-B14F-4D97-AF65-F5344CB8AC3E}">
        <p14:creationId xmlns:p14="http://schemas.microsoft.com/office/powerpoint/2010/main" val="1783825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457468"/>
            <a:ext cx="6660263" cy="502702"/>
          </a:xfrm>
        </p:spPr>
        <p:txBody>
          <a:bodyPr>
            <a:normAutofit fontScale="90000"/>
          </a:bodyPr>
          <a:lstStyle/>
          <a:p>
            <a:r>
              <a:rPr lang="en-US" dirty="0" smtClean="0"/>
              <a:t>Question H: Use Cases</a:t>
            </a:r>
            <a:br>
              <a:rPr lang="en-US" dirty="0" smtClean="0"/>
            </a:br>
            <a:r>
              <a:rPr lang="en-US" dirty="0" smtClean="0"/>
              <a:t>Summary of Responses </a:t>
            </a:r>
          </a:p>
        </p:txBody>
      </p:sp>
      <p:sp>
        <p:nvSpPr>
          <p:cNvPr id="11" name="Content Placeholder 1"/>
          <p:cNvSpPr txBox="1">
            <a:spLocks/>
          </p:cNvSpPr>
          <p:nvPr/>
        </p:nvSpPr>
        <p:spPr>
          <a:xfrm>
            <a:off x="730866" y="1899077"/>
            <a:ext cx="6062420" cy="4097864"/>
          </a:xfrm>
          <a:prstGeom prst="rect">
            <a:avLst/>
          </a:prstGeom>
          <a:ln>
            <a:solidFill>
              <a:schemeClr val="bg1"/>
            </a:solidFill>
          </a:ln>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u="sng" dirty="0"/>
              <a:t>Summary of </a:t>
            </a:r>
            <a:r>
              <a:rPr lang="en-US" sz="1400" u="sng" dirty="0" smtClean="0"/>
              <a:t>Responses</a:t>
            </a:r>
            <a:endParaRPr lang="en-US" sz="1400" u="sng" dirty="0"/>
          </a:p>
          <a:p>
            <a:r>
              <a:rPr lang="en-US" sz="1400" b="0" dirty="0"/>
              <a:t>Implementing a solution that creates an environment of consolidated data that is available to the government and private sector communities (i.e</a:t>
            </a:r>
            <a:r>
              <a:rPr lang="en-US" sz="1400" b="0" dirty="0" smtClean="0"/>
              <a:t>., </a:t>
            </a:r>
            <a:r>
              <a:rPr lang="en-US" sz="1400" b="0" dirty="0"/>
              <a:t>a data centric environment</a:t>
            </a:r>
            <a:r>
              <a:rPr lang="en-US" sz="1400" b="0" dirty="0" smtClean="0"/>
              <a:t>).</a:t>
            </a:r>
            <a:endParaRPr lang="en-US" sz="1400" b="0" dirty="0"/>
          </a:p>
          <a:p>
            <a:r>
              <a:rPr lang="en-US" sz="1400" b="0" dirty="0"/>
              <a:t>Enabling greater analytics and better decision making through greater data consolation/association, access, and </a:t>
            </a:r>
            <a:r>
              <a:rPr lang="en-US" sz="1400" b="0" dirty="0" smtClean="0"/>
              <a:t>quality.</a:t>
            </a:r>
            <a:endParaRPr lang="en-US" sz="1400" b="0" dirty="0"/>
          </a:p>
          <a:p>
            <a:pPr lvl="1"/>
            <a:r>
              <a:rPr lang="en-US" sz="1200" b="0" dirty="0"/>
              <a:t>Examples of Consolidation/Association: enabling </a:t>
            </a:r>
            <a:r>
              <a:rPr lang="en-US" sz="1200" b="0" dirty="0" smtClean="0"/>
              <a:t>the comparison of </a:t>
            </a:r>
            <a:r>
              <a:rPr lang="en-US" sz="1200" b="0" dirty="0"/>
              <a:t>data from a contractor supporting multiple contracts</a:t>
            </a:r>
            <a:r>
              <a:rPr lang="en-US" sz="1200" b="0" dirty="0" smtClean="0"/>
              <a:t>; and </a:t>
            </a:r>
            <a:r>
              <a:rPr lang="en-US" sz="1200" dirty="0" smtClean="0"/>
              <a:t>a</a:t>
            </a:r>
            <a:r>
              <a:rPr lang="en-US" sz="1200" b="0" dirty="0" smtClean="0"/>
              <a:t>ccessing </a:t>
            </a:r>
            <a:r>
              <a:rPr lang="en-US" sz="1200" b="0" dirty="0"/>
              <a:t>enterprise view of federal spending across agencies and </a:t>
            </a:r>
            <a:r>
              <a:rPr lang="en-US" sz="1200" b="0" dirty="0" smtClean="0"/>
              <a:t>programs</a:t>
            </a:r>
            <a:endParaRPr lang="en-US" sz="1200" b="0" dirty="0"/>
          </a:p>
          <a:p>
            <a:pPr lvl="1"/>
            <a:r>
              <a:rPr lang="en-US" sz="1200" b="0" dirty="0"/>
              <a:t>Example of Access: viewing data from multiple sources at the same </a:t>
            </a:r>
            <a:r>
              <a:rPr lang="en-US" sz="1200" b="0" dirty="0" smtClean="0"/>
              <a:t>time</a:t>
            </a:r>
            <a:endParaRPr lang="en-US" sz="1200" b="0" dirty="0"/>
          </a:p>
          <a:p>
            <a:pPr lvl="1"/>
            <a:r>
              <a:rPr lang="en-US" sz="1200" b="0" dirty="0"/>
              <a:t>Example of Quality: </a:t>
            </a:r>
            <a:r>
              <a:rPr lang="en-US" sz="1200" b="0" dirty="0" smtClean="0"/>
              <a:t>comparing </a:t>
            </a:r>
            <a:r>
              <a:rPr lang="en-US" sz="1200" b="0" dirty="0"/>
              <a:t>data with other sources of Federal spending information to determine data </a:t>
            </a:r>
            <a:r>
              <a:rPr lang="en-US" sz="1200" b="0" dirty="0" smtClean="0"/>
              <a:t>quality</a:t>
            </a:r>
            <a:endParaRPr lang="en-US" sz="1200" b="0" dirty="0"/>
          </a:p>
          <a:p>
            <a:r>
              <a:rPr lang="en-US" sz="1400" b="0" dirty="0"/>
              <a:t>Improve the private sectors’ accountability, management, and compliance in federal spending </a:t>
            </a:r>
            <a:r>
              <a:rPr lang="en-US" sz="1400" b="0" dirty="0" smtClean="0"/>
              <a:t>reports.</a:t>
            </a:r>
            <a:endParaRPr lang="en-US" sz="1400" b="0" dirty="0"/>
          </a:p>
          <a:p>
            <a:r>
              <a:rPr lang="en-US" sz="1400" b="0" dirty="0"/>
              <a:t>Enable improved views or reports of financial data (for example: full life-cycle, geospatial, information </a:t>
            </a:r>
            <a:r>
              <a:rPr lang="en-US" sz="1400" b="0" dirty="0" smtClean="0"/>
              <a:t>hierarchies; and conducting </a:t>
            </a:r>
            <a:r>
              <a:rPr lang="en-US" sz="1400" b="0" dirty="0"/>
              <a:t>oversight on specific contracts</a:t>
            </a:r>
            <a:r>
              <a:rPr lang="en-US" sz="1400" b="0" dirty="0" smtClean="0"/>
              <a:t>).</a:t>
            </a:r>
            <a:endParaRPr lang="en-US" sz="1400" b="0" dirty="0"/>
          </a:p>
        </p:txBody>
      </p:sp>
      <p:sp>
        <p:nvSpPr>
          <p:cNvPr id="14" name="Content Placeholder 1"/>
          <p:cNvSpPr txBox="1">
            <a:spLocks/>
          </p:cNvSpPr>
          <p:nvPr/>
        </p:nvSpPr>
        <p:spPr>
          <a:xfrm>
            <a:off x="730866" y="1371601"/>
            <a:ext cx="5848166" cy="821409"/>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i="1" dirty="0">
                <a:latin typeface="Calibri" panose="020F0502020204030204" pitchFamily="34" charset="0"/>
                <a:ea typeface="Calibri" panose="020F0502020204030204" pitchFamily="34" charset="0"/>
                <a:cs typeface="Times New Roman" panose="02020603050405020304" pitchFamily="18" charset="0"/>
              </a:rPr>
              <a:t>What use cases would you anticipate or envision for information with data structured in accordance with established data standards on data exchange</a:t>
            </a:r>
            <a:r>
              <a:rPr lang="en-US" sz="1200" b="0" i="1" dirty="0" smtClean="0">
                <a:latin typeface="Calibri" panose="020F0502020204030204" pitchFamily="34" charset="0"/>
                <a:ea typeface="Calibri" panose="020F0502020204030204" pitchFamily="34" charset="0"/>
                <a:cs typeface="Times New Roman" panose="02020603050405020304" pitchFamily="18" charset="0"/>
              </a:rPr>
              <a:t>?</a:t>
            </a:r>
            <a:endParaRPr lang="en-US" sz="1200" b="0"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1"/>
          <p:cNvSpPr txBox="1">
            <a:spLocks/>
          </p:cNvSpPr>
          <p:nvPr/>
        </p:nvSpPr>
        <p:spPr>
          <a:xfrm>
            <a:off x="6951069" y="1516252"/>
            <a:ext cx="2009397" cy="2634054"/>
          </a:xfrm>
          <a:prstGeom prst="rect">
            <a:avLst/>
          </a:prstGeom>
          <a:ln>
            <a:solidFill>
              <a:schemeClr val="tx1"/>
            </a:solidFill>
          </a:ln>
        </p:spPr>
        <p:txBody>
          <a:bodyPr vert="horz" lIns="91440" tIns="45720" rIns="91440" bIns="45720" rtlCol="0">
            <a:sp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1050" u="sng" dirty="0" smtClean="0"/>
              <a:t>Respondents</a:t>
            </a:r>
            <a:endParaRPr lang="en-US" sz="1050" u="sng" dirty="0"/>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REI Systems</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Ambur</a:t>
            </a:r>
            <a:endParaRPr lang="en-US" sz="900" b="0" dirty="0">
              <a:latin typeface="Calibri" panose="020F0502020204030204" pitchFamily="34" charset="0"/>
              <a:ea typeface="Calibri" panose="020F0502020204030204" pitchFamily="34" charset="0"/>
              <a:cs typeface="Times New Roman" panose="02020603050405020304" pitchFamily="18" charset="0"/>
            </a:endParaRP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Mark V Systems Limited</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P3 </a:t>
            </a:r>
            <a:r>
              <a:rPr lang="en-US" sz="900" b="0" dirty="0">
                <a:latin typeface="Calibri" panose="020F0502020204030204" pitchFamily="34" charset="0"/>
                <a:ea typeface="Calibri" panose="020F0502020204030204" pitchFamily="34" charset="0"/>
                <a:cs typeface="Times New Roman" panose="02020603050405020304" pitchFamily="18" charset="0"/>
              </a:rPr>
              <a:t>Data Systems,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OASIS Universal Business Language Technical Committee</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AICPA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CGI Federal,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Hoffman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IRIS Business Services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PWC</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Sunlight </a:t>
            </a:r>
            <a:r>
              <a:rPr lang="en-US" sz="900" b="0" dirty="0">
                <a:latin typeface="Calibri" panose="020F0502020204030204" pitchFamily="34" charset="0"/>
                <a:ea typeface="Calibri" panose="020F0502020204030204" pitchFamily="34" charset="0"/>
                <a:cs typeface="Times New Roman" panose="02020603050405020304" pitchFamily="18" charset="0"/>
              </a:rPr>
              <a:t>Foundation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Booz Allen Hamilton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AGA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Data Transparency Coalition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XBRL.US</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Center for Organizational Excellence</a:t>
            </a:r>
          </a:p>
        </p:txBody>
      </p:sp>
    </p:spTree>
    <p:extLst>
      <p:ext uri="{BB962C8B-B14F-4D97-AF65-F5344CB8AC3E}">
        <p14:creationId xmlns:p14="http://schemas.microsoft.com/office/powerpoint/2010/main" val="634272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457468"/>
            <a:ext cx="6660263" cy="502702"/>
          </a:xfrm>
        </p:spPr>
        <p:txBody>
          <a:bodyPr>
            <a:normAutofit fontScale="90000"/>
          </a:bodyPr>
          <a:lstStyle/>
          <a:p>
            <a:r>
              <a:rPr lang="en-US" dirty="0" smtClean="0"/>
              <a:t>Question I: Impact</a:t>
            </a:r>
            <a:br>
              <a:rPr lang="en-US" dirty="0" smtClean="0"/>
            </a:br>
            <a:r>
              <a:rPr lang="en-US" dirty="0" smtClean="0"/>
              <a:t>Summary of Responses </a:t>
            </a:r>
          </a:p>
        </p:txBody>
      </p:sp>
      <p:sp>
        <p:nvSpPr>
          <p:cNvPr id="11" name="Content Placeholder 1"/>
          <p:cNvSpPr txBox="1">
            <a:spLocks/>
          </p:cNvSpPr>
          <p:nvPr/>
        </p:nvSpPr>
        <p:spPr>
          <a:xfrm>
            <a:off x="730866" y="2078872"/>
            <a:ext cx="6062420" cy="4097864"/>
          </a:xfrm>
          <a:prstGeom prst="rect">
            <a:avLst/>
          </a:prstGeom>
          <a:ln>
            <a:solidFill>
              <a:schemeClr val="bg1"/>
            </a:solidFill>
          </a:ln>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u="sng" dirty="0"/>
              <a:t>Summary of </a:t>
            </a:r>
            <a:r>
              <a:rPr lang="en-US" sz="1400" u="sng" dirty="0" smtClean="0"/>
              <a:t>Responses</a:t>
            </a:r>
            <a:endParaRPr lang="en-US" sz="1400" u="sng" dirty="0"/>
          </a:p>
          <a:p>
            <a:r>
              <a:rPr lang="en-US" sz="1400" b="0" dirty="0" smtClean="0"/>
              <a:t>Provide </a:t>
            </a:r>
            <a:r>
              <a:rPr lang="en-US" sz="1400" b="0" dirty="0"/>
              <a:t>greater clarity into Government goals and the effectiveness of grant programs, resulting in better allocation of resources and more effective </a:t>
            </a:r>
            <a:r>
              <a:rPr lang="en-US" sz="1400" b="0" dirty="0" smtClean="0"/>
              <a:t>results.</a:t>
            </a:r>
            <a:endParaRPr lang="en-US" sz="1400" b="0" dirty="0"/>
          </a:p>
          <a:p>
            <a:r>
              <a:rPr lang="en-US" sz="1400" b="0" dirty="0"/>
              <a:t>Implementation of standards will cause increased costs for some private and government entities due to changes in their processes or technology from legacy </a:t>
            </a:r>
            <a:r>
              <a:rPr lang="en-US" sz="1400" b="0" dirty="0" smtClean="0"/>
              <a:t>implementations.</a:t>
            </a:r>
            <a:endParaRPr lang="en-US" sz="1400" b="0" dirty="0"/>
          </a:p>
          <a:p>
            <a:r>
              <a:rPr lang="en-US" sz="1400" b="0" dirty="0"/>
              <a:t>Greater access to data and standardization will enable private sector entities to focus their resources on better solutions or priorities for the </a:t>
            </a:r>
            <a:r>
              <a:rPr lang="en-US" sz="1400" b="0" dirty="0" smtClean="0"/>
              <a:t>government.</a:t>
            </a:r>
            <a:endParaRPr lang="en-US" sz="1400" b="0" dirty="0"/>
          </a:p>
          <a:p>
            <a:r>
              <a:rPr lang="en-US" sz="1400" b="0" dirty="0"/>
              <a:t>Audit reporting and related processes may be more effective with standardized data and a standardized rules processing </a:t>
            </a:r>
            <a:r>
              <a:rPr lang="en-US" sz="1400" b="0" dirty="0" smtClean="0"/>
              <a:t>environment</a:t>
            </a:r>
            <a:r>
              <a:rPr lang="en-US" sz="1200" b="0" dirty="0" smtClean="0"/>
              <a:t>.</a:t>
            </a:r>
          </a:p>
        </p:txBody>
      </p:sp>
      <p:sp>
        <p:nvSpPr>
          <p:cNvPr id="14" name="Content Placeholder 1"/>
          <p:cNvSpPr txBox="1">
            <a:spLocks/>
          </p:cNvSpPr>
          <p:nvPr/>
        </p:nvSpPr>
        <p:spPr>
          <a:xfrm>
            <a:off x="730866" y="1371601"/>
            <a:ext cx="5848166" cy="821409"/>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i="1" dirty="0">
                <a:latin typeface="Calibri" panose="020F0502020204030204" pitchFamily="34" charset="0"/>
                <a:ea typeface="Calibri" panose="020F0502020204030204" pitchFamily="34" charset="0"/>
                <a:cs typeface="Times New Roman" panose="02020603050405020304" pitchFamily="18" charset="0"/>
              </a:rPr>
              <a:t>What impact would established and implemented data standards on data exchange have on you, your business, constituent group or pertinent stakeholders, and investments</a:t>
            </a:r>
            <a:r>
              <a:rPr lang="en-US" sz="1200" b="0" i="1" dirty="0" smtClean="0">
                <a:latin typeface="Calibri" panose="020F0502020204030204" pitchFamily="34" charset="0"/>
                <a:ea typeface="Calibri" panose="020F0502020204030204" pitchFamily="34" charset="0"/>
                <a:cs typeface="Times New Roman" panose="02020603050405020304" pitchFamily="18" charset="0"/>
              </a:rPr>
              <a:t>?</a:t>
            </a:r>
            <a:endParaRPr lang="en-US" sz="1200" b="0"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1"/>
          <p:cNvSpPr txBox="1">
            <a:spLocks/>
          </p:cNvSpPr>
          <p:nvPr/>
        </p:nvSpPr>
        <p:spPr>
          <a:xfrm>
            <a:off x="6951069" y="1516252"/>
            <a:ext cx="2009397" cy="2357056"/>
          </a:xfrm>
          <a:prstGeom prst="rect">
            <a:avLst/>
          </a:prstGeom>
          <a:ln>
            <a:solidFill>
              <a:schemeClr val="tx1"/>
            </a:solidFill>
          </a:ln>
        </p:spPr>
        <p:txBody>
          <a:bodyPr vert="horz" lIns="91440" tIns="45720" rIns="91440" bIns="45720" rtlCol="0">
            <a:sp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1050" u="sng" dirty="0" smtClean="0"/>
              <a:t>Respondents</a:t>
            </a:r>
            <a:endParaRPr lang="en-US" sz="1050" u="sng" dirty="0"/>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Ambur</a:t>
            </a:r>
            <a:endParaRPr lang="en-US" sz="900" b="0" dirty="0">
              <a:latin typeface="Calibri" panose="020F0502020204030204" pitchFamily="34" charset="0"/>
              <a:ea typeface="Calibri" panose="020F0502020204030204" pitchFamily="34" charset="0"/>
              <a:cs typeface="Times New Roman" panose="02020603050405020304" pitchFamily="18" charset="0"/>
            </a:endParaRP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Mark V Systems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P3 Data Systems,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OASIS Universal Business Language Technical Committee</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AICPA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CGI Federal, Inc.</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Hoffman</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IRIS </a:t>
            </a:r>
            <a:r>
              <a:rPr lang="en-US" sz="900" b="0" dirty="0">
                <a:latin typeface="Calibri" panose="020F0502020204030204" pitchFamily="34" charset="0"/>
                <a:ea typeface="Calibri" panose="020F0502020204030204" pitchFamily="34" charset="0"/>
                <a:cs typeface="Times New Roman" panose="02020603050405020304" pitchFamily="18" charset="0"/>
              </a:rPr>
              <a:t>Business Services Limited</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PWC</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Texas Education Agency</a:t>
            </a:r>
            <a:endParaRPr lang="en-US" sz="900" b="0" dirty="0">
              <a:latin typeface="Calibri" panose="020F0502020204030204" pitchFamily="34" charset="0"/>
              <a:ea typeface="Calibri" panose="020F0502020204030204" pitchFamily="34" charset="0"/>
              <a:cs typeface="Times New Roman" panose="02020603050405020304" pitchFamily="18" charset="0"/>
            </a:endParaRP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Booz Allen Hamilton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Data Transparency Coalition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XBRL.US</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Center for Organizational Excellence</a:t>
            </a:r>
          </a:p>
        </p:txBody>
      </p:sp>
    </p:spTree>
    <p:extLst>
      <p:ext uri="{BB962C8B-B14F-4D97-AF65-F5344CB8AC3E}">
        <p14:creationId xmlns:p14="http://schemas.microsoft.com/office/powerpoint/2010/main" val="4079798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457468"/>
            <a:ext cx="6660263" cy="502702"/>
          </a:xfrm>
        </p:spPr>
        <p:txBody>
          <a:bodyPr>
            <a:normAutofit fontScale="90000"/>
          </a:bodyPr>
          <a:lstStyle/>
          <a:p>
            <a:r>
              <a:rPr lang="en-US" dirty="0" smtClean="0"/>
              <a:t>Question J: Other Criteria</a:t>
            </a:r>
            <a:br>
              <a:rPr lang="en-US" dirty="0" smtClean="0"/>
            </a:br>
            <a:r>
              <a:rPr lang="en-US" dirty="0" smtClean="0"/>
              <a:t>Summary of Responses </a:t>
            </a:r>
          </a:p>
        </p:txBody>
      </p:sp>
      <p:sp>
        <p:nvSpPr>
          <p:cNvPr id="11" name="Content Placeholder 1"/>
          <p:cNvSpPr txBox="1">
            <a:spLocks/>
          </p:cNvSpPr>
          <p:nvPr/>
        </p:nvSpPr>
        <p:spPr>
          <a:xfrm>
            <a:off x="702631" y="1967500"/>
            <a:ext cx="6062420" cy="4097864"/>
          </a:xfrm>
          <a:prstGeom prst="rect">
            <a:avLst/>
          </a:prstGeom>
          <a:ln>
            <a:solidFill>
              <a:schemeClr val="bg1"/>
            </a:solidFill>
          </a:ln>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u="sng" dirty="0"/>
              <a:t>Summary of </a:t>
            </a:r>
            <a:r>
              <a:rPr lang="en-US" sz="1400" u="sng" dirty="0" smtClean="0"/>
              <a:t>Responses</a:t>
            </a:r>
            <a:endParaRPr lang="en-US" sz="1400" u="sng" dirty="0"/>
          </a:p>
          <a:p>
            <a:r>
              <a:rPr lang="en-US" sz="1200" b="0" dirty="0"/>
              <a:t>Supporting functions/capabilities will be critical to the effectiveness of establishing data standards:</a:t>
            </a:r>
          </a:p>
          <a:p>
            <a:pPr lvl="1">
              <a:spcAft>
                <a:spcPts val="0"/>
              </a:spcAft>
            </a:pPr>
            <a:r>
              <a:rPr lang="en-US" sz="1100" b="0" dirty="0"/>
              <a:t>Stewardship of the </a:t>
            </a:r>
            <a:r>
              <a:rPr lang="en-US" sz="1100" b="0" dirty="0" smtClean="0"/>
              <a:t>data</a:t>
            </a:r>
            <a:endParaRPr lang="en-US" sz="1100" b="0" dirty="0"/>
          </a:p>
          <a:p>
            <a:pPr lvl="1">
              <a:spcAft>
                <a:spcPts val="0"/>
              </a:spcAft>
            </a:pPr>
            <a:r>
              <a:rPr lang="en-US" sz="1100" b="0" dirty="0" smtClean="0"/>
              <a:t>Security</a:t>
            </a:r>
            <a:endParaRPr lang="en-US" sz="1100" b="0" dirty="0"/>
          </a:p>
          <a:p>
            <a:pPr lvl="1">
              <a:spcAft>
                <a:spcPts val="0"/>
              </a:spcAft>
            </a:pPr>
            <a:r>
              <a:rPr lang="en-US" sz="1100" b="0" dirty="0"/>
              <a:t>Data </a:t>
            </a:r>
            <a:r>
              <a:rPr lang="en-US" sz="1100" b="0" dirty="0" smtClean="0"/>
              <a:t>management/data </a:t>
            </a:r>
            <a:r>
              <a:rPr lang="en-US" sz="1100" dirty="0"/>
              <a:t>g</a:t>
            </a:r>
            <a:r>
              <a:rPr lang="en-US" sz="1100" b="0" dirty="0" smtClean="0"/>
              <a:t>overnance</a:t>
            </a:r>
            <a:endParaRPr lang="en-US" sz="1100" b="0" dirty="0"/>
          </a:p>
          <a:p>
            <a:pPr lvl="1">
              <a:spcAft>
                <a:spcPts val="0"/>
              </a:spcAft>
            </a:pPr>
            <a:r>
              <a:rPr lang="en-US" sz="1100" b="0" dirty="0" smtClean="0"/>
              <a:t>Metadata</a:t>
            </a:r>
            <a:endParaRPr lang="en-US" sz="1100" b="0" dirty="0"/>
          </a:p>
          <a:p>
            <a:pPr lvl="1"/>
            <a:r>
              <a:rPr lang="en-US" sz="1100" b="0" dirty="0"/>
              <a:t>Outreach and change </a:t>
            </a:r>
            <a:r>
              <a:rPr lang="en-US" sz="1100" b="0" dirty="0" smtClean="0"/>
              <a:t>management</a:t>
            </a:r>
            <a:endParaRPr lang="en-US" sz="1100" b="0" dirty="0"/>
          </a:p>
          <a:p>
            <a:r>
              <a:rPr lang="en-US" sz="1200" b="0" dirty="0"/>
              <a:t>Ensure that the developed data standards remain flexible (for example, integrating with other standards and ability to account for related kinds of reporting that are not strictly financial</a:t>
            </a:r>
            <a:r>
              <a:rPr lang="en-US" sz="1200" b="0" dirty="0" smtClean="0"/>
              <a:t>).</a:t>
            </a:r>
            <a:endParaRPr lang="en-US" sz="1200" b="0" dirty="0"/>
          </a:p>
          <a:p>
            <a:r>
              <a:rPr lang="en-US" sz="1200" b="0" dirty="0"/>
              <a:t>Planning for implementation should take into account potentially significant and complex changes required by supporting systems and </a:t>
            </a:r>
            <a:r>
              <a:rPr lang="en-US" sz="1200" b="0" dirty="0" smtClean="0"/>
              <a:t>organizations.</a:t>
            </a:r>
            <a:endParaRPr lang="en-US" sz="1200" b="0" dirty="0"/>
          </a:p>
          <a:p>
            <a:r>
              <a:rPr lang="en-US" sz="1200" b="0" dirty="0"/>
              <a:t>Leverage best practices for data standardization and for implementing systems that will use the data:</a:t>
            </a:r>
          </a:p>
          <a:p>
            <a:pPr lvl="1">
              <a:spcAft>
                <a:spcPts val="0"/>
              </a:spcAft>
            </a:pPr>
            <a:r>
              <a:rPr lang="en-US" sz="1100" dirty="0"/>
              <a:t>Consolidate data elements based on requirements of other reporting needs where possible (i.e</a:t>
            </a:r>
            <a:r>
              <a:rPr lang="en-US" sz="1100" dirty="0" smtClean="0"/>
              <a:t>., </a:t>
            </a:r>
            <a:r>
              <a:rPr lang="en-US" sz="1100" dirty="0"/>
              <a:t>Standard Business Reporting</a:t>
            </a:r>
            <a:r>
              <a:rPr lang="en-US" sz="1100" dirty="0" smtClean="0"/>
              <a:t>).</a:t>
            </a:r>
            <a:endParaRPr lang="en-US" sz="1100" dirty="0"/>
          </a:p>
          <a:p>
            <a:pPr lvl="1">
              <a:spcAft>
                <a:spcPts val="0"/>
              </a:spcAft>
            </a:pPr>
            <a:r>
              <a:rPr lang="en-US" sz="1100" dirty="0"/>
              <a:t>Leverage incremental and iterative development for new or modernized </a:t>
            </a:r>
            <a:r>
              <a:rPr lang="en-US" sz="1100" dirty="0" smtClean="0"/>
              <a:t>systems.</a:t>
            </a:r>
            <a:endParaRPr lang="en-US" sz="1100" dirty="0"/>
          </a:p>
          <a:p>
            <a:pPr lvl="1"/>
            <a:r>
              <a:rPr lang="en-US" sz="1100" b="0" dirty="0" smtClean="0"/>
              <a:t>Semantic </a:t>
            </a:r>
            <a:r>
              <a:rPr lang="en-US" sz="1100" b="0" dirty="0"/>
              <a:t>linkages are crucial to connecting financial data to other sources of </a:t>
            </a:r>
            <a:r>
              <a:rPr lang="en-US" sz="1100" b="0" dirty="0" smtClean="0"/>
              <a:t>data.</a:t>
            </a:r>
            <a:endParaRPr lang="en-US" sz="1100" b="0" dirty="0"/>
          </a:p>
          <a:p>
            <a:r>
              <a:rPr lang="en-US" sz="1200" b="0" dirty="0"/>
              <a:t>A robust review and validation process for data standards is important, and as part of the </a:t>
            </a:r>
            <a:r>
              <a:rPr lang="en-US" sz="1200" b="0" dirty="0" smtClean="0"/>
              <a:t>process, </a:t>
            </a:r>
            <a:r>
              <a:rPr lang="en-US" sz="1200" b="0" dirty="0"/>
              <a:t>some amount of manual effort to evaluate the quality of the data will be </a:t>
            </a:r>
            <a:r>
              <a:rPr lang="en-US" sz="1200" b="0" dirty="0" smtClean="0"/>
              <a:t>necessary.</a:t>
            </a:r>
            <a:endParaRPr lang="en-US" sz="1200" b="0" dirty="0"/>
          </a:p>
        </p:txBody>
      </p:sp>
      <p:sp>
        <p:nvSpPr>
          <p:cNvPr id="14" name="Content Placeholder 1"/>
          <p:cNvSpPr txBox="1">
            <a:spLocks/>
          </p:cNvSpPr>
          <p:nvPr/>
        </p:nvSpPr>
        <p:spPr>
          <a:xfrm>
            <a:off x="730866" y="1371601"/>
            <a:ext cx="5848166" cy="821409"/>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i="1" dirty="0">
                <a:latin typeface="Calibri" panose="020F0502020204030204" pitchFamily="34" charset="0"/>
                <a:ea typeface="Calibri" panose="020F0502020204030204" pitchFamily="34" charset="0"/>
                <a:cs typeface="Times New Roman" panose="02020603050405020304" pitchFamily="18" charset="0"/>
              </a:rPr>
              <a:t>What other criteria should be considered by Treasury and OMB in establishing the data standards on data </a:t>
            </a:r>
            <a:r>
              <a:rPr lang="en-US" sz="1200" b="0" i="1" dirty="0" smtClean="0">
                <a:latin typeface="Calibri" panose="020F0502020204030204" pitchFamily="34" charset="0"/>
                <a:ea typeface="Calibri" panose="020F0502020204030204" pitchFamily="34" charset="0"/>
                <a:cs typeface="Times New Roman" panose="02020603050405020304" pitchFamily="18" charset="0"/>
              </a:rPr>
              <a:t>exchange?</a:t>
            </a:r>
            <a:endParaRPr lang="en-US" sz="1200" b="0"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1"/>
          <p:cNvSpPr txBox="1">
            <a:spLocks/>
          </p:cNvSpPr>
          <p:nvPr/>
        </p:nvSpPr>
        <p:spPr>
          <a:xfrm>
            <a:off x="6951069" y="1516252"/>
            <a:ext cx="2009397" cy="2357056"/>
          </a:xfrm>
          <a:prstGeom prst="rect">
            <a:avLst/>
          </a:prstGeom>
          <a:ln>
            <a:solidFill>
              <a:schemeClr val="tx1"/>
            </a:solidFill>
          </a:ln>
        </p:spPr>
        <p:txBody>
          <a:bodyPr vert="horz" lIns="91440" tIns="45720" rIns="91440" bIns="45720" rtlCol="0">
            <a:sp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1050" u="sng" dirty="0" smtClean="0"/>
              <a:t>Respondents</a:t>
            </a:r>
            <a:endParaRPr lang="en-US" sz="1050" u="sng" dirty="0"/>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Ambur</a:t>
            </a:r>
            <a:endParaRPr lang="en-US" sz="900" b="0" dirty="0">
              <a:latin typeface="Calibri" panose="020F0502020204030204" pitchFamily="34" charset="0"/>
              <a:ea typeface="Calibri" panose="020F0502020204030204" pitchFamily="34" charset="0"/>
              <a:cs typeface="Times New Roman" panose="02020603050405020304" pitchFamily="18" charset="0"/>
            </a:endParaRP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REI Systems</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P3 Data Systems,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OASIS Universal Business Language Technical Committee</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AICPA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CGI Federal, Inc</a:t>
            </a:r>
            <a:r>
              <a:rPr lang="en-US" sz="900" b="0" dirty="0" smtClean="0">
                <a:latin typeface="Calibri" panose="020F0502020204030204" pitchFamily="34" charset="0"/>
                <a:ea typeface="Calibri" panose="020F0502020204030204" pitchFamily="34" charset="0"/>
                <a:cs typeface="Times New Roman" panose="02020603050405020304" pitchFamily="18" charset="0"/>
              </a:rPr>
              <a:t>.</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Hoffman</a:t>
            </a:r>
            <a:endParaRPr lang="en-US" sz="900" b="0" dirty="0">
              <a:latin typeface="Calibri" panose="020F0502020204030204" pitchFamily="34" charset="0"/>
              <a:ea typeface="Calibri" panose="020F0502020204030204" pitchFamily="34" charset="0"/>
              <a:cs typeface="Times New Roman" panose="02020603050405020304" pitchFamily="18" charset="0"/>
            </a:endParaRP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IRIS Business Services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PWC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Booz Allen Hamilton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AGA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Data Transparency Coalition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XBRL.US</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Center for Organizational Excellence</a:t>
            </a:r>
          </a:p>
        </p:txBody>
      </p:sp>
    </p:spTree>
    <p:extLst>
      <p:ext uri="{BB962C8B-B14F-4D97-AF65-F5344CB8AC3E}">
        <p14:creationId xmlns:p14="http://schemas.microsoft.com/office/powerpoint/2010/main" val="4166210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Background</a:t>
            </a:r>
          </a:p>
          <a:p>
            <a:pPr lvl="0"/>
            <a:r>
              <a:rPr lang="en-US" dirty="0" smtClean="0"/>
              <a:t>Overview of responses</a:t>
            </a:r>
          </a:p>
          <a:p>
            <a:pPr lvl="0"/>
            <a:r>
              <a:rPr lang="en-US" dirty="0" smtClean="0"/>
              <a:t>Summary of responses for each question</a:t>
            </a:r>
          </a:p>
        </p:txBody>
      </p:sp>
      <p:sp>
        <p:nvSpPr>
          <p:cNvPr id="2" name="Title 1"/>
          <p:cNvSpPr>
            <a:spLocks noGrp="1"/>
          </p:cNvSpPr>
          <p:nvPr>
            <p:ph type="title"/>
          </p:nvPr>
        </p:nvSpPr>
        <p:spPr/>
        <p:txBody>
          <a:bodyPr/>
          <a:lstStyle/>
          <a:p>
            <a:r>
              <a:rPr lang="en-US" dirty="0" smtClean="0"/>
              <a:t>Topics</a:t>
            </a:r>
            <a:endParaRPr lang="en-US" dirty="0"/>
          </a:p>
        </p:txBody>
      </p:sp>
    </p:spTree>
    <p:extLst>
      <p:ext uri="{BB962C8B-B14F-4D97-AF65-F5344CB8AC3E}">
        <p14:creationId xmlns:p14="http://schemas.microsoft.com/office/powerpoint/2010/main" val="3789040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608" y="228143"/>
            <a:ext cx="6551696" cy="868362"/>
          </a:xfrm>
        </p:spPr>
        <p:txBody>
          <a:bodyPr>
            <a:noAutofit/>
          </a:bodyPr>
          <a:lstStyle/>
          <a:p>
            <a:r>
              <a:rPr lang="en-US" dirty="0" smtClean="0"/>
              <a:t>Background</a:t>
            </a:r>
            <a:endParaRPr lang="en-US" sz="2400" dirty="0"/>
          </a:p>
        </p:txBody>
      </p:sp>
      <p:sp>
        <p:nvSpPr>
          <p:cNvPr id="3" name="Content Placeholder 2"/>
          <p:cNvSpPr>
            <a:spLocks noGrp="1"/>
          </p:cNvSpPr>
          <p:nvPr>
            <p:ph idx="1"/>
          </p:nvPr>
        </p:nvSpPr>
        <p:spPr>
          <a:xfrm>
            <a:off x="624609" y="1496819"/>
            <a:ext cx="3234470" cy="5001257"/>
          </a:xfrm>
        </p:spPr>
        <p:txBody>
          <a:bodyPr>
            <a:normAutofit/>
          </a:bodyPr>
          <a:lstStyle/>
          <a:p>
            <a:pPr marL="0" indent="0">
              <a:buNone/>
            </a:pPr>
            <a:r>
              <a:rPr lang="en-US" sz="1400" dirty="0" smtClean="0"/>
              <a:t>On 9/26/2014, the Treasury Bureau of the Fiscal Service issued a notice in the Federal Register on “Public </a:t>
            </a:r>
            <a:r>
              <a:rPr lang="en-US" sz="1400" dirty="0"/>
              <a:t>Input on the Establishment of Financial Data Standards (Data Exchange</a:t>
            </a:r>
            <a:r>
              <a:rPr lang="en-US" sz="1400" dirty="0" smtClean="0"/>
              <a:t>)”</a:t>
            </a:r>
            <a:endParaRPr lang="en-US" sz="1400" dirty="0"/>
          </a:p>
          <a:p>
            <a:pPr>
              <a:lnSpc>
                <a:spcPct val="107000"/>
              </a:lnSpc>
              <a:buClrTx/>
              <a:buSzPct val="100000"/>
            </a:pPr>
            <a:r>
              <a:rPr lang="en-US" sz="1400" b="0" dirty="0" smtClean="0">
                <a:latin typeface="Calibri" panose="020F0502020204030204" pitchFamily="34" charset="0"/>
                <a:ea typeface="Calibri" panose="020F0502020204030204" pitchFamily="34" charset="0"/>
                <a:cs typeface="Times New Roman" panose="02020603050405020304" pitchFamily="18" charset="0"/>
              </a:rPr>
              <a:t>The notice requested comments from private and public stakeholders on several data standard topics and questions</a:t>
            </a:r>
            <a:r>
              <a:rPr lang="en-US" sz="1400" b="0" dirty="0">
                <a:latin typeface="Calibri" panose="020F0502020204030204" pitchFamily="34" charset="0"/>
                <a:ea typeface="Calibri" panose="020F0502020204030204" pitchFamily="34" charset="0"/>
                <a:cs typeface="Times New Roman" panose="02020603050405020304" pitchFamily="18" charset="0"/>
              </a:rPr>
              <a:t> </a:t>
            </a:r>
            <a:r>
              <a:rPr lang="en-US" sz="1400" b="0" dirty="0" smtClean="0">
                <a:latin typeface="Calibri" panose="020F0502020204030204" pitchFamily="34" charset="0"/>
                <a:ea typeface="Calibri" panose="020F0502020204030204" pitchFamily="34" charset="0"/>
                <a:cs typeface="Times New Roman" panose="02020603050405020304" pitchFamily="18" charset="0"/>
              </a:rPr>
              <a:t>“to better ensure the data standards to be established by Treasury and OMB are informed and useful, and to ensure compliance with DATA Act consultation requirements.”</a:t>
            </a:r>
          </a:p>
          <a:p>
            <a:pPr>
              <a:lnSpc>
                <a:spcPct val="107000"/>
              </a:lnSpc>
              <a:buClrTx/>
              <a:buSzPct val="100000"/>
            </a:pPr>
            <a:r>
              <a:rPr lang="en-US" sz="1400" b="0" dirty="0" smtClean="0">
                <a:latin typeface="Calibri" panose="020F0502020204030204" pitchFamily="34" charset="0"/>
                <a:cs typeface="Times New Roman" panose="02020603050405020304" pitchFamily="18" charset="0"/>
              </a:rPr>
              <a:t>Comments were due on November 25, 2014.</a:t>
            </a:r>
            <a:endParaRPr lang="en-US" sz="1200" dirty="0">
              <a:latin typeface="Calibri" panose="020F0502020204030204" pitchFamily="34" charset="0"/>
            </a:endParaRPr>
          </a:p>
        </p:txBody>
      </p:sp>
      <p:sp>
        <p:nvSpPr>
          <p:cNvPr id="7" name="Content Placeholder 2"/>
          <p:cNvSpPr txBox="1">
            <a:spLocks/>
          </p:cNvSpPr>
          <p:nvPr/>
        </p:nvSpPr>
        <p:spPr>
          <a:xfrm>
            <a:off x="4238786" y="1496818"/>
            <a:ext cx="4557024" cy="5001257"/>
          </a:xfrm>
          <a:prstGeom prst="rect">
            <a:avLst/>
          </a:prstGeom>
          <a:solidFill>
            <a:schemeClr val="bg1">
              <a:lumMod val="95000"/>
            </a:schemeClr>
          </a:solidFill>
          <a:ln w="3175">
            <a:solidFill>
              <a:schemeClr val="tx1"/>
            </a:solidFill>
          </a:ln>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20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20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8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8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8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7000"/>
              </a:lnSpc>
              <a:buFont typeface="Wingdings" pitchFamily="2" charset="2"/>
              <a:buNone/>
            </a:pPr>
            <a:r>
              <a:rPr lang="en-US" sz="1400" u="sng" dirty="0" smtClean="0">
                <a:latin typeface="Calibri" panose="020F0502020204030204" pitchFamily="34" charset="0"/>
                <a:ea typeface="Calibri" panose="020F0502020204030204" pitchFamily="34" charset="0"/>
                <a:cs typeface="Times New Roman" panose="02020603050405020304" pitchFamily="18" charset="0"/>
              </a:rPr>
              <a:t>The notice requested comments on the following</a:t>
            </a:r>
            <a:r>
              <a:rPr lang="en-US" sz="1400" dirty="0" smtClean="0">
                <a:latin typeface="Calibri" panose="020F0502020204030204" pitchFamily="34" charset="0"/>
                <a:ea typeface="Calibri" panose="020F0502020204030204" pitchFamily="34" charset="0"/>
                <a:cs typeface="Times New Roman" panose="02020603050405020304" pitchFamily="18" charset="0"/>
              </a:rPr>
              <a:t>:</a:t>
            </a:r>
          </a:p>
          <a:p>
            <a:pPr marL="169863" indent="-169863">
              <a:lnSpc>
                <a:spcPct val="107000"/>
              </a:lnSpc>
              <a:buClrTx/>
              <a:buSzPct val="90000"/>
              <a:buNone/>
            </a:pPr>
            <a:r>
              <a:rPr lang="en-US" sz="1100" b="0" dirty="0">
                <a:latin typeface="Calibri" panose="020F0502020204030204" pitchFamily="34" charset="0"/>
                <a:ea typeface="Calibri" panose="020F0502020204030204" pitchFamily="34" charset="0"/>
                <a:cs typeface="Times New Roman" panose="02020603050405020304" pitchFamily="18" charset="0"/>
              </a:rPr>
              <a:t>A</a:t>
            </a:r>
            <a:r>
              <a:rPr lang="en-US" sz="1200" b="0" dirty="0">
                <a:latin typeface="Calibri" panose="020F0502020204030204" pitchFamily="34" charset="0"/>
                <a:ea typeface="Calibri" panose="020F0502020204030204" pitchFamily="34" charset="0"/>
                <a:cs typeface="Times New Roman" panose="02020603050405020304" pitchFamily="18" charset="0"/>
              </a:rPr>
              <a:t>. </a:t>
            </a:r>
            <a:r>
              <a:rPr lang="en-US" sz="1200" b="0" dirty="0" smtClean="0">
                <a:latin typeface="Calibri" panose="020F0502020204030204" pitchFamily="34" charset="0"/>
                <a:ea typeface="Calibri" panose="020F0502020204030204" pitchFamily="34" charset="0"/>
                <a:cs typeface="Times New Roman" panose="02020603050405020304" pitchFamily="18" charset="0"/>
              </a:rPr>
              <a:t>Examples </a:t>
            </a:r>
            <a:r>
              <a:rPr lang="en-US" sz="1200" b="0" dirty="0">
                <a:latin typeface="Calibri" panose="020F0502020204030204" pitchFamily="34" charset="0"/>
                <a:ea typeface="Calibri" panose="020F0502020204030204" pitchFamily="34" charset="0"/>
                <a:cs typeface="Times New Roman" panose="02020603050405020304" pitchFamily="18" charset="0"/>
              </a:rPr>
              <a:t>of data standards on data exchange that could ensure the data is “</a:t>
            </a:r>
            <a:r>
              <a:rPr lang="en-US" sz="1200" b="0" dirty="0" smtClean="0">
                <a:latin typeface="Calibri" panose="020F0502020204030204" pitchFamily="34" charset="0"/>
                <a:ea typeface="Calibri" panose="020F0502020204030204" pitchFamily="34" charset="0"/>
                <a:cs typeface="Times New Roman" panose="02020603050405020304" pitchFamily="18" charset="0"/>
              </a:rPr>
              <a:t>open.”</a:t>
            </a:r>
            <a:endParaRPr lang="en-US" sz="1200" b="0" dirty="0">
              <a:latin typeface="Calibri" panose="020F0502020204030204" pitchFamily="34" charset="0"/>
              <a:ea typeface="Calibri" panose="020F0502020204030204" pitchFamily="34" charset="0"/>
              <a:cs typeface="Times New Roman" panose="02020603050405020304" pitchFamily="18" charset="0"/>
            </a:endParaRPr>
          </a:p>
          <a:p>
            <a:pPr marL="169863" indent="-169863">
              <a:lnSpc>
                <a:spcPct val="107000"/>
              </a:lnSpc>
              <a:buClrTx/>
              <a:buSzPct val="90000"/>
              <a:buNone/>
            </a:pPr>
            <a:r>
              <a:rPr lang="en-US" sz="1200" b="0" dirty="0">
                <a:latin typeface="Calibri" panose="020F0502020204030204" pitchFamily="34" charset="0"/>
                <a:ea typeface="Calibri" panose="020F0502020204030204" pitchFamily="34" charset="0"/>
                <a:cs typeface="Times New Roman" panose="02020603050405020304" pitchFamily="18" charset="0"/>
              </a:rPr>
              <a:t>B. </a:t>
            </a:r>
            <a:r>
              <a:rPr lang="en-US" sz="1200" b="0" dirty="0" smtClean="0">
                <a:latin typeface="Calibri" panose="020F0502020204030204" pitchFamily="34" charset="0"/>
                <a:ea typeface="Calibri" panose="020F0502020204030204" pitchFamily="34" charset="0"/>
                <a:cs typeface="Times New Roman" panose="02020603050405020304" pitchFamily="18" charset="0"/>
              </a:rPr>
              <a:t>Examples </a:t>
            </a:r>
            <a:r>
              <a:rPr lang="en-US" sz="1200" b="0" dirty="0">
                <a:latin typeface="Calibri" panose="020F0502020204030204" pitchFamily="34" charset="0"/>
                <a:ea typeface="Calibri" panose="020F0502020204030204" pitchFamily="34" charset="0"/>
                <a:cs typeface="Times New Roman" panose="02020603050405020304" pitchFamily="18" charset="0"/>
              </a:rPr>
              <a:t>of data standards on data exchange that could ensure that “availability” goals are </a:t>
            </a:r>
            <a:r>
              <a:rPr lang="en-US" sz="1200" b="0" dirty="0" smtClean="0">
                <a:latin typeface="Calibri" panose="020F0502020204030204" pitchFamily="34" charset="0"/>
                <a:ea typeface="Calibri" panose="020F0502020204030204" pitchFamily="34" charset="0"/>
                <a:cs typeface="Times New Roman" panose="02020603050405020304" pitchFamily="18" charset="0"/>
              </a:rPr>
              <a:t>met.</a:t>
            </a:r>
            <a:endParaRPr lang="en-US" sz="1200" b="0" dirty="0">
              <a:latin typeface="Calibri" panose="020F0502020204030204" pitchFamily="34" charset="0"/>
              <a:ea typeface="Calibri" panose="020F0502020204030204" pitchFamily="34" charset="0"/>
              <a:cs typeface="Times New Roman" panose="02020603050405020304" pitchFamily="18" charset="0"/>
            </a:endParaRPr>
          </a:p>
          <a:p>
            <a:pPr marL="169863" indent="-169863">
              <a:lnSpc>
                <a:spcPct val="107000"/>
              </a:lnSpc>
              <a:buClrTx/>
              <a:buSzPct val="90000"/>
              <a:buNone/>
            </a:pPr>
            <a:r>
              <a:rPr lang="en-US" sz="1200" b="0" dirty="0">
                <a:latin typeface="Calibri" panose="020F0502020204030204" pitchFamily="34" charset="0"/>
                <a:ea typeface="Calibri" panose="020F0502020204030204" pitchFamily="34" charset="0"/>
                <a:cs typeface="Times New Roman" panose="02020603050405020304" pitchFamily="18" charset="0"/>
              </a:rPr>
              <a:t>C. </a:t>
            </a:r>
            <a:r>
              <a:rPr lang="en-US" sz="1200" b="0" dirty="0" smtClean="0">
                <a:latin typeface="Calibri" panose="020F0502020204030204" pitchFamily="34" charset="0"/>
                <a:ea typeface="Calibri" panose="020F0502020204030204" pitchFamily="34" charset="0"/>
                <a:cs typeface="Times New Roman" panose="02020603050405020304" pitchFamily="18" charset="0"/>
              </a:rPr>
              <a:t>Examples </a:t>
            </a:r>
            <a:r>
              <a:rPr lang="en-US" sz="1200" b="0" dirty="0">
                <a:latin typeface="Calibri" panose="020F0502020204030204" pitchFamily="34" charset="0"/>
                <a:ea typeface="Calibri" panose="020F0502020204030204" pitchFamily="34" charset="0"/>
                <a:cs typeface="Times New Roman" panose="02020603050405020304" pitchFamily="18" charset="0"/>
              </a:rPr>
              <a:t>of data standards on data exchange that could ensure the data provides efficient “business reach” to foster private sector </a:t>
            </a:r>
            <a:r>
              <a:rPr lang="en-US" sz="1200" b="0" dirty="0" smtClean="0">
                <a:latin typeface="Calibri" panose="020F0502020204030204" pitchFamily="34" charset="0"/>
                <a:ea typeface="Calibri" panose="020F0502020204030204" pitchFamily="34" charset="0"/>
                <a:cs typeface="Times New Roman" panose="02020603050405020304" pitchFamily="18" charset="0"/>
              </a:rPr>
              <a:t>innovation. </a:t>
            </a:r>
            <a:endParaRPr lang="en-US" sz="1200" b="0" dirty="0">
              <a:latin typeface="Calibri" panose="020F0502020204030204" pitchFamily="34" charset="0"/>
              <a:ea typeface="Calibri" panose="020F0502020204030204" pitchFamily="34" charset="0"/>
              <a:cs typeface="Times New Roman" panose="02020603050405020304" pitchFamily="18" charset="0"/>
            </a:endParaRPr>
          </a:p>
          <a:p>
            <a:pPr marL="169863" indent="-169863">
              <a:lnSpc>
                <a:spcPct val="107000"/>
              </a:lnSpc>
              <a:buClrTx/>
              <a:buSzPct val="90000"/>
              <a:buNone/>
            </a:pPr>
            <a:r>
              <a:rPr lang="en-US" sz="1200" b="0" dirty="0">
                <a:latin typeface="Calibri" panose="020F0502020204030204" pitchFamily="34" charset="0"/>
                <a:ea typeface="Calibri" panose="020F0502020204030204" pitchFamily="34" charset="0"/>
                <a:cs typeface="Times New Roman" panose="02020603050405020304" pitchFamily="18" charset="0"/>
              </a:rPr>
              <a:t>D. </a:t>
            </a:r>
            <a:r>
              <a:rPr lang="en-US" sz="1200" b="0" dirty="0" smtClean="0">
                <a:latin typeface="Calibri" panose="020F0502020204030204" pitchFamily="34" charset="0"/>
                <a:ea typeface="Calibri" panose="020F0502020204030204" pitchFamily="34" charset="0"/>
                <a:cs typeface="Times New Roman" panose="02020603050405020304" pitchFamily="18" charset="0"/>
              </a:rPr>
              <a:t>Examples </a:t>
            </a:r>
            <a:r>
              <a:rPr lang="en-US" sz="1200" b="0" dirty="0">
                <a:latin typeface="Calibri" panose="020F0502020204030204" pitchFamily="34" charset="0"/>
                <a:ea typeface="Calibri" panose="020F0502020204030204" pitchFamily="34" charset="0"/>
                <a:cs typeface="Times New Roman" panose="02020603050405020304" pitchFamily="18" charset="0"/>
              </a:rPr>
              <a:t>of data standards on data exchange that could ensure the implementation of appropriate “validation” </a:t>
            </a:r>
            <a:r>
              <a:rPr lang="en-US" sz="1200" b="0" dirty="0" smtClean="0">
                <a:latin typeface="Calibri" panose="020F0502020204030204" pitchFamily="34" charset="0"/>
                <a:ea typeface="Calibri" panose="020F0502020204030204" pitchFamily="34" charset="0"/>
                <a:cs typeface="Times New Roman" panose="02020603050405020304" pitchFamily="18" charset="0"/>
              </a:rPr>
              <a:t>processes.</a:t>
            </a:r>
            <a:endParaRPr lang="en-US" sz="1200" b="0" dirty="0">
              <a:latin typeface="Calibri" panose="020F0502020204030204" pitchFamily="34" charset="0"/>
              <a:ea typeface="Calibri" panose="020F0502020204030204" pitchFamily="34" charset="0"/>
              <a:cs typeface="Times New Roman" panose="02020603050405020304" pitchFamily="18" charset="0"/>
            </a:endParaRPr>
          </a:p>
          <a:p>
            <a:pPr marL="169863" indent="-169863">
              <a:lnSpc>
                <a:spcPct val="107000"/>
              </a:lnSpc>
              <a:buClrTx/>
              <a:buSzPct val="90000"/>
              <a:buNone/>
            </a:pPr>
            <a:r>
              <a:rPr lang="en-US" sz="1200" b="0" dirty="0">
                <a:latin typeface="Calibri" panose="020F0502020204030204" pitchFamily="34" charset="0"/>
                <a:ea typeface="Calibri" panose="020F0502020204030204" pitchFamily="34" charset="0"/>
                <a:cs typeface="Times New Roman" panose="02020603050405020304" pitchFamily="18" charset="0"/>
              </a:rPr>
              <a:t>E. </a:t>
            </a:r>
            <a:r>
              <a:rPr lang="en-US" sz="1200" b="0" dirty="0" smtClean="0">
                <a:latin typeface="Calibri" panose="020F0502020204030204" pitchFamily="34" charset="0"/>
                <a:ea typeface="Calibri" panose="020F0502020204030204" pitchFamily="34" charset="0"/>
                <a:cs typeface="Times New Roman" panose="02020603050405020304" pitchFamily="18" charset="0"/>
              </a:rPr>
              <a:t>Examples </a:t>
            </a:r>
            <a:r>
              <a:rPr lang="en-US" sz="1200" b="0" dirty="0">
                <a:latin typeface="Calibri" panose="020F0502020204030204" pitchFamily="34" charset="0"/>
                <a:ea typeface="Calibri" panose="020F0502020204030204" pitchFamily="34" charset="0"/>
                <a:cs typeface="Times New Roman" panose="02020603050405020304" pitchFamily="18" charset="0"/>
              </a:rPr>
              <a:t>of data standards on data exchange that could ensure appropriate “extensibility.”</a:t>
            </a:r>
          </a:p>
          <a:p>
            <a:pPr marL="169863" indent="-169863">
              <a:lnSpc>
                <a:spcPct val="107000"/>
              </a:lnSpc>
              <a:buClrTx/>
              <a:buSzPct val="90000"/>
              <a:buNone/>
            </a:pPr>
            <a:r>
              <a:rPr lang="en-US" sz="1200" b="0" dirty="0">
                <a:latin typeface="Calibri" panose="020F0502020204030204" pitchFamily="34" charset="0"/>
                <a:ea typeface="Calibri" panose="020F0502020204030204" pitchFamily="34" charset="0"/>
                <a:cs typeface="Times New Roman" panose="02020603050405020304" pitchFamily="18" charset="0"/>
              </a:rPr>
              <a:t>F. </a:t>
            </a:r>
            <a:r>
              <a:rPr lang="en-US" sz="1200" b="0" dirty="0" smtClean="0">
                <a:latin typeface="Calibri" panose="020F0502020204030204" pitchFamily="34" charset="0"/>
                <a:ea typeface="Calibri" panose="020F0502020204030204" pitchFamily="34" charset="0"/>
                <a:cs typeface="Times New Roman" panose="02020603050405020304" pitchFamily="18" charset="0"/>
              </a:rPr>
              <a:t>Examples of </a:t>
            </a:r>
            <a:r>
              <a:rPr lang="en-US" sz="1200" b="0" dirty="0">
                <a:latin typeface="Calibri" panose="020F0502020204030204" pitchFamily="34" charset="0"/>
                <a:ea typeface="Calibri" panose="020F0502020204030204" pitchFamily="34" charset="0"/>
                <a:cs typeface="Times New Roman" panose="02020603050405020304" pitchFamily="18" charset="0"/>
              </a:rPr>
              <a:t>data standards on data exchange that could ensure E</a:t>
            </a:r>
            <a:r>
              <a:rPr lang="en-US" sz="1200" b="0" dirty="0" smtClean="0">
                <a:latin typeface="Calibri" panose="020F0502020204030204" pitchFamily="34" charset="0"/>
                <a:ea typeface="Calibri" panose="020F0502020204030204" pitchFamily="34" charset="0"/>
                <a:cs typeface="Times New Roman" panose="02020603050405020304" pitchFamily="18" charset="0"/>
              </a:rPr>
              <a:t>ase </a:t>
            </a:r>
            <a:r>
              <a:rPr lang="en-US" sz="1200" b="0" dirty="0">
                <a:latin typeface="Calibri" panose="020F0502020204030204" pitchFamily="34" charset="0"/>
                <a:ea typeface="Calibri" panose="020F0502020204030204" pitchFamily="34" charset="0"/>
                <a:cs typeface="Times New Roman" panose="02020603050405020304" pitchFamily="18" charset="0"/>
              </a:rPr>
              <a:t>of I</a:t>
            </a:r>
            <a:r>
              <a:rPr lang="en-US" sz="1200" b="0" dirty="0" smtClean="0">
                <a:latin typeface="Calibri" panose="020F0502020204030204" pitchFamily="34" charset="0"/>
                <a:ea typeface="Calibri" panose="020F0502020204030204" pitchFamily="34" charset="0"/>
                <a:cs typeface="Times New Roman" panose="02020603050405020304" pitchFamily="18" charset="0"/>
              </a:rPr>
              <a:t>mplementation</a:t>
            </a:r>
            <a:r>
              <a:rPr lang="en-US" sz="1200" b="0" dirty="0">
                <a:latin typeface="Calibri" panose="020F0502020204030204" pitchFamily="34" charset="0"/>
                <a:ea typeface="Calibri" panose="020F0502020204030204" pitchFamily="34" charset="0"/>
                <a:cs typeface="Times New Roman" panose="02020603050405020304" pitchFamily="18" charset="0"/>
              </a:rPr>
              <a:t>. </a:t>
            </a:r>
          </a:p>
          <a:p>
            <a:pPr marL="169863" indent="-169863">
              <a:lnSpc>
                <a:spcPct val="107000"/>
              </a:lnSpc>
              <a:buClrTx/>
              <a:buSzPct val="90000"/>
              <a:buNone/>
            </a:pPr>
            <a:r>
              <a:rPr lang="en-US" sz="1200" b="0" dirty="0">
                <a:latin typeface="Calibri" panose="020F0502020204030204" pitchFamily="34" charset="0"/>
                <a:ea typeface="Calibri" panose="020F0502020204030204" pitchFamily="34" charset="0"/>
                <a:cs typeface="Times New Roman" panose="02020603050405020304" pitchFamily="18" charset="0"/>
              </a:rPr>
              <a:t>G. How would the data standards benefit or add value to your constituent group or pertinent stakeholders? </a:t>
            </a:r>
          </a:p>
          <a:p>
            <a:pPr marL="0" indent="0">
              <a:lnSpc>
                <a:spcPct val="107000"/>
              </a:lnSpc>
              <a:buClrTx/>
              <a:buSzPct val="90000"/>
              <a:buNone/>
            </a:pPr>
            <a:r>
              <a:rPr lang="en-US" sz="1200" b="0" dirty="0">
                <a:latin typeface="Calibri" panose="020F0502020204030204" pitchFamily="34" charset="0"/>
                <a:ea typeface="Calibri" panose="020F0502020204030204" pitchFamily="34" charset="0"/>
                <a:cs typeface="Times New Roman" panose="02020603050405020304" pitchFamily="18" charset="0"/>
              </a:rPr>
              <a:t>H. What use cases would you anticipate or </a:t>
            </a:r>
            <a:r>
              <a:rPr lang="en-US" sz="1200" b="0" dirty="0" smtClean="0">
                <a:latin typeface="Calibri" panose="020F0502020204030204" pitchFamily="34" charset="0"/>
                <a:ea typeface="Calibri" panose="020F0502020204030204" pitchFamily="34" charset="0"/>
                <a:cs typeface="Times New Roman" panose="02020603050405020304" pitchFamily="18" charset="0"/>
              </a:rPr>
              <a:t>envision? </a:t>
            </a:r>
            <a:endParaRPr lang="en-US" sz="1200" b="0" dirty="0">
              <a:latin typeface="Calibri" panose="020F0502020204030204" pitchFamily="34" charset="0"/>
              <a:ea typeface="Calibri" panose="020F0502020204030204" pitchFamily="34" charset="0"/>
              <a:cs typeface="Times New Roman" panose="02020603050405020304" pitchFamily="18" charset="0"/>
            </a:endParaRPr>
          </a:p>
          <a:p>
            <a:pPr marL="169863" indent="-169863">
              <a:lnSpc>
                <a:spcPct val="107000"/>
              </a:lnSpc>
              <a:buClrTx/>
              <a:buSzPct val="90000"/>
              <a:buNone/>
            </a:pPr>
            <a:r>
              <a:rPr lang="en-US" sz="1200" b="0" dirty="0">
                <a:latin typeface="Calibri" panose="020F0502020204030204" pitchFamily="34" charset="0"/>
                <a:ea typeface="Calibri" panose="020F0502020204030204" pitchFamily="34" charset="0"/>
                <a:cs typeface="Times New Roman" panose="02020603050405020304" pitchFamily="18" charset="0"/>
              </a:rPr>
              <a:t>I. What impact would </a:t>
            </a:r>
            <a:r>
              <a:rPr lang="en-US" sz="1200" b="0" dirty="0" smtClean="0">
                <a:latin typeface="Calibri" panose="020F0502020204030204" pitchFamily="34" charset="0"/>
                <a:ea typeface="Calibri" panose="020F0502020204030204" pitchFamily="34" charset="0"/>
                <a:cs typeface="Times New Roman" panose="02020603050405020304" pitchFamily="18" charset="0"/>
              </a:rPr>
              <a:t>data </a:t>
            </a:r>
            <a:r>
              <a:rPr lang="en-US" sz="1200" b="0" dirty="0">
                <a:latin typeface="Calibri" panose="020F0502020204030204" pitchFamily="34" charset="0"/>
                <a:ea typeface="Calibri" panose="020F0502020204030204" pitchFamily="34" charset="0"/>
                <a:cs typeface="Times New Roman" panose="02020603050405020304" pitchFamily="18" charset="0"/>
              </a:rPr>
              <a:t>standards </a:t>
            </a:r>
            <a:r>
              <a:rPr lang="en-US" sz="1200" b="0" dirty="0" smtClean="0">
                <a:latin typeface="Calibri" panose="020F0502020204030204" pitchFamily="34" charset="0"/>
                <a:ea typeface="Calibri" panose="020F0502020204030204" pitchFamily="34" charset="0"/>
                <a:cs typeface="Times New Roman" panose="02020603050405020304" pitchFamily="18" charset="0"/>
              </a:rPr>
              <a:t>have </a:t>
            </a:r>
            <a:r>
              <a:rPr lang="en-US" sz="1200" b="0" dirty="0">
                <a:latin typeface="Calibri" panose="020F0502020204030204" pitchFamily="34" charset="0"/>
                <a:ea typeface="Calibri" panose="020F0502020204030204" pitchFamily="34" charset="0"/>
                <a:cs typeface="Times New Roman" panose="02020603050405020304" pitchFamily="18" charset="0"/>
              </a:rPr>
              <a:t>on you, your business, constituent </a:t>
            </a:r>
            <a:r>
              <a:rPr lang="en-US" sz="1200" b="0" dirty="0" smtClean="0">
                <a:latin typeface="Calibri" panose="020F0502020204030204" pitchFamily="34" charset="0"/>
                <a:ea typeface="Calibri" panose="020F0502020204030204" pitchFamily="34" charset="0"/>
                <a:cs typeface="Times New Roman" panose="02020603050405020304" pitchFamily="18" charset="0"/>
              </a:rPr>
              <a:t>group, </a:t>
            </a:r>
            <a:r>
              <a:rPr lang="en-US" sz="1200" b="0" dirty="0">
                <a:latin typeface="Calibri" panose="020F0502020204030204" pitchFamily="34" charset="0"/>
                <a:ea typeface="Calibri" panose="020F0502020204030204" pitchFamily="34" charset="0"/>
                <a:cs typeface="Times New Roman" panose="02020603050405020304" pitchFamily="18" charset="0"/>
              </a:rPr>
              <a:t>or pertinent </a:t>
            </a:r>
            <a:r>
              <a:rPr lang="en-US" sz="1200" b="0" dirty="0" smtClean="0">
                <a:latin typeface="Calibri" panose="020F0502020204030204" pitchFamily="34" charset="0"/>
                <a:ea typeface="Calibri" panose="020F0502020204030204" pitchFamily="34" charset="0"/>
                <a:cs typeface="Times New Roman" panose="02020603050405020304" pitchFamily="18" charset="0"/>
              </a:rPr>
              <a:t>stakeholders </a:t>
            </a:r>
            <a:r>
              <a:rPr lang="en-US" sz="1200" b="0" dirty="0">
                <a:latin typeface="Calibri" panose="020F0502020204030204" pitchFamily="34" charset="0"/>
                <a:ea typeface="Calibri" panose="020F0502020204030204" pitchFamily="34" charset="0"/>
                <a:cs typeface="Times New Roman" panose="02020603050405020304" pitchFamily="18" charset="0"/>
              </a:rPr>
              <a:t>and investments? </a:t>
            </a:r>
          </a:p>
          <a:p>
            <a:pPr marL="115888" indent="-115888">
              <a:lnSpc>
                <a:spcPct val="107000"/>
              </a:lnSpc>
              <a:buClrTx/>
              <a:buSzPct val="90000"/>
              <a:buNone/>
            </a:pPr>
            <a:r>
              <a:rPr lang="en-US" sz="1200" b="0" dirty="0">
                <a:latin typeface="Calibri" panose="020F0502020204030204" pitchFamily="34" charset="0"/>
                <a:ea typeface="Calibri" panose="020F0502020204030204" pitchFamily="34" charset="0"/>
                <a:cs typeface="Times New Roman" panose="02020603050405020304" pitchFamily="18" charset="0"/>
              </a:rPr>
              <a:t>J. What other criteria should be considered by Treasury and OMB in establishing the data standards on data exchange? </a:t>
            </a:r>
          </a:p>
        </p:txBody>
      </p:sp>
      <p:sp>
        <p:nvSpPr>
          <p:cNvPr id="8" name="Title 1"/>
          <p:cNvSpPr txBox="1">
            <a:spLocks/>
          </p:cNvSpPr>
          <p:nvPr/>
        </p:nvSpPr>
        <p:spPr>
          <a:xfrm>
            <a:off x="684018" y="1294998"/>
            <a:ext cx="8229600" cy="623857"/>
          </a:xfrm>
          <a:prstGeom prst="rect">
            <a:avLst/>
          </a:prstGeom>
        </p:spPr>
        <p:txBody>
          <a:bodyPr vert="horz" lIns="91440" tIns="45720" rIns="91440" bIns="45720" rtlCol="0" anchor="ctr" anchorCtr="0">
            <a:normAutofit fontScale="97500"/>
          </a:bodyPr>
          <a:lstStyle>
            <a:lvl1pPr algn="l" defTabSz="914400" rtl="0" eaLnBrk="1" latinLnBrk="0" hangingPunct="1">
              <a:lnSpc>
                <a:spcPts val="3200"/>
              </a:lnSpc>
              <a:spcBef>
                <a:spcPct val="0"/>
              </a:spcBef>
              <a:buNone/>
              <a:defRPr lang="en-US" sz="3200" b="1" kern="1200">
                <a:solidFill>
                  <a:schemeClr val="tx2"/>
                </a:solidFill>
                <a:latin typeface="Arial" pitchFamily="34" charset="0"/>
                <a:ea typeface="Verdana" pitchFamily="34" charset="0"/>
                <a:cs typeface="Arial" pitchFamily="34" charset="0"/>
              </a:defRPr>
            </a:lvl1pPr>
          </a:lstStyle>
          <a:p>
            <a:endParaRPr lang="en-US" dirty="0"/>
          </a:p>
        </p:txBody>
      </p:sp>
    </p:spTree>
    <p:extLst>
      <p:ext uri="{BB962C8B-B14F-4D97-AF65-F5344CB8AC3E}">
        <p14:creationId xmlns:p14="http://schemas.microsoft.com/office/powerpoint/2010/main" val="308928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Record metadata from all responses</a:t>
            </a:r>
          </a:p>
          <a:p>
            <a:pPr lvl="1"/>
            <a:r>
              <a:rPr lang="en-US" dirty="0" smtClean="0"/>
              <a:t>Name of respondent, organization, posted date, unique identifier, etc.</a:t>
            </a:r>
          </a:p>
          <a:p>
            <a:r>
              <a:rPr lang="en-US" dirty="0" smtClean="0"/>
              <a:t>Determine number of responses for each question</a:t>
            </a:r>
          </a:p>
          <a:p>
            <a:r>
              <a:rPr lang="en-US" dirty="0" smtClean="0"/>
              <a:t>Summarize information provided for each question, without validation or assessment of response content</a:t>
            </a:r>
          </a:p>
        </p:txBody>
      </p:sp>
      <p:sp>
        <p:nvSpPr>
          <p:cNvPr id="3" name="Title 2"/>
          <p:cNvSpPr>
            <a:spLocks noGrp="1"/>
          </p:cNvSpPr>
          <p:nvPr>
            <p:ph type="title"/>
          </p:nvPr>
        </p:nvSpPr>
        <p:spPr/>
        <p:txBody>
          <a:bodyPr/>
          <a:lstStyle/>
          <a:p>
            <a:r>
              <a:rPr lang="en-US" dirty="0" smtClean="0"/>
              <a:t>Approach</a:t>
            </a:r>
            <a:endParaRPr lang="en-US" dirty="0"/>
          </a:p>
        </p:txBody>
      </p:sp>
    </p:spTree>
    <p:extLst>
      <p:ext uri="{BB962C8B-B14F-4D97-AF65-F5344CB8AC3E}">
        <p14:creationId xmlns:p14="http://schemas.microsoft.com/office/powerpoint/2010/main" val="195909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468"/>
            <a:ext cx="6660263" cy="502702"/>
          </a:xfrm>
        </p:spPr>
        <p:txBody>
          <a:bodyPr/>
          <a:lstStyle/>
          <a:p>
            <a:r>
              <a:rPr lang="en-US" dirty="0" smtClean="0"/>
              <a:t>Overview of Responses</a:t>
            </a:r>
            <a:endParaRPr lang="en-US" dirty="0"/>
          </a:p>
        </p:txBody>
      </p:sp>
      <p:sp>
        <p:nvSpPr>
          <p:cNvPr id="3" name="Content Placeholder 2"/>
          <p:cNvSpPr>
            <a:spLocks noGrp="1"/>
          </p:cNvSpPr>
          <p:nvPr>
            <p:ph idx="1"/>
          </p:nvPr>
        </p:nvSpPr>
        <p:spPr>
          <a:xfrm>
            <a:off x="609598" y="1337366"/>
            <a:ext cx="5052971" cy="2444059"/>
          </a:xfrm>
        </p:spPr>
        <p:txBody>
          <a:bodyPr>
            <a:noAutofit/>
          </a:bodyPr>
          <a:lstStyle/>
          <a:p>
            <a:pPr>
              <a:lnSpc>
                <a:spcPct val="120000"/>
              </a:lnSpc>
              <a:spcAft>
                <a:spcPts val="300"/>
              </a:spcAft>
            </a:pPr>
            <a:r>
              <a:rPr lang="en-US" sz="1600" dirty="0" smtClean="0"/>
              <a:t>Fiscal Service received 34 unique responses*</a:t>
            </a:r>
          </a:p>
          <a:p>
            <a:pPr lvl="1">
              <a:lnSpc>
                <a:spcPct val="120000"/>
              </a:lnSpc>
              <a:spcAft>
                <a:spcPts val="300"/>
              </a:spcAft>
            </a:pPr>
            <a:r>
              <a:rPr lang="en-US" sz="1400" dirty="0" smtClean="0"/>
              <a:t>12 responses answered </a:t>
            </a:r>
            <a:r>
              <a:rPr lang="en-US" sz="1400" u="sng" dirty="0" smtClean="0"/>
              <a:t>all</a:t>
            </a:r>
            <a:r>
              <a:rPr lang="en-US" sz="1400" dirty="0" smtClean="0"/>
              <a:t> the questions</a:t>
            </a:r>
          </a:p>
          <a:p>
            <a:pPr lvl="1">
              <a:lnSpc>
                <a:spcPct val="120000"/>
              </a:lnSpc>
              <a:spcAft>
                <a:spcPts val="300"/>
              </a:spcAft>
            </a:pPr>
            <a:r>
              <a:rPr lang="en-US" sz="1400" dirty="0" smtClean="0"/>
              <a:t>6 responses answered </a:t>
            </a:r>
            <a:r>
              <a:rPr lang="en-US" sz="1400" u="sng" dirty="0" smtClean="0"/>
              <a:t>some</a:t>
            </a:r>
            <a:r>
              <a:rPr lang="en-US" sz="1400" dirty="0" smtClean="0"/>
              <a:t> of questions</a:t>
            </a:r>
          </a:p>
          <a:p>
            <a:pPr lvl="1">
              <a:lnSpc>
                <a:spcPct val="120000"/>
              </a:lnSpc>
              <a:spcAft>
                <a:spcPts val="300"/>
              </a:spcAft>
            </a:pPr>
            <a:r>
              <a:rPr lang="en-US" sz="1400" dirty="0" smtClean="0"/>
              <a:t>16 responses did not answer any questions</a:t>
            </a:r>
            <a:endParaRPr lang="en-US" sz="1400" dirty="0"/>
          </a:p>
          <a:p>
            <a:pPr lvl="1">
              <a:lnSpc>
                <a:spcPct val="120000"/>
              </a:lnSpc>
              <a:spcAft>
                <a:spcPts val="300"/>
              </a:spcAft>
            </a:pPr>
            <a:endParaRPr lang="en-US" sz="1600" dirty="0"/>
          </a:p>
          <a:p>
            <a:pPr>
              <a:lnSpc>
                <a:spcPct val="120000"/>
              </a:lnSpc>
              <a:spcAft>
                <a:spcPts val="300"/>
              </a:spcAft>
              <a:buClr>
                <a:srgbClr val="005B94"/>
              </a:buClr>
            </a:pPr>
            <a:r>
              <a:rPr lang="en-US" sz="1600" dirty="0"/>
              <a:t>In addition, a number of respondents provided useful recommendations for establishing Financial Data Standards for Data </a:t>
            </a:r>
            <a:r>
              <a:rPr lang="en-US" sz="1600" dirty="0" smtClean="0"/>
              <a:t>Exchange** that went beyond </a:t>
            </a:r>
            <a:r>
              <a:rPr lang="en-US" sz="1600" dirty="0"/>
              <a:t>the </a:t>
            </a:r>
            <a:r>
              <a:rPr lang="en-US" sz="1600" dirty="0" smtClean="0"/>
              <a:t>scope of </a:t>
            </a:r>
            <a:r>
              <a:rPr lang="en-US" sz="1600" dirty="0"/>
              <a:t>the </a:t>
            </a:r>
            <a:r>
              <a:rPr lang="en-US" sz="1600" dirty="0" smtClean="0"/>
              <a:t>questions</a:t>
            </a:r>
          </a:p>
        </p:txBody>
      </p:sp>
      <p:graphicFrame>
        <p:nvGraphicFramePr>
          <p:cNvPr id="5" name="Table 4"/>
          <p:cNvGraphicFramePr>
            <a:graphicFrameLocks noGrp="1"/>
          </p:cNvGraphicFramePr>
          <p:nvPr>
            <p:extLst>
              <p:ext uri="{D42A27DB-BD31-4B8C-83A1-F6EECF244321}">
                <p14:modId xmlns:p14="http://schemas.microsoft.com/office/powerpoint/2010/main" val="4165145981"/>
              </p:ext>
            </p:extLst>
          </p:nvPr>
        </p:nvGraphicFramePr>
        <p:xfrm>
          <a:off x="6136255" y="1439737"/>
          <a:ext cx="1804081" cy="3784243"/>
        </p:xfrm>
        <a:graphic>
          <a:graphicData uri="http://schemas.openxmlformats.org/drawingml/2006/table">
            <a:tbl>
              <a:tblPr firstRow="1" bandRow="1">
                <a:tableStyleId>{5C22544A-7EE6-4342-B048-85BDC9FD1C3A}</a:tableStyleId>
              </a:tblPr>
              <a:tblGrid>
                <a:gridCol w="811053"/>
                <a:gridCol w="993028"/>
              </a:tblGrid>
              <a:tr h="650153">
                <a:tc>
                  <a:txBody>
                    <a:bodyPr/>
                    <a:lstStyle/>
                    <a:p>
                      <a:r>
                        <a:rPr lang="en-US" sz="900" dirty="0" smtClean="0"/>
                        <a:t> FRN Question</a:t>
                      </a:r>
                      <a:endParaRPr lang="en-US" sz="900" dirty="0"/>
                    </a:p>
                  </a:txBody>
                  <a:tcPr/>
                </a:tc>
                <a:tc>
                  <a:txBody>
                    <a:bodyPr/>
                    <a:lstStyle/>
                    <a:p>
                      <a:r>
                        <a:rPr lang="en-US" sz="900" dirty="0" smtClean="0"/>
                        <a:t>Number of Responses</a:t>
                      </a:r>
                      <a:endParaRPr lang="en-US" sz="900" dirty="0"/>
                    </a:p>
                  </a:txBody>
                  <a:tcPr/>
                </a:tc>
              </a:tr>
              <a:tr h="313409">
                <a:tc>
                  <a:txBody>
                    <a:bodyPr/>
                    <a:lstStyle/>
                    <a:p>
                      <a:pPr algn="ctr"/>
                      <a:r>
                        <a:rPr lang="en-US" sz="900" dirty="0" smtClean="0"/>
                        <a:t>A</a:t>
                      </a:r>
                      <a:endParaRPr lang="en-US" sz="900" dirty="0"/>
                    </a:p>
                  </a:txBody>
                  <a:tcPr/>
                </a:tc>
                <a:tc>
                  <a:txBody>
                    <a:bodyPr/>
                    <a:lstStyle/>
                    <a:p>
                      <a:pPr algn="ctr"/>
                      <a:r>
                        <a:rPr lang="en-US" sz="900" dirty="0" smtClean="0"/>
                        <a:t>16</a:t>
                      </a:r>
                      <a:endParaRPr lang="en-US" sz="900" dirty="0"/>
                    </a:p>
                  </a:txBody>
                  <a:tcPr/>
                </a:tc>
              </a:tr>
              <a:tr h="313409">
                <a:tc>
                  <a:txBody>
                    <a:bodyPr/>
                    <a:lstStyle/>
                    <a:p>
                      <a:pPr algn="ctr"/>
                      <a:r>
                        <a:rPr lang="en-US" sz="900" dirty="0" smtClean="0"/>
                        <a:t>B</a:t>
                      </a:r>
                      <a:endParaRPr lang="en-US" sz="900" dirty="0"/>
                    </a:p>
                  </a:txBody>
                  <a:tcPr/>
                </a:tc>
                <a:tc>
                  <a:txBody>
                    <a:bodyPr/>
                    <a:lstStyle/>
                    <a:p>
                      <a:pPr algn="ctr"/>
                      <a:r>
                        <a:rPr lang="en-US" sz="900" dirty="0" smtClean="0"/>
                        <a:t>14</a:t>
                      </a:r>
                      <a:endParaRPr lang="en-US" sz="900" dirty="0"/>
                    </a:p>
                  </a:txBody>
                  <a:tcPr/>
                </a:tc>
              </a:tr>
              <a:tr h="313409">
                <a:tc>
                  <a:txBody>
                    <a:bodyPr/>
                    <a:lstStyle/>
                    <a:p>
                      <a:pPr algn="ctr"/>
                      <a:r>
                        <a:rPr lang="en-US" sz="900" dirty="0" smtClean="0"/>
                        <a:t>C</a:t>
                      </a:r>
                      <a:endParaRPr lang="en-US" sz="900" dirty="0"/>
                    </a:p>
                  </a:txBody>
                  <a:tcPr/>
                </a:tc>
                <a:tc>
                  <a:txBody>
                    <a:bodyPr/>
                    <a:lstStyle/>
                    <a:p>
                      <a:pPr algn="ctr"/>
                      <a:r>
                        <a:rPr lang="en-US" sz="900" dirty="0" smtClean="0"/>
                        <a:t>13</a:t>
                      </a:r>
                      <a:endParaRPr lang="en-US" sz="900" dirty="0"/>
                    </a:p>
                  </a:txBody>
                  <a:tcPr/>
                </a:tc>
              </a:tr>
              <a:tr h="313409">
                <a:tc>
                  <a:txBody>
                    <a:bodyPr/>
                    <a:lstStyle/>
                    <a:p>
                      <a:pPr algn="ctr"/>
                      <a:r>
                        <a:rPr lang="en-US" sz="900" dirty="0" smtClean="0"/>
                        <a:t>D</a:t>
                      </a:r>
                      <a:endParaRPr lang="en-US" sz="900" dirty="0"/>
                    </a:p>
                  </a:txBody>
                  <a:tcPr/>
                </a:tc>
                <a:tc>
                  <a:txBody>
                    <a:bodyPr/>
                    <a:lstStyle/>
                    <a:p>
                      <a:pPr algn="ctr"/>
                      <a:r>
                        <a:rPr lang="en-US" sz="900" dirty="0" smtClean="0"/>
                        <a:t>16</a:t>
                      </a:r>
                      <a:endParaRPr lang="en-US" sz="900" dirty="0"/>
                    </a:p>
                  </a:txBody>
                  <a:tcPr/>
                </a:tc>
              </a:tr>
              <a:tr h="313409">
                <a:tc>
                  <a:txBody>
                    <a:bodyPr/>
                    <a:lstStyle/>
                    <a:p>
                      <a:pPr algn="ctr"/>
                      <a:r>
                        <a:rPr lang="en-US" sz="900" dirty="0" smtClean="0"/>
                        <a:t>E</a:t>
                      </a:r>
                      <a:endParaRPr lang="en-US" sz="900" dirty="0"/>
                    </a:p>
                  </a:txBody>
                  <a:tcPr/>
                </a:tc>
                <a:tc>
                  <a:txBody>
                    <a:bodyPr/>
                    <a:lstStyle/>
                    <a:p>
                      <a:pPr algn="ctr"/>
                      <a:r>
                        <a:rPr lang="en-US" sz="900" dirty="0" smtClean="0"/>
                        <a:t>16</a:t>
                      </a:r>
                      <a:endParaRPr lang="en-US" sz="900" dirty="0"/>
                    </a:p>
                  </a:txBody>
                  <a:tcPr/>
                </a:tc>
              </a:tr>
              <a:tr h="313409">
                <a:tc>
                  <a:txBody>
                    <a:bodyPr/>
                    <a:lstStyle/>
                    <a:p>
                      <a:pPr algn="ctr"/>
                      <a:r>
                        <a:rPr lang="en-US" sz="900" dirty="0" smtClean="0"/>
                        <a:t>F</a:t>
                      </a:r>
                      <a:endParaRPr lang="en-US" sz="900" dirty="0"/>
                    </a:p>
                  </a:txBody>
                  <a:tcPr/>
                </a:tc>
                <a:tc>
                  <a:txBody>
                    <a:bodyPr/>
                    <a:lstStyle/>
                    <a:p>
                      <a:pPr algn="ctr"/>
                      <a:r>
                        <a:rPr lang="en-US" sz="900" dirty="0" smtClean="0"/>
                        <a:t>14</a:t>
                      </a:r>
                      <a:endParaRPr lang="en-US" sz="900" dirty="0"/>
                    </a:p>
                  </a:txBody>
                  <a:tcPr/>
                </a:tc>
              </a:tr>
              <a:tr h="313409">
                <a:tc>
                  <a:txBody>
                    <a:bodyPr/>
                    <a:lstStyle/>
                    <a:p>
                      <a:pPr algn="ctr"/>
                      <a:r>
                        <a:rPr lang="en-US" sz="900" dirty="0" smtClean="0"/>
                        <a:t>G</a:t>
                      </a:r>
                      <a:endParaRPr lang="en-US" sz="900" dirty="0"/>
                    </a:p>
                  </a:txBody>
                  <a:tcPr/>
                </a:tc>
                <a:tc>
                  <a:txBody>
                    <a:bodyPr/>
                    <a:lstStyle/>
                    <a:p>
                      <a:pPr algn="ctr"/>
                      <a:r>
                        <a:rPr lang="en-US" sz="900" dirty="0" smtClean="0"/>
                        <a:t>16</a:t>
                      </a:r>
                      <a:endParaRPr lang="en-US" sz="900" dirty="0"/>
                    </a:p>
                  </a:txBody>
                  <a:tcPr/>
                </a:tc>
              </a:tr>
              <a:tr h="313409">
                <a:tc>
                  <a:txBody>
                    <a:bodyPr/>
                    <a:lstStyle/>
                    <a:p>
                      <a:pPr algn="ctr"/>
                      <a:r>
                        <a:rPr lang="en-US" sz="900" dirty="0" smtClean="0"/>
                        <a:t>H</a:t>
                      </a:r>
                      <a:endParaRPr lang="en-US" sz="900" dirty="0"/>
                    </a:p>
                  </a:txBody>
                  <a:tcPr/>
                </a:tc>
                <a:tc>
                  <a:txBody>
                    <a:bodyPr/>
                    <a:lstStyle/>
                    <a:p>
                      <a:pPr algn="ctr"/>
                      <a:r>
                        <a:rPr lang="en-US" sz="900" dirty="0" smtClean="0"/>
                        <a:t>16</a:t>
                      </a:r>
                      <a:endParaRPr lang="en-US" sz="900" dirty="0"/>
                    </a:p>
                  </a:txBody>
                  <a:tcPr/>
                </a:tc>
              </a:tr>
              <a:tr h="313409">
                <a:tc>
                  <a:txBody>
                    <a:bodyPr/>
                    <a:lstStyle/>
                    <a:p>
                      <a:pPr algn="ctr"/>
                      <a:r>
                        <a:rPr lang="en-US" sz="900" dirty="0" smtClean="0"/>
                        <a:t>I</a:t>
                      </a:r>
                      <a:endParaRPr lang="en-US" sz="900" dirty="0"/>
                    </a:p>
                  </a:txBody>
                  <a:tcPr/>
                </a:tc>
                <a:tc>
                  <a:txBody>
                    <a:bodyPr/>
                    <a:lstStyle/>
                    <a:p>
                      <a:pPr algn="ctr"/>
                      <a:r>
                        <a:rPr lang="en-US" sz="900" dirty="0" smtClean="0"/>
                        <a:t>14</a:t>
                      </a:r>
                      <a:endParaRPr lang="en-US" sz="900" dirty="0"/>
                    </a:p>
                  </a:txBody>
                  <a:tcPr/>
                </a:tc>
              </a:tr>
              <a:tr h="313409">
                <a:tc>
                  <a:txBody>
                    <a:bodyPr/>
                    <a:lstStyle/>
                    <a:p>
                      <a:pPr algn="ctr"/>
                      <a:r>
                        <a:rPr lang="en-US" sz="900" dirty="0" smtClean="0"/>
                        <a:t>J</a:t>
                      </a:r>
                      <a:endParaRPr lang="en-US" sz="900" dirty="0"/>
                    </a:p>
                  </a:txBody>
                  <a:tcPr/>
                </a:tc>
                <a:tc>
                  <a:txBody>
                    <a:bodyPr/>
                    <a:lstStyle/>
                    <a:p>
                      <a:pPr algn="ctr"/>
                      <a:r>
                        <a:rPr lang="en-US" sz="900" dirty="0" smtClean="0"/>
                        <a:t>14</a:t>
                      </a:r>
                      <a:endParaRPr lang="en-US" sz="900" dirty="0"/>
                    </a:p>
                  </a:txBody>
                  <a:tcPr/>
                </a:tc>
              </a:tr>
            </a:tbl>
          </a:graphicData>
        </a:graphic>
      </p:graphicFrame>
      <p:sp>
        <p:nvSpPr>
          <p:cNvPr id="6" name="Rectangle 5"/>
          <p:cNvSpPr/>
          <p:nvPr/>
        </p:nvSpPr>
        <p:spPr>
          <a:xfrm>
            <a:off x="609598" y="5993768"/>
            <a:ext cx="7941015" cy="537070"/>
          </a:xfrm>
          <a:prstGeom prst="rect">
            <a:avLst/>
          </a:prstGeom>
        </p:spPr>
        <p:txBody>
          <a:bodyPr wrap="square">
            <a:spAutoFit/>
          </a:bodyPr>
          <a:lstStyle/>
          <a:p>
            <a:pPr lvl="0">
              <a:lnSpc>
                <a:spcPct val="120000"/>
              </a:lnSpc>
              <a:spcAft>
                <a:spcPts val="300"/>
              </a:spcAft>
              <a:buClr>
                <a:srgbClr val="005B94"/>
              </a:buClr>
              <a:buSzPct val="120000"/>
              <a:tabLst>
                <a:tab pos="282575" algn="l"/>
              </a:tabLst>
            </a:pPr>
            <a:r>
              <a:rPr lang="en-US" sz="1100" i="1" dirty="0" smtClean="0">
                <a:solidFill>
                  <a:prstClr val="black"/>
                </a:solidFill>
                <a:latin typeface="Arial" pitchFamily="34" charset="0"/>
                <a:cs typeface="Arial" pitchFamily="34" charset="0"/>
              </a:rPr>
              <a:t>*  Two </a:t>
            </a:r>
            <a:r>
              <a:rPr lang="en-US" sz="1100" i="1" dirty="0">
                <a:solidFill>
                  <a:prstClr val="black"/>
                </a:solidFill>
                <a:latin typeface="Arial" pitchFamily="34" charset="0"/>
                <a:cs typeface="Arial" pitchFamily="34" charset="0"/>
              </a:rPr>
              <a:t>of the 35 responses were </a:t>
            </a:r>
            <a:r>
              <a:rPr lang="en-US" sz="1100" i="1" dirty="0" smtClean="0">
                <a:solidFill>
                  <a:prstClr val="black"/>
                </a:solidFill>
                <a:latin typeface="Arial" pitchFamily="34" charset="0"/>
                <a:cs typeface="Arial" pitchFamily="34" charset="0"/>
              </a:rPr>
              <a:t>identical</a:t>
            </a:r>
          </a:p>
          <a:p>
            <a:pPr>
              <a:lnSpc>
                <a:spcPct val="120000"/>
              </a:lnSpc>
              <a:spcAft>
                <a:spcPts val="300"/>
              </a:spcAft>
              <a:buClr>
                <a:srgbClr val="005B94"/>
              </a:buClr>
              <a:buSzPct val="120000"/>
            </a:pPr>
            <a:r>
              <a:rPr lang="en-US" sz="1100" i="1" dirty="0" smtClean="0">
                <a:solidFill>
                  <a:prstClr val="black"/>
                </a:solidFill>
                <a:latin typeface="Arial" pitchFamily="34" charset="0"/>
                <a:cs typeface="Arial" pitchFamily="34" charset="0"/>
              </a:rPr>
              <a:t>**  Based on the </a:t>
            </a:r>
            <a:r>
              <a:rPr lang="en-US" sz="1100" i="1" dirty="0">
                <a:solidFill>
                  <a:prstClr val="black"/>
                </a:solidFill>
                <a:latin typeface="Arial" pitchFamily="34" charset="0"/>
                <a:cs typeface="Arial" pitchFamily="34" charset="0"/>
              </a:rPr>
              <a:t>Data Management Association </a:t>
            </a:r>
            <a:r>
              <a:rPr lang="en-US" sz="1100" i="1" dirty="0" smtClean="0">
                <a:solidFill>
                  <a:prstClr val="black"/>
                </a:solidFill>
                <a:latin typeface="Arial" pitchFamily="34" charset="0"/>
                <a:cs typeface="Arial" pitchFamily="34" charset="0"/>
              </a:rPr>
              <a:t>(DAMA) Guide </a:t>
            </a:r>
            <a:r>
              <a:rPr lang="en-US" sz="1100" i="1" dirty="0">
                <a:solidFill>
                  <a:prstClr val="black"/>
                </a:solidFill>
                <a:latin typeface="Arial" pitchFamily="34" charset="0"/>
                <a:cs typeface="Arial" pitchFamily="34" charset="0"/>
              </a:rPr>
              <a:t>to the Data Management Body of </a:t>
            </a:r>
            <a:r>
              <a:rPr lang="en-US" sz="1100" i="1" dirty="0" smtClean="0">
                <a:solidFill>
                  <a:prstClr val="black"/>
                </a:solidFill>
                <a:latin typeface="Arial" pitchFamily="34" charset="0"/>
                <a:cs typeface="Arial" pitchFamily="34" charset="0"/>
              </a:rPr>
              <a:t>Knowledge (DMBOK)</a:t>
            </a:r>
            <a:endParaRPr lang="en-US" sz="1100" i="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759240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457468"/>
            <a:ext cx="6660263" cy="502702"/>
          </a:xfrm>
        </p:spPr>
        <p:txBody>
          <a:bodyPr>
            <a:normAutofit fontScale="90000"/>
          </a:bodyPr>
          <a:lstStyle/>
          <a:p>
            <a:r>
              <a:rPr lang="en-US" dirty="0" smtClean="0"/>
              <a:t>Question A: Open Data</a:t>
            </a:r>
            <a:br>
              <a:rPr lang="en-US" dirty="0" smtClean="0"/>
            </a:br>
            <a:r>
              <a:rPr lang="en-US" dirty="0" smtClean="0"/>
              <a:t>Summary of Responses </a:t>
            </a:r>
          </a:p>
        </p:txBody>
      </p:sp>
      <p:sp>
        <p:nvSpPr>
          <p:cNvPr id="2" name="Content Placeholder 1"/>
          <p:cNvSpPr>
            <a:spLocks noGrp="1"/>
          </p:cNvSpPr>
          <p:nvPr>
            <p:ph idx="1"/>
          </p:nvPr>
        </p:nvSpPr>
        <p:spPr>
          <a:xfrm>
            <a:off x="7026115" y="1371601"/>
            <a:ext cx="1986149" cy="2603714"/>
          </a:xfrm>
          <a:ln>
            <a:solidFill>
              <a:schemeClr val="tx1"/>
            </a:solidFill>
          </a:ln>
        </p:spPr>
        <p:txBody>
          <a:bodyPr>
            <a:noAutofit/>
          </a:bodyPr>
          <a:lstStyle/>
          <a:p>
            <a:pPr marL="0" indent="0">
              <a:spcAft>
                <a:spcPts val="200"/>
              </a:spcAft>
              <a:buNone/>
            </a:pPr>
            <a:r>
              <a:rPr lang="en-US" sz="1050" u="sng" dirty="0" smtClean="0"/>
              <a:t>Respondents</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Ambur</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Publish </a:t>
            </a:r>
            <a:r>
              <a:rPr lang="en-US" sz="900" b="0" dirty="0">
                <a:latin typeface="Calibri" panose="020F0502020204030204" pitchFamily="34" charset="0"/>
                <a:ea typeface="Calibri" panose="020F0502020204030204" pitchFamily="34" charset="0"/>
                <a:cs typeface="Times New Roman" panose="02020603050405020304" pitchFamily="18" charset="0"/>
              </a:rPr>
              <a:t>What You Fund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Mark V Systems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P3 Data Systems,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OASIS Universal Business Language Technical Committee</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AICPA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CGI Federal,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Hoffman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IRIS Business Services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PWC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Sunlight Foundation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Booz Allen Hamilton</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AGA</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Data </a:t>
            </a:r>
            <a:r>
              <a:rPr lang="en-US" sz="900" b="0" dirty="0">
                <a:latin typeface="Calibri" panose="020F0502020204030204" pitchFamily="34" charset="0"/>
                <a:ea typeface="Calibri" panose="020F0502020204030204" pitchFamily="34" charset="0"/>
                <a:cs typeface="Times New Roman" panose="02020603050405020304" pitchFamily="18" charset="0"/>
              </a:rPr>
              <a:t>Transparency Coalition</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XBRL.US</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Center for Organizational Analysis</a:t>
            </a:r>
            <a:endParaRPr lang="en-US" sz="900" b="0" dirty="0">
              <a:latin typeface="Calibri" panose="020F0502020204030204" pitchFamily="34" charset="0"/>
              <a:ea typeface="Calibri" panose="020F0502020204030204" pitchFamily="34" charset="0"/>
              <a:cs typeface="Times New Roman" panose="02020603050405020304" pitchFamily="18" charset="0"/>
            </a:endParaRPr>
          </a:p>
          <a:p>
            <a:pPr marL="0" indent="0">
              <a:spcAft>
                <a:spcPts val="200"/>
              </a:spcAft>
              <a:buNone/>
            </a:pPr>
            <a:endParaRPr lang="en-US" sz="1050" u="sng" dirty="0" smtClean="0"/>
          </a:p>
        </p:txBody>
      </p:sp>
      <p:sp>
        <p:nvSpPr>
          <p:cNvPr id="11" name="Content Placeholder 1"/>
          <p:cNvSpPr txBox="1">
            <a:spLocks/>
          </p:cNvSpPr>
          <p:nvPr/>
        </p:nvSpPr>
        <p:spPr>
          <a:xfrm>
            <a:off x="730866" y="2402963"/>
            <a:ext cx="6062420" cy="4097864"/>
          </a:xfrm>
          <a:prstGeom prst="rect">
            <a:avLst/>
          </a:prstGeom>
          <a:ln>
            <a:solidFill>
              <a:schemeClr val="bg1"/>
            </a:solidFill>
          </a:ln>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u="sng" dirty="0"/>
              <a:t>Summary of </a:t>
            </a:r>
            <a:r>
              <a:rPr lang="en-US" sz="1400" u="sng" dirty="0" smtClean="0"/>
              <a:t>Responses</a:t>
            </a:r>
            <a:endParaRPr lang="en-US" sz="1400" u="sng" dirty="0"/>
          </a:p>
          <a:p>
            <a:r>
              <a:rPr lang="en-US" sz="1400" b="0" dirty="0"/>
              <a:t>An open standard should be selected and </a:t>
            </a:r>
            <a:r>
              <a:rPr lang="en-US" sz="1400" b="0" dirty="0" smtClean="0"/>
              <a:t>prescribed.</a:t>
            </a:r>
          </a:p>
          <a:p>
            <a:r>
              <a:rPr lang="en-US" sz="1400" b="0" dirty="0" smtClean="0"/>
              <a:t>Many </a:t>
            </a:r>
            <a:r>
              <a:rPr lang="en-US" sz="1400" b="0" dirty="0"/>
              <a:t>standards are </a:t>
            </a:r>
            <a:r>
              <a:rPr lang="en-US" sz="1400" b="0" dirty="0" smtClean="0"/>
              <a:t>available: most commonly </a:t>
            </a:r>
            <a:r>
              <a:rPr lang="en-US" sz="1400" b="0" dirty="0"/>
              <a:t>recommended were XML, XBRL, JSON, </a:t>
            </a:r>
            <a:r>
              <a:rPr lang="en-US" sz="1400" b="0" dirty="0" smtClean="0"/>
              <a:t>NIEM</a:t>
            </a:r>
            <a:r>
              <a:rPr lang="en-US" sz="1400" b="0" dirty="0"/>
              <a:t>, and extending </a:t>
            </a:r>
            <a:r>
              <a:rPr lang="en-US" sz="1400" b="0" dirty="0" smtClean="0"/>
              <a:t>XML.*</a:t>
            </a:r>
          </a:p>
          <a:p>
            <a:r>
              <a:rPr lang="en-US" sz="1400" b="0" dirty="0" smtClean="0"/>
              <a:t>Both information technology (IT) </a:t>
            </a:r>
            <a:r>
              <a:rPr lang="en-US" sz="1400" b="0" dirty="0"/>
              <a:t>systems and humans should be able to read and process the </a:t>
            </a:r>
            <a:r>
              <a:rPr lang="en-US" sz="1400" b="0" dirty="0" smtClean="0"/>
              <a:t>data.</a:t>
            </a:r>
          </a:p>
          <a:p>
            <a:r>
              <a:rPr lang="en-US" sz="1400" b="0" dirty="0" smtClean="0"/>
              <a:t>Standard should </a:t>
            </a:r>
            <a:r>
              <a:rPr lang="en-US" sz="1400" b="0" dirty="0"/>
              <a:t>use implementation practices that support open </a:t>
            </a:r>
            <a:r>
              <a:rPr lang="en-US" sz="1400" b="0" dirty="0" smtClean="0"/>
              <a:t>implementation. This includes human </a:t>
            </a:r>
            <a:r>
              <a:rPr lang="en-US" sz="1400" b="0" dirty="0"/>
              <a:t>readable labels, license free data, </a:t>
            </a:r>
            <a:r>
              <a:rPr lang="en-US" sz="1400" b="0" dirty="0" smtClean="0"/>
              <a:t>and sharing </a:t>
            </a:r>
            <a:r>
              <a:rPr lang="en-US" sz="1400" b="0" dirty="0"/>
              <a:t>of tools and software that </a:t>
            </a:r>
            <a:r>
              <a:rPr lang="en-US" sz="1400" b="0" dirty="0" smtClean="0"/>
              <a:t>support </a:t>
            </a:r>
            <a:r>
              <a:rPr lang="en-US" sz="1400" b="0" dirty="0"/>
              <a:t>data standards.</a:t>
            </a:r>
          </a:p>
        </p:txBody>
      </p:sp>
      <p:sp>
        <p:nvSpPr>
          <p:cNvPr id="14" name="Content Placeholder 1"/>
          <p:cNvSpPr txBox="1">
            <a:spLocks/>
          </p:cNvSpPr>
          <p:nvPr/>
        </p:nvSpPr>
        <p:spPr>
          <a:xfrm>
            <a:off x="730866" y="1371601"/>
            <a:ext cx="5848166" cy="821409"/>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i="1" dirty="0" smtClean="0">
                <a:latin typeface="Calibri" panose="020F0502020204030204" pitchFamily="34" charset="0"/>
                <a:ea typeface="Calibri" panose="020F0502020204030204" pitchFamily="34" charset="0"/>
                <a:cs typeface="Times New Roman" panose="02020603050405020304" pitchFamily="18" charset="0"/>
              </a:rPr>
              <a:t>Please </a:t>
            </a:r>
            <a:r>
              <a:rPr lang="en-US" sz="1200" b="0" i="1" dirty="0">
                <a:latin typeface="Calibri" panose="020F0502020204030204" pitchFamily="34" charset="0"/>
                <a:ea typeface="Calibri" panose="020F0502020204030204" pitchFamily="34" charset="0"/>
                <a:cs typeface="Times New Roman" panose="02020603050405020304" pitchFamily="18" charset="0"/>
              </a:rPr>
              <a:t>describe or provide examples of data standards on data exchange that could ensure the data is “open.” Open in this context means anyone can access, use, or re-use posted information, including the public, Federal agencies, local and state governments, academia, media, industry, standard-setting bodies, transparency groups, on a worldwide scale.</a:t>
            </a:r>
          </a:p>
        </p:txBody>
      </p:sp>
      <p:sp>
        <p:nvSpPr>
          <p:cNvPr id="6" name="TextBox 5"/>
          <p:cNvSpPr txBox="1"/>
          <p:nvPr/>
        </p:nvSpPr>
        <p:spPr>
          <a:xfrm>
            <a:off x="730866" y="5344427"/>
            <a:ext cx="7174543" cy="1169551"/>
          </a:xfrm>
          <a:prstGeom prst="rect">
            <a:avLst/>
          </a:prstGeom>
          <a:noFill/>
          <a:ln>
            <a:solidFill>
              <a:schemeClr val="tx1"/>
            </a:solidFill>
          </a:ln>
        </p:spPr>
        <p:txBody>
          <a:bodyPr wrap="square" rtlCol="0">
            <a:spAutoFit/>
          </a:bodyPr>
          <a:lstStyle/>
          <a:p>
            <a:pPr>
              <a:spcAft>
                <a:spcPts val="600"/>
              </a:spcAft>
            </a:pPr>
            <a:r>
              <a:rPr lang="en-US" sz="1000" dirty="0" smtClean="0">
                <a:ea typeface="Verdana" pitchFamily="34" charset="0"/>
                <a:cs typeface="Verdana" pitchFamily="34" charset="0"/>
              </a:rPr>
              <a:t>* XML: Extensible Markup Language – </a:t>
            </a:r>
            <a:r>
              <a:rPr lang="en-US" sz="1000" dirty="0">
                <a:ea typeface="Verdana" pitchFamily="34" charset="0"/>
                <a:cs typeface="Verdana" pitchFamily="34" charset="0"/>
                <a:hlinkClick r:id="rId2"/>
              </a:rPr>
              <a:t>http://www.w3.org/XML</a:t>
            </a:r>
            <a:r>
              <a:rPr lang="en-US" sz="1000" dirty="0" smtClean="0">
                <a:ea typeface="Verdana" pitchFamily="34" charset="0"/>
                <a:cs typeface="Verdana" pitchFamily="34" charset="0"/>
                <a:hlinkClick r:id="rId2"/>
              </a:rPr>
              <a:t>/</a:t>
            </a:r>
            <a:r>
              <a:rPr lang="en-US" sz="1000" dirty="0" smtClean="0">
                <a:ea typeface="Verdana" pitchFamily="34" charset="0"/>
                <a:cs typeface="Verdana" pitchFamily="34" charset="0"/>
              </a:rPr>
              <a:t> </a:t>
            </a:r>
          </a:p>
          <a:p>
            <a:pPr>
              <a:spcAft>
                <a:spcPts val="600"/>
              </a:spcAft>
            </a:pPr>
            <a:r>
              <a:rPr lang="en-US" sz="1000" dirty="0" smtClean="0">
                <a:ea typeface="Verdana" pitchFamily="34" charset="0"/>
                <a:cs typeface="Verdana" pitchFamily="34" charset="0"/>
              </a:rPr>
              <a:t>  XBRL: </a:t>
            </a:r>
            <a:r>
              <a:rPr lang="en-US" sz="1000" dirty="0"/>
              <a:t>eXtensible Business Reporting </a:t>
            </a:r>
            <a:r>
              <a:rPr lang="en-US" sz="1000" dirty="0" smtClean="0"/>
              <a:t>Language) – </a:t>
            </a:r>
            <a:r>
              <a:rPr lang="en-US" sz="1000" dirty="0">
                <a:hlinkClick r:id="rId3"/>
              </a:rPr>
              <a:t>https://www.xbrl.org</a:t>
            </a:r>
            <a:r>
              <a:rPr lang="en-US" sz="1000" dirty="0" smtClean="0">
                <a:hlinkClick r:id="rId3"/>
              </a:rPr>
              <a:t>/</a:t>
            </a:r>
            <a:r>
              <a:rPr lang="en-US" sz="1000" dirty="0" smtClean="0"/>
              <a:t> </a:t>
            </a:r>
          </a:p>
          <a:p>
            <a:pPr>
              <a:spcAft>
                <a:spcPts val="600"/>
              </a:spcAft>
            </a:pPr>
            <a:r>
              <a:rPr lang="en-US" sz="1000" dirty="0" smtClean="0"/>
              <a:t>  UBL: Universal Business Language</a:t>
            </a:r>
            <a:r>
              <a:rPr lang="en-US" sz="1000" dirty="0"/>
              <a:t> – </a:t>
            </a:r>
            <a:r>
              <a:rPr lang="en-US" sz="1000" dirty="0">
                <a:hlinkClick r:id="rId4"/>
              </a:rPr>
              <a:t>https://</a:t>
            </a:r>
            <a:r>
              <a:rPr lang="en-US" sz="1000" dirty="0" smtClean="0">
                <a:hlinkClick r:id="rId4"/>
              </a:rPr>
              <a:t>www.oasis-open.org/committees/tc_home.php?wg_abbrev=ubl</a:t>
            </a:r>
            <a:r>
              <a:rPr lang="en-US" sz="1000" dirty="0" smtClean="0"/>
              <a:t> </a:t>
            </a:r>
          </a:p>
          <a:p>
            <a:pPr>
              <a:spcAft>
                <a:spcPts val="600"/>
              </a:spcAft>
            </a:pPr>
            <a:r>
              <a:rPr lang="en-US" sz="1000" dirty="0" smtClean="0"/>
              <a:t>  JSON: JavaScript Object Notation</a:t>
            </a:r>
            <a:r>
              <a:rPr lang="en-US" sz="1000" dirty="0"/>
              <a:t> – </a:t>
            </a:r>
            <a:r>
              <a:rPr lang="en-US" sz="1000" dirty="0">
                <a:hlinkClick r:id="rId5"/>
              </a:rPr>
              <a:t>http://www.json.org</a:t>
            </a:r>
            <a:r>
              <a:rPr lang="en-US" sz="1000" dirty="0" smtClean="0">
                <a:hlinkClick r:id="rId5"/>
              </a:rPr>
              <a:t>/</a:t>
            </a:r>
            <a:r>
              <a:rPr lang="en-US" sz="1000" dirty="0" smtClean="0"/>
              <a:t> </a:t>
            </a:r>
            <a:endParaRPr lang="en-US" sz="1000" dirty="0"/>
          </a:p>
          <a:p>
            <a:pPr>
              <a:spcAft>
                <a:spcPts val="600"/>
              </a:spcAft>
            </a:pPr>
            <a:r>
              <a:rPr lang="en-US" sz="1000" dirty="0" smtClean="0"/>
              <a:t>  NIEM: National Information Exchange Model</a:t>
            </a:r>
            <a:r>
              <a:rPr lang="en-US" sz="1000" dirty="0"/>
              <a:t> – </a:t>
            </a:r>
            <a:r>
              <a:rPr lang="en-US" sz="1000" dirty="0">
                <a:hlinkClick r:id="rId6"/>
              </a:rPr>
              <a:t>https://</a:t>
            </a:r>
            <a:r>
              <a:rPr lang="en-US" sz="1000" dirty="0" smtClean="0">
                <a:hlinkClick r:id="rId6"/>
              </a:rPr>
              <a:t>www.niem.gov/Pages/default.aspx</a:t>
            </a:r>
            <a:r>
              <a:rPr lang="en-US" sz="1000" dirty="0" smtClean="0"/>
              <a:t> </a:t>
            </a:r>
          </a:p>
        </p:txBody>
      </p:sp>
    </p:spTree>
    <p:extLst>
      <p:ext uri="{BB962C8B-B14F-4D97-AF65-F5344CB8AC3E}">
        <p14:creationId xmlns:p14="http://schemas.microsoft.com/office/powerpoint/2010/main" val="1108572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457468"/>
            <a:ext cx="6660263" cy="502702"/>
          </a:xfrm>
        </p:spPr>
        <p:txBody>
          <a:bodyPr>
            <a:normAutofit fontScale="90000"/>
          </a:bodyPr>
          <a:lstStyle/>
          <a:p>
            <a:r>
              <a:rPr lang="en-US" dirty="0" smtClean="0"/>
              <a:t>Question B: Available Data</a:t>
            </a:r>
            <a:br>
              <a:rPr lang="en-US" dirty="0" smtClean="0"/>
            </a:br>
            <a:r>
              <a:rPr lang="en-US" dirty="0" smtClean="0"/>
              <a:t>Summary of Responses </a:t>
            </a:r>
          </a:p>
        </p:txBody>
      </p:sp>
      <p:sp>
        <p:nvSpPr>
          <p:cNvPr id="2" name="Content Placeholder 1"/>
          <p:cNvSpPr>
            <a:spLocks noGrp="1"/>
          </p:cNvSpPr>
          <p:nvPr>
            <p:ph idx="1"/>
          </p:nvPr>
        </p:nvSpPr>
        <p:spPr>
          <a:xfrm>
            <a:off x="6987370" y="1371601"/>
            <a:ext cx="1962901" cy="2464230"/>
          </a:xfrm>
          <a:ln>
            <a:solidFill>
              <a:schemeClr val="tx1"/>
            </a:solidFill>
          </a:ln>
        </p:spPr>
        <p:txBody>
          <a:bodyPr>
            <a:noAutofit/>
          </a:bodyPr>
          <a:lstStyle/>
          <a:p>
            <a:pPr marL="0" indent="0">
              <a:spcAft>
                <a:spcPts val="200"/>
              </a:spcAft>
              <a:buNone/>
            </a:pPr>
            <a:r>
              <a:rPr lang="en-US" sz="1050" u="sng" dirty="0" smtClean="0"/>
              <a:t>Respondents</a:t>
            </a:r>
            <a:endParaRPr lang="en-US" sz="1050" u="sng" dirty="0"/>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Ambur</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Mark </a:t>
            </a:r>
            <a:r>
              <a:rPr lang="en-US" sz="900" b="0" dirty="0">
                <a:latin typeface="Calibri" panose="020F0502020204030204" pitchFamily="34" charset="0"/>
                <a:ea typeface="Calibri" panose="020F0502020204030204" pitchFamily="34" charset="0"/>
                <a:cs typeface="Times New Roman" panose="02020603050405020304" pitchFamily="18" charset="0"/>
              </a:rPr>
              <a:t>V Systems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P3 Data Systems,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OASIS Universal Business Language Technical Committee</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AICPA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CGI Federal, Inc</a:t>
            </a:r>
            <a:r>
              <a:rPr lang="en-US" sz="900" b="0" dirty="0" smtClean="0">
                <a:latin typeface="Calibri" panose="020F0502020204030204" pitchFamily="34" charset="0"/>
                <a:ea typeface="Calibri" panose="020F0502020204030204" pitchFamily="34" charset="0"/>
                <a:cs typeface="Times New Roman" panose="02020603050405020304" pitchFamily="18" charset="0"/>
              </a:rPr>
              <a:t>.</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Hoffman</a:t>
            </a:r>
            <a:endParaRPr lang="en-US" sz="900" b="0" dirty="0">
              <a:latin typeface="Calibri" panose="020F0502020204030204" pitchFamily="34" charset="0"/>
              <a:ea typeface="Calibri" panose="020F0502020204030204" pitchFamily="34" charset="0"/>
              <a:cs typeface="Times New Roman" panose="02020603050405020304" pitchFamily="18" charset="0"/>
            </a:endParaRP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IRIS Business Services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PWC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Sunlight Foundation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Booz Allen Hamilton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Data Transparency Coalition</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XBRL.US</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Center for Organizational </a:t>
            </a:r>
            <a:r>
              <a:rPr lang="en-US" sz="900" b="0" dirty="0" smtClean="0">
                <a:latin typeface="Calibri" panose="020F0502020204030204" pitchFamily="34" charset="0"/>
                <a:ea typeface="Calibri" panose="020F0502020204030204" pitchFamily="34" charset="0"/>
                <a:cs typeface="Times New Roman" panose="02020603050405020304" pitchFamily="18" charset="0"/>
              </a:rPr>
              <a:t>Excellence</a:t>
            </a:r>
            <a:endParaRPr lang="en-US" sz="900" b="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Content Placeholder 1"/>
          <p:cNvSpPr txBox="1">
            <a:spLocks/>
          </p:cNvSpPr>
          <p:nvPr/>
        </p:nvSpPr>
        <p:spPr>
          <a:xfrm>
            <a:off x="730866" y="2402963"/>
            <a:ext cx="6062420" cy="4097864"/>
          </a:xfrm>
          <a:prstGeom prst="rect">
            <a:avLst/>
          </a:prstGeom>
          <a:ln>
            <a:solidFill>
              <a:schemeClr val="bg1"/>
            </a:solidFill>
          </a:ln>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u="sng" dirty="0"/>
              <a:t>Summary of </a:t>
            </a:r>
            <a:r>
              <a:rPr lang="en-US" sz="1400" u="sng" dirty="0" smtClean="0"/>
              <a:t>Responses</a:t>
            </a:r>
            <a:endParaRPr lang="en-US" sz="1400" u="sng" dirty="0"/>
          </a:p>
          <a:p>
            <a:r>
              <a:rPr lang="en-US" sz="1400" b="0" dirty="0" smtClean="0"/>
              <a:t>Several standards are available that are generally free of charge: XML, XBRL, UBL, JSON, and NIEM.</a:t>
            </a:r>
            <a:endParaRPr lang="en-US" sz="1400" b="0" dirty="0"/>
          </a:p>
          <a:p>
            <a:r>
              <a:rPr lang="en-US" sz="1400" b="0" dirty="0" smtClean="0"/>
              <a:t>Recommended practices to enable creation of an implementation environment that supports free access and availability include:</a:t>
            </a:r>
          </a:p>
          <a:p>
            <a:pPr lvl="1"/>
            <a:r>
              <a:rPr lang="en-US" sz="1200" b="0" dirty="0" smtClean="0"/>
              <a:t>Engaging </a:t>
            </a:r>
            <a:r>
              <a:rPr lang="en-US" sz="1200" b="0" dirty="0"/>
              <a:t>software vendors </a:t>
            </a:r>
            <a:r>
              <a:rPr lang="en-US" sz="1200" b="0" dirty="0" smtClean="0"/>
              <a:t>to support implementation</a:t>
            </a:r>
          </a:p>
          <a:p>
            <a:pPr lvl="1"/>
            <a:r>
              <a:rPr lang="en-US" sz="1200" b="0" dirty="0" smtClean="0"/>
              <a:t>Maximizing explicit common definitions</a:t>
            </a:r>
          </a:p>
          <a:p>
            <a:pPr lvl="1"/>
            <a:r>
              <a:rPr lang="en-US" sz="1200" dirty="0"/>
              <a:t>I</a:t>
            </a:r>
            <a:r>
              <a:rPr lang="en-US" sz="1200" b="0" dirty="0" smtClean="0"/>
              <a:t>mplementing community tools and practices</a:t>
            </a:r>
          </a:p>
          <a:p>
            <a:pPr lvl="1"/>
            <a:r>
              <a:rPr lang="en-US" sz="1200" dirty="0" smtClean="0"/>
              <a:t>I</a:t>
            </a:r>
            <a:r>
              <a:rPr lang="en-US" sz="1200" b="0" dirty="0" smtClean="0"/>
              <a:t>mplementing strong governance</a:t>
            </a:r>
          </a:p>
        </p:txBody>
      </p:sp>
      <p:sp>
        <p:nvSpPr>
          <p:cNvPr id="14" name="Content Placeholder 1"/>
          <p:cNvSpPr txBox="1">
            <a:spLocks/>
          </p:cNvSpPr>
          <p:nvPr/>
        </p:nvSpPr>
        <p:spPr>
          <a:xfrm>
            <a:off x="730866" y="1371601"/>
            <a:ext cx="5848166" cy="821409"/>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i="1" dirty="0">
                <a:latin typeface="Calibri" panose="020F0502020204030204" pitchFamily="34" charset="0"/>
                <a:ea typeface="Calibri" panose="020F0502020204030204" pitchFamily="34" charset="0"/>
                <a:cs typeface="Times New Roman" panose="02020603050405020304" pitchFamily="18" charset="0"/>
              </a:rPr>
              <a:t>What are examples of data standards on data exchange that could ensure that “availability” goals are met?  </a:t>
            </a:r>
            <a:r>
              <a:rPr lang="en-US" sz="1200" b="0" i="1" dirty="0" smtClean="0">
                <a:latin typeface="Calibri" panose="020F0502020204030204" pitchFamily="34" charset="0"/>
                <a:ea typeface="Calibri" panose="020F0502020204030204" pitchFamily="34" charset="0"/>
                <a:cs typeface="Times New Roman" panose="02020603050405020304" pitchFamily="18" charset="0"/>
              </a:rPr>
              <a:t>Availability </a:t>
            </a:r>
            <a:r>
              <a:rPr lang="en-US" sz="1200" b="0" i="1" dirty="0">
                <a:latin typeface="Calibri" panose="020F0502020204030204" pitchFamily="34" charset="0"/>
                <a:ea typeface="Calibri" panose="020F0502020204030204" pitchFamily="34" charset="0"/>
                <a:cs typeface="Times New Roman" panose="02020603050405020304" pitchFamily="18" charset="0"/>
              </a:rPr>
              <a:t>in this context means free access to the data standard, both during development, at final stage, and for translations. Availability is assurance that core technologies can be implemented royalty-free.</a:t>
            </a:r>
          </a:p>
        </p:txBody>
      </p:sp>
    </p:spTree>
    <p:extLst>
      <p:ext uri="{BB962C8B-B14F-4D97-AF65-F5344CB8AC3E}">
        <p14:creationId xmlns:p14="http://schemas.microsoft.com/office/powerpoint/2010/main" val="2083802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457468"/>
            <a:ext cx="6660263" cy="502702"/>
          </a:xfrm>
        </p:spPr>
        <p:txBody>
          <a:bodyPr>
            <a:normAutofit fontScale="90000"/>
          </a:bodyPr>
          <a:lstStyle/>
          <a:p>
            <a:r>
              <a:rPr lang="en-US" dirty="0" smtClean="0"/>
              <a:t>Question C: Business Reach</a:t>
            </a:r>
            <a:br>
              <a:rPr lang="en-US" dirty="0" smtClean="0"/>
            </a:br>
            <a:r>
              <a:rPr lang="en-US" dirty="0" smtClean="0"/>
              <a:t>Summary of Responses </a:t>
            </a:r>
          </a:p>
        </p:txBody>
      </p:sp>
      <p:sp>
        <p:nvSpPr>
          <p:cNvPr id="11" name="Content Placeholder 1"/>
          <p:cNvSpPr txBox="1">
            <a:spLocks/>
          </p:cNvSpPr>
          <p:nvPr/>
        </p:nvSpPr>
        <p:spPr>
          <a:xfrm>
            <a:off x="730865" y="2760136"/>
            <a:ext cx="6062420" cy="4097864"/>
          </a:xfrm>
          <a:prstGeom prst="rect">
            <a:avLst/>
          </a:prstGeom>
          <a:ln>
            <a:solidFill>
              <a:schemeClr val="bg1"/>
            </a:solidFill>
          </a:ln>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u="sng" dirty="0"/>
              <a:t>Summary of </a:t>
            </a:r>
            <a:r>
              <a:rPr lang="en-US" sz="1400" u="sng" dirty="0" smtClean="0"/>
              <a:t>Responses</a:t>
            </a:r>
            <a:endParaRPr lang="en-US" sz="1400" u="sng" dirty="0"/>
          </a:p>
          <a:p>
            <a:r>
              <a:rPr lang="en-US" sz="1400" b="0" dirty="0"/>
              <a:t>Using open standards will enable leveraging the contributions of the business community by increasing </a:t>
            </a:r>
            <a:r>
              <a:rPr lang="en-US" sz="1400" b="0" dirty="0" smtClean="0"/>
              <a:t>its ability </a:t>
            </a:r>
            <a:r>
              <a:rPr lang="en-US" sz="1400" b="0" dirty="0"/>
              <a:t>to </a:t>
            </a:r>
            <a:r>
              <a:rPr lang="en-US" sz="1400" b="0" dirty="0" smtClean="0"/>
              <a:t>collaborate.</a:t>
            </a:r>
          </a:p>
          <a:p>
            <a:r>
              <a:rPr lang="en-US" sz="1400" b="0" dirty="0" smtClean="0"/>
              <a:t>Examples include </a:t>
            </a:r>
            <a:r>
              <a:rPr lang="en-US" sz="1400" b="0" dirty="0"/>
              <a:t>XML, XBRL, </a:t>
            </a:r>
            <a:r>
              <a:rPr lang="en-US" sz="1400" b="0" dirty="0" smtClean="0"/>
              <a:t>UBL, JSON</a:t>
            </a:r>
            <a:r>
              <a:rPr lang="en-US" sz="1400" b="0" dirty="0"/>
              <a:t>, and </a:t>
            </a:r>
            <a:r>
              <a:rPr lang="en-US" sz="1400" b="0" dirty="0" smtClean="0"/>
              <a:t>NIEM.</a:t>
            </a:r>
            <a:endParaRPr lang="en-US" sz="1400" b="0" dirty="0"/>
          </a:p>
          <a:p>
            <a:r>
              <a:rPr lang="en-US" sz="1400" b="0" dirty="0"/>
              <a:t>Use common exchange formats to enable leveraging existing business </a:t>
            </a:r>
            <a:r>
              <a:rPr lang="en-US" sz="1400" b="0" dirty="0" smtClean="0"/>
              <a:t>capabilities: REST* application programming interfaces (APIs) </a:t>
            </a:r>
            <a:r>
              <a:rPr lang="en-US" sz="1400" b="0" dirty="0"/>
              <a:t>and </a:t>
            </a:r>
            <a:r>
              <a:rPr lang="en-US" sz="1400" b="0" dirty="0" smtClean="0"/>
              <a:t>JSON.</a:t>
            </a:r>
            <a:endParaRPr lang="en-US" sz="1400" b="0" dirty="0"/>
          </a:p>
          <a:p>
            <a:r>
              <a:rPr lang="en-US" sz="1400" b="0" dirty="0"/>
              <a:t>Standardize </a:t>
            </a:r>
            <a:r>
              <a:rPr lang="en-US" sz="1400" b="0" dirty="0" smtClean="0"/>
              <a:t>data </a:t>
            </a:r>
            <a:r>
              <a:rPr lang="en-US" sz="1400" b="0" dirty="0"/>
              <a:t>to the greatest </a:t>
            </a:r>
            <a:r>
              <a:rPr lang="en-US" sz="1400" b="0" dirty="0" smtClean="0"/>
              <a:t>practical </a:t>
            </a:r>
            <a:r>
              <a:rPr lang="en-US" sz="1400" b="0" dirty="0"/>
              <a:t>extent to enable common exchange and engagement with the business </a:t>
            </a:r>
            <a:r>
              <a:rPr lang="en-US" sz="1400" b="0" dirty="0" smtClean="0"/>
              <a:t>community.</a:t>
            </a:r>
            <a:endParaRPr lang="en-US" sz="1400" b="0" dirty="0"/>
          </a:p>
        </p:txBody>
      </p:sp>
      <p:sp>
        <p:nvSpPr>
          <p:cNvPr id="14" name="Content Placeholder 1"/>
          <p:cNvSpPr txBox="1">
            <a:spLocks/>
          </p:cNvSpPr>
          <p:nvPr/>
        </p:nvSpPr>
        <p:spPr>
          <a:xfrm>
            <a:off x="730865" y="1371601"/>
            <a:ext cx="5933405" cy="821409"/>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i="1" dirty="0">
                <a:latin typeface="Calibri" panose="020F0502020204030204" pitchFamily="34" charset="0"/>
                <a:ea typeface="Calibri" panose="020F0502020204030204" pitchFamily="34" charset="0"/>
                <a:cs typeface="Times New Roman" panose="02020603050405020304" pitchFamily="18" charset="0"/>
              </a:rPr>
              <a:t>What are examples of data standards on data exchange that could ensure the data provides efficient “business reach” to foster private sector innovation?  </a:t>
            </a:r>
            <a:r>
              <a:rPr lang="en-US" sz="1200" b="0" i="1" dirty="0" smtClean="0">
                <a:latin typeface="Calibri" panose="020F0502020204030204" pitchFamily="34" charset="0"/>
                <a:ea typeface="Calibri" panose="020F0502020204030204" pitchFamily="34" charset="0"/>
                <a:cs typeface="Times New Roman" panose="02020603050405020304" pitchFamily="18" charset="0"/>
              </a:rPr>
              <a:t>Business reach </a:t>
            </a:r>
            <a:r>
              <a:rPr lang="en-US" sz="1200" b="0" i="1" dirty="0">
                <a:latin typeface="Calibri" panose="020F0502020204030204" pitchFamily="34" charset="0"/>
                <a:ea typeface="Calibri" panose="020F0502020204030204" pitchFamily="34" charset="0"/>
                <a:cs typeface="Times New Roman" panose="02020603050405020304" pitchFamily="18" charset="0"/>
              </a:rPr>
              <a:t>refers to the global reach of the business community with either local or global integration opportunities. The end points of business reach are regional (business integration remains a regional area of opportunity) or international (business integration has the potential for direct links to the international community</a:t>
            </a:r>
            <a:r>
              <a:rPr lang="en-US" sz="1200" b="0" i="1" dirty="0" smtClean="0">
                <a:latin typeface="Calibri" panose="020F0502020204030204" pitchFamily="34" charset="0"/>
                <a:ea typeface="Calibri" panose="020F0502020204030204" pitchFamily="34" charset="0"/>
                <a:cs typeface="Times New Roman" panose="02020603050405020304" pitchFamily="18" charset="0"/>
              </a:rPr>
              <a:t>).</a:t>
            </a:r>
            <a:endParaRPr lang="en-US" sz="1200" b="0"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1"/>
          <p:cNvSpPr txBox="1">
            <a:spLocks/>
          </p:cNvSpPr>
          <p:nvPr/>
        </p:nvSpPr>
        <p:spPr>
          <a:xfrm>
            <a:off x="6951069" y="1516252"/>
            <a:ext cx="2009397" cy="2218556"/>
          </a:xfrm>
          <a:prstGeom prst="rect">
            <a:avLst/>
          </a:prstGeom>
          <a:ln>
            <a:solidFill>
              <a:schemeClr val="tx1"/>
            </a:solidFill>
          </a:ln>
        </p:spPr>
        <p:txBody>
          <a:bodyPr vert="horz" lIns="91440" tIns="45720" rIns="91440" bIns="45720" rtlCol="0">
            <a:sp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1050" u="sng" dirty="0" smtClean="0"/>
              <a:t>Respondents</a:t>
            </a:r>
            <a:endParaRPr lang="en-US" sz="1050" u="sng" dirty="0"/>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Ambur </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Mark </a:t>
            </a:r>
            <a:r>
              <a:rPr lang="en-US" sz="900" b="0" dirty="0">
                <a:latin typeface="Calibri" panose="020F0502020204030204" pitchFamily="34" charset="0"/>
                <a:ea typeface="Calibri" panose="020F0502020204030204" pitchFamily="34" charset="0"/>
                <a:cs typeface="Times New Roman" panose="02020603050405020304" pitchFamily="18" charset="0"/>
              </a:rPr>
              <a:t>V Systems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P3 Data Systems,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OASIS Universal Business Language Technical Committee</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AICPA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CGI Federal,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Hoffman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IRIS Business Services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PWC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Booz Allen Hamilton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Data Transparency Coalition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XBRL.US</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Center for Organizational </a:t>
            </a:r>
            <a:r>
              <a:rPr lang="en-US" sz="900" b="0" dirty="0" smtClean="0">
                <a:latin typeface="Calibri" panose="020F0502020204030204" pitchFamily="34" charset="0"/>
                <a:ea typeface="Calibri" panose="020F0502020204030204" pitchFamily="34" charset="0"/>
                <a:cs typeface="Times New Roman" panose="02020603050405020304" pitchFamily="18" charset="0"/>
              </a:rPr>
              <a:t>Excellence</a:t>
            </a:r>
            <a:endParaRPr lang="en-US" sz="900" b="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885825" y="6240677"/>
            <a:ext cx="7096125" cy="246221"/>
          </a:xfrm>
          <a:prstGeom prst="rect">
            <a:avLst/>
          </a:prstGeom>
          <a:noFill/>
          <a:ln>
            <a:solidFill>
              <a:schemeClr val="tx1"/>
            </a:solidFill>
          </a:ln>
        </p:spPr>
        <p:txBody>
          <a:bodyPr wrap="square" rtlCol="0">
            <a:spAutoFit/>
          </a:bodyPr>
          <a:lstStyle/>
          <a:p>
            <a:pPr>
              <a:spcAft>
                <a:spcPts val="600"/>
              </a:spcAft>
            </a:pPr>
            <a:r>
              <a:rPr lang="en-US" sz="1000" dirty="0" smtClean="0"/>
              <a:t>* REST: Representational </a:t>
            </a:r>
            <a:r>
              <a:rPr lang="en-US" sz="1000" dirty="0"/>
              <a:t>State </a:t>
            </a:r>
            <a:r>
              <a:rPr lang="en-US" sz="1000" dirty="0" smtClean="0"/>
              <a:t>Transfer: </a:t>
            </a:r>
            <a:r>
              <a:rPr lang="en-US" sz="1000" u="sng" dirty="0">
                <a:hlinkClick r:id="rId2"/>
              </a:rPr>
              <a:t>http://</a:t>
            </a:r>
            <a:r>
              <a:rPr lang="en-US" sz="1000" u="sng" dirty="0" smtClean="0">
                <a:hlinkClick r:id="rId2"/>
              </a:rPr>
              <a:t>www.restapitutorial.com/lessons/whatisrest.html</a:t>
            </a:r>
            <a:r>
              <a:rPr lang="en-US" sz="1000" dirty="0" smtClean="0"/>
              <a:t> </a:t>
            </a:r>
          </a:p>
        </p:txBody>
      </p:sp>
    </p:spTree>
    <p:extLst>
      <p:ext uri="{BB962C8B-B14F-4D97-AF65-F5344CB8AC3E}">
        <p14:creationId xmlns:p14="http://schemas.microsoft.com/office/powerpoint/2010/main" val="3586260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457468"/>
            <a:ext cx="6660263" cy="502702"/>
          </a:xfrm>
        </p:spPr>
        <p:txBody>
          <a:bodyPr>
            <a:normAutofit fontScale="90000"/>
          </a:bodyPr>
          <a:lstStyle/>
          <a:p>
            <a:r>
              <a:rPr lang="en-US" dirty="0" smtClean="0"/>
              <a:t>Question D: Validation</a:t>
            </a:r>
            <a:br>
              <a:rPr lang="en-US" dirty="0" smtClean="0"/>
            </a:br>
            <a:r>
              <a:rPr lang="en-US" dirty="0" smtClean="0"/>
              <a:t>Summary of Responses </a:t>
            </a:r>
          </a:p>
        </p:txBody>
      </p:sp>
      <p:sp>
        <p:nvSpPr>
          <p:cNvPr id="11" name="Content Placeholder 1"/>
          <p:cNvSpPr txBox="1">
            <a:spLocks/>
          </p:cNvSpPr>
          <p:nvPr/>
        </p:nvSpPr>
        <p:spPr>
          <a:xfrm>
            <a:off x="730866" y="2512233"/>
            <a:ext cx="6062420" cy="3935844"/>
          </a:xfrm>
          <a:prstGeom prst="rect">
            <a:avLst/>
          </a:prstGeom>
          <a:ln>
            <a:solidFill>
              <a:schemeClr val="bg1"/>
            </a:solidFill>
          </a:ln>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u="sng" dirty="0"/>
              <a:t>Summary of </a:t>
            </a:r>
            <a:r>
              <a:rPr lang="en-US" sz="1400" u="sng" dirty="0" smtClean="0"/>
              <a:t>Responses</a:t>
            </a:r>
            <a:endParaRPr lang="en-US" sz="1400" u="sng" dirty="0"/>
          </a:p>
          <a:p>
            <a:r>
              <a:rPr lang="en-US" sz="1400" b="0" dirty="0" smtClean="0"/>
              <a:t>Several </a:t>
            </a:r>
            <a:r>
              <a:rPr lang="en-US" sz="1400" b="0" dirty="0"/>
              <a:t>data standards have built in features for the rules and document supported validation: XBRL, UBL, WS-Security, </a:t>
            </a:r>
            <a:r>
              <a:rPr lang="en-US" sz="1400" b="0" dirty="0" smtClean="0"/>
              <a:t>Schematron, </a:t>
            </a:r>
            <a:r>
              <a:rPr lang="en-US" sz="1400" b="0" dirty="0"/>
              <a:t>and </a:t>
            </a:r>
            <a:r>
              <a:rPr lang="en-US" sz="1400" b="0" dirty="0" smtClean="0"/>
              <a:t>RULEML.*</a:t>
            </a:r>
          </a:p>
          <a:p>
            <a:r>
              <a:rPr lang="en-US" sz="1400" b="0" dirty="0" smtClean="0"/>
              <a:t>Some commercial products also include rules-based validation.</a:t>
            </a:r>
            <a:endParaRPr lang="en-US" sz="1400" b="0" dirty="0"/>
          </a:p>
          <a:p>
            <a:r>
              <a:rPr lang="en-US" sz="1400" b="0" dirty="0" smtClean="0"/>
              <a:t>Several respondents recommended approaches to enable validation processes:</a:t>
            </a:r>
          </a:p>
          <a:p>
            <a:pPr lvl="1"/>
            <a:r>
              <a:rPr lang="en-US" sz="1200" b="0" dirty="0" smtClean="0"/>
              <a:t>Address </a:t>
            </a:r>
            <a:r>
              <a:rPr lang="en-US" sz="1200" b="0" dirty="0"/>
              <a:t>the major types of validation: identity verification, source validation, data format validation, rule-based validation for data consistency, validation across multiple data submissions, and validation across the federal spending life </a:t>
            </a:r>
            <a:r>
              <a:rPr lang="en-US" sz="1200" b="0" dirty="0" smtClean="0"/>
              <a:t>cycle</a:t>
            </a:r>
            <a:endParaRPr lang="en-US" sz="1200" b="0" dirty="0"/>
          </a:p>
          <a:p>
            <a:pPr lvl="1"/>
            <a:r>
              <a:rPr lang="en-US" sz="1200" b="0" dirty="0"/>
              <a:t>Seek to strike a balance between easily </a:t>
            </a:r>
            <a:r>
              <a:rPr lang="en-US" sz="1200" b="0" dirty="0" smtClean="0"/>
              <a:t>achievable, </a:t>
            </a:r>
            <a:r>
              <a:rPr lang="en-US" sz="1200" b="0" dirty="0"/>
              <a:t>rules-based validations and those that might be more difficult to automate or require agency-specific </a:t>
            </a:r>
            <a:r>
              <a:rPr lang="en-US" sz="1200" b="0" dirty="0" smtClean="0"/>
              <a:t>approaches</a:t>
            </a:r>
            <a:endParaRPr lang="en-US" sz="1200" b="0" dirty="0"/>
          </a:p>
          <a:p>
            <a:pPr lvl="1"/>
            <a:r>
              <a:rPr lang="en-US" sz="1200" b="0" dirty="0" smtClean="0"/>
              <a:t>Establish </a:t>
            </a:r>
            <a:r>
              <a:rPr lang="en-US" sz="1200" b="0" dirty="0"/>
              <a:t>a governing </a:t>
            </a:r>
            <a:r>
              <a:rPr lang="en-US" sz="1200" b="0" dirty="0" smtClean="0"/>
              <a:t>board, which is </a:t>
            </a:r>
            <a:r>
              <a:rPr lang="en-US" sz="1200" b="0" dirty="0"/>
              <a:t>an important step to implementing validation </a:t>
            </a:r>
            <a:r>
              <a:rPr lang="en-US" sz="1200" b="0" dirty="0" smtClean="0"/>
              <a:t>processes</a:t>
            </a:r>
            <a:endParaRPr lang="en-US" sz="1200" b="0" dirty="0"/>
          </a:p>
        </p:txBody>
      </p:sp>
      <p:sp>
        <p:nvSpPr>
          <p:cNvPr id="14" name="Content Placeholder 1"/>
          <p:cNvSpPr txBox="1">
            <a:spLocks/>
          </p:cNvSpPr>
          <p:nvPr/>
        </p:nvSpPr>
        <p:spPr>
          <a:xfrm>
            <a:off x="730866" y="1371601"/>
            <a:ext cx="6062420" cy="821409"/>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i="1" dirty="0" smtClean="0">
                <a:latin typeface="Calibri" panose="020F0502020204030204" pitchFamily="34" charset="0"/>
                <a:ea typeface="Calibri" panose="020F0502020204030204" pitchFamily="34" charset="0"/>
                <a:cs typeface="Times New Roman" panose="02020603050405020304" pitchFamily="18" charset="0"/>
              </a:rPr>
              <a:t>Please </a:t>
            </a:r>
            <a:r>
              <a:rPr lang="en-US" sz="1200" b="0" i="1" dirty="0">
                <a:latin typeface="Calibri" panose="020F0502020204030204" pitchFamily="34" charset="0"/>
                <a:ea typeface="Calibri" panose="020F0502020204030204" pitchFamily="34" charset="0"/>
                <a:cs typeface="Times New Roman" panose="02020603050405020304" pitchFamily="18" charset="0"/>
              </a:rPr>
              <a:t>describe or provide examples of data standards on data exchange that could ensure the implementation of appropriate “validation” processes. </a:t>
            </a:r>
            <a:r>
              <a:rPr lang="en-US" sz="1200" b="0" i="1" dirty="0" smtClean="0">
                <a:latin typeface="Calibri" panose="020F0502020204030204" pitchFamily="34" charset="0"/>
                <a:ea typeface="Calibri" panose="020F0502020204030204" pitchFamily="34" charset="0"/>
                <a:cs typeface="Times New Roman" panose="02020603050405020304" pitchFamily="18" charset="0"/>
              </a:rPr>
              <a:t>Validation </a:t>
            </a:r>
            <a:r>
              <a:rPr lang="en-US" sz="1200" b="0" i="1" dirty="0">
                <a:latin typeface="Calibri" panose="020F0502020204030204" pitchFamily="34" charset="0"/>
                <a:ea typeface="Calibri" panose="020F0502020204030204" pitchFamily="34" charset="0"/>
                <a:cs typeface="Times New Roman" panose="02020603050405020304" pitchFamily="18" charset="0"/>
              </a:rPr>
              <a:t>means an ongoing process for validation and integration. Validation has spectrum end points that are rules-based or document-based. Rules-based refers to business rules which are interwoven into the standard output and governance body. Document-based end points are business rules separately stored, not entirely contained within the standard output or governance body.</a:t>
            </a:r>
          </a:p>
        </p:txBody>
      </p:sp>
      <p:sp>
        <p:nvSpPr>
          <p:cNvPr id="8" name="Content Placeholder 1"/>
          <p:cNvSpPr txBox="1">
            <a:spLocks/>
          </p:cNvSpPr>
          <p:nvPr/>
        </p:nvSpPr>
        <p:spPr>
          <a:xfrm>
            <a:off x="6958818" y="1446509"/>
            <a:ext cx="2009397" cy="2634054"/>
          </a:xfrm>
          <a:prstGeom prst="rect">
            <a:avLst/>
          </a:prstGeom>
          <a:ln>
            <a:solidFill>
              <a:schemeClr val="tx1"/>
            </a:solidFill>
          </a:ln>
        </p:spPr>
        <p:txBody>
          <a:bodyPr vert="horz" lIns="91440" tIns="45720" rIns="91440" bIns="45720" rtlCol="0">
            <a:sp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lang="en-US" sz="1800" b="1" kern="1200" smtClean="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lang="en-US" sz="1600" kern="1200" smtClean="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1027113" indent="-280988" algn="l" defTabSz="914400" rtl="0" eaLnBrk="1" latinLnBrk="0" hangingPunct="1">
              <a:spcBef>
                <a:spcPts val="0"/>
              </a:spcBef>
              <a:spcAft>
                <a:spcPts val="600"/>
              </a:spcAft>
              <a:buClr>
                <a:schemeClr val="tx2"/>
              </a:buClr>
              <a:buFont typeface="Arial" pitchFamily="34" charset="0"/>
              <a:buChar char="–"/>
              <a:defRPr lang="en-US" sz="1100" kern="1200" smtClean="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tabLst/>
              <a:defRPr lang="en-US" sz="1600" kern="1200" smtClean="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tabLst/>
              <a:defRPr lang="en-US" sz="1800" kern="1200" smtClean="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1050" u="sng" dirty="0" smtClean="0"/>
              <a:t>Respondents</a:t>
            </a:r>
            <a:endParaRPr lang="en-US" sz="1050" u="sng" dirty="0"/>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Ambur</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Publish </a:t>
            </a:r>
            <a:r>
              <a:rPr lang="en-US" sz="900" b="0" dirty="0">
                <a:latin typeface="Calibri" panose="020F0502020204030204" pitchFamily="34" charset="0"/>
                <a:ea typeface="Calibri" panose="020F0502020204030204" pitchFamily="34" charset="0"/>
                <a:cs typeface="Times New Roman" panose="02020603050405020304" pitchFamily="18" charset="0"/>
              </a:rPr>
              <a:t>What You Fund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Mark V Systems Limited</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P3 Data Systems,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OASIS Universal Business Language Technical Committee</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AICPA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CGI Federal, Inc.</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Hoffman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IRIS Business Services </a:t>
            </a:r>
            <a:r>
              <a:rPr lang="en-US" sz="900" b="0" dirty="0" smtClean="0">
                <a:latin typeface="Calibri" panose="020F0502020204030204" pitchFamily="34" charset="0"/>
                <a:ea typeface="Calibri" panose="020F0502020204030204" pitchFamily="34" charset="0"/>
                <a:cs typeface="Times New Roman" panose="02020603050405020304" pitchFamily="18" charset="0"/>
              </a:rPr>
              <a:t>Limited</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PWC</a:t>
            </a:r>
          </a:p>
          <a:p>
            <a:pPr marL="115888" indent="-115888">
              <a:spcAft>
                <a:spcPts val="0"/>
              </a:spcAft>
            </a:pPr>
            <a:r>
              <a:rPr lang="en-US" sz="900" b="0" dirty="0" smtClean="0">
                <a:latin typeface="Calibri" panose="020F0502020204030204" pitchFamily="34" charset="0"/>
                <a:ea typeface="Calibri" panose="020F0502020204030204" pitchFamily="34" charset="0"/>
                <a:cs typeface="Times New Roman" panose="02020603050405020304" pitchFamily="18" charset="0"/>
              </a:rPr>
              <a:t>Texas Education Agency</a:t>
            </a:r>
            <a:endParaRPr lang="en-US" sz="900" b="0" dirty="0">
              <a:latin typeface="Calibri" panose="020F0502020204030204" pitchFamily="34" charset="0"/>
              <a:ea typeface="Calibri" panose="020F0502020204030204" pitchFamily="34" charset="0"/>
              <a:cs typeface="Times New Roman" panose="02020603050405020304" pitchFamily="18" charset="0"/>
            </a:endParaRP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Booz Allen Hamilton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AGA</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Data Transparency Coalition</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XBRL.US</a:t>
            </a:r>
          </a:p>
          <a:p>
            <a:pPr marL="115888" indent="-115888">
              <a:spcAft>
                <a:spcPts val="0"/>
              </a:spcAft>
            </a:pPr>
            <a:r>
              <a:rPr lang="en-US" sz="900" b="0" dirty="0">
                <a:latin typeface="Calibri" panose="020F0502020204030204" pitchFamily="34" charset="0"/>
                <a:ea typeface="Calibri" panose="020F0502020204030204" pitchFamily="34" charset="0"/>
                <a:cs typeface="Times New Roman" panose="02020603050405020304" pitchFamily="18" charset="0"/>
              </a:rPr>
              <a:t>Center for Organizational </a:t>
            </a:r>
            <a:r>
              <a:rPr lang="en-US" sz="900" b="0" dirty="0" smtClean="0">
                <a:latin typeface="Calibri" panose="020F0502020204030204" pitchFamily="34" charset="0"/>
                <a:ea typeface="Calibri" panose="020F0502020204030204" pitchFamily="34" charset="0"/>
                <a:cs typeface="Times New Roman" panose="02020603050405020304" pitchFamily="18" charset="0"/>
              </a:rPr>
              <a:t>Excellence</a:t>
            </a:r>
            <a:endParaRPr lang="en-US" sz="900" b="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88973" y="6290246"/>
            <a:ext cx="7174543" cy="477054"/>
          </a:xfrm>
          <a:prstGeom prst="rect">
            <a:avLst/>
          </a:prstGeom>
          <a:noFill/>
          <a:ln>
            <a:solidFill>
              <a:schemeClr val="tx1"/>
            </a:solidFill>
          </a:ln>
        </p:spPr>
        <p:txBody>
          <a:bodyPr wrap="square" rtlCol="0">
            <a:spAutoFit/>
          </a:bodyPr>
          <a:lstStyle/>
          <a:p>
            <a:pPr>
              <a:spcAft>
                <a:spcPts val="600"/>
              </a:spcAft>
            </a:pPr>
            <a:r>
              <a:rPr lang="en-US" sz="1000" dirty="0" smtClean="0">
                <a:ea typeface="Verdana" pitchFamily="34" charset="0"/>
                <a:cs typeface="Verdana" pitchFamily="34" charset="0"/>
              </a:rPr>
              <a:t>* Schematron –</a:t>
            </a:r>
            <a:r>
              <a:rPr lang="en-US" sz="1000" dirty="0">
                <a:ea typeface="Verdana" pitchFamily="34" charset="0"/>
                <a:cs typeface="Verdana" pitchFamily="34" charset="0"/>
              </a:rPr>
              <a:t> </a:t>
            </a:r>
            <a:r>
              <a:rPr lang="en-US" sz="1000" dirty="0">
                <a:ea typeface="Verdana" pitchFamily="34" charset="0"/>
                <a:cs typeface="Verdana" pitchFamily="34" charset="0"/>
                <a:hlinkClick r:id="rId3"/>
              </a:rPr>
              <a:t>http://www.schematron.com</a:t>
            </a:r>
            <a:r>
              <a:rPr lang="en-US" sz="1000" dirty="0" smtClean="0">
                <a:ea typeface="Verdana" pitchFamily="34" charset="0"/>
                <a:cs typeface="Verdana" pitchFamily="34" charset="0"/>
                <a:hlinkClick r:id="rId3"/>
              </a:rPr>
              <a:t>/</a:t>
            </a:r>
            <a:r>
              <a:rPr lang="en-US" sz="1000" dirty="0" smtClean="0">
                <a:ea typeface="Verdana" pitchFamily="34" charset="0"/>
                <a:cs typeface="Verdana" pitchFamily="34" charset="0"/>
              </a:rPr>
              <a:t> </a:t>
            </a:r>
          </a:p>
          <a:p>
            <a:pPr>
              <a:spcAft>
                <a:spcPts val="600"/>
              </a:spcAft>
            </a:pPr>
            <a:r>
              <a:rPr lang="en-US" sz="1000" dirty="0" smtClean="0">
                <a:ea typeface="Verdana" pitchFamily="34" charset="0"/>
                <a:cs typeface="Verdana" pitchFamily="34" charset="0"/>
              </a:rPr>
              <a:t>  RULEML: </a:t>
            </a:r>
            <a:r>
              <a:rPr lang="en-US" sz="1000" dirty="0"/>
              <a:t>Rule Markup Language</a:t>
            </a:r>
            <a:r>
              <a:rPr lang="en-US" sz="1000" dirty="0" smtClean="0">
                <a:ea typeface="Verdana" pitchFamily="34" charset="0"/>
                <a:cs typeface="Verdana" pitchFamily="34" charset="0"/>
              </a:rPr>
              <a:t> –</a:t>
            </a:r>
            <a:r>
              <a:rPr lang="en-US" sz="1000" dirty="0"/>
              <a:t> </a:t>
            </a:r>
            <a:r>
              <a:rPr lang="en-US" sz="1000" dirty="0">
                <a:hlinkClick r:id="rId4"/>
              </a:rPr>
              <a:t>http://</a:t>
            </a:r>
            <a:r>
              <a:rPr lang="en-US" sz="1000" dirty="0" smtClean="0">
                <a:hlinkClick r:id="rId4"/>
              </a:rPr>
              <a:t>wiki.ruleml.org/index.php/RuleML_Home</a:t>
            </a:r>
            <a:r>
              <a:rPr lang="en-US" sz="1000" dirty="0" smtClean="0"/>
              <a:t> </a:t>
            </a:r>
          </a:p>
        </p:txBody>
      </p:sp>
    </p:spTree>
    <p:extLst>
      <p:ext uri="{BB962C8B-B14F-4D97-AF65-F5344CB8AC3E}">
        <p14:creationId xmlns:p14="http://schemas.microsoft.com/office/powerpoint/2010/main" val="3371505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mitrebriefing_2013">
  <a:themeElements>
    <a:clrScheme name="MITRE_Corporate Palette">
      <a:dk1>
        <a:sysClr val="windowText" lastClr="000000"/>
      </a:dk1>
      <a:lt1>
        <a:sysClr val="window" lastClr="FFFFFF"/>
      </a:lt1>
      <a:dk2>
        <a:srgbClr val="005B94"/>
      </a:dk2>
      <a:lt2>
        <a:srgbClr val="DFE1DF"/>
      </a:lt2>
      <a:accent1>
        <a:srgbClr val="00B3DC"/>
      </a:accent1>
      <a:accent2>
        <a:srgbClr val="F7901E"/>
      </a:accent2>
      <a:accent3>
        <a:srgbClr val="FFE23C"/>
      </a:accent3>
      <a:accent4>
        <a:srgbClr val="BED131"/>
      </a:accent4>
      <a:accent5>
        <a:srgbClr val="C64227"/>
      </a:accent5>
      <a:accent6>
        <a:srgbClr val="FFFFFF"/>
      </a:accent6>
      <a:hlink>
        <a:srgbClr val="00B3DC"/>
      </a:hlink>
      <a:folHlink>
        <a:srgbClr val="800080"/>
      </a:folHlink>
    </a:clrScheme>
    <a:fontScheme name="MITRE Corpor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xmlns="" name="Task B RFI Assessment Update - FIT Briefing Nov 18.potx" id="{3EBF4AD2-DBAA-4CD2-A763-DFAF1716A855}" vid="{13A3FFAE-650B-4715-B9ED-01CD5F1972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Task B RFI Assessment Update - FIT Briefing Nov 18</Template>
  <TotalTime>0</TotalTime>
  <Words>2867</Words>
  <Application>Microsoft Office PowerPoint</Application>
  <PresentationFormat>On-screen Show (4:3)</PresentationFormat>
  <Paragraphs>332</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mitrebriefing_2013</vt:lpstr>
      <vt:lpstr>Summary of Responses to the Treasury Bureau of the Fiscal Service Notice in the Federal Register on 9/26/2014 for “Public Input on the Establishment of Financial Data Standards (Data Exchange)” </vt:lpstr>
      <vt:lpstr>Topics</vt:lpstr>
      <vt:lpstr>Background</vt:lpstr>
      <vt:lpstr>Approach</vt:lpstr>
      <vt:lpstr>Overview of Responses</vt:lpstr>
      <vt:lpstr>Question A: Open Data Summary of Responses </vt:lpstr>
      <vt:lpstr>Question B: Available Data Summary of Responses </vt:lpstr>
      <vt:lpstr>Question C: Business Reach Summary of Responses </vt:lpstr>
      <vt:lpstr>Question D: Validation Summary of Responses </vt:lpstr>
      <vt:lpstr>Question E: Extensibility Summary of Responses </vt:lpstr>
      <vt:lpstr>Question F: Ease of Implementation Summary of Responses </vt:lpstr>
      <vt:lpstr>Question G: Benefits Summary of Responses </vt:lpstr>
      <vt:lpstr>Question H: Use Cases Summary of Responses </vt:lpstr>
      <vt:lpstr>Question I: Impact Summary of Responses </vt:lpstr>
      <vt:lpstr>Question J: Other Criteria Summary of Responses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2015-01-29T03:32:23Z</dcterms:created>
  <dcterms:modified xsi:type="dcterms:W3CDTF">2015-01-29T16:07:47Z</dcterms:modified>
</cp:coreProperties>
</file>