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E9D0BE-9880-48C1-A819-063B4E9570D1}">
  <a:tblStyle styleId="{CFE9D0BE-9880-48C1-A819-063B4E957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0500fd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00500fd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00500fd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00500fd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00500fd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00500fd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00500fd0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00500fd0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00500fd03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00500fd03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00500fd03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00500fd03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00500fd03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00500fd03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00500fd03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00500fd0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00500fd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00500fd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066d976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066d976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066d976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066d976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066d976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066d976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066d976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066d97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00500fd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00500fd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00500fd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00500fd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00500fd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00500fd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4.jpg"/><Relationship Id="rId7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1557"/>
            <a:ext cx="9144003" cy="411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97500" y="1057925"/>
            <a:ext cx="4149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800">
                <a:latin typeface="Calibri"/>
                <a:ea typeface="Calibri"/>
                <a:cs typeface="Calibri"/>
                <a:sym typeface="Calibri"/>
              </a:rPr>
              <a:t>Présentation</a:t>
            </a:r>
            <a:endParaRPr b="1" sz="3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 la solution technique</a:t>
            </a:r>
            <a:endParaRPr b="1" sz="20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628388" y="25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{CFE9D0BE-9880-48C1-A819-063B4E9570D1}</a:tableStyleId>
              </a:tblPr>
              <a:tblGrid>
                <a:gridCol w="685975"/>
                <a:gridCol w="7198550"/>
              </a:tblGrid>
              <a:tr h="2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Projet</a:t>
                      </a: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Menu maker by Qwenta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631075" y="29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{CFE9D0BE-9880-48C1-A819-063B4E9570D1}</a:tableStyleId>
              </a:tblPr>
              <a:tblGrid>
                <a:gridCol w="703350"/>
                <a:gridCol w="1720225"/>
                <a:gridCol w="2347300"/>
                <a:gridCol w="3113650"/>
              </a:tblGrid>
              <a:tr h="26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Auteur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Approbation 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  <a:tr h="26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FAURE Lionel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01/01/2024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John, Qwenta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5548575" y="1996800"/>
            <a:ext cx="3108600" cy="149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2532050" y="-108125"/>
            <a:ext cx="408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Mail d’authentification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2978850" y="240900"/>
            <a:ext cx="325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Envois d’emails automatiques et sécurisés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87025" y="1270482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Brevo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plateforme française d’envoi d’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email en masse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87025" y="2532582"/>
            <a:ext cx="389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Elle permet l’envoi d’emailings automatisés via une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Fiable et personnalisée avec une intégration facilitée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>
            <a:off x="378000" y="2532582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b="0" l="7832" r="8667" t="0"/>
          <a:stretch/>
        </p:blipFill>
        <p:spPr>
          <a:xfrm>
            <a:off x="5624775" y="1920600"/>
            <a:ext cx="3108600" cy="149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2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6015075" y="1732800"/>
            <a:ext cx="2175600" cy="217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Frameworks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Boîte à outils front-end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87025" y="717350"/>
            <a:ext cx="389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Bootstrap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collection d’outils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utiles à la création du design (graphisme, animation et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interactions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avec la page dans le navigateur, etc.)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87025" y="2692550"/>
            <a:ext cx="389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Optimisé pour accélérer et faciliter le développement de site web frontaux grâce à ses diverses fonctions et composants tels que la navigation, les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carrouselles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les boutons,...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3"/>
          <p:cNvCxnSpPr/>
          <p:nvPr/>
        </p:nvCxnSpPr>
        <p:spPr>
          <a:xfrm>
            <a:off x="378000" y="26925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3"/>
          <p:cNvSpPr/>
          <p:nvPr/>
        </p:nvSpPr>
        <p:spPr>
          <a:xfrm>
            <a:off x="6091275" y="1656600"/>
            <a:ext cx="2175600" cy="217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275" y="1656600"/>
            <a:ext cx="2175600" cy="217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3"/>
          <p:cNvSpPr txBox="1"/>
          <p:nvPr/>
        </p:nvSpPr>
        <p:spPr>
          <a:xfrm>
            <a:off x="8562250" y="76200"/>
            <a:ext cx="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/>
          <p:nvPr/>
        </p:nvSpPr>
        <p:spPr>
          <a:xfrm>
            <a:off x="5554350" y="1665850"/>
            <a:ext cx="3097200" cy="217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2143550" y="-108125"/>
            <a:ext cx="485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Création de menu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Créer des catégories de plat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87025" y="13512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React Hook Form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créateur de formulaires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performants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flexibles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extensibles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287025" y="292115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La quantité de code nécessaire est réduit ce qui minimise le calcul des validations et accélère le montage.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24"/>
          <p:cNvCxnSpPr/>
          <p:nvPr/>
        </p:nvCxnSpPr>
        <p:spPr>
          <a:xfrm>
            <a:off x="378000" y="29211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24"/>
          <p:cNvPicPr preferRelativeResize="0"/>
          <p:nvPr/>
        </p:nvPicPr>
        <p:blipFill rotWithShape="1">
          <a:blip r:embed="rId5">
            <a:alphaModFix/>
          </a:blip>
          <a:srcRect b="0" l="9985" r="9937" t="0"/>
          <a:stretch/>
        </p:blipFill>
        <p:spPr>
          <a:xfrm>
            <a:off x="5630544" y="1589650"/>
            <a:ext cx="3097200" cy="217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8562250" y="76200"/>
            <a:ext cx="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Modales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487750" y="240900"/>
            <a:ext cx="41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Permettra de contenir la personnalisation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287025" y="1278050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React-modal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Permet de créer des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modales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sous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de façon simple.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87025" y="2540150"/>
            <a:ext cx="389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Répondant aux exigences d’accessibilité du Web moderne, il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fournit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un composant modal fonctionnel et performant pour un usage général.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378000" y="25401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5"/>
          <p:cNvSpPr/>
          <p:nvPr/>
        </p:nvSpPr>
        <p:spPr>
          <a:xfrm>
            <a:off x="6074400" y="1593399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6150600" y="1517199"/>
            <a:ext cx="2209200" cy="220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 b="-4650" l="0" r="0" t="4650"/>
          <a:stretch/>
        </p:blipFill>
        <p:spPr>
          <a:xfrm>
            <a:off x="6150600" y="1517200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5"/>
          <p:cNvSpPr txBox="1"/>
          <p:nvPr/>
        </p:nvSpPr>
        <p:spPr>
          <a:xfrm>
            <a:off x="6821100" y="3267830"/>
            <a:ext cx="86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Modal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8562250" y="76200"/>
            <a:ext cx="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Éditeur</a:t>
            </a: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 de texte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Personnalisation du texte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287025" y="14274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Draft.js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permettant de créer des éditeurs de texte enrichis dans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87025" y="299735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Il offre la possibilité de ne prendre en charge que quelques styles de texte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378000" y="29973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6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225300" y="1968950"/>
            <a:ext cx="1907400" cy="146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5">
            <a:alphaModFix/>
          </a:blip>
          <a:srcRect b="25650" l="8828" r="5956" t="0"/>
          <a:stretch/>
        </p:blipFill>
        <p:spPr>
          <a:xfrm>
            <a:off x="6301488" y="1888813"/>
            <a:ext cx="1907400" cy="146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PDF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Permettra l’export des menus en 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287025" y="1427450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JsPDF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librairie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qui permet de générer un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dans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287025" y="299735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L’utilisateur pourra à partir de son menu créé, l’exporter au format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facilement.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378000" y="29973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7"/>
          <p:cNvSpPr/>
          <p:nvPr/>
        </p:nvSpPr>
        <p:spPr>
          <a:xfrm>
            <a:off x="5967675" y="1597300"/>
            <a:ext cx="24225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14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877" y="1521100"/>
            <a:ext cx="24225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API Instagram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Possibilité de publication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87025" y="2160700"/>
            <a:ext cx="389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Graph API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Permet de créer un post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Instagram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à partir de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Menu Maker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28"/>
          <p:cNvCxnSpPr/>
          <p:nvPr/>
        </p:nvCxnSpPr>
        <p:spPr>
          <a:xfrm>
            <a:off x="378000" y="216070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8"/>
          <p:cNvSpPr/>
          <p:nvPr/>
        </p:nvSpPr>
        <p:spPr>
          <a:xfrm>
            <a:off x="5988875" y="1597300"/>
            <a:ext cx="23892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15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6065075" y="1521100"/>
            <a:ext cx="2389200" cy="238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5">
            <a:alphaModFix/>
          </a:blip>
          <a:srcRect b="0" l="12501" r="12501" t="0"/>
          <a:stretch/>
        </p:blipFill>
        <p:spPr>
          <a:xfrm>
            <a:off x="6065075" y="1521100"/>
            <a:ext cx="2389200" cy="23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/>
        </p:nvSpPr>
        <p:spPr>
          <a:xfrm>
            <a:off x="2993400" y="-108125"/>
            <a:ext cx="315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API </a:t>
            </a: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Deliveroo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Possibilité de publication des menus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5590325" y="1589100"/>
            <a:ext cx="3186300" cy="22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8616325" y="76200"/>
            <a:ext cx="4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16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5">
            <a:alphaModFix/>
          </a:blip>
          <a:srcRect b="0" l="9895" r="10563" t="0"/>
          <a:stretch/>
        </p:blipFill>
        <p:spPr>
          <a:xfrm>
            <a:off x="5666525" y="1512700"/>
            <a:ext cx="3186300" cy="22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29"/>
          <p:cNvSpPr txBox="1"/>
          <p:nvPr/>
        </p:nvSpPr>
        <p:spPr>
          <a:xfrm>
            <a:off x="287025" y="216070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Menu</a:t>
            </a: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 API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Permet de publier un menu sur l’application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Deliveroo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à partir de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Menu Maker</a:t>
            </a: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9"/>
          <p:cNvCxnSpPr/>
          <p:nvPr/>
        </p:nvCxnSpPr>
        <p:spPr>
          <a:xfrm>
            <a:off x="378000" y="216070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850" y="75627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65750" y="-108137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879100" y="1774300"/>
            <a:ext cx="223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Le projet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Les fonctionnalités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Spécifications techniques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Choix du Back-end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Base de donnée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Langage du Front-end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8.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Connexion utilisateur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9.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Mail d’authentification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490400" y="1882000"/>
            <a:ext cx="1774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Frameworks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11.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Création de menu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12.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Modales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13.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Éditeur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de texte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14.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PDF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15.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API Instagram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16.</a:t>
            </a:r>
            <a:r>
              <a:rPr b="1" lang="fr">
                <a:latin typeface="Calibri"/>
                <a:ea typeface="Calibri"/>
                <a:cs typeface="Calibri"/>
                <a:sym typeface="Calibri"/>
              </a:rPr>
              <a:t> API Deliveroo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65750" y="-108137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Le projet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936050" y="240900"/>
            <a:ext cx="32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Qu’est-ce que Menu Maker by Qwenta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27900" y="849788"/>
            <a:ext cx="6488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Calibri"/>
                <a:ea typeface="Calibri"/>
                <a:cs typeface="Calibri"/>
                <a:sym typeface="Calibri"/>
              </a:rPr>
              <a:t>Menu Maker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Est une interface sur laquelle les restaurateurs peuvent se connecter pour créer leurs menus à diffuser en ligne ou à imprimer.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119600" y="2211975"/>
            <a:ext cx="4828500" cy="239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8479" l="0" r="0" t="2171"/>
          <a:stretch/>
        </p:blipFill>
        <p:spPr>
          <a:xfrm>
            <a:off x="2195800" y="2135775"/>
            <a:ext cx="4828500" cy="239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083675" y="-108125"/>
            <a:ext cx="297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Les fonctionnalités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858275" y="240900"/>
            <a:ext cx="34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Que pourra faire le restaurateur sur le site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0" y="1508425"/>
            <a:ext cx="30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un menu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572000" y="13683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8200" y="12921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6"/>
          <p:cNvSpPr txBox="1"/>
          <p:nvPr/>
        </p:nvSpPr>
        <p:spPr>
          <a:xfrm>
            <a:off x="0" y="2124025"/>
            <a:ext cx="43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Personnaliser un menu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0" y="2739625"/>
            <a:ext cx="43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Diffuser un menu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0" y="3355225"/>
            <a:ext cx="43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f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Imprimer un menu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6">
            <a:alphaModFix/>
          </a:blip>
          <a:srcRect b="189" l="0" r="0" t="179"/>
          <a:stretch/>
        </p:blipFill>
        <p:spPr>
          <a:xfrm>
            <a:off x="4648200" y="12921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7">
            <a:alphaModFix/>
          </a:blip>
          <a:srcRect b="0" l="109" r="109" t="0"/>
          <a:stretch/>
        </p:blipFill>
        <p:spPr>
          <a:xfrm>
            <a:off x="4648200" y="1292125"/>
            <a:ext cx="4075500" cy="289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500950" y="-108125"/>
            <a:ext cx="41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Spécifications techniques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500950" y="240900"/>
            <a:ext cx="41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Définir et justifier les spécifications techniques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>
            <a:off x="3940500" y="25088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 txBox="1"/>
          <p:nvPr/>
        </p:nvSpPr>
        <p:spPr>
          <a:xfrm>
            <a:off x="2197950" y="2889850"/>
            <a:ext cx="4748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Etat des lieux des besoins fonctionnels et de leurs solutions techniques.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327950" y="1453250"/>
            <a:ext cx="648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Choix technologiques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5923950" y="1853252"/>
            <a:ext cx="2662500" cy="159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165750" y="-108137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Choix du Back-end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220050" y="240900"/>
            <a:ext cx="27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Il devra recevoir la base de donnée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87025" y="10983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Node.js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environnement bas niveau permettant l’exécution de JavaScript côté serveur.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150" y="1777052"/>
            <a:ext cx="2662500" cy="159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8"/>
          <p:cNvSpPr txBox="1"/>
          <p:nvPr/>
        </p:nvSpPr>
        <p:spPr>
          <a:xfrm>
            <a:off x="287025" y="3037800"/>
            <a:ext cx="38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Il est utilisé notamment comme plateforme de serveur web par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Amazon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,...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>
            <a:off x="378000" y="2866125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567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5949750" y="1634600"/>
            <a:ext cx="2511600" cy="224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342900" y="-108125"/>
            <a:ext cx="2458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Base de donnée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118050" y="240900"/>
            <a:ext cx="29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Elle contient les données enregistrées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87025" y="1098350"/>
            <a:ext cx="3892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MongoDB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base de données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b="1" lang="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87025" y="2195350"/>
            <a:ext cx="3892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Communiquant au format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, elle permet d’enregistrer un grand nombre de données diverse.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évolutif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son ses principaux avantages.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>
            <a:off x="378000" y="212400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0" l="16786" r="15959" t="0"/>
          <a:stretch/>
        </p:blipFill>
        <p:spPr>
          <a:xfrm>
            <a:off x="6025950" y="1558400"/>
            <a:ext cx="2511600" cy="224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19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6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6074400" y="1593399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796200" y="-108125"/>
            <a:ext cx="355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Langage</a:t>
            </a: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 du Front-end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Il sera la base de langage de Menu Maker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87025" y="1098350"/>
            <a:ext cx="3892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React</a:t>
            </a: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une bibliothèque Javascript libre maintenue par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Meta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et une communauté de développeurs individuels.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87025" y="3037800"/>
            <a:ext cx="389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Parmis les les plus populaires, il permet de travailler avec un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virtuel qui permet de mettre à jour le rendu sans rafraichir la page.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>
            <a:off x="378000" y="3018525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/>
          <p:nvPr/>
        </p:nvSpPr>
        <p:spPr>
          <a:xfrm>
            <a:off x="6150600" y="1517199"/>
            <a:ext cx="2209200" cy="220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600" y="1517200"/>
            <a:ext cx="2209200" cy="220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0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225"/>
            <a:ext cx="9144003" cy="39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76191"/>
            <a:ext cx="1095525" cy="3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5472550" y="1959450"/>
            <a:ext cx="3260400" cy="156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5A0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79650" y="-108125"/>
            <a:ext cx="3784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latin typeface="Calibri"/>
                <a:ea typeface="Calibri"/>
                <a:cs typeface="Calibri"/>
                <a:sym typeface="Calibri"/>
              </a:rPr>
              <a:t>Connexion utilisateur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978850" y="240900"/>
            <a:ext cx="31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Sécuriser la connexion des utilisateurs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287025" y="1098350"/>
            <a:ext cx="389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b="1" lang="fr" sz="3000">
                <a:latin typeface="Calibri"/>
                <a:ea typeface="Calibri"/>
                <a:cs typeface="Calibri"/>
                <a:sym typeface="Calibri"/>
              </a:rPr>
              <a:t>.js</a:t>
            </a:r>
            <a:br>
              <a:rPr b="1" lang="fr" sz="2000">
                <a:latin typeface="Calibri"/>
                <a:ea typeface="Calibri"/>
                <a:cs typeface="Calibri"/>
                <a:sym typeface="Calibri"/>
              </a:rPr>
            </a:b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Est un outils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hachage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d’information basée sur 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l'algorithme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fr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Blowfish</a:t>
            </a: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287025" y="2668250"/>
            <a:ext cx="389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Cette technique offre plus de sécurité que le chiffrement.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Calibri"/>
                <a:ea typeface="Calibri"/>
                <a:cs typeface="Calibri"/>
                <a:sym typeface="Calibri"/>
              </a:rPr>
              <a:t>Elle transforme une chaîne de caractère en valeur ou en clé de longueur fixe.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1"/>
          <p:cNvCxnSpPr/>
          <p:nvPr/>
        </p:nvCxnSpPr>
        <p:spPr>
          <a:xfrm>
            <a:off x="378000" y="2668250"/>
            <a:ext cx="126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 b="21644" l="23224" r="22348" t="25933"/>
          <a:stretch/>
        </p:blipFill>
        <p:spPr>
          <a:xfrm>
            <a:off x="5548756" y="1883250"/>
            <a:ext cx="3260400" cy="156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8675525" y="7620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8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