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076090bd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076090bd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076090bd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076090bd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076090bd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076090bd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076090b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076090b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076090bd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076090bd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076090bd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076090bd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076090bd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076090bd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hyperlink" Target="https://www.notion.so/486ad6bb93f54c9b9d0e36927e7e05f3?v=3f109f9433ea4b898af66ef539504a8c&amp;pvs=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1700" y="57925"/>
            <a:ext cx="9060600" cy="5028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 amt="8000"/>
          </a:blip>
          <a:srcRect b="1124" l="455" r="455" t="1124"/>
          <a:stretch/>
        </p:blipFill>
        <p:spPr>
          <a:xfrm>
            <a:off x="41750" y="57800"/>
            <a:ext cx="9060600" cy="5028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4575" y="543875"/>
            <a:ext cx="1647201" cy="16472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052125" y="789225"/>
            <a:ext cx="29073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700">
                <a:solidFill>
                  <a:schemeClr val="dk1"/>
                </a:solidFill>
              </a:rPr>
              <a:t>Notion</a:t>
            </a:r>
            <a:endParaRPr b="1" sz="67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128875" y="2764200"/>
            <a:ext cx="4830600" cy="1499700"/>
          </a:xfrm>
          <a:prstGeom prst="rect">
            <a:avLst/>
          </a:prstGeom>
          <a:solidFill>
            <a:srgbClr val="F6F5F4"/>
          </a:solidFill>
          <a:ln cap="flat" cmpd="sng" w="9525">
            <a:solidFill>
              <a:srgbClr val="C8C5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306475" y="2867550"/>
            <a:ext cx="4475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Notion est une plate-forme de collaboration avec prise en charge de Kaban, de tâches, de base de données,...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187350" y="4406500"/>
            <a:ext cx="676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Lien notion 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000" u="sng">
                <a:solidFill>
                  <a:schemeClr val="hlink"/>
                </a:solidFill>
                <a:hlinkClick r:id="rId5"/>
              </a:rPr>
              <a:t>https://www.notion.so/486ad6bb93f54c9b9d0e36927e7e05f3?v=3f109f9433ea4b898af66ef539504a8c&amp;pvs=4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F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68225" y="69550"/>
            <a:ext cx="9009600" cy="499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493625" y="268355"/>
            <a:ext cx="1256349" cy="415500"/>
            <a:chOff x="76200" y="69555"/>
            <a:chExt cx="1256349" cy="415500"/>
          </a:xfrm>
        </p:grpSpPr>
        <p:pic>
          <p:nvPicPr>
            <p:cNvPr id="67" name="Google Shape;6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0" y="76175"/>
              <a:ext cx="437788" cy="370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4"/>
            <p:cNvSpPr txBox="1"/>
            <p:nvPr/>
          </p:nvSpPr>
          <p:spPr>
            <a:xfrm>
              <a:off x="473049" y="69555"/>
              <a:ext cx="8595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500">
                  <a:solidFill>
                    <a:schemeClr val="dk1"/>
                  </a:solidFill>
                </a:rPr>
                <a:t>Notion</a:t>
              </a:r>
              <a:endParaRPr b="1" sz="1500">
                <a:solidFill>
                  <a:schemeClr val="dk1"/>
                </a:solidFill>
              </a:endParaRPr>
            </a:p>
          </p:txBody>
        </p:sp>
      </p:grpSp>
      <p:sp>
        <p:nvSpPr>
          <p:cNvPr id="69" name="Google Shape;69;p14"/>
          <p:cNvSpPr txBox="1"/>
          <p:nvPr/>
        </p:nvSpPr>
        <p:spPr>
          <a:xfrm>
            <a:off x="3166775" y="175938"/>
            <a:ext cx="281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rgbClr val="0A85D1"/>
                </a:solidFill>
                <a:latin typeface="Calibri"/>
                <a:ea typeface="Calibri"/>
                <a:cs typeface="Calibri"/>
                <a:sym typeface="Calibri"/>
              </a:rPr>
              <a:t>Sommaire</a:t>
            </a:r>
            <a:endParaRPr b="1" sz="2700">
              <a:solidFill>
                <a:srgbClr val="0A85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234000" y="816306"/>
            <a:ext cx="8676000" cy="0"/>
          </a:xfrm>
          <a:prstGeom prst="straightConnector1">
            <a:avLst/>
          </a:prstGeom>
          <a:noFill/>
          <a:ln cap="flat" cmpd="sng" w="9525">
            <a:solidFill>
              <a:srgbClr val="C8C5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 txBox="1"/>
          <p:nvPr/>
        </p:nvSpPr>
        <p:spPr>
          <a:xfrm>
            <a:off x="2807775" y="1871050"/>
            <a:ext cx="5419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A85D1"/>
                </a:solidFill>
              </a:rPr>
              <a:t>1.</a:t>
            </a:r>
            <a:r>
              <a:rPr b="1" lang="fr" sz="1800">
                <a:solidFill>
                  <a:schemeClr val="dk1"/>
                </a:solidFill>
              </a:rPr>
              <a:t> Présentation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A85D1"/>
                </a:solidFill>
              </a:rPr>
              <a:t>2.</a:t>
            </a:r>
            <a:r>
              <a:rPr b="1" lang="fr" sz="1800">
                <a:solidFill>
                  <a:schemeClr val="dk1"/>
                </a:solidFill>
              </a:rPr>
              <a:t> Tableau de bord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A85D1"/>
                </a:solidFill>
              </a:rPr>
              <a:t>3.</a:t>
            </a:r>
            <a:r>
              <a:rPr b="1" lang="fr" sz="1800">
                <a:solidFill>
                  <a:schemeClr val="dk1"/>
                </a:solidFill>
              </a:rPr>
              <a:t> Classement des tâches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A85D1"/>
                </a:solidFill>
              </a:rPr>
              <a:t>4.</a:t>
            </a:r>
            <a:r>
              <a:rPr b="1" lang="fr" sz="1800">
                <a:solidFill>
                  <a:schemeClr val="dk1"/>
                </a:solidFill>
              </a:rPr>
              <a:t> Classement des user stories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A85D1"/>
                </a:solidFill>
              </a:rPr>
              <a:t>5.</a:t>
            </a:r>
            <a:r>
              <a:rPr b="1" lang="fr" sz="1800">
                <a:solidFill>
                  <a:schemeClr val="dk1"/>
                </a:solidFill>
              </a:rPr>
              <a:t> Contenu des user stories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0A85D1"/>
                </a:solidFill>
              </a:rPr>
              <a:t>6.</a:t>
            </a:r>
            <a:r>
              <a:rPr b="1" lang="fr" sz="1800">
                <a:solidFill>
                  <a:schemeClr val="dk1"/>
                </a:solidFill>
              </a:rPr>
              <a:t> Temps de réalisation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F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68225" y="69550"/>
            <a:ext cx="9009600" cy="499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>
            <a:off x="493625" y="268355"/>
            <a:ext cx="1256349" cy="415500"/>
            <a:chOff x="76200" y="69555"/>
            <a:chExt cx="1256349" cy="415500"/>
          </a:xfrm>
        </p:grpSpPr>
        <p:pic>
          <p:nvPicPr>
            <p:cNvPr id="78" name="Google Shape;7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0" y="76175"/>
              <a:ext cx="437788" cy="370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15"/>
            <p:cNvSpPr txBox="1"/>
            <p:nvPr/>
          </p:nvSpPr>
          <p:spPr>
            <a:xfrm>
              <a:off x="473049" y="69555"/>
              <a:ext cx="8595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500">
                  <a:solidFill>
                    <a:schemeClr val="dk1"/>
                  </a:solidFill>
                </a:rPr>
                <a:t>Notion</a:t>
              </a:r>
              <a:endParaRPr b="1" sz="1500">
                <a:solidFill>
                  <a:schemeClr val="dk1"/>
                </a:solidFill>
              </a:endParaRPr>
            </a:p>
          </p:txBody>
        </p:sp>
      </p:grpSp>
      <p:sp>
        <p:nvSpPr>
          <p:cNvPr id="80" name="Google Shape;80;p15"/>
          <p:cNvSpPr txBox="1"/>
          <p:nvPr/>
        </p:nvSpPr>
        <p:spPr>
          <a:xfrm>
            <a:off x="3166775" y="175938"/>
            <a:ext cx="2812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rgbClr val="0A85D1"/>
                </a:solidFill>
                <a:latin typeface="Calibri"/>
                <a:ea typeface="Calibri"/>
                <a:cs typeface="Calibri"/>
                <a:sym typeface="Calibri"/>
              </a:rPr>
              <a:t>Présentation</a:t>
            </a:r>
            <a:endParaRPr b="1" sz="2700">
              <a:solidFill>
                <a:srgbClr val="0A85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446925" y="24525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1</a:t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234000" y="816306"/>
            <a:ext cx="8676000" cy="0"/>
          </a:xfrm>
          <a:prstGeom prst="straightConnector1">
            <a:avLst/>
          </a:prstGeom>
          <a:noFill/>
          <a:ln cap="flat" cmpd="sng" w="9525">
            <a:solidFill>
              <a:srgbClr val="C8C5C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0250" y="2309825"/>
            <a:ext cx="5785549" cy="2547975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200000" dist="95250">
              <a:srgbClr val="000000">
                <a:alpha val="50000"/>
              </a:srgbClr>
            </a:outerShdw>
          </a:effectLst>
        </p:spPr>
      </p:pic>
      <p:sp>
        <p:nvSpPr>
          <p:cNvPr id="84" name="Google Shape;84;p15"/>
          <p:cNvSpPr txBox="1"/>
          <p:nvPr/>
        </p:nvSpPr>
        <p:spPr>
          <a:xfrm>
            <a:off x="1862200" y="949600"/>
            <a:ext cx="5419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Notion est un espace de travail collaboratif, </a:t>
            </a:r>
            <a:r>
              <a:rPr b="1" lang="fr" sz="1800">
                <a:solidFill>
                  <a:schemeClr val="dk1"/>
                </a:solidFill>
              </a:rPr>
              <a:t>Il permet de créer facilement un Kanban et de le partager avec son équipe</a:t>
            </a:r>
            <a:r>
              <a:rPr b="1" lang="fr" sz="1800">
                <a:solidFill>
                  <a:schemeClr val="dk1"/>
                </a:solidFill>
              </a:rPr>
              <a:t>.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85" name="Google Shape;85;p15"/>
          <p:cNvCxnSpPr/>
          <p:nvPr/>
        </p:nvCxnSpPr>
        <p:spPr>
          <a:xfrm>
            <a:off x="3662825" y="2051624"/>
            <a:ext cx="18204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F4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68225" y="69550"/>
            <a:ext cx="9009600" cy="499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493625" y="268355"/>
            <a:ext cx="1256349" cy="415500"/>
            <a:chOff x="76200" y="69555"/>
            <a:chExt cx="1256349" cy="415500"/>
          </a:xfrm>
        </p:grpSpPr>
        <p:pic>
          <p:nvPicPr>
            <p:cNvPr id="92" name="Google Shape;9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0" y="76175"/>
              <a:ext cx="437788" cy="370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6"/>
            <p:cNvSpPr txBox="1"/>
            <p:nvPr/>
          </p:nvSpPr>
          <p:spPr>
            <a:xfrm>
              <a:off x="473049" y="69555"/>
              <a:ext cx="8595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500">
                  <a:solidFill>
                    <a:schemeClr val="dk1"/>
                  </a:solidFill>
                </a:rPr>
                <a:t>Notion</a:t>
              </a:r>
              <a:endParaRPr b="1" sz="1500">
                <a:solidFill>
                  <a:schemeClr val="dk1"/>
                </a:solidFill>
              </a:endParaRPr>
            </a:p>
          </p:txBody>
        </p:sp>
      </p:grpSp>
      <p:sp>
        <p:nvSpPr>
          <p:cNvPr id="94" name="Google Shape;94;p16"/>
          <p:cNvSpPr txBox="1"/>
          <p:nvPr/>
        </p:nvSpPr>
        <p:spPr>
          <a:xfrm>
            <a:off x="2745575" y="175950"/>
            <a:ext cx="3654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rgbClr val="0A85D1"/>
                </a:solidFill>
                <a:latin typeface="Calibri"/>
                <a:ea typeface="Calibri"/>
                <a:cs typeface="Calibri"/>
                <a:sym typeface="Calibri"/>
              </a:rPr>
              <a:t>Tableau de bord</a:t>
            </a:r>
            <a:endParaRPr b="1" sz="2700">
              <a:solidFill>
                <a:srgbClr val="0A85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8446925" y="24525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2</a:t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96" name="Google Shape;96;p16"/>
          <p:cNvCxnSpPr/>
          <p:nvPr/>
        </p:nvCxnSpPr>
        <p:spPr>
          <a:xfrm>
            <a:off x="234000" y="816306"/>
            <a:ext cx="8676000" cy="0"/>
          </a:xfrm>
          <a:prstGeom prst="straightConnector1">
            <a:avLst/>
          </a:prstGeom>
          <a:noFill/>
          <a:ln cap="flat" cmpd="sng" w="9525">
            <a:solidFill>
              <a:srgbClr val="C8C5C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Google Shape;97;p16"/>
          <p:cNvPicPr preferRelativeResize="0"/>
          <p:nvPr/>
        </p:nvPicPr>
        <p:blipFill rotWithShape="1">
          <a:blip r:embed="rId4">
            <a:alphaModFix/>
          </a:blip>
          <a:srcRect b="5379" l="0" r="832" t="10699"/>
          <a:stretch/>
        </p:blipFill>
        <p:spPr>
          <a:xfrm>
            <a:off x="2058775" y="2372750"/>
            <a:ext cx="5026450" cy="2392799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200000" dist="95250">
              <a:srgbClr val="000000">
                <a:alpha val="50000"/>
              </a:srgbClr>
            </a:outerShdw>
          </a:effectLst>
        </p:spPr>
      </p:pic>
      <p:sp>
        <p:nvSpPr>
          <p:cNvPr id="98" name="Google Shape;98;p16"/>
          <p:cNvSpPr txBox="1"/>
          <p:nvPr/>
        </p:nvSpPr>
        <p:spPr>
          <a:xfrm>
            <a:off x="2491500" y="968288"/>
            <a:ext cx="416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Afin d’avoir la meilleur visibilité possible sur l’avancement du projet.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99" name="Google Shape;99;p16"/>
          <p:cNvCxnSpPr/>
          <p:nvPr/>
        </p:nvCxnSpPr>
        <p:spPr>
          <a:xfrm>
            <a:off x="3662825" y="2051624"/>
            <a:ext cx="18204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F4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68225" y="69550"/>
            <a:ext cx="9009600" cy="499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493625" y="268355"/>
            <a:ext cx="1256349" cy="415500"/>
            <a:chOff x="76200" y="69555"/>
            <a:chExt cx="1256349" cy="415500"/>
          </a:xfrm>
        </p:grpSpPr>
        <p:pic>
          <p:nvPicPr>
            <p:cNvPr id="106" name="Google Shape;10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0" y="76175"/>
              <a:ext cx="437788" cy="370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7"/>
            <p:cNvSpPr txBox="1"/>
            <p:nvPr/>
          </p:nvSpPr>
          <p:spPr>
            <a:xfrm>
              <a:off x="473049" y="69555"/>
              <a:ext cx="8595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500">
                  <a:solidFill>
                    <a:schemeClr val="dk1"/>
                  </a:solidFill>
                </a:rPr>
                <a:t>Notion</a:t>
              </a:r>
              <a:endParaRPr b="1" sz="1500">
                <a:solidFill>
                  <a:schemeClr val="dk1"/>
                </a:solidFill>
              </a:endParaRPr>
            </a:p>
          </p:txBody>
        </p:sp>
      </p:grpSp>
      <p:sp>
        <p:nvSpPr>
          <p:cNvPr id="108" name="Google Shape;108;p17"/>
          <p:cNvSpPr txBox="1"/>
          <p:nvPr/>
        </p:nvSpPr>
        <p:spPr>
          <a:xfrm>
            <a:off x="2442150" y="175950"/>
            <a:ext cx="4261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700">
                <a:solidFill>
                  <a:srgbClr val="0A85D1"/>
                </a:solidFill>
                <a:latin typeface="Calibri"/>
                <a:ea typeface="Calibri"/>
                <a:cs typeface="Calibri"/>
                <a:sym typeface="Calibri"/>
              </a:rPr>
              <a:t>Classement des tâches</a:t>
            </a:r>
            <a:endParaRPr b="1" sz="2700">
              <a:solidFill>
                <a:srgbClr val="0A85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8446925" y="24525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3</a:t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110" name="Google Shape;110;p17"/>
          <p:cNvCxnSpPr/>
          <p:nvPr/>
        </p:nvCxnSpPr>
        <p:spPr>
          <a:xfrm>
            <a:off x="234000" y="816306"/>
            <a:ext cx="8676000" cy="0"/>
          </a:xfrm>
          <a:prstGeom prst="straightConnector1">
            <a:avLst/>
          </a:prstGeom>
          <a:noFill/>
          <a:ln cap="flat" cmpd="sng" w="9525">
            <a:solidFill>
              <a:srgbClr val="C8C5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7"/>
          <p:cNvSpPr txBox="1"/>
          <p:nvPr/>
        </p:nvSpPr>
        <p:spPr>
          <a:xfrm>
            <a:off x="1573350" y="917975"/>
            <a:ext cx="599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L’avancée du projet </a:t>
            </a:r>
            <a:r>
              <a:rPr b="1" lang="fr" sz="1800">
                <a:solidFill>
                  <a:schemeClr val="dk1"/>
                </a:solidFill>
              </a:rPr>
              <a:t>peut</a:t>
            </a:r>
            <a:r>
              <a:rPr b="1" lang="fr" sz="1800">
                <a:solidFill>
                  <a:schemeClr val="dk1"/>
                </a:solidFill>
              </a:rPr>
              <a:t> être facilement </a:t>
            </a:r>
            <a:r>
              <a:rPr b="1" lang="fr" sz="1800">
                <a:solidFill>
                  <a:schemeClr val="dk1"/>
                </a:solidFill>
              </a:rPr>
              <a:t>contrôlée</a:t>
            </a:r>
            <a:r>
              <a:rPr b="1" lang="fr" sz="1800">
                <a:solidFill>
                  <a:schemeClr val="dk1"/>
                </a:solidFill>
              </a:rPr>
              <a:t> grâce aux 4 catégories mises en place.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112" name="Google Shape;112;p17"/>
          <p:cNvCxnSpPr/>
          <p:nvPr/>
        </p:nvCxnSpPr>
        <p:spPr>
          <a:xfrm>
            <a:off x="3662825" y="1656870"/>
            <a:ext cx="18204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250" y="2927850"/>
            <a:ext cx="1860975" cy="1834198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200000" dist="95250">
              <a:srgbClr val="000000">
                <a:alpha val="50000"/>
              </a:srgbClr>
            </a:outerShdw>
          </a:effectLst>
        </p:spPr>
      </p:pic>
      <p:pic>
        <p:nvPicPr>
          <p:cNvPr id="114" name="Google Shape;11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775" y="2927850"/>
            <a:ext cx="1860975" cy="18342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200000" dist="95250">
              <a:srgbClr val="000000">
                <a:alpha val="50000"/>
              </a:srgbClr>
            </a:outerShdw>
          </a:effectLst>
        </p:spPr>
      </p:pic>
      <p:pic>
        <p:nvPicPr>
          <p:cNvPr id="115" name="Google Shape;11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1950" y="2927850"/>
            <a:ext cx="1860975" cy="1834198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200000" dist="95250">
              <a:srgbClr val="000000">
                <a:alpha val="50000"/>
              </a:srgbClr>
            </a:outerShdw>
          </a:effectLst>
        </p:spPr>
      </p:pic>
      <p:pic>
        <p:nvPicPr>
          <p:cNvPr id="116" name="Google Shape;11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8975" y="2927850"/>
            <a:ext cx="1860975" cy="1834198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200000" dist="95250">
              <a:srgbClr val="000000">
                <a:alpha val="50000"/>
              </a:srgbClr>
            </a:outerShdw>
          </a:effectLst>
        </p:spPr>
      </p:pic>
      <p:sp>
        <p:nvSpPr>
          <p:cNvPr id="117" name="Google Shape;117;p17"/>
          <p:cNvSpPr txBox="1"/>
          <p:nvPr/>
        </p:nvSpPr>
        <p:spPr>
          <a:xfrm>
            <a:off x="1957175" y="1656863"/>
            <a:ext cx="523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Le changement d’état se fait simplement en glissant la carte vers sa nouvelle catégorie</a:t>
            </a:r>
            <a:r>
              <a:rPr b="1" lang="fr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>
            <a:off x="874100" y="2347800"/>
            <a:ext cx="0" cy="44790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2889600" y="2347800"/>
            <a:ext cx="0" cy="44790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/>
          <p:nvPr/>
        </p:nvCxnSpPr>
        <p:spPr>
          <a:xfrm>
            <a:off x="4905100" y="2347800"/>
            <a:ext cx="0" cy="44790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7"/>
          <p:cNvCxnSpPr/>
          <p:nvPr/>
        </p:nvCxnSpPr>
        <p:spPr>
          <a:xfrm>
            <a:off x="6927825" y="2347800"/>
            <a:ext cx="0" cy="44790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F4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68225" y="69550"/>
            <a:ext cx="9009600" cy="499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</a:t>
            </a:r>
            <a:endParaRPr/>
          </a:p>
        </p:txBody>
      </p:sp>
      <p:grpSp>
        <p:nvGrpSpPr>
          <p:cNvPr id="127" name="Google Shape;127;p18"/>
          <p:cNvGrpSpPr/>
          <p:nvPr/>
        </p:nvGrpSpPr>
        <p:grpSpPr>
          <a:xfrm>
            <a:off x="493625" y="268355"/>
            <a:ext cx="1256349" cy="415500"/>
            <a:chOff x="76200" y="69555"/>
            <a:chExt cx="1256349" cy="415500"/>
          </a:xfrm>
        </p:grpSpPr>
        <p:pic>
          <p:nvPicPr>
            <p:cNvPr id="128" name="Google Shape;12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0" y="76175"/>
              <a:ext cx="437788" cy="370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8"/>
            <p:cNvSpPr txBox="1"/>
            <p:nvPr/>
          </p:nvSpPr>
          <p:spPr>
            <a:xfrm>
              <a:off x="473049" y="69555"/>
              <a:ext cx="8595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500">
                  <a:solidFill>
                    <a:schemeClr val="dk1"/>
                  </a:solidFill>
                </a:rPr>
                <a:t>Notion</a:t>
              </a:r>
              <a:endParaRPr b="1" sz="1500">
                <a:solidFill>
                  <a:schemeClr val="dk1"/>
                </a:solidFill>
              </a:endParaRPr>
            </a:p>
          </p:txBody>
        </p:sp>
      </p:grpSp>
      <p:sp>
        <p:nvSpPr>
          <p:cNvPr id="130" name="Google Shape;130;p18"/>
          <p:cNvSpPr txBox="1"/>
          <p:nvPr/>
        </p:nvSpPr>
        <p:spPr>
          <a:xfrm>
            <a:off x="2442150" y="175950"/>
            <a:ext cx="4261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rgbClr val="0A85D1"/>
                </a:solidFill>
                <a:latin typeface="Calibri"/>
                <a:ea typeface="Calibri"/>
                <a:cs typeface="Calibri"/>
                <a:sym typeface="Calibri"/>
              </a:rPr>
              <a:t>Classement des user stories</a:t>
            </a:r>
            <a:endParaRPr b="1" sz="2700">
              <a:solidFill>
                <a:srgbClr val="0A85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8446925" y="24525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4</a:t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132" name="Google Shape;132;p18"/>
          <p:cNvCxnSpPr/>
          <p:nvPr/>
        </p:nvCxnSpPr>
        <p:spPr>
          <a:xfrm>
            <a:off x="234000" y="816306"/>
            <a:ext cx="8676000" cy="0"/>
          </a:xfrm>
          <a:prstGeom prst="straightConnector1">
            <a:avLst/>
          </a:prstGeom>
          <a:noFill/>
          <a:ln cap="flat" cmpd="sng" w="9525">
            <a:solidFill>
              <a:srgbClr val="C8C5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8"/>
          <p:cNvSpPr txBox="1"/>
          <p:nvPr/>
        </p:nvSpPr>
        <p:spPr>
          <a:xfrm>
            <a:off x="1225350" y="1054197"/>
            <a:ext cx="669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Chaque carte comporte un résumé des </a:t>
            </a:r>
            <a:r>
              <a:rPr b="1" lang="fr" sz="1800">
                <a:solidFill>
                  <a:schemeClr val="dk1"/>
                </a:solidFill>
              </a:rPr>
              <a:t>tâches</a:t>
            </a:r>
            <a:r>
              <a:rPr b="1" lang="fr" sz="1800">
                <a:solidFill>
                  <a:schemeClr val="dk1"/>
                </a:solidFill>
              </a:rPr>
              <a:t> à </a:t>
            </a:r>
            <a:r>
              <a:rPr b="1" lang="fr" sz="1800">
                <a:solidFill>
                  <a:schemeClr val="dk1"/>
                </a:solidFill>
              </a:rPr>
              <a:t>accomplir</a:t>
            </a:r>
            <a:r>
              <a:rPr b="1" lang="fr" sz="1800">
                <a:solidFill>
                  <a:schemeClr val="dk1"/>
                </a:solidFill>
              </a:rPr>
              <a:t>.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b="0" l="0" r="1127" t="12280"/>
          <a:stretch/>
        </p:blipFill>
        <p:spPr>
          <a:xfrm>
            <a:off x="4866388" y="2114075"/>
            <a:ext cx="2752175" cy="240655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200000" dist="95250">
              <a:srgbClr val="000000">
                <a:alpha val="50000"/>
              </a:srgbClr>
            </a:outerShdw>
          </a:effectLst>
        </p:spPr>
      </p:pic>
      <p:sp>
        <p:nvSpPr>
          <p:cNvPr id="135" name="Google Shape;135;p18"/>
          <p:cNvSpPr txBox="1"/>
          <p:nvPr/>
        </p:nvSpPr>
        <p:spPr>
          <a:xfrm>
            <a:off x="233988" y="2518288"/>
            <a:ext cx="36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Priorité classé de </a:t>
            </a:r>
            <a:r>
              <a:rPr b="1" lang="fr">
                <a:solidFill>
                  <a:srgbClr val="C27BA0"/>
                </a:solidFill>
              </a:rPr>
              <a:t>P1</a:t>
            </a:r>
            <a:r>
              <a:rPr b="1" lang="fr">
                <a:solidFill>
                  <a:schemeClr val="dk1"/>
                </a:solidFill>
              </a:rPr>
              <a:t> à </a:t>
            </a:r>
            <a:r>
              <a:rPr b="1" lang="fr">
                <a:solidFill>
                  <a:srgbClr val="F1C232"/>
                </a:solidFill>
              </a:rPr>
              <a:t>P3</a:t>
            </a:r>
            <a:endParaRPr b="1">
              <a:solidFill>
                <a:srgbClr val="F1C232"/>
              </a:solidFill>
            </a:endParaRPr>
          </a:p>
        </p:txBody>
      </p:sp>
      <p:cxnSp>
        <p:nvCxnSpPr>
          <p:cNvPr id="136" name="Google Shape;136;p18"/>
          <p:cNvCxnSpPr/>
          <p:nvPr/>
        </p:nvCxnSpPr>
        <p:spPr>
          <a:xfrm>
            <a:off x="4108088" y="2392236"/>
            <a:ext cx="5277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4108088" y="2719361"/>
            <a:ext cx="5277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8"/>
          <p:cNvCxnSpPr/>
          <p:nvPr/>
        </p:nvCxnSpPr>
        <p:spPr>
          <a:xfrm>
            <a:off x="4108088" y="3023211"/>
            <a:ext cx="5277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8"/>
          <p:cNvCxnSpPr/>
          <p:nvPr/>
        </p:nvCxnSpPr>
        <p:spPr>
          <a:xfrm>
            <a:off x="4108088" y="3317361"/>
            <a:ext cx="5277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4108088" y="3634861"/>
            <a:ext cx="5277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/>
          <p:nvPr/>
        </p:nvCxnSpPr>
        <p:spPr>
          <a:xfrm>
            <a:off x="4108088" y="4067836"/>
            <a:ext cx="5277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8"/>
          <p:cNvSpPr txBox="1"/>
          <p:nvPr/>
        </p:nvSpPr>
        <p:spPr>
          <a:xfrm>
            <a:off x="233988" y="2823088"/>
            <a:ext cx="36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Développeur sur la </a:t>
            </a:r>
            <a:r>
              <a:rPr b="1" lang="fr">
                <a:solidFill>
                  <a:schemeClr val="dk1"/>
                </a:solidFill>
              </a:rPr>
              <a:t>tâche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233988" y="3117238"/>
            <a:ext cx="36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Temps de travail estimé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233988" y="2191038"/>
            <a:ext cx="36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Titre de la tâche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233988" y="3434738"/>
            <a:ext cx="36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Catégorie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233988" y="3867713"/>
            <a:ext cx="364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Résumé de la </a:t>
            </a:r>
            <a:r>
              <a:rPr b="1" lang="fr">
                <a:solidFill>
                  <a:schemeClr val="dk1"/>
                </a:solidFill>
              </a:rPr>
              <a:t>tâche</a:t>
            </a:r>
            <a:endParaRPr b="1">
              <a:solidFill>
                <a:srgbClr val="F1C232"/>
              </a:solidFill>
            </a:endParaRPr>
          </a:p>
        </p:txBody>
      </p:sp>
      <p:cxnSp>
        <p:nvCxnSpPr>
          <p:cNvPr id="147" name="Google Shape;147;p18"/>
          <p:cNvCxnSpPr/>
          <p:nvPr/>
        </p:nvCxnSpPr>
        <p:spPr>
          <a:xfrm>
            <a:off x="3661800" y="1734124"/>
            <a:ext cx="18204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F4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68225" y="69550"/>
            <a:ext cx="9009600" cy="499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</a:t>
            </a:r>
            <a:endParaRPr/>
          </a:p>
        </p:txBody>
      </p:sp>
      <p:grpSp>
        <p:nvGrpSpPr>
          <p:cNvPr id="153" name="Google Shape;153;p19"/>
          <p:cNvGrpSpPr/>
          <p:nvPr/>
        </p:nvGrpSpPr>
        <p:grpSpPr>
          <a:xfrm>
            <a:off x="493625" y="268355"/>
            <a:ext cx="1256349" cy="415500"/>
            <a:chOff x="76200" y="69555"/>
            <a:chExt cx="1256349" cy="415500"/>
          </a:xfrm>
        </p:grpSpPr>
        <p:pic>
          <p:nvPicPr>
            <p:cNvPr id="154" name="Google Shape;15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0" y="76175"/>
              <a:ext cx="437788" cy="370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9"/>
            <p:cNvSpPr txBox="1"/>
            <p:nvPr/>
          </p:nvSpPr>
          <p:spPr>
            <a:xfrm>
              <a:off x="473049" y="69555"/>
              <a:ext cx="8595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500">
                  <a:solidFill>
                    <a:schemeClr val="dk1"/>
                  </a:solidFill>
                </a:rPr>
                <a:t>Notion</a:t>
              </a:r>
              <a:endParaRPr b="1" sz="1500">
                <a:solidFill>
                  <a:schemeClr val="dk1"/>
                </a:solidFill>
              </a:endParaRPr>
            </a:p>
          </p:txBody>
        </p:sp>
      </p:grpSp>
      <p:sp>
        <p:nvSpPr>
          <p:cNvPr id="156" name="Google Shape;156;p19"/>
          <p:cNvSpPr txBox="1"/>
          <p:nvPr/>
        </p:nvSpPr>
        <p:spPr>
          <a:xfrm>
            <a:off x="2442150" y="175950"/>
            <a:ext cx="4261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rgbClr val="0A85D1"/>
                </a:solidFill>
                <a:latin typeface="Calibri"/>
                <a:ea typeface="Calibri"/>
                <a:cs typeface="Calibri"/>
                <a:sym typeface="Calibri"/>
              </a:rPr>
              <a:t>Contenu des user stories</a:t>
            </a:r>
            <a:endParaRPr b="1" sz="2700">
              <a:solidFill>
                <a:srgbClr val="0A85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8446925" y="24525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5</a:t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158" name="Google Shape;158;p19"/>
          <p:cNvCxnSpPr/>
          <p:nvPr/>
        </p:nvCxnSpPr>
        <p:spPr>
          <a:xfrm>
            <a:off x="234000" y="816306"/>
            <a:ext cx="8676000" cy="0"/>
          </a:xfrm>
          <a:prstGeom prst="straightConnector1">
            <a:avLst/>
          </a:prstGeom>
          <a:noFill/>
          <a:ln cap="flat" cmpd="sng" w="9525">
            <a:solidFill>
              <a:srgbClr val="C8C5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9"/>
          <p:cNvSpPr txBox="1"/>
          <p:nvPr/>
        </p:nvSpPr>
        <p:spPr>
          <a:xfrm>
            <a:off x="234000" y="1107375"/>
            <a:ext cx="387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Chaque carte contient des informations pour le développeur.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60" name="Google Shape;160;p19"/>
          <p:cNvPicPr preferRelativeResize="0"/>
          <p:nvPr/>
        </p:nvPicPr>
        <p:blipFill rotWithShape="1">
          <a:blip r:embed="rId4">
            <a:alphaModFix/>
          </a:blip>
          <a:srcRect b="-4025" l="0" r="0" t="0"/>
          <a:stretch/>
        </p:blipFill>
        <p:spPr>
          <a:xfrm>
            <a:off x="4866400" y="1067175"/>
            <a:ext cx="3781124" cy="37400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200000" dist="95250">
              <a:srgbClr val="000000">
                <a:alpha val="50000"/>
              </a:srgbClr>
            </a:outerShdw>
          </a:effectLst>
        </p:spPr>
      </p:pic>
      <p:sp>
        <p:nvSpPr>
          <p:cNvPr id="161" name="Google Shape;161;p19"/>
          <p:cNvSpPr txBox="1"/>
          <p:nvPr/>
        </p:nvSpPr>
        <p:spPr>
          <a:xfrm>
            <a:off x="233988" y="2191038"/>
            <a:ext cx="364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User story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</a:rPr>
              <a:t>Résume l’objectif de la carte</a:t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162" name="Google Shape;162;p19"/>
          <p:cNvCxnSpPr/>
          <p:nvPr/>
        </p:nvCxnSpPr>
        <p:spPr>
          <a:xfrm>
            <a:off x="329442" y="2041999"/>
            <a:ext cx="18204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9"/>
          <p:cNvSpPr txBox="1"/>
          <p:nvPr/>
        </p:nvSpPr>
        <p:spPr>
          <a:xfrm>
            <a:off x="233988" y="2685138"/>
            <a:ext cx="364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Succés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</a:rPr>
              <a:t>On y retrouve les étapes du projet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233988" y="3179238"/>
            <a:ext cx="364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Scope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</a:rPr>
              <a:t>Montre les futurs améliorations possibles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233988" y="3673338"/>
            <a:ext cx="364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Design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dk1"/>
                </a:solidFill>
              </a:rPr>
              <a:t>Montre une maquette du design souhaité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 rotWithShape="1">
          <a:blip r:embed="rId5">
            <a:alphaModFix/>
          </a:blip>
          <a:srcRect b="2673" l="0" r="0" t="4510"/>
          <a:stretch/>
        </p:blipFill>
        <p:spPr>
          <a:xfrm>
            <a:off x="5097750" y="935250"/>
            <a:ext cx="3425375" cy="3920101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1200000" dist="952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F4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68225" y="69550"/>
            <a:ext cx="9009600" cy="4992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</a:t>
            </a:r>
            <a:endParaRPr/>
          </a:p>
        </p:txBody>
      </p:sp>
      <p:grpSp>
        <p:nvGrpSpPr>
          <p:cNvPr id="172" name="Google Shape;172;p20"/>
          <p:cNvGrpSpPr/>
          <p:nvPr/>
        </p:nvGrpSpPr>
        <p:grpSpPr>
          <a:xfrm>
            <a:off x="493625" y="268355"/>
            <a:ext cx="1256349" cy="415500"/>
            <a:chOff x="76200" y="69555"/>
            <a:chExt cx="1256349" cy="415500"/>
          </a:xfrm>
        </p:grpSpPr>
        <p:pic>
          <p:nvPicPr>
            <p:cNvPr id="173" name="Google Shape;173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200" y="76175"/>
              <a:ext cx="437788" cy="370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20"/>
            <p:cNvSpPr txBox="1"/>
            <p:nvPr/>
          </p:nvSpPr>
          <p:spPr>
            <a:xfrm>
              <a:off x="473049" y="69555"/>
              <a:ext cx="8595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500">
                  <a:solidFill>
                    <a:schemeClr val="dk1"/>
                  </a:solidFill>
                </a:rPr>
                <a:t>Notion</a:t>
              </a:r>
              <a:endParaRPr b="1" sz="1500">
                <a:solidFill>
                  <a:schemeClr val="dk1"/>
                </a:solidFill>
              </a:endParaRPr>
            </a:p>
          </p:txBody>
        </p:sp>
      </p:grpSp>
      <p:sp>
        <p:nvSpPr>
          <p:cNvPr id="175" name="Google Shape;175;p20"/>
          <p:cNvSpPr txBox="1"/>
          <p:nvPr/>
        </p:nvSpPr>
        <p:spPr>
          <a:xfrm>
            <a:off x="1824350" y="175950"/>
            <a:ext cx="5497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700">
                <a:solidFill>
                  <a:srgbClr val="0A85D1"/>
                </a:solidFill>
                <a:latin typeface="Calibri"/>
                <a:ea typeface="Calibri"/>
                <a:cs typeface="Calibri"/>
                <a:sym typeface="Calibri"/>
              </a:rPr>
              <a:t>Temps de réalisation</a:t>
            </a:r>
            <a:endParaRPr b="1" sz="2700">
              <a:solidFill>
                <a:srgbClr val="0A85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8446925" y="245250"/>
            <a:ext cx="3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6</a:t>
            </a:r>
            <a:endParaRPr b="1" sz="1800">
              <a:solidFill>
                <a:srgbClr val="000000"/>
              </a:solidFill>
            </a:endParaRPr>
          </a:p>
        </p:txBody>
      </p:sp>
      <p:cxnSp>
        <p:nvCxnSpPr>
          <p:cNvPr id="177" name="Google Shape;177;p20"/>
          <p:cNvCxnSpPr/>
          <p:nvPr/>
        </p:nvCxnSpPr>
        <p:spPr>
          <a:xfrm>
            <a:off x="234000" y="816306"/>
            <a:ext cx="8676000" cy="0"/>
          </a:xfrm>
          <a:prstGeom prst="straightConnector1">
            <a:avLst/>
          </a:prstGeom>
          <a:noFill/>
          <a:ln cap="flat" cmpd="sng" w="9525">
            <a:solidFill>
              <a:srgbClr val="C8C5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0"/>
          <p:cNvSpPr txBox="1"/>
          <p:nvPr/>
        </p:nvSpPr>
        <p:spPr>
          <a:xfrm>
            <a:off x="1362650" y="1114200"/>
            <a:ext cx="642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</a:rPr>
              <a:t>La réalisation de ce projet se fera conjointement avec 2 développeurs.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233988" y="2191038"/>
            <a:ext cx="3643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dk1"/>
                </a:solidFill>
              </a:rPr>
              <a:t>Front-end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chemeClr val="dk1"/>
                </a:solidFill>
              </a:rPr>
              <a:t>React</a:t>
            </a:r>
            <a:endParaRPr b="1" sz="2200">
              <a:solidFill>
                <a:schemeClr val="dk1"/>
              </a:solidFill>
            </a:endParaRPr>
          </a:p>
        </p:txBody>
      </p:sp>
      <p:cxnSp>
        <p:nvCxnSpPr>
          <p:cNvPr id="180" name="Google Shape;180;p20"/>
          <p:cNvCxnSpPr/>
          <p:nvPr/>
        </p:nvCxnSpPr>
        <p:spPr>
          <a:xfrm>
            <a:off x="3661792" y="2041999"/>
            <a:ext cx="18204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0"/>
          <p:cNvSpPr txBox="1"/>
          <p:nvPr/>
        </p:nvSpPr>
        <p:spPr>
          <a:xfrm>
            <a:off x="4332613" y="2192913"/>
            <a:ext cx="3643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dk1"/>
                </a:solidFill>
              </a:rPr>
              <a:t>Back-end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600">
                <a:solidFill>
                  <a:schemeClr val="dk1"/>
                </a:solidFill>
              </a:rPr>
              <a:t>Node.js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2750238" y="3179238"/>
            <a:ext cx="3643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dk1"/>
                </a:solidFill>
              </a:rPr>
              <a:t>Temps estimé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3 semaines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2751338" y="3936963"/>
            <a:ext cx="3643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>
                <a:solidFill>
                  <a:schemeClr val="dk1"/>
                </a:solidFill>
              </a:rPr>
              <a:t>Test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1"/>
                </a:solidFill>
              </a:rPr>
              <a:t>1 semaine</a:t>
            </a:r>
            <a:endParaRPr b="1" sz="1600">
              <a:solidFill>
                <a:schemeClr val="dk1"/>
              </a:solidFill>
            </a:endParaRPr>
          </a:p>
        </p:txBody>
      </p:sp>
      <p:cxnSp>
        <p:nvCxnSpPr>
          <p:cNvPr id="184" name="Google Shape;184;p20"/>
          <p:cNvCxnSpPr/>
          <p:nvPr/>
        </p:nvCxnSpPr>
        <p:spPr>
          <a:xfrm>
            <a:off x="3662892" y="3103049"/>
            <a:ext cx="1820400" cy="0"/>
          </a:xfrm>
          <a:prstGeom prst="straightConnector1">
            <a:avLst/>
          </a:prstGeom>
          <a:noFill/>
          <a:ln cap="flat" cmpd="sng" w="28575">
            <a:solidFill>
              <a:srgbClr val="0A85D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