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1E72A8-36AE-42F8-B78C-3EBDF3C760CB}">
  <a:tblStyle styleId="{0E1E72A8-36AE-42F8-B78C-3EBDF3C760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00500fd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00500fd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00500fd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00500fd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00500fd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00500fd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00500fd03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00500fd0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00500fd0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b00500fd0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00500fd0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00500fd0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00500fd03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00500fd03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00500fd03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b00500fd03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b1e2f3a7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b1e2f3a7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1e2f3a7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b1e2f3a7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00500fd0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00500fd0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066d976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066d976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066d976b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066d976b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066d976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066d976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066d976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066d976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00500fd0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00500fd0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00500fd0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00500fd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00500fd0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00500fd0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jpg"/><Relationship Id="rId6" Type="http://schemas.openxmlformats.org/officeDocument/2006/relationships/image" Target="../media/image13.jpg"/><Relationship Id="rId7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1557"/>
            <a:ext cx="9144003" cy="4116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497500" y="1057925"/>
            <a:ext cx="4149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800">
                <a:latin typeface="Calibri"/>
                <a:ea typeface="Calibri"/>
                <a:cs typeface="Calibri"/>
                <a:sym typeface="Calibri"/>
              </a:rPr>
              <a:t>Présentation</a:t>
            </a:r>
            <a:endParaRPr b="1" sz="3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de la solution technique</a:t>
            </a:r>
            <a:endParaRPr b="1" sz="2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" name="Google Shape;57;p13"/>
          <p:cNvGraphicFramePr/>
          <p:nvPr/>
        </p:nvGraphicFramePr>
        <p:xfrm>
          <a:off x="628388" y="253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{0E1E72A8-36AE-42F8-B78C-3EBDF3C760CB}</a:tableStyleId>
              </a:tblPr>
              <a:tblGrid>
                <a:gridCol w="685975"/>
                <a:gridCol w="7198550"/>
              </a:tblGrid>
              <a:tr h="26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Projet</a:t>
                      </a:r>
                      <a:r>
                        <a:rPr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Menu maker by Qwenta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58" name="Google Shape;58;p13"/>
          <p:cNvGraphicFramePr/>
          <p:nvPr/>
        </p:nvGraphicFramePr>
        <p:xfrm>
          <a:off x="631075" y="291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{0E1E72A8-36AE-42F8-B78C-3EBDF3C760CB}</a:tableStyleId>
              </a:tblPr>
              <a:tblGrid>
                <a:gridCol w="703350"/>
                <a:gridCol w="1720225"/>
                <a:gridCol w="2347300"/>
                <a:gridCol w="3113650"/>
              </a:tblGrid>
              <a:tr h="26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Version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Auteur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Approbation 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26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FAURE Lionel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01/01/2024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John, Qwenta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/>
          <p:nvPr/>
        </p:nvSpPr>
        <p:spPr>
          <a:xfrm>
            <a:off x="5548575" y="1996800"/>
            <a:ext cx="3108600" cy="149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2532050" y="-108125"/>
            <a:ext cx="408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Mail d’authentification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2978850" y="240900"/>
            <a:ext cx="32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Envois d’emails automatiques et sécurisés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287025" y="1118082"/>
            <a:ext cx="389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Brevo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Est une plateforme française d’envoi d’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email en masse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287025" y="2684982"/>
            <a:ext cx="3892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Elle permet l’envoi d’emailings automatisés via une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Fiable et personnalisée avec une intégration facilitée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22"/>
          <p:cNvCxnSpPr/>
          <p:nvPr/>
        </p:nvCxnSpPr>
        <p:spPr>
          <a:xfrm>
            <a:off x="378000" y="2532582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22"/>
          <p:cNvPicPr preferRelativeResize="0"/>
          <p:nvPr/>
        </p:nvPicPr>
        <p:blipFill rotWithShape="1">
          <a:blip r:embed="rId5">
            <a:alphaModFix/>
          </a:blip>
          <a:srcRect b="0" l="7832" r="8667" t="0"/>
          <a:stretch/>
        </p:blipFill>
        <p:spPr>
          <a:xfrm>
            <a:off x="5624775" y="1920600"/>
            <a:ext cx="3108600" cy="149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2"/>
          <p:cNvSpPr txBox="1"/>
          <p:nvPr/>
        </p:nvSpPr>
        <p:spPr>
          <a:xfrm>
            <a:off x="8675525" y="7620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8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/>
          <p:nvPr/>
        </p:nvSpPr>
        <p:spPr>
          <a:xfrm>
            <a:off x="6015075" y="1732800"/>
            <a:ext cx="2175600" cy="217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2993400" y="-108125"/>
            <a:ext cx="315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Frameworks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2978850" y="240900"/>
            <a:ext cx="3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Boîte à outils front-end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287025" y="717350"/>
            <a:ext cx="3892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Bootstrap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Est une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collection d’outils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utiles à la création du design (graphisme, animation et 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interactions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avec la page dans le navigateur, etc.)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287025" y="2692550"/>
            <a:ext cx="3892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Optimisé pour accélérer et faciliter le développement de site web frontaux grâce à ses diverses fonctions et composants tels que la navigation, les 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carrouselles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, les boutons,...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23"/>
          <p:cNvCxnSpPr/>
          <p:nvPr/>
        </p:nvCxnSpPr>
        <p:spPr>
          <a:xfrm>
            <a:off x="378000" y="269255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3"/>
          <p:cNvSpPr/>
          <p:nvPr/>
        </p:nvSpPr>
        <p:spPr>
          <a:xfrm>
            <a:off x="6091275" y="1656600"/>
            <a:ext cx="2175600" cy="217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1275" y="1656600"/>
            <a:ext cx="2175600" cy="217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p23"/>
          <p:cNvSpPr txBox="1"/>
          <p:nvPr/>
        </p:nvSpPr>
        <p:spPr>
          <a:xfrm>
            <a:off x="8562250" y="76200"/>
            <a:ext cx="5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9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/>
          <p:nvPr/>
        </p:nvSpPr>
        <p:spPr>
          <a:xfrm>
            <a:off x="5554350" y="1665850"/>
            <a:ext cx="3097200" cy="217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2143550" y="-108125"/>
            <a:ext cx="485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Création de menu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2978850" y="240900"/>
            <a:ext cx="3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Créer des catégories de plat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287025" y="1198850"/>
            <a:ext cx="3892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React Hook Form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Est un créateur de formulaires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performants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flexibles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extensibles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287025" y="3073550"/>
            <a:ext cx="389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La quantité de code nécessaire est réduit ce qui minimise le calcul des validations et accélère le montage.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24"/>
          <p:cNvCxnSpPr/>
          <p:nvPr/>
        </p:nvCxnSpPr>
        <p:spPr>
          <a:xfrm>
            <a:off x="378000" y="292115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8" name="Google Shape;208;p24"/>
          <p:cNvPicPr preferRelativeResize="0"/>
          <p:nvPr/>
        </p:nvPicPr>
        <p:blipFill rotWithShape="1">
          <a:blip r:embed="rId5">
            <a:alphaModFix/>
          </a:blip>
          <a:srcRect b="0" l="9985" r="9937" t="0"/>
          <a:stretch/>
        </p:blipFill>
        <p:spPr>
          <a:xfrm>
            <a:off x="5630544" y="1589650"/>
            <a:ext cx="3097200" cy="2175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8562250" y="76200"/>
            <a:ext cx="5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10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2993400" y="-108125"/>
            <a:ext cx="315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Modales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2487750" y="240900"/>
            <a:ext cx="41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Permettra de contenir la personnalisation des menus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287025" y="1125650"/>
            <a:ext cx="389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React-modal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Permet de créer des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modales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sous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de façon simple.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287025" y="2692550"/>
            <a:ext cx="3892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Répondant aux exigences d’accessibilité du Web moderne, il 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fournit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un composant modal fonctionnel et performant pour un usage général.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25"/>
          <p:cNvCxnSpPr/>
          <p:nvPr/>
        </p:nvCxnSpPr>
        <p:spPr>
          <a:xfrm>
            <a:off x="378000" y="254015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5"/>
          <p:cNvSpPr/>
          <p:nvPr/>
        </p:nvSpPr>
        <p:spPr>
          <a:xfrm>
            <a:off x="6074400" y="1593399"/>
            <a:ext cx="2209200" cy="220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6150600" y="1517199"/>
            <a:ext cx="2209200" cy="220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5">
            <a:alphaModFix/>
          </a:blip>
          <a:srcRect b="-4650" l="0" r="0" t="4650"/>
          <a:stretch/>
        </p:blipFill>
        <p:spPr>
          <a:xfrm>
            <a:off x="6150600" y="1517200"/>
            <a:ext cx="2209200" cy="220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25"/>
          <p:cNvSpPr txBox="1"/>
          <p:nvPr/>
        </p:nvSpPr>
        <p:spPr>
          <a:xfrm>
            <a:off x="6821100" y="3267830"/>
            <a:ext cx="86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Modal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8562250" y="76200"/>
            <a:ext cx="5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11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2993400" y="-108125"/>
            <a:ext cx="315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Éditeur</a:t>
            </a: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 de texte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2978850" y="240900"/>
            <a:ext cx="3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Personnalisation du texte des menus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287025" y="1275050"/>
            <a:ext cx="3892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Draft.js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Est un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Frameworks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permettant de créer des éditeurs de texte enrichis dans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287025" y="3149750"/>
            <a:ext cx="389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Il offre la possibilité de ne prendre en charge que quelques styles de texte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6"/>
          <p:cNvCxnSpPr/>
          <p:nvPr/>
        </p:nvCxnSpPr>
        <p:spPr>
          <a:xfrm>
            <a:off x="378000" y="299735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6"/>
          <p:cNvSpPr txBox="1"/>
          <p:nvPr/>
        </p:nvSpPr>
        <p:spPr>
          <a:xfrm>
            <a:off x="8616325" y="76200"/>
            <a:ext cx="4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6225300" y="1968950"/>
            <a:ext cx="1907400" cy="146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 rotWithShape="1">
          <a:blip r:embed="rId5">
            <a:alphaModFix/>
          </a:blip>
          <a:srcRect b="25650" l="8828" r="5956" t="0"/>
          <a:stretch/>
        </p:blipFill>
        <p:spPr>
          <a:xfrm>
            <a:off x="6301488" y="1888813"/>
            <a:ext cx="1907400" cy="146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/>
        </p:nvSpPr>
        <p:spPr>
          <a:xfrm>
            <a:off x="2993400" y="-108125"/>
            <a:ext cx="315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PDF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2978850" y="240900"/>
            <a:ext cx="3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Permettra l’export des menus en PDF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287025" y="1427450"/>
            <a:ext cx="389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JsPDF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Est une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librairie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qui permet de générer un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PDF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dans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287025" y="2997350"/>
            <a:ext cx="389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L’utilisateur pourra à partir de son menu créé, l’exporter au format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PDF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facilement.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378000" y="284495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7"/>
          <p:cNvSpPr/>
          <p:nvPr/>
        </p:nvSpPr>
        <p:spPr>
          <a:xfrm>
            <a:off x="5967675" y="1597300"/>
            <a:ext cx="2422500" cy="238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8616325" y="76200"/>
            <a:ext cx="4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13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3877" y="1521100"/>
            <a:ext cx="2422500" cy="238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 txBox="1"/>
          <p:nvPr/>
        </p:nvSpPr>
        <p:spPr>
          <a:xfrm>
            <a:off x="2993400" y="-108125"/>
            <a:ext cx="315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API Instagram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978850" y="240900"/>
            <a:ext cx="3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Possibilité de publication des menus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287025" y="2160700"/>
            <a:ext cx="389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Graph API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Permet de créer un post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Instagram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à partir de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Menu Maker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28"/>
          <p:cNvCxnSpPr/>
          <p:nvPr/>
        </p:nvCxnSpPr>
        <p:spPr>
          <a:xfrm>
            <a:off x="378000" y="216070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8"/>
          <p:cNvSpPr/>
          <p:nvPr/>
        </p:nvSpPr>
        <p:spPr>
          <a:xfrm>
            <a:off x="5988875" y="1597300"/>
            <a:ext cx="2389200" cy="238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 txBox="1"/>
          <p:nvPr/>
        </p:nvSpPr>
        <p:spPr>
          <a:xfrm>
            <a:off x="8616325" y="76200"/>
            <a:ext cx="4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6065075" y="1521100"/>
            <a:ext cx="2389200" cy="238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28"/>
          <p:cNvPicPr preferRelativeResize="0"/>
          <p:nvPr/>
        </p:nvPicPr>
        <p:blipFill rotWithShape="1">
          <a:blip r:embed="rId5">
            <a:alphaModFix/>
          </a:blip>
          <a:srcRect b="0" l="12501" r="12501" t="0"/>
          <a:stretch/>
        </p:blipFill>
        <p:spPr>
          <a:xfrm>
            <a:off x="6065075" y="1521100"/>
            <a:ext cx="2389200" cy="238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 txBox="1"/>
          <p:nvPr/>
        </p:nvSpPr>
        <p:spPr>
          <a:xfrm>
            <a:off x="2993400" y="-108125"/>
            <a:ext cx="315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API </a:t>
            </a: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Deliveroo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2978850" y="240900"/>
            <a:ext cx="3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Possibilité de publication des menus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5590325" y="1589100"/>
            <a:ext cx="3186300" cy="225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 txBox="1"/>
          <p:nvPr/>
        </p:nvSpPr>
        <p:spPr>
          <a:xfrm>
            <a:off x="8616325" y="76200"/>
            <a:ext cx="4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15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78" name="Google Shape;278;p29"/>
          <p:cNvPicPr preferRelativeResize="0"/>
          <p:nvPr/>
        </p:nvPicPr>
        <p:blipFill rotWithShape="1">
          <a:blip r:embed="rId5">
            <a:alphaModFix/>
          </a:blip>
          <a:srcRect b="0" l="9895" r="10563" t="0"/>
          <a:stretch/>
        </p:blipFill>
        <p:spPr>
          <a:xfrm>
            <a:off x="5666525" y="1512700"/>
            <a:ext cx="3186300" cy="225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29"/>
          <p:cNvSpPr txBox="1"/>
          <p:nvPr/>
        </p:nvSpPr>
        <p:spPr>
          <a:xfrm>
            <a:off x="287025" y="2160700"/>
            <a:ext cx="3892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Menu</a:t>
            </a: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 API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Permet de publier un menu sur l’application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Deliveroo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à partir de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Menu Maker</a:t>
            </a:r>
            <a:r>
              <a:rPr b="1"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29"/>
          <p:cNvCxnSpPr/>
          <p:nvPr/>
        </p:nvCxnSpPr>
        <p:spPr>
          <a:xfrm>
            <a:off x="378000" y="216070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 txBox="1"/>
          <p:nvPr/>
        </p:nvSpPr>
        <p:spPr>
          <a:xfrm>
            <a:off x="2015500" y="-108125"/>
            <a:ext cx="511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Collaboration client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2978850" y="240900"/>
            <a:ext cx="3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Échanges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 réguliers tout le long du projet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4892200" y="1522275"/>
            <a:ext cx="3607800" cy="262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"/>
          <p:cNvSpPr txBox="1"/>
          <p:nvPr/>
        </p:nvSpPr>
        <p:spPr>
          <a:xfrm>
            <a:off x="8616325" y="76200"/>
            <a:ext cx="4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16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287025" y="1195850"/>
            <a:ext cx="3892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Communication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L’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échange réguliers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avec le client permettra de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contrôler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valider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chaque étapes et d’apporter des modifications au besoins.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287025" y="3378350"/>
            <a:ext cx="3892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Des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livraisons intermédiaires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seront mise en place avec le client.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30"/>
          <p:cNvCxnSpPr/>
          <p:nvPr/>
        </p:nvCxnSpPr>
        <p:spPr>
          <a:xfrm>
            <a:off x="378000" y="322595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4" name="Google Shape;29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8400" y="1446070"/>
            <a:ext cx="3607800" cy="262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1"/>
          <p:cNvSpPr txBox="1"/>
          <p:nvPr/>
        </p:nvSpPr>
        <p:spPr>
          <a:xfrm>
            <a:off x="2015500" y="-108125"/>
            <a:ext cx="511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Rendez-vous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2978850" y="240900"/>
            <a:ext cx="3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Mise en place d’un planning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1"/>
          <p:cNvSpPr/>
          <p:nvPr/>
        </p:nvSpPr>
        <p:spPr>
          <a:xfrm>
            <a:off x="4966325" y="1665100"/>
            <a:ext cx="3734100" cy="225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1"/>
          <p:cNvSpPr txBox="1"/>
          <p:nvPr/>
        </p:nvSpPr>
        <p:spPr>
          <a:xfrm>
            <a:off x="8616325" y="76200"/>
            <a:ext cx="4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17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287025" y="1195850"/>
            <a:ext cx="3892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Réunion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fois par semaine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en visio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Présentation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des étapes réalisées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Objectifs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semaine suivante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Débriefing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client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287025" y="3378350"/>
            <a:ext cx="389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Les réunions se feront entre 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John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(Chef de projet)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Soufiane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(Product Owner)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31"/>
          <p:cNvCxnSpPr/>
          <p:nvPr/>
        </p:nvCxnSpPr>
        <p:spPr>
          <a:xfrm>
            <a:off x="378000" y="322595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8" name="Google Shape;308;p31"/>
          <p:cNvPicPr preferRelativeResize="0"/>
          <p:nvPr/>
        </p:nvPicPr>
        <p:blipFill rotWithShape="1">
          <a:blip r:embed="rId5">
            <a:alphaModFix/>
          </a:blip>
          <a:srcRect b="0" l="5620" r="4886" t="0"/>
          <a:stretch/>
        </p:blipFill>
        <p:spPr>
          <a:xfrm>
            <a:off x="5042525" y="1588900"/>
            <a:ext cx="3734100" cy="225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8" y="75627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165750" y="-108137"/>
            <a:ext cx="281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879100" y="1774300"/>
            <a:ext cx="2234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Le projet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Les fonctionnalités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Spécifications techniques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Choix du Back-end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Base de donnée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Langage du Front-end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7.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Connexion utilisateur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8.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Mail d’authentification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9.</a:t>
            </a:r>
            <a:r>
              <a:rPr b="1"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Frameworks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490400" y="1882000"/>
            <a:ext cx="2092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Création de menu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11.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Modales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12.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Éditeur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de texte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13.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PDF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14.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API Instagram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15.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API Deliveroo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16. </a:t>
            </a:r>
            <a:r>
              <a:rPr b="1"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Collaboration client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17. </a:t>
            </a:r>
            <a:r>
              <a:rPr b="1" lang="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Rendez-vous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8675525" y="7620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165750" y="-108137"/>
            <a:ext cx="281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Le projet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936050" y="240900"/>
            <a:ext cx="32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Qu’est-ce que Menu Maker by Qwenta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327900" y="849788"/>
            <a:ext cx="6488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Calibri"/>
                <a:ea typeface="Calibri"/>
                <a:cs typeface="Calibri"/>
                <a:sym typeface="Calibri"/>
              </a:rPr>
              <a:t>Menu Maker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Calibri"/>
                <a:ea typeface="Calibri"/>
                <a:cs typeface="Calibri"/>
                <a:sym typeface="Calibri"/>
              </a:rPr>
              <a:t>Est une interface sur laquelle les restaurateurs peuvent se connecter pour créer leurs menus à diffuser en ligne ou à imprimer.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119600" y="2211975"/>
            <a:ext cx="4828500" cy="239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b="8479" l="0" r="0" t="2171"/>
          <a:stretch/>
        </p:blipFill>
        <p:spPr>
          <a:xfrm>
            <a:off x="2195800" y="2135775"/>
            <a:ext cx="4828500" cy="239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8675525" y="7620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083675" y="-108125"/>
            <a:ext cx="2976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Les fonctionnalités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858275" y="240900"/>
            <a:ext cx="34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Que pourra faire le restaurateur sur le site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0" y="1508425"/>
            <a:ext cx="303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 menu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4572000" y="1368325"/>
            <a:ext cx="4075500" cy="28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0" y="1292125"/>
            <a:ext cx="4075500" cy="28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6"/>
          <p:cNvSpPr txBox="1"/>
          <p:nvPr/>
        </p:nvSpPr>
        <p:spPr>
          <a:xfrm>
            <a:off x="0" y="2124025"/>
            <a:ext cx="43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Personnaliser un menu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0" y="2739625"/>
            <a:ext cx="43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Diffuser un menu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0" y="3355225"/>
            <a:ext cx="43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Imprimer un menu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6">
            <a:alphaModFix/>
          </a:blip>
          <a:srcRect b="189" l="0" r="0" t="179"/>
          <a:stretch/>
        </p:blipFill>
        <p:spPr>
          <a:xfrm>
            <a:off x="4648200" y="1292125"/>
            <a:ext cx="4075500" cy="28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7">
            <a:alphaModFix/>
          </a:blip>
          <a:srcRect b="0" l="109" r="109" t="0"/>
          <a:stretch/>
        </p:blipFill>
        <p:spPr>
          <a:xfrm>
            <a:off x="4648200" y="1292125"/>
            <a:ext cx="4075500" cy="28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8675525" y="7620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500950" y="-108125"/>
            <a:ext cx="414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Spécifications techniques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500950" y="240900"/>
            <a:ext cx="41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Définir et justifier les spécifications techniques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3940500" y="189925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7"/>
          <p:cNvSpPr txBox="1"/>
          <p:nvPr/>
        </p:nvSpPr>
        <p:spPr>
          <a:xfrm>
            <a:off x="2197950" y="984850"/>
            <a:ext cx="474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Etat des lieux des besoins fonctionnels et de leurs solutions techniques.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899700" y="2129000"/>
            <a:ext cx="5192100" cy="24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5">
            <a:alphaModFix/>
          </a:blip>
          <a:srcRect b="0" l="0" r="0" t="12234"/>
          <a:stretch/>
        </p:blipFill>
        <p:spPr>
          <a:xfrm>
            <a:off x="1975900" y="2052800"/>
            <a:ext cx="5192100" cy="24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5923950" y="1853252"/>
            <a:ext cx="2662500" cy="159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3165750" y="-108137"/>
            <a:ext cx="281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Choix du Back-end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220050" y="240900"/>
            <a:ext cx="27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Il devra recevoir la base de donnée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87025" y="1098350"/>
            <a:ext cx="3892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Node.js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Est un environnement bas niveau permettant l’exécution de JavaScript côté serveur.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0150" y="1777052"/>
            <a:ext cx="2662500" cy="159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8"/>
          <p:cNvSpPr txBox="1"/>
          <p:nvPr/>
        </p:nvSpPr>
        <p:spPr>
          <a:xfrm>
            <a:off x="287025" y="3037800"/>
            <a:ext cx="389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Il est utilisé notamment comme plateforme de serveur web par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Netflix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Amazon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Microsoft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,...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>
            <a:off x="378000" y="2866125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 txBox="1"/>
          <p:nvPr/>
        </p:nvSpPr>
        <p:spPr>
          <a:xfrm>
            <a:off x="8675525" y="7620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4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567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5949750" y="1634600"/>
            <a:ext cx="2511600" cy="224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342900" y="-108125"/>
            <a:ext cx="245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Base de donnée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118050" y="240900"/>
            <a:ext cx="29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Elle contient les données enregistrées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87025" y="945950"/>
            <a:ext cx="3892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MongoDB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Est une base de données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  <a:r>
              <a:rPr b="1"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287025" y="2347750"/>
            <a:ext cx="3892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Communiquant au format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, elle permet d’enregistrer un grand nombre de données diverses.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Flexible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évolutif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sont ses principaux avantages.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9"/>
          <p:cNvCxnSpPr/>
          <p:nvPr/>
        </p:nvCxnSpPr>
        <p:spPr>
          <a:xfrm>
            <a:off x="378000" y="212400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19"/>
          <p:cNvPicPr preferRelativeResize="0"/>
          <p:nvPr/>
        </p:nvPicPr>
        <p:blipFill rotWithShape="1">
          <a:blip r:embed="rId5">
            <a:alphaModFix/>
          </a:blip>
          <a:srcRect b="0" l="16786" r="15959" t="0"/>
          <a:stretch/>
        </p:blipFill>
        <p:spPr>
          <a:xfrm>
            <a:off x="6025950" y="1558400"/>
            <a:ext cx="2511600" cy="224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19"/>
          <p:cNvSpPr txBox="1"/>
          <p:nvPr/>
        </p:nvSpPr>
        <p:spPr>
          <a:xfrm>
            <a:off x="8675525" y="7620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5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/>
          <p:nvPr/>
        </p:nvSpPr>
        <p:spPr>
          <a:xfrm>
            <a:off x="6074400" y="1593399"/>
            <a:ext cx="2209200" cy="220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2796200" y="-108125"/>
            <a:ext cx="3551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Langage</a:t>
            </a: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 du Front-end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978850" y="240900"/>
            <a:ext cx="3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Il sera la base de langage de Menu Maker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87025" y="945950"/>
            <a:ext cx="3892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.js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Est une bibliothèque Javascript libre maintenue par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Meta 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et une communauté de développeurs individuels.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87025" y="3190200"/>
            <a:ext cx="3892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Parmis les les plus populaires, il permet de travailler avec un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virtuel qui permet de mettre à jour le rendu sans rafraichir la page.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20"/>
          <p:cNvCxnSpPr/>
          <p:nvPr/>
        </p:nvCxnSpPr>
        <p:spPr>
          <a:xfrm>
            <a:off x="378000" y="3018525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0"/>
          <p:cNvSpPr/>
          <p:nvPr/>
        </p:nvSpPr>
        <p:spPr>
          <a:xfrm>
            <a:off x="6150600" y="1517199"/>
            <a:ext cx="2209200" cy="220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0600" y="1517200"/>
            <a:ext cx="2209200" cy="220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0"/>
          <p:cNvSpPr txBox="1"/>
          <p:nvPr/>
        </p:nvSpPr>
        <p:spPr>
          <a:xfrm>
            <a:off x="8675525" y="7620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6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>
            <a:off x="5472550" y="1959450"/>
            <a:ext cx="3260400" cy="156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2679650" y="-108125"/>
            <a:ext cx="3784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Connexion utilisateur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978850" y="240900"/>
            <a:ext cx="3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Sécuriser la connexion des utilisateurs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287025" y="945950"/>
            <a:ext cx="3892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Bcrypt</a:t>
            </a: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.js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Est un outils 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hachage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d’information basée sur 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l'algorithme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Blowfish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287025" y="2820650"/>
            <a:ext cx="3892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Cette technique offre plus de sécurité que le chiffrement.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Elle transforme une chaîne de caractère en valeur ou en clé de longueur fixe.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21"/>
          <p:cNvCxnSpPr/>
          <p:nvPr/>
        </p:nvCxnSpPr>
        <p:spPr>
          <a:xfrm>
            <a:off x="378000" y="266825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21"/>
          <p:cNvPicPr preferRelativeResize="0"/>
          <p:nvPr/>
        </p:nvPicPr>
        <p:blipFill rotWithShape="1">
          <a:blip r:embed="rId5">
            <a:alphaModFix/>
          </a:blip>
          <a:srcRect b="21644" l="23224" r="22348" t="25933"/>
          <a:stretch/>
        </p:blipFill>
        <p:spPr>
          <a:xfrm>
            <a:off x="5548756" y="1883250"/>
            <a:ext cx="3260400" cy="156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8675525" y="7620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7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