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319" r:id="rId5"/>
    <p:sldId id="275" r:id="rId6"/>
    <p:sldId id="287" r:id="rId7"/>
    <p:sldId id="288" r:id="rId8"/>
    <p:sldId id="322" r:id="rId9"/>
    <p:sldId id="289" r:id="rId10"/>
    <p:sldId id="290" r:id="rId11"/>
    <p:sldId id="291" r:id="rId12"/>
    <p:sldId id="292" r:id="rId13"/>
    <p:sldId id="304" r:id="rId14"/>
    <p:sldId id="294" r:id="rId15"/>
    <p:sldId id="293" r:id="rId16"/>
    <p:sldId id="295" r:id="rId17"/>
    <p:sldId id="326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28" r:id="rId27"/>
    <p:sldId id="305" r:id="rId28"/>
    <p:sldId id="329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34" r:id="rId37"/>
    <p:sldId id="313" r:id="rId38"/>
    <p:sldId id="330" r:id="rId39"/>
    <p:sldId id="314" r:id="rId40"/>
    <p:sldId id="316" r:id="rId41"/>
    <p:sldId id="315" r:id="rId42"/>
    <p:sldId id="331" r:id="rId43"/>
    <p:sldId id="332" r:id="rId44"/>
    <p:sldId id="333" r:id="rId45"/>
  </p:sldIdLst>
  <p:sldSz cx="9144000" cy="5143500" type="screen16x9"/>
  <p:notesSz cx="6858000" cy="9144000"/>
  <p:custDataLst>
    <p:tags r:id="rId48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 Anto" initials="SA" lastIdx="4" clrIdx="0"/>
  <p:cmAuthor id="2" name="Sudarsun Mohan" initials="SM" lastIdx="3" clrIdx="1">
    <p:extLst>
      <p:ext uri="{19B8F6BF-5375-455C-9EA6-DF929625EA0E}">
        <p15:presenceInfo xmlns:p15="http://schemas.microsoft.com/office/powerpoint/2012/main" userId="Sudarsun Mo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00B050"/>
    <a:srgbClr val="EE2737"/>
    <a:srgbClr val="309DB5"/>
    <a:srgbClr val="33FF00"/>
    <a:srgbClr val="FFA300"/>
    <a:srgbClr val="FDDA24"/>
    <a:srgbClr val="00AB8E"/>
    <a:srgbClr val="B42573"/>
    <a:srgbClr val="93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6405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67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80B8B-A43C-4501-A8F8-B4C33AB27A87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EC62A-4C26-488A-BEDC-E10BF4CFC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12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D25B-F017-4933-BBC0-A4D25F26A4B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0B1E-F010-4695-B8B2-0B3C301462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</a:t>
            </a:r>
            <a:br>
              <a:rPr lang="fr-FR" noProof="0" dirty="0"/>
            </a:br>
            <a:r>
              <a:rPr lang="fr-FR" noProof="0" dirty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302049" y="4781016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noAutofit/>
          </a:bodyPr>
          <a:lstStyle/>
          <a:p>
            <a:pPr algn="l"/>
            <a:r>
              <a:rPr lang="fr-FR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 dirty="0"/>
          </a:p>
        </p:txBody>
      </p:sp>
      <p:sp>
        <p:nvSpPr>
          <p:cNvPr id="1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Diapositive de titre - Security (Airp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 dirty="0">
              <a:solidFill>
                <a:srgbClr val="5DBFD4"/>
              </a:solidFill>
            </a:endParaRPr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</a:t>
            </a:r>
            <a:br>
              <a:rPr lang="fr-FR" noProof="0" dirty="0"/>
            </a:br>
            <a:r>
              <a:rPr lang="fr-FR" noProof="0" dirty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Diapositive de titr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999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</a:t>
            </a:r>
            <a:br>
              <a:rPr lang="fr-FR" noProof="0" dirty="0"/>
            </a:br>
            <a:r>
              <a:rPr lang="fr-FR" noProof="0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 dirty="0">
              <a:solidFill>
                <a:srgbClr val="5DBFD4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l'image vers l'espace réservé ou cliquer sur l'icône pour l'ajouter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 dirty="0">
              <a:solidFill>
                <a:srgbClr val="5DBFD4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r 4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51" name="Forme libre 5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  <p:sp>
          <p:nvSpPr>
            <p:cNvPr id="52" name="Forme libre 5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</p:grpSp>
      <p:sp>
        <p:nvSpPr>
          <p:cNvPr id="6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Cliquez et modifiez le titre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96859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l'image vers l'espace </a:t>
            </a:r>
            <a:br>
              <a:rPr lang="fr-FR" noProof="0" dirty="0"/>
            </a:br>
            <a:r>
              <a:rPr lang="fr-FR" noProof="0" dirty="0"/>
              <a:t>réservé ou cliquer sur l'icône pour l'ajouter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96543"/>
            <a:ext cx="4363409" cy="3818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8275" indent="-168275"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5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Cliquez et modifiez le titre</a:t>
            </a:r>
            <a:endParaRPr lang="en-GB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181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l'image vers l'espace réservé ou cliquer sur l'icône pour l'ajouter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31"/>
            <a:ext cx="2916868" cy="11188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</a:t>
            </a:r>
            <a:br>
              <a:rPr lang="fr-FR" noProof="0" dirty="0"/>
            </a:br>
            <a:r>
              <a:rPr lang="fr-FR" noProof="0" dirty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96543"/>
            <a:ext cx="5491373" cy="3818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6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Cliquez et modifiez le titre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6227132" y="1439420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l'image vers l'espace réservé ou cliquer sur l'icône pour l'ajouter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6227132" y="3554187"/>
            <a:ext cx="2916868" cy="960664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</a:t>
            </a:r>
            <a:br>
              <a:rPr lang="fr-FR" noProof="0" dirty="0"/>
            </a:br>
            <a:r>
              <a:rPr lang="fr-FR" noProof="0" dirty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1"/>
            <a:ext cx="5491373" cy="3848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grpSp>
        <p:nvGrpSpPr>
          <p:cNvPr id="28" name="Grouper 27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9" name="Forme libre 28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  <p:sp>
          <p:nvSpPr>
            <p:cNvPr id="30" name="Forme libre 29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0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 dirty="0"/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Cliquez et modifiez le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0" y="3396030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Cliquez et modifiez le titre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69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</a:t>
            </a:r>
            <a:br>
              <a:rPr lang="fr-FR" noProof="0" dirty="0"/>
            </a:br>
            <a:r>
              <a:rPr lang="fr-FR" noProof="0" dirty="0"/>
              <a:t>l'image vers l'espace réservé </a:t>
            </a:r>
            <a:br>
              <a:rPr lang="fr-FR" noProof="0" dirty="0"/>
            </a:br>
            <a:r>
              <a:rPr lang="fr-FR" noProof="0" dirty="0"/>
              <a:t>ou cliquer sur l'icône pour l'ajouter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37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</a:t>
            </a:r>
            <a:br>
              <a:rPr lang="fr-FR" noProof="0" dirty="0"/>
            </a:br>
            <a:r>
              <a:rPr lang="fr-FR" noProof="0" dirty="0"/>
              <a:t>l'image vers l'espace réservé </a:t>
            </a:r>
            <a:br>
              <a:rPr lang="fr-FR" noProof="0" dirty="0"/>
            </a:br>
            <a:r>
              <a:rPr lang="fr-FR" noProof="0" dirty="0"/>
              <a:t>ou cliquer sur l'icône pour l'ajouter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4552718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 du </a:t>
            </a:r>
            <a:br>
              <a:rPr lang="fr-FR" noProof="0" dirty="0"/>
            </a:br>
            <a:r>
              <a:rPr lang="fr-FR" noProof="0" dirty="0"/>
              <a:t>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 dirty="0"/>
          </a:p>
        </p:txBody>
      </p:sp>
      <p:grpSp>
        <p:nvGrpSpPr>
          <p:cNvPr id="25" name="Grouper 24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6" name="Forme libre 25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  <p:sp>
          <p:nvSpPr>
            <p:cNvPr id="27" name="Forme libre 26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Cliquez et modifiez le titre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 du texte </a:t>
            </a:r>
            <a:br>
              <a:rPr lang="fr-FR" noProof="0" dirty="0"/>
            </a:br>
            <a:r>
              <a:rPr lang="fr-FR" noProof="0" dirty="0"/>
              <a:t>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8D83604-B191-A644-942F-6FA49884D2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796" y="695325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</a:t>
            </a:r>
            <a:br>
              <a:rPr lang="fr-FR" noProof="0" dirty="0"/>
            </a:br>
            <a:r>
              <a:rPr lang="fr-FR" noProof="0" dirty="0"/>
              <a:t>l'image vers l'espace réservé </a:t>
            </a:r>
            <a:br>
              <a:rPr lang="fr-FR" noProof="0" dirty="0"/>
            </a:br>
            <a:r>
              <a:rPr lang="fr-FR" noProof="0" dirty="0"/>
              <a:t>ou cliquer sur l'icône pour l'ajouter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B1094EA-38B3-6F41-ADEE-8524CBE85E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796" y="1977189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</a:t>
            </a:r>
            <a:br>
              <a:rPr lang="fr-FR" noProof="0" dirty="0"/>
            </a:br>
            <a:r>
              <a:rPr lang="fr-FR" noProof="0" dirty="0"/>
              <a:t>l'image vers l'espace réservé </a:t>
            </a:r>
            <a:br>
              <a:rPr lang="fr-FR" noProof="0" dirty="0"/>
            </a:br>
            <a:r>
              <a:rPr lang="fr-FR" noProof="0" dirty="0"/>
              <a:t>ou cliquer sur l'icône pour l'ajouter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8AC8D42-C402-E948-A946-DAB1F3061C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796" y="3259053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</a:t>
            </a:r>
            <a:br>
              <a:rPr lang="fr-FR" noProof="0" dirty="0"/>
            </a:br>
            <a:r>
              <a:rPr lang="fr-FR" noProof="0" dirty="0"/>
              <a:t>l'image vers l'espace réservé </a:t>
            </a:r>
            <a:br>
              <a:rPr lang="fr-FR" noProof="0" dirty="0"/>
            </a:br>
            <a:r>
              <a:rPr lang="fr-FR" noProof="0" dirty="0"/>
              <a:t>ou cliquer sur l'icône pour l'ajouter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id="{46548D4E-778F-3543-B3CE-80726C4141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9838" y="1964218"/>
            <a:ext cx="1502469" cy="2550633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</a:t>
            </a:r>
            <a:br>
              <a:rPr lang="fr-FR" noProof="0" dirty="0"/>
            </a:br>
            <a:r>
              <a:rPr lang="fr-FR" noProof="0" dirty="0"/>
              <a:t>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41810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6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FE10B83-C4BE-A544-854C-AC7DED98FD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50" y="-9526"/>
            <a:ext cx="3647433" cy="5153026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lIns="432000" anchor="ctr" anchorCtr="0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chemeClr val="accent2"/>
              </a:buClr>
              <a:buSzPct val="90000"/>
              <a:buFontTx/>
              <a:buNone/>
              <a:tabLst>
                <a:tab pos="739379" algn="l"/>
              </a:tabLst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l'image vers l'espace réservé ou cliquer sur l'icône pour l'ajouter</a:t>
            </a:r>
          </a:p>
        </p:txBody>
      </p:sp>
      <p:grpSp>
        <p:nvGrpSpPr>
          <p:cNvPr id="25" name="Grouper 24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6" name="Forme libre 25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  <p:sp>
          <p:nvSpPr>
            <p:cNvPr id="27" name="Forme libre 26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Cliquez et modifiez le titre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 du texte </a:t>
            </a:r>
            <a:br>
              <a:rPr lang="fr-FR" noProof="0" dirty="0"/>
            </a:br>
            <a:r>
              <a:rPr lang="fr-FR" noProof="0" dirty="0"/>
              <a:t>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1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7_Titre et contenu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 dirty="0"/>
          </a:p>
        </p:txBody>
      </p:sp>
      <p:grpSp>
        <p:nvGrpSpPr>
          <p:cNvPr id="25" name="Grouper 24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6" name="Forme libre 25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  <p:sp>
          <p:nvSpPr>
            <p:cNvPr id="27" name="Forme libre 26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Cliquez et modifiez le titre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 du texte </a:t>
            </a:r>
            <a:br>
              <a:rPr lang="fr-FR" noProof="0" dirty="0"/>
            </a:br>
            <a:r>
              <a:rPr lang="fr-FR" noProof="0" dirty="0"/>
              <a:t>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66751"/>
            <a:ext cx="3431610" cy="3848100"/>
          </a:xfrm>
        </p:spPr>
        <p:txBody>
          <a:bodyPr anchor="ctr" anchorCtr="0"/>
          <a:lstStyle>
            <a:lvl1pPr marL="0" indent="0" algn="r">
              <a:buFontTx/>
              <a:buNone/>
              <a:defRPr sz="16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Cliquez pour modifier les </a:t>
            </a:r>
            <a:br>
              <a:rPr lang="fr-FR" noProof="0" dirty="0"/>
            </a:br>
            <a:r>
              <a:rPr lang="fr-FR" noProof="0" dirty="0"/>
              <a:t>styles du texte du masque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82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666751"/>
            <a:ext cx="4038600" cy="384810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666751"/>
            <a:ext cx="4038600" cy="384810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66765" y="1"/>
            <a:ext cx="8674683" cy="561836"/>
          </a:xfrm>
        </p:spPr>
        <p:txBody>
          <a:bodyPr/>
          <a:lstStyle/>
          <a:p>
            <a:r>
              <a:rPr lang="fr-FR" noProof="0" dirty="0"/>
              <a:t>Cliquez et modifiez le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3792" y="666750"/>
            <a:ext cx="8677656" cy="3848101"/>
          </a:xfrm>
        </p:spPr>
        <p:txBody>
          <a:bodyPr/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676999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" y="0"/>
            <a:ext cx="7559505" cy="1344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 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0"/>
            <a:ext cx="4918023" cy="215444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 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50" y="2502958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Faire glisser l'image vers l'espace réservé ou cliquer sur l'icône pour l'ajouter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00847" y="1636017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noProof="0" dirty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74384" y="0"/>
            <a:ext cx="8869615" cy="45148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3999" cy="586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1"/>
            <a:ext cx="8877299" cy="4514850"/>
          </a:xfrm>
          <a:solidFill>
            <a:schemeClr val="bg1"/>
          </a:solidFill>
        </p:spPr>
        <p:txBody>
          <a:bodyPr bIns="822960" anchor="ctr" anchorCtr="1"/>
          <a:lstStyle>
            <a:lvl1pPr marL="0" indent="0" algn="ctr">
              <a:buNone/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fr-FR" noProof="0" dirty="0"/>
              <a:t>Faire glisser l'image vers l'espace réservé </a:t>
            </a:r>
            <a:br>
              <a:rPr lang="fr-FR" noProof="0" dirty="0"/>
            </a:br>
            <a:r>
              <a:rPr lang="fr-FR" noProof="0" dirty="0"/>
              <a:t>ou cliquer sur l'icône pour l'ajouter</a:t>
            </a:r>
          </a:p>
        </p:txBody>
      </p:sp>
    </p:spTree>
    <p:extLst>
      <p:ext uri="{BB962C8B-B14F-4D97-AF65-F5344CB8AC3E}">
        <p14:creationId xmlns:p14="http://schemas.microsoft.com/office/powerpoint/2010/main" val="27367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d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66765" y="1"/>
            <a:ext cx="8674683" cy="561836"/>
          </a:xfr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/>
              <a:t>Enregistrement des modifications et approbation</a:t>
            </a:r>
          </a:p>
        </p:txBody>
      </p:sp>
      <p:graphicFrame>
        <p:nvGraphicFramePr>
          <p:cNvPr id="3" name="Espace réservé du contenu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142346"/>
              </p:ext>
            </p:extLst>
          </p:nvPr>
        </p:nvGraphicFramePr>
        <p:xfrm>
          <a:off x="957797" y="1060008"/>
          <a:ext cx="7292618" cy="1463040"/>
        </p:xfrm>
        <a:graphic>
          <a:graphicData uri="http://schemas.openxmlformats.org/drawingml/2006/table">
            <a:tbl>
              <a:tblPr firstRow="1" bandRow="1"/>
              <a:tblGrid>
                <a:gridCol w="138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>
                          <a:solidFill>
                            <a:schemeClr val="bg1"/>
                          </a:solidFill>
                        </a:rPr>
                        <a:t>Révisions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>
                          <a:solidFill>
                            <a:schemeClr val="tx1"/>
                          </a:solidFill>
                        </a:rPr>
                        <a:t>002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>
                          <a:solidFill>
                            <a:schemeClr val="tx1"/>
                          </a:solidFill>
                        </a:rPr>
                        <a:t>003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4354472"/>
              </p:ext>
            </p:extLst>
          </p:nvPr>
        </p:nvGraphicFramePr>
        <p:xfrm>
          <a:off x="957798" y="3010099"/>
          <a:ext cx="7292617" cy="1464600"/>
        </p:xfrm>
        <a:graphic>
          <a:graphicData uri="http://schemas.openxmlformats.org/drawingml/2006/table">
            <a:tbl>
              <a:tblPr firstRow="1" bandRow="1"/>
              <a:tblGrid>
                <a:gridCol w="138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>
                          <a:solidFill>
                            <a:schemeClr val="bg1"/>
                          </a:solidFill>
                        </a:rPr>
                        <a:t>Acteurs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>
                          <a:solidFill>
                            <a:schemeClr val="bg1"/>
                          </a:solidFill>
                        </a:rPr>
                        <a:t>Nom et qualité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>
                          <a:solidFill>
                            <a:schemeClr val="bg1"/>
                          </a:solidFill>
                        </a:rPr>
                        <a:t>Signature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>
                          <a:solidFill>
                            <a:schemeClr val="bg1"/>
                          </a:solidFill>
                        </a:rPr>
                        <a:t>Date 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fr-FR" sz="1100" noProof="0" dirty="0">
                          <a:solidFill>
                            <a:schemeClr val="tx1"/>
                          </a:solidFill>
                        </a:rPr>
                        <a:t>Rédigé par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>
                          <a:solidFill>
                            <a:schemeClr val="tx1"/>
                          </a:solidFill>
                        </a:rPr>
                        <a:t>Vérifié par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>
                          <a:solidFill>
                            <a:schemeClr val="tx1"/>
                          </a:solidFill>
                        </a:rPr>
                        <a:t>Approuvé par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5"/>
          <p:cNvSpPr txBox="1">
            <a:spLocks noChangeArrowheads="1"/>
          </p:cNvSpPr>
          <p:nvPr userDrawn="1"/>
        </p:nvSpPr>
        <p:spPr bwMode="auto">
          <a:xfrm>
            <a:off x="957797" y="692926"/>
            <a:ext cx="7292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lvl="0" algn="ctr" defTabSz="914400" eaLnBrk="1" hangingPunct="1">
              <a:defRPr/>
            </a:pPr>
            <a:r>
              <a:rPr lang="fr-FR" sz="1600" b="1" kern="0" noProof="0" dirty="0"/>
              <a:t>Enregistrement des modifications</a:t>
            </a:r>
          </a:p>
        </p:txBody>
      </p:sp>
      <p:sp>
        <p:nvSpPr>
          <p:cNvPr id="6" name="ZoneTexte 6"/>
          <p:cNvSpPr txBox="1">
            <a:spLocks noChangeArrowheads="1"/>
          </p:cNvSpPr>
          <p:nvPr userDrawn="1"/>
        </p:nvSpPr>
        <p:spPr bwMode="auto">
          <a:xfrm>
            <a:off x="957797" y="2643016"/>
            <a:ext cx="7292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</a:rPr>
              <a:t>Approbation</a:t>
            </a:r>
          </a:p>
        </p:txBody>
      </p:sp>
    </p:spTree>
    <p:extLst>
      <p:ext uri="{BB962C8B-B14F-4D97-AF65-F5344CB8AC3E}">
        <p14:creationId xmlns:p14="http://schemas.microsoft.com/office/powerpoint/2010/main" val="145613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Diapositive de titre - Aerospace (IF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/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</a:t>
            </a:r>
            <a:br>
              <a:rPr lang="fr-FR" noProof="0" dirty="0"/>
            </a:br>
            <a:r>
              <a:rPr lang="fr-FR" noProof="0" dirty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Diapositive de titre -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995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</a:t>
            </a:r>
            <a:br>
              <a:rPr lang="fr-FR" noProof="0" dirty="0"/>
            </a:br>
            <a:r>
              <a:rPr lang="fr-FR" noProof="0" dirty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Diapositive de titre - Tran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</a:t>
            </a:r>
            <a:br>
              <a:rPr lang="fr-FR" noProof="0" dirty="0"/>
            </a:br>
            <a:r>
              <a:rPr lang="fr-FR" noProof="0" dirty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3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Diapositive de titre - Defence (L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</a:t>
            </a:r>
            <a:br>
              <a:rPr lang="fr-FR" noProof="0" dirty="0"/>
            </a:br>
            <a:r>
              <a:rPr lang="fr-FR" noProof="0" dirty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3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5_Diapositive de titre - Security (Cy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et</a:t>
            </a:r>
            <a:br>
              <a:rPr lang="fr-FR" noProof="0" dirty="0"/>
            </a:br>
            <a:r>
              <a:rPr lang="fr-FR" noProof="0" dirty="0"/>
              <a:t>modifiez le titre</a:t>
            </a:r>
            <a:endParaRPr lang="en-GB" noProof="0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0"/>
            <a:ext cx="181856" cy="565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noProof="0" dirty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 noProof="0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3792" y="666750"/>
            <a:ext cx="8677656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57201" y="2468964"/>
            <a:ext cx="3964249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Ce document ne peut être reproduit, modifié, adapté, publié, traduit, d'une quelconque façon, en tout ou partie, </a:t>
            </a:r>
            <a:b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</a:br>
            <a: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ni divulgué à un tiers sans l'accord préalable et écrit de THALES  -  © 2021</a:t>
            </a:r>
            <a:r>
              <a:rPr lang="fr-FR" sz="540" kern="1200" baseline="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THALES</a:t>
            </a:r>
            <a: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. Tous Droits réservés.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noProof="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noProof="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6"/>
          <p:cNvSpPr>
            <a:spLocks noChangeArrowheads="1"/>
          </p:cNvSpPr>
          <p:nvPr userDrawn="1"/>
        </p:nvSpPr>
        <p:spPr bwMode="auto">
          <a:xfrm>
            <a:off x="598581" y="4754860"/>
            <a:ext cx="331048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 dirty="0">
                <a:solidFill>
                  <a:srgbClr val="969696"/>
                </a:solidFill>
              </a:rPr>
              <a:t>REF</a:t>
            </a:r>
            <a:r>
              <a:rPr lang="fr-FR" sz="600" baseline="0" noProof="0" dirty="0">
                <a:solidFill>
                  <a:srgbClr val="969696"/>
                </a:solidFill>
              </a:rPr>
              <a:t> </a:t>
            </a:r>
            <a:r>
              <a:rPr lang="fr-FR" sz="600" baseline="0" noProof="0" dirty="0" err="1">
                <a:solidFill>
                  <a:srgbClr val="969696"/>
                </a:solidFill>
              </a:rPr>
              <a:t>xxxxxxxxxxxx</a:t>
            </a:r>
            <a:r>
              <a:rPr lang="fr-FR" sz="600" baseline="0" noProof="0" dirty="0">
                <a:solidFill>
                  <a:srgbClr val="969696"/>
                </a:solidFill>
              </a:rPr>
              <a:t> </a:t>
            </a:r>
            <a:r>
              <a:rPr lang="fr-FR" sz="600" baseline="0" noProof="0" dirty="0" err="1">
                <a:solidFill>
                  <a:srgbClr val="969696"/>
                </a:solidFill>
              </a:rPr>
              <a:t>rev</a:t>
            </a:r>
            <a:r>
              <a:rPr lang="fr-FR" sz="600" baseline="0" noProof="0" dirty="0">
                <a:solidFill>
                  <a:srgbClr val="969696"/>
                </a:solidFill>
              </a:rPr>
              <a:t> xxx – date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 dirty="0">
                <a:solidFill>
                  <a:srgbClr val="969696"/>
                </a:solidFill>
              </a:rPr>
              <a:t>Nom de la société / Modèle : </a:t>
            </a:r>
            <a:r>
              <a:rPr lang="fr-FR" sz="600" kern="1200" baseline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87211168-DOC-GRP-FR-006</a:t>
            </a:r>
            <a:endParaRPr lang="fr-FR" sz="600" kern="1200" baseline="0" noProof="0" dirty="0">
              <a:solidFill>
                <a:srgbClr val="96969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7714"/>
          </a:xfrm>
          <a:prstGeom prst="rect">
            <a:avLst/>
          </a:prstGeom>
        </p:spPr>
      </p:pic>
      <p:sp>
        <p:nvSpPr>
          <p:cNvPr id="14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45720" tIns="46800" rIns="4572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kern="1200" noProof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OPEN</a:t>
            </a:r>
          </a:p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kern="1200" noProof="0" dirty="0">
                <a:solidFill>
                  <a:srgbClr val="00B050"/>
                </a:solidFill>
                <a:latin typeface="+mj-lt"/>
                <a:ea typeface="+mn-ea"/>
                <a:cs typeface="+mn-cs"/>
              </a:rPr>
              <a:t>THALES GROUP LIMITED DISTRIBUTION</a:t>
            </a:r>
          </a:p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kern="1200" baseline="0" noProof="0" dirty="0">
                <a:solidFill>
                  <a:srgbClr val="FF7F00"/>
                </a:solidFill>
                <a:latin typeface="+mj-lt"/>
                <a:ea typeface="+mn-ea"/>
                <a:cs typeface="+mn-cs"/>
              </a:rPr>
              <a:t>THALES GROUP CONFIDENTIAL</a:t>
            </a:r>
          </a:p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kern="1200" baseline="0" noProof="0" dirty="0">
                <a:solidFill>
                  <a:srgbClr val="FF0033"/>
                </a:solidFill>
                <a:latin typeface="+mj-lt"/>
                <a:ea typeface="+mn-ea"/>
                <a:cs typeface="+mn-cs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1" r:id="rId2"/>
    <p:sldLayoutId id="2147483750" r:id="rId3"/>
    <p:sldLayoutId id="2147483752" r:id="rId4"/>
    <p:sldLayoutId id="2147483737" r:id="rId5"/>
    <p:sldLayoutId id="2147483744" r:id="rId6"/>
    <p:sldLayoutId id="2147483739" r:id="rId7"/>
    <p:sldLayoutId id="2147483740" r:id="rId8"/>
    <p:sldLayoutId id="2147483745" r:id="rId9"/>
    <p:sldLayoutId id="2147483746" r:id="rId10"/>
    <p:sldLayoutId id="2147483736" r:id="rId11"/>
    <p:sldLayoutId id="2147483661" r:id="rId12"/>
    <p:sldLayoutId id="2147483662" r:id="rId13"/>
    <p:sldLayoutId id="2147483742" r:id="rId14"/>
    <p:sldLayoutId id="2147483663" r:id="rId15"/>
    <p:sldLayoutId id="2147483753" r:id="rId16"/>
    <p:sldLayoutId id="2147483754" r:id="rId17"/>
    <p:sldLayoutId id="2147483666" r:id="rId18"/>
    <p:sldLayoutId id="2147483652" r:id="rId19"/>
    <p:sldLayoutId id="2147483730" r:id="rId20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344488" indent="-176213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23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12713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68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orient="horz" pos="2844" userDrawn="1">
          <p15:clr>
            <a:srgbClr val="F26B43"/>
          </p15:clr>
        </p15:guide>
        <p15:guide id="6" orient="horz" pos="348" userDrawn="1">
          <p15:clr>
            <a:srgbClr val="F26B43"/>
          </p15:clr>
        </p15:guide>
        <p15:guide id="7" orient="horz" pos="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599" y="1351006"/>
            <a:ext cx="4918023" cy="3190787"/>
          </a:xfrm>
        </p:spPr>
        <p:txBody>
          <a:bodyPr/>
          <a:lstStyle/>
          <a:p>
            <a:r>
              <a:rPr lang="fr-FR" sz="2800" dirty="0"/>
              <a:t>Stage de recherche et développement en informatique quantique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Thales DMS Élancourt</a:t>
            </a:r>
            <a:br>
              <a:rPr lang="fr-FR" sz="2800" dirty="0"/>
            </a:br>
            <a:r>
              <a:rPr lang="fr-FR" sz="2800" dirty="0"/>
              <a:t> </a:t>
            </a:r>
            <a:br>
              <a:rPr lang="fr-FR" sz="2800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215444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88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Informatique quantique : Contexte et principes fondamentaux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349250"/>
                <a:ext cx="8737535" cy="41399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sz="1600" b="0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Dans le cas des ordinateurs quantiques, on considère </a:t>
                </a:r>
                <a:r>
                  <a:rPr lang="fr-FR" sz="1600" dirty="0">
                    <a:ea typeface="Times New Roman" panose="02020603050405020304" pitchFamily="18" charset="0"/>
                  </a:rPr>
                  <a:t>un système à 2 états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. Ce système est l’unité élémentaire du calcul quantique : </a:t>
                </a:r>
                <a:r>
                  <a:rPr lang="fr-FR" sz="1600" dirty="0">
                    <a:ea typeface="Times New Roman" panose="02020603050405020304" pitchFamily="18" charset="0"/>
                  </a:rPr>
                  <a:t>le Qubit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.</a:t>
                </a:r>
              </a:p>
              <a:p>
                <a:endParaRPr lang="fr-FR" sz="1600" b="0" dirty="0">
                  <a:ea typeface="Times New Roman" panose="02020603050405020304" pitchFamily="18" charset="0"/>
                </a:endParaRPr>
              </a:p>
              <a:p>
                <a:pPr lvl="1"/>
                <a:endParaRPr lang="fr-FR" sz="1200" dirty="0"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b="0" dirty="0">
                    <a:ea typeface="Times New Roman" panose="02020603050405020304" pitchFamily="18" charset="0"/>
                  </a:rPr>
                  <a:t>Ici, le qubit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peut être mesuré aux états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avec des probabilités respectives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marL="344487" lvl="2" indent="0">
                  <a:buNone/>
                </a:pPr>
                <a:r>
                  <a:rPr lang="fr-FR" sz="1300" dirty="0">
                    <a:ea typeface="Times New Roman" panose="02020603050405020304" pitchFamily="18" charset="0"/>
                  </a:rPr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400" b="0" dirty="0"/>
                  <a:t> pour 1 qubit,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400" dirty="0"/>
                  <a:t> pour un système à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400" dirty="0"/>
                  <a:t> qubits.</a:t>
                </a:r>
                <a:endParaRPr lang="fr-FR" sz="1400" b="0" dirty="0"/>
              </a:p>
              <a:p>
                <a:pPr lvl="2"/>
                <a:endParaRPr lang="fr-FR" sz="1300" b="0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Le second principe fondamental est </a:t>
                </a:r>
                <a:r>
                  <a:rPr lang="fr-FR" sz="1600" dirty="0">
                    <a:ea typeface="Times New Roman" panose="02020603050405020304" pitchFamily="18" charset="0"/>
                  </a:rPr>
                  <a:t>l’intrication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. Il permet lors du calcul de </a:t>
                </a:r>
                <a:r>
                  <a:rPr lang="fr-FR" sz="1600" dirty="0">
                    <a:ea typeface="Times New Roman" panose="02020603050405020304" pitchFamily="18" charset="0"/>
                  </a:rPr>
                  <a:t>conditionner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la mesure de l’état d’un qubit A </a:t>
                </a:r>
                <a:r>
                  <a:rPr lang="fr-FR" sz="1600" dirty="0">
                    <a:ea typeface="Times New Roman" panose="02020603050405020304" pitchFamily="18" charset="0"/>
                  </a:rPr>
                  <a:t>en fonction de l’état d’un qubit B.</a:t>
                </a:r>
              </a:p>
              <a:p>
                <a:pPr lvl="1"/>
                <a:r>
                  <a:rPr lang="fr-FR" sz="1400" b="0" dirty="0">
                    <a:ea typeface="Times New Roman" panose="02020603050405020304" pitchFamily="18" charset="0"/>
                  </a:rPr>
                  <a:t>On parle alors de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calcul quantique contrôlé </a:t>
                </a:r>
                <a:r>
                  <a:rPr lang="fr-FR" sz="1400" dirty="0">
                    <a:ea typeface="Times New Roman" panose="02020603050405020304" pitchFamily="18" charset="0"/>
                  </a:rPr>
                  <a:t>(avec ici B le qubit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de contrôle</a:t>
                </a:r>
                <a:r>
                  <a:rPr lang="fr-FR" sz="1400" dirty="0">
                    <a:ea typeface="Times New Roman" panose="02020603050405020304" pitchFamily="18" charset="0"/>
                  </a:rPr>
                  <a:t>, et A le qubit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cible</a:t>
                </a:r>
                <a:r>
                  <a:rPr lang="fr-FR" sz="1400" dirty="0">
                    <a:ea typeface="Times New Roman" panose="02020603050405020304" pitchFamily="18" charset="0"/>
                  </a:rPr>
                  <a:t>)</a:t>
                </a:r>
                <a:br>
                  <a:rPr lang="fr-FR" sz="1400" dirty="0">
                    <a:ea typeface="Times New Roman" panose="02020603050405020304" pitchFamily="18" charset="0"/>
                  </a:rPr>
                </a:br>
                <a:endParaRPr lang="fr-FR" sz="1400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Lors du calcul quantique sur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 </a:t>
                </a:r>
                <a:r>
                  <a:rPr lang="fr-FR" sz="1600" dirty="0">
                    <a:ea typeface="Times New Roman" panose="02020603050405020304" pitchFamily="18" charset="0"/>
                  </a:rPr>
                  <a:t>qubits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, l’ensemble des qubits impliqués doivent être maintenus dans un état de superposition 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états possibles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349250"/>
                <a:ext cx="8737535" cy="4139925"/>
              </a:xfrm>
              <a:blipFill>
                <a:blip r:embed="rId2"/>
                <a:stretch>
                  <a:fillRect l="-1326" r="-2024" b="-2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objet, horloge, montre&#10;&#10;Description générée automatiquement">
            <a:extLst>
              <a:ext uri="{FF2B5EF4-FFF2-40B4-BE49-F238E27FC236}">
                <a16:creationId xmlns:a16="http://schemas.microsoft.com/office/drawing/2014/main" id="{1132D52F-3847-4F24-A507-F91C6291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722" y="1320689"/>
            <a:ext cx="2418556" cy="5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0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Informatique quantique : Contexte et principes fondamentaux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710924"/>
            <a:ext cx="8737535" cy="3848101"/>
          </a:xfrm>
        </p:spPr>
        <p:txBody>
          <a:bodyPr/>
          <a:lstStyle/>
          <a:p>
            <a:r>
              <a:rPr lang="fr-FR" sz="1600" b="0" dirty="0">
                <a:ea typeface="Times New Roman" panose="02020603050405020304" pitchFamily="18" charset="0"/>
              </a:rPr>
              <a:t>Il existe aujourd’hui 2 types d’ordinateurs quantiques :</a:t>
            </a:r>
            <a:endParaRPr lang="fr-FR" sz="1200" b="0" dirty="0">
              <a:ea typeface="Times New Roman" panose="02020603050405020304" pitchFamily="18" charset="0"/>
            </a:endParaRPr>
          </a:p>
          <a:p>
            <a:pPr lvl="1"/>
            <a:r>
              <a:rPr lang="fr-FR" sz="1400" b="0" dirty="0">
                <a:ea typeface="Times New Roman" panose="02020603050405020304" pitchFamily="18" charset="0"/>
              </a:rPr>
              <a:t>Les « circuit »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Les « annealers »</a:t>
            </a:r>
            <a:br>
              <a:rPr lang="fr-FR" sz="1400" dirty="0">
                <a:ea typeface="Times New Roman" panose="02020603050405020304" pitchFamily="18" charset="0"/>
              </a:rPr>
            </a:br>
            <a:endParaRPr lang="fr-FR" sz="1400" b="0" dirty="0">
              <a:ea typeface="Times New Roman" panose="02020603050405020304" pitchFamily="18" charset="0"/>
            </a:endParaRPr>
          </a:p>
          <a:p>
            <a:r>
              <a:rPr lang="fr-FR" sz="1600" dirty="0">
                <a:ea typeface="Times New Roman" panose="02020603050405020304" pitchFamily="18" charset="0"/>
              </a:rPr>
              <a:t>L’objectif principal</a:t>
            </a:r>
            <a:r>
              <a:rPr lang="fr-FR" sz="1600" b="0" dirty="0">
                <a:ea typeface="Times New Roman" panose="02020603050405020304" pitchFamily="18" charset="0"/>
              </a:rPr>
              <a:t> de la recherche sur les ordinateurs quantiques </a:t>
            </a:r>
            <a:r>
              <a:rPr lang="fr-FR" sz="1600" dirty="0">
                <a:ea typeface="Times New Roman" panose="02020603050405020304" pitchFamily="18" charset="0"/>
              </a:rPr>
              <a:t>circuit </a:t>
            </a:r>
            <a:r>
              <a:rPr lang="fr-FR" sz="1600" b="0" dirty="0">
                <a:ea typeface="Times New Roman" panose="02020603050405020304" pitchFamily="18" charset="0"/>
              </a:rPr>
              <a:t>est d’obtenir un ordinateur quantique dit </a:t>
            </a:r>
            <a:r>
              <a:rPr lang="fr-FR" sz="1600" dirty="0">
                <a:ea typeface="Times New Roman" panose="02020603050405020304" pitchFamily="18" charset="0"/>
              </a:rPr>
              <a:t>universel</a:t>
            </a:r>
            <a:r>
              <a:rPr lang="fr-FR" sz="1600" b="0" dirty="0">
                <a:ea typeface="Times New Roman" panose="02020603050405020304" pitchFamily="18" charset="0"/>
              </a:rPr>
              <a:t>, soit utilisable de manière </a:t>
            </a:r>
            <a:r>
              <a:rPr lang="fr-FR" sz="1600" dirty="0">
                <a:ea typeface="Times New Roman" panose="02020603050405020304" pitchFamily="18" charset="0"/>
              </a:rPr>
              <a:t>similaire aux ordinateurs classiques.</a:t>
            </a:r>
          </a:p>
          <a:p>
            <a:r>
              <a:rPr lang="fr-FR" sz="1600" b="0" dirty="0">
                <a:ea typeface="Times New Roman" panose="02020603050405020304" pitchFamily="18" charset="0"/>
              </a:rPr>
              <a:t>Les </a:t>
            </a:r>
            <a:r>
              <a:rPr lang="fr-FR" sz="1600" dirty="0">
                <a:ea typeface="Times New Roman" panose="02020603050405020304" pitchFamily="18" charset="0"/>
              </a:rPr>
              <a:t>annealers</a:t>
            </a:r>
            <a:r>
              <a:rPr lang="fr-FR" sz="1600" b="0" dirty="0">
                <a:ea typeface="Times New Roman" panose="02020603050405020304" pitchFamily="18" charset="0"/>
              </a:rPr>
              <a:t> se limitent à des </a:t>
            </a:r>
            <a:r>
              <a:rPr lang="fr-FR" sz="1600" dirty="0">
                <a:ea typeface="Times New Roman" panose="02020603050405020304" pitchFamily="18" charset="0"/>
              </a:rPr>
              <a:t>problèmes d’optimisation</a:t>
            </a:r>
            <a:r>
              <a:rPr lang="fr-FR" sz="1600" b="0" dirty="0">
                <a:ea typeface="Times New Roman" panose="02020603050405020304" pitchFamily="18" charset="0"/>
              </a:rPr>
              <a:t>, mais permettent des calculs avec un plus grand nombre de qubits à l’heure actuelle.</a:t>
            </a:r>
          </a:p>
          <a:p>
            <a:endParaRPr lang="fr-FR" sz="1600" b="0" dirty="0">
              <a:ea typeface="Times New Roman" panose="02020603050405020304" pitchFamily="18" charset="0"/>
            </a:endParaRP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1A3E0CC2-519A-4FC7-9619-19053679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09" y="3429466"/>
            <a:ext cx="5133181" cy="9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Informatique quantique : Contexte et principes fondamentaux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710924"/>
            <a:ext cx="8737535" cy="3848101"/>
          </a:xfrm>
        </p:spPr>
        <p:txBody>
          <a:bodyPr/>
          <a:lstStyle/>
          <a:p>
            <a:r>
              <a:rPr lang="fr-FR" sz="1600" b="0" dirty="0">
                <a:ea typeface="Times New Roman" panose="02020603050405020304" pitchFamily="18" charset="0"/>
              </a:rPr>
              <a:t>Dans les deux cas, l’utilisation de l’informatique quantique </a:t>
            </a:r>
            <a:r>
              <a:rPr lang="fr-FR" sz="1600" dirty="0">
                <a:ea typeface="Times New Roman" panose="02020603050405020304" pitchFamily="18" charset="0"/>
              </a:rPr>
              <a:t>permet un gain de temps considérable. 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La mise à l’échelle (scalabilité) du calcul quantique étant </a:t>
            </a:r>
            <a:r>
              <a:rPr lang="fr-FR" sz="1400" b="1" dirty="0">
                <a:ea typeface="Times New Roman" panose="02020603050405020304" pitchFamily="18" charset="0"/>
              </a:rPr>
              <a:t>exponentielle</a:t>
            </a:r>
            <a:r>
              <a:rPr lang="fr-FR" sz="1400" dirty="0">
                <a:ea typeface="Times New Roman" panose="02020603050405020304" pitchFamily="18" charset="0"/>
              </a:rPr>
              <a:t>, elle permet une résolution des problèmes </a:t>
            </a:r>
            <a:r>
              <a:rPr lang="fr-FR" sz="1400" b="1" dirty="0">
                <a:ea typeface="Times New Roman" panose="02020603050405020304" pitchFamily="18" charset="0"/>
              </a:rPr>
              <a:t>NP-Difficiles</a:t>
            </a:r>
            <a:r>
              <a:rPr lang="fr-FR" sz="1400" dirty="0">
                <a:ea typeface="Times New Roman" panose="02020603050405020304" pitchFamily="18" charset="0"/>
              </a:rPr>
              <a:t> </a:t>
            </a:r>
            <a:r>
              <a:rPr lang="fr-FR" sz="1400" b="1" dirty="0">
                <a:ea typeface="Times New Roman" panose="02020603050405020304" pitchFamily="18" charset="0"/>
              </a:rPr>
              <a:t>en un temps « réaliste ».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En optimisation, la superposition d’état permet de traiter toutes les solutions possibles « en même temps », permettant de </a:t>
            </a:r>
            <a:r>
              <a:rPr lang="fr-FR" sz="1400" b="1" dirty="0">
                <a:ea typeface="Times New Roman" panose="02020603050405020304" pitchFamily="18" charset="0"/>
              </a:rPr>
              <a:t>converger directement vers des solutions optimales.</a:t>
            </a:r>
          </a:p>
          <a:p>
            <a:pPr lvl="2"/>
            <a:r>
              <a:rPr lang="fr-FR" sz="1300" b="0" dirty="0">
                <a:ea typeface="Times New Roman" panose="02020603050405020304" pitchFamily="18" charset="0"/>
              </a:rPr>
              <a:t>Par opposition aux méthodes itératives</a:t>
            </a:r>
            <a:r>
              <a:rPr lang="fr-FR" sz="1300" dirty="0">
                <a:ea typeface="Times New Roman" panose="02020603050405020304" pitchFamily="18" charset="0"/>
              </a:rPr>
              <a:t>, comme l’algorithme de Monte-Carlo.</a:t>
            </a:r>
          </a:p>
          <a:p>
            <a:pPr lvl="2"/>
            <a:r>
              <a:rPr lang="fr-FR" sz="1300" b="0" dirty="0">
                <a:ea typeface="Times New Roman" panose="02020603050405020304" pitchFamily="18" charset="0"/>
              </a:rPr>
              <a:t>La contrepartie est que l’algorithme renvoie jamais, sauf erreur liée au hardware, de solutions quasi-optimales.</a:t>
            </a:r>
            <a:br>
              <a:rPr lang="fr-FR" sz="1300" b="0" dirty="0">
                <a:ea typeface="Times New Roman" panose="02020603050405020304" pitchFamily="18" charset="0"/>
              </a:rPr>
            </a:br>
            <a:endParaRPr lang="fr-FR" sz="1300" b="0" dirty="0">
              <a:ea typeface="Times New Roman" panose="02020603050405020304" pitchFamily="18" charset="0"/>
            </a:endParaRPr>
          </a:p>
          <a:p>
            <a:r>
              <a:rPr lang="fr-FR" sz="1600" b="0" dirty="0">
                <a:ea typeface="Times New Roman" panose="02020603050405020304" pitchFamily="18" charset="0"/>
              </a:rPr>
              <a:t>Les </a:t>
            </a:r>
            <a:r>
              <a:rPr lang="fr-FR" sz="1600" dirty="0">
                <a:ea typeface="Times New Roman" panose="02020603050405020304" pitchFamily="18" charset="0"/>
              </a:rPr>
              <a:t>trois principales limites actuelles </a:t>
            </a:r>
            <a:r>
              <a:rPr lang="fr-FR" sz="1600" b="0" dirty="0">
                <a:ea typeface="Times New Roman" panose="02020603050405020304" pitchFamily="18" charset="0"/>
              </a:rPr>
              <a:t>nous séparant de la suprématie quantique sont :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Le nombre de qubits et de couplages par qubit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L’erreur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Le temps de cohérence du système</a:t>
            </a:r>
          </a:p>
        </p:txBody>
      </p:sp>
    </p:spTree>
    <p:extLst>
      <p:ext uri="{BB962C8B-B14F-4D97-AF65-F5344CB8AC3E}">
        <p14:creationId xmlns:p14="http://schemas.microsoft.com/office/powerpoint/2010/main" val="211007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Informatique quantique : Contexte et principes fondamentaux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710924"/>
                <a:ext cx="8737535" cy="3848101"/>
              </a:xfrm>
            </p:spPr>
            <p:txBody>
              <a:bodyPr/>
              <a:lstStyle/>
              <a:p>
                <a:r>
                  <a:rPr lang="fr-FR" sz="1600" dirty="0">
                    <a:ea typeface="Times New Roman" panose="02020603050405020304" pitchFamily="18" charset="0"/>
                  </a:rPr>
                  <a:t>Mon stage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se concentre sur les applications des </a:t>
                </a:r>
                <a:r>
                  <a:rPr lang="fr-FR" sz="1600" dirty="0">
                    <a:ea typeface="Times New Roman" panose="02020603050405020304" pitchFamily="18" charset="0"/>
                  </a:rPr>
                  <a:t>ordinateurs quantiques de type annealer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. Afin d’implémenter un problème sur ce type d’ordinateur, il est nécessaire de le poser sous la forme d’un </a:t>
                </a:r>
                <a:r>
                  <a:rPr lang="fr-FR" sz="1600" dirty="0">
                    <a:ea typeface="Times New Roman" panose="02020603050405020304" pitchFamily="18" charset="0"/>
                  </a:rPr>
                  <a:t>QUBO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 </a:t>
                </a:r>
                <a:r>
                  <a:rPr lang="fr-FR" sz="1400" b="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(pour Quadratic Unconstained Binary Optimization).</a:t>
                </a:r>
              </a:p>
              <a:p>
                <a:endParaRPr lang="fr-FR" sz="1400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</a:br>
                <a:endParaRPr lang="fr-FR" sz="1400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u="sng" dirty="0">
                    <a:ea typeface="Times New Roman" panose="02020603050405020304" pitchFamily="18" charset="0"/>
                  </a:rPr>
                  <a:t>Quadratic</a:t>
                </a:r>
                <a:r>
                  <a:rPr lang="fr-FR" sz="1400" dirty="0">
                    <a:ea typeface="Times New Roman" panose="02020603050405020304" pitchFamily="18" charset="0"/>
                  </a:rPr>
                  <a:t> implique que l’on se limite à des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polynômes d’ordre 2.</a:t>
                </a:r>
              </a:p>
              <a:p>
                <a:pPr lvl="1"/>
                <a:r>
                  <a:rPr lang="fr-FR" sz="1400" b="0" u="sng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Unconstained</a:t>
                </a:r>
                <a:r>
                  <a:rPr lang="fr-FR" sz="1400" dirty="0">
                    <a:ea typeface="Times New Roman" panose="02020603050405020304" pitchFamily="18" charset="0"/>
                  </a:rPr>
                  <a:t> implique que l’on ne peut appliquer de contrainte « 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stricte</a:t>
                </a:r>
                <a:r>
                  <a:rPr lang="fr-FR" sz="1400" dirty="0">
                    <a:ea typeface="Times New Roman" panose="02020603050405020304" pitchFamily="18" charset="0"/>
                  </a:rPr>
                  <a:t> » au modèle.</a:t>
                </a:r>
              </a:p>
              <a:p>
                <a:pPr lvl="2"/>
                <a:r>
                  <a:rPr lang="fr-FR" sz="1200" b="0" dirty="0">
                    <a:ea typeface="Times New Roman" panose="02020603050405020304" pitchFamily="18" charset="0"/>
                  </a:rPr>
                  <a:t>Comme par exemple une égalité ou une inégalité entre plusieurs variables du problème.</a:t>
                </a:r>
              </a:p>
              <a:p>
                <a:pPr lvl="1"/>
                <a:r>
                  <a:rPr lang="fr-FR" sz="1400" b="0" u="sng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Binary</a:t>
                </a:r>
                <a:r>
                  <a:rPr lang="fr-FR" sz="1400" b="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implique que les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b="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du problème ne peuvent prendre que deux valeurs : </a:t>
                </a:r>
                <a:r>
                  <a:rPr lang="fr-FR" sz="1400" b="1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0 ou 1.</a:t>
                </a:r>
              </a:p>
              <a:p>
                <a:pPr lvl="2"/>
                <a:r>
                  <a:rPr lang="fr-FR" sz="1200" dirty="0">
                    <a:ea typeface="Times New Roman" panose="02020603050405020304" pitchFamily="18" charset="0"/>
                  </a:rPr>
                  <a:t>A noter que l’on peut également utiliser des « spins » (-1 ou 1). On parle alors de </a:t>
                </a:r>
                <a:r>
                  <a:rPr lang="fr-FR" sz="1200" b="1" dirty="0">
                    <a:ea typeface="Times New Roman" panose="02020603050405020304" pitchFamily="18" charset="0"/>
                  </a:rPr>
                  <a:t>modèle d’Ising.</a:t>
                </a:r>
              </a:p>
              <a:p>
                <a:pPr lvl="1"/>
                <a:r>
                  <a:rPr lang="fr-FR" sz="1400" u="sng" dirty="0">
                    <a:ea typeface="Times New Roman" panose="02020603050405020304" pitchFamily="18" charset="0"/>
                  </a:rPr>
                  <a:t>Optimization</a:t>
                </a:r>
                <a:r>
                  <a:rPr lang="fr-FR" sz="1400" dirty="0">
                    <a:ea typeface="Times New Roman" panose="02020603050405020304" pitchFamily="18" charset="0"/>
                  </a:rPr>
                  <a:t> car l’objectif est de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minimiser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fr-FR" sz="14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fr-FR" sz="1400" b="1" dirty="0">
                    <a:ea typeface="Times New Roman" panose="02020603050405020304" pitchFamily="18" charset="0"/>
                  </a:rPr>
                  <a:t>.</a:t>
                </a:r>
              </a:p>
              <a:p>
                <a:pPr lvl="2"/>
                <a:r>
                  <a:rPr lang="fr-FR" sz="1200" dirty="0">
                    <a:ea typeface="Times New Roman" panose="02020603050405020304" pitchFamily="18" charset="0"/>
                  </a:rPr>
                  <a:t>Plus précisément, résoudre un QUBO revient à faire </a:t>
                </a:r>
                <a:r>
                  <a:rPr lang="fr-FR" sz="1200" b="1" dirty="0">
                    <a:ea typeface="Times New Roman" panose="02020603050405020304" pitchFamily="18" charset="0"/>
                  </a:rPr>
                  <a:t>coïncider la solution de notre problème avec le minimum d’énergie de la fonction</a:t>
                </a:r>
                <a:r>
                  <a:rPr lang="fr-FR" sz="1200" dirty="0">
                    <a:ea typeface="Times New Roman" panose="02020603050405020304" pitchFamily="18" charset="0"/>
                  </a:rPr>
                  <a:t>. La solution prend alors la forme d’une </a:t>
                </a:r>
                <a:r>
                  <a:rPr lang="fr-FR" sz="1200" b="1" dirty="0">
                    <a:ea typeface="Times New Roman" panose="02020603050405020304" pitchFamily="18" charset="0"/>
                  </a:rPr>
                  <a:t>séquence de valeurs binaires </a:t>
                </a:r>
                <a:r>
                  <a:rPr lang="fr-FR" sz="1200" dirty="0">
                    <a:ea typeface="Times New Roman" panose="02020603050405020304" pitchFamily="18" charset="0"/>
                  </a:rPr>
                  <a:t>minimisant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200" b="1" dirty="0">
                    <a:ea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400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710924"/>
                <a:ext cx="8737535" cy="3848101"/>
              </a:xfrm>
              <a:blipFill>
                <a:blip r:embed="rId2"/>
                <a:stretch>
                  <a:fillRect l="-1326" t="-17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Quadratic Unconstrained Binary Optimization ( QUBO ) on D&amp;#39;Wave Chimera  Graph (Part 1 ) | by Anurag Kumar | Blueqat (blueqat Inc. / former MDR  Inc.) | Medium">
            <a:extLst>
              <a:ext uri="{FF2B5EF4-FFF2-40B4-BE49-F238E27FC236}">
                <a16:creationId xmlns:a16="http://schemas.microsoft.com/office/drawing/2014/main" id="{5433EE9B-127F-4835-A4EB-F02F9B8D3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18" y="1638358"/>
            <a:ext cx="2704763" cy="5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8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Informatique quantique : Contexte et principes fondamentaux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</p:spPr>
            <p:txBody>
              <a:bodyPr/>
              <a:lstStyle/>
              <a:p>
                <a:r>
                  <a:rPr lang="fr-FR" sz="1600" b="0" dirty="0">
                    <a:ea typeface="Times New Roman" panose="02020603050405020304" pitchFamily="18" charset="0"/>
                  </a:rPr>
                  <a:t>Le quantum annealer a pour objectif de trouver les séquences pour lesquelles l’équation du QUBO est minimale. A partir d’ici, on considèrera que minimiser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 équivaut à minimiser </a:t>
                </a:r>
                <a:r>
                  <a:rPr lang="fr-FR" sz="1600" dirty="0">
                    <a:ea typeface="Times New Roman" panose="02020603050405020304" pitchFamily="18" charset="0"/>
                  </a:rPr>
                  <a:t>l’énergie du Hamiltonien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défini par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.</a:t>
                </a:r>
                <a:br>
                  <a:rPr lang="fr-FR" sz="1600" b="0" dirty="0">
                    <a:ea typeface="Times New Roman" panose="02020603050405020304" pitchFamily="18" charset="0"/>
                  </a:rPr>
                </a:br>
                <a:endParaRPr lang="fr-FR" sz="1600" b="0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Un quantum annealer fonctionne de la manière suivante pour un problème à </a:t>
                </a:r>
                <a:r>
                  <a:rPr lang="fr-FR" sz="1600" dirty="0">
                    <a:ea typeface="Times New Roman" panose="02020603050405020304" pitchFamily="18" charset="0"/>
                  </a:rPr>
                  <a:t>N qubits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:</a:t>
                </a:r>
              </a:p>
              <a:p>
                <a:pPr marL="396875" lvl="1" indent="-228600">
                  <a:buFont typeface="+mj-lt"/>
                  <a:buAutoNum type="arabicPeriod"/>
                </a:pPr>
                <a:r>
                  <a:rPr lang="fr-FR" sz="1400" dirty="0">
                    <a:ea typeface="Times New Roman" panose="02020603050405020304" pitchFamily="18" charset="0"/>
                  </a:rPr>
                  <a:t>On définit un état initial.</a:t>
                </a:r>
              </a:p>
              <a:p>
                <a:pPr lvl="2">
                  <a:defRPr/>
                </a:pP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Pour l’ensemble des N qubits du problème, on a </a:t>
                </a: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autant de chances 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de mesurer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 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1200" i="0" dirty="0">
                  <a:latin typeface="Century Gothic"/>
                </a:endParaRPr>
              </a:p>
              <a:p>
                <a:pPr lvl="2">
                  <a:defRPr/>
                </a:pPr>
                <a:r>
                  <a:rPr lang="fr-FR" sz="1200" b="1" dirty="0">
                    <a:latin typeface="Century Gothic"/>
                  </a:rPr>
                  <a:t>L’ensemble des états </a:t>
                </a:r>
                <a:r>
                  <a:rPr lang="fr-FR" sz="1200" dirty="0">
                    <a:latin typeface="Century Gothic"/>
                  </a:rPr>
                  <a:t>du système sont au même niveau d’énergie</a:t>
                </a:r>
              </a:p>
              <a:p>
                <a:pPr marL="396875" lvl="1" indent="-228600">
                  <a:buFont typeface="+mj-lt"/>
                  <a:buAutoNum type="arabicPeriod"/>
                </a:pPr>
                <a:r>
                  <a:rPr lang="fr-FR" sz="1400" dirty="0">
                    <a:ea typeface="Times New Roman" panose="02020603050405020304" pitchFamily="18" charset="0"/>
                  </a:rPr>
                  <a:t>On définit un état final.</a:t>
                </a:r>
              </a:p>
              <a:p>
                <a:pPr lvl="2">
                  <a:defRPr/>
                </a:pP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Cet état est paramétré grâce au QUBO</a:t>
                </a:r>
              </a:p>
              <a:p>
                <a:pPr lvl="2">
                  <a:defRPr/>
                </a:pPr>
                <a:r>
                  <a:rPr lang="fr-FR" sz="1200" dirty="0">
                    <a:solidFill>
                      <a:srgbClr val="253746"/>
                    </a:solidFill>
                    <a:latin typeface="Century Gothic"/>
                    <a:ea typeface="Times New Roman" panose="02020603050405020304" pitchFamily="18" charset="0"/>
                  </a:rPr>
                  <a:t>Les minimums d’énergie de cet état </a:t>
                </a:r>
                <a:r>
                  <a:rPr lang="fr-FR" sz="1200" b="1" dirty="0">
                    <a:solidFill>
                      <a:srgbClr val="253746"/>
                    </a:solidFill>
                    <a:latin typeface="Century Gothic"/>
                    <a:ea typeface="Times New Roman" panose="02020603050405020304" pitchFamily="18" charset="0"/>
                  </a:rPr>
                  <a:t>correspondent aux solutions recherchées</a:t>
                </a:r>
                <a:endPara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53746"/>
                  </a:solidFill>
                  <a:effectLst/>
                  <a:uLnTx/>
                  <a:uFillTx/>
                  <a:latin typeface="Century Gothic"/>
                  <a:ea typeface="Times New Roman" panose="02020603050405020304" pitchFamily="18" charset="0"/>
                  <a:cs typeface="+mn-cs"/>
                </a:endParaRPr>
              </a:p>
              <a:p>
                <a:pPr marL="396875" lvl="1" indent="-228600">
                  <a:buFont typeface="+mj-lt"/>
                  <a:buAutoNum type="arabicPeriod"/>
                </a:pPr>
                <a:r>
                  <a:rPr lang="fr-FR" sz="1400" dirty="0">
                    <a:ea typeface="Times New Roman" panose="02020603050405020304" pitchFamily="18" charset="0"/>
                  </a:rPr>
                  <a:t>On fait transiter le système de l’état initial vers l’état final</a:t>
                </a:r>
              </a:p>
              <a:p>
                <a:pPr lvl="2">
                  <a:defRPr/>
                </a:pP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Ce transfert doit être </a:t>
                </a: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suffisamment lent 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pour que le système reste </a:t>
                </a: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3746"/>
                    </a:solidFill>
                    <a:effectLst/>
                    <a:uLnTx/>
                    <a:uFillTx/>
                    <a:latin typeface="Century Gothic"/>
                    <a:ea typeface="Times New Roman" panose="02020603050405020304" pitchFamily="18" charset="0"/>
                    <a:cs typeface="+mn-cs"/>
                  </a:rPr>
                  <a:t>toujours dans un état d’énergie minimal</a:t>
                </a:r>
              </a:p>
              <a:p>
                <a:pPr lvl="2">
                  <a:defRPr/>
                </a:pPr>
                <a:r>
                  <a:rPr lang="fr-FR" sz="1200" dirty="0">
                    <a:solidFill>
                      <a:srgbClr val="253746"/>
                    </a:solidFill>
                    <a:latin typeface="Century Gothic"/>
                  </a:rPr>
                  <a:t>Ce transfert doit être </a:t>
                </a:r>
                <a:r>
                  <a:rPr lang="fr-FR" sz="1200" b="1" dirty="0">
                    <a:solidFill>
                      <a:srgbClr val="253746"/>
                    </a:solidFill>
                    <a:latin typeface="Century Gothic"/>
                  </a:rPr>
                  <a:t>suffisamment rapide </a:t>
                </a:r>
                <a:r>
                  <a:rPr lang="fr-FR" sz="1200" dirty="0">
                    <a:solidFill>
                      <a:srgbClr val="253746"/>
                    </a:solidFill>
                    <a:latin typeface="Century Gothic"/>
                  </a:rPr>
                  <a:t>pour </a:t>
                </a:r>
                <a:r>
                  <a:rPr lang="fr-FR" sz="1200" b="1" dirty="0">
                    <a:solidFill>
                      <a:srgbClr val="253746"/>
                    </a:solidFill>
                    <a:latin typeface="Century Gothic"/>
                  </a:rPr>
                  <a:t>limiter l’erreur</a:t>
                </a:r>
                <a:r>
                  <a:rPr lang="fr-FR" sz="1200" dirty="0">
                    <a:solidFill>
                      <a:srgbClr val="253746"/>
                    </a:solidFill>
                    <a:latin typeface="Century Gothic"/>
                  </a:rPr>
                  <a:t> et </a:t>
                </a:r>
                <a:r>
                  <a:rPr lang="fr-FR" sz="1200" b="1" dirty="0">
                    <a:solidFill>
                      <a:srgbClr val="253746"/>
                    </a:solidFill>
                    <a:latin typeface="Century Gothic"/>
                  </a:rPr>
                  <a:t>éviter la décohérence </a:t>
                </a:r>
                <a:r>
                  <a:rPr lang="fr-FR" sz="1200" dirty="0">
                    <a:solidFill>
                      <a:srgbClr val="253746"/>
                    </a:solidFill>
                    <a:latin typeface="Century Gothic"/>
                  </a:rPr>
                  <a:t>du système.</a:t>
                </a:r>
                <a:endParaRPr lang="fr-FR" sz="1200" i="0" dirty="0">
                  <a:latin typeface="Century Gothic"/>
                </a:endParaRPr>
              </a:p>
              <a:p>
                <a:pPr>
                  <a:defRPr/>
                </a:pPr>
                <a:endParaRPr kumimoji="0" lang="fr-FR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253746"/>
                  </a:solidFill>
                  <a:effectLst/>
                  <a:uLnTx/>
                  <a:uFillTx/>
                  <a:latin typeface="Century Gothic"/>
                  <a:ea typeface="Times New Roman" panose="02020603050405020304" pitchFamily="18" charset="0"/>
                  <a:cs typeface="+mn-cs"/>
                </a:endParaRPr>
              </a:p>
              <a:p>
                <a:pPr marL="168275" lvl="1" indent="0">
                  <a:buNone/>
                </a:pPr>
                <a:endParaRPr lang="fr-FR" sz="1400" dirty="0">
                  <a:ea typeface="Times New Roman" panose="02020603050405020304" pitchFamily="18" charset="0"/>
                </a:endParaRPr>
              </a:p>
              <a:p>
                <a:pPr marL="396875" lvl="1" indent="-228600">
                  <a:buFont typeface="+mj-lt"/>
                  <a:buAutoNum type="arabicPeriod"/>
                </a:pPr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marL="396875" lvl="1" indent="-228600">
                  <a:buFont typeface="+mj-lt"/>
                  <a:buAutoNum type="arabicPeriod"/>
                </a:pPr>
                <a:endParaRPr lang="fr-FR" sz="1100" b="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400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  <a:blipFill>
                <a:blip r:embed="rId2"/>
                <a:stretch>
                  <a:fillRect l="-1314" t="-1743" r="-9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1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Informatique quantique : Contexte et principes fondamentaux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</p:spPr>
            <p:txBody>
              <a:bodyPr/>
              <a:lstStyle/>
              <a:p>
                <a:pPr lvl="1"/>
                <a: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  <a:t>Dans cet exemple à 2 qubits, on associe chacune des séquences</a:t>
                </a:r>
                <a:b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</a:br>
                <a: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  <a:t>possibles à un niveau d’énergie. Une fois l’état final atteint, la </a:t>
                </a:r>
                <a:b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</a:br>
                <a: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  <a:t>séquence pour laquelle l’énergie est minimale est favorisée </a:t>
                </a:r>
                <a:r>
                  <a:rPr lang="fr-FR" sz="1400" b="0" i="1" dirty="0">
                    <a:latin typeface="Century Gothic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fr-FR" sz="1400" i="1" dirty="0">
                    <a:ea typeface="Times New Roman" panose="02020603050405020304" pitchFamily="18" charset="0"/>
                  </a:rPr>
                  <a:t> ici).</a:t>
                </a:r>
                <a:br>
                  <a:rPr lang="fr-FR" sz="1400" dirty="0">
                    <a:ea typeface="Times New Roman" panose="02020603050405020304" pitchFamily="18" charset="0"/>
                  </a:rPr>
                </a:br>
                <a:endParaRPr lang="fr-FR" sz="1400" dirty="0">
                  <a:ea typeface="Times New Roman" panose="02020603050405020304" pitchFamily="18" charset="0"/>
                </a:endParaRPr>
              </a:p>
              <a:p>
                <a:r>
                  <a:rPr lang="fr-FR" sz="1600" dirty="0">
                    <a:ea typeface="Times New Roman" panose="02020603050405020304" pitchFamily="18" charset="0"/>
                  </a:rPr>
                  <a:t>Répéter l’opération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permet de confirmer (ou d’infirmer) que</a:t>
                </a:r>
                <a:br>
                  <a:rPr lang="fr-FR" sz="1600" b="0" dirty="0">
                    <a:ea typeface="Times New Roman" panose="02020603050405020304" pitchFamily="18" charset="0"/>
                  </a:rPr>
                </a:br>
                <a:r>
                  <a:rPr lang="fr-FR" sz="1600" b="0" dirty="0">
                    <a:ea typeface="Times New Roman" panose="02020603050405020304" pitchFamily="18" charset="0"/>
                  </a:rPr>
                  <a:t>la solution obtenue est la meilleure possible 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(en cas d’erreur).</a:t>
                </a:r>
                <a:br>
                  <a:rPr lang="fr-FR" sz="1600" b="0" dirty="0">
                    <a:ea typeface="Times New Roman" panose="02020603050405020304" pitchFamily="18" charset="0"/>
                  </a:rPr>
                </a:br>
                <a:endParaRPr lang="fr-FR" sz="1600" b="0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A l’heure actuelle, le seul ordinateur quantique adiabatique publiquement disponible est celui de l’entreprise canadienne </a:t>
                </a:r>
                <a:r>
                  <a:rPr lang="fr-FR" sz="1600" dirty="0">
                    <a:ea typeface="Times New Roman" panose="02020603050405020304" pitchFamily="18" charset="0"/>
                  </a:rPr>
                  <a:t>D-Wave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fr-FR" sz="1400" b="0" dirty="0">
                    <a:ea typeface="Times New Roman" panose="02020603050405020304" pitchFamily="18" charset="0"/>
                  </a:rPr>
                  <a:t>Les qubits de leurs ordinateurs sont des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anneaux supraconducteurs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.</a:t>
                </a:r>
                <a:endParaRPr lang="fr-FR" sz="1400" dirty="0"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Les interactions entre les qubits sont permises par des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coupleurs.</a:t>
                </a:r>
              </a:p>
              <a:p>
                <a:pPr lvl="1"/>
                <a:r>
                  <a:rPr lang="fr-FR" sz="1400" b="0" dirty="0">
                    <a:ea typeface="Times New Roman" panose="02020603050405020304" pitchFamily="18" charset="0"/>
                  </a:rPr>
                  <a:t>Leur ordinateur quantique </a:t>
                </a:r>
                <a:r>
                  <a:rPr lang="fr-FR" sz="1400" dirty="0">
                    <a:ea typeface="Times New Roman" panose="02020603050405020304" pitchFamily="18" charset="0"/>
                  </a:rPr>
                  <a:t>le plus récent (D-Wave Advantage)</a:t>
                </a:r>
                <a:br>
                  <a:rPr lang="fr-FR" sz="1400" dirty="0">
                    <a:ea typeface="Times New Roman" panose="02020603050405020304" pitchFamily="18" charset="0"/>
                  </a:rPr>
                </a:br>
                <a:r>
                  <a:rPr lang="fr-FR" sz="1400" dirty="0">
                    <a:ea typeface="Times New Roman" panose="02020603050405020304" pitchFamily="18" charset="0"/>
                  </a:rPr>
                  <a:t>dispose de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5760 qubits </a:t>
                </a:r>
                <a:r>
                  <a:rPr lang="fr-FR" sz="1400" dirty="0">
                    <a:ea typeface="Times New Roman" panose="02020603050405020304" pitchFamily="18" charset="0"/>
                  </a:rPr>
                  <a:t>et permet au plus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15 couplages </a:t>
                </a:r>
                <a:r>
                  <a:rPr lang="fr-FR" sz="1400" dirty="0">
                    <a:ea typeface="Times New Roman" panose="02020603050405020304" pitchFamily="18" charset="0"/>
                  </a:rPr>
                  <a:t>par qubit.</a:t>
                </a:r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lvl="1"/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marL="396875" lvl="1" indent="-228600">
                  <a:buFont typeface="+mj-lt"/>
                  <a:buAutoNum type="arabicPeriod"/>
                </a:pPr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marL="396875" lvl="1" indent="-228600">
                  <a:buFont typeface="+mj-lt"/>
                  <a:buAutoNum type="arabicPeriod"/>
                </a:pPr>
                <a:endParaRPr lang="fr-FR" sz="1100" b="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400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  <a:blipFill>
                <a:blip r:embed="rId2"/>
                <a:stretch>
                  <a:fillRect l="-1314" t="-1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 descr="What is Quantum Annealing? — D-Wave System Documentation documentation">
            <a:extLst>
              <a:ext uri="{FF2B5EF4-FFF2-40B4-BE49-F238E27FC236}">
                <a16:creationId xmlns:a16="http://schemas.microsoft.com/office/drawing/2014/main" id="{9E5635FC-ABDF-468D-BF55-3B726DB0A7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36" y="710924"/>
            <a:ext cx="2133600" cy="1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igure 3. A flux-qubit design based on a compound Josephson junction in...  | Oxford Research Encyclopedia of Physics">
            <a:extLst>
              <a:ext uri="{FF2B5EF4-FFF2-40B4-BE49-F238E27FC236}">
                <a16:creationId xmlns:a16="http://schemas.microsoft.com/office/drawing/2014/main" id="{47B7864A-FAD0-42A5-BBE8-C83EEC09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04" y="2967445"/>
            <a:ext cx="2252663" cy="15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3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6344" y="960282"/>
            <a:ext cx="8677656" cy="384810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/>
              <a:t>3. Réalisations :</a:t>
            </a:r>
          </a:p>
          <a:p>
            <a:pPr marL="168275" lvl="1" indent="0">
              <a:buNone/>
            </a:pPr>
            <a:r>
              <a:rPr lang="fr-FR" sz="2400" dirty="0"/>
              <a:t>	 </a:t>
            </a:r>
            <a:r>
              <a:rPr lang="fr-FR" sz="2400" b="1" dirty="0"/>
              <a:t>Optimisation de formes d’onde</a:t>
            </a:r>
          </a:p>
          <a:p>
            <a:pPr marL="0" indent="0">
              <a:buNone/>
            </a:pPr>
            <a:br>
              <a:rPr lang="fr-FR" sz="2400" b="0" dirty="0"/>
            </a:br>
            <a:endParaRPr lang="fr-FR" sz="2400" b="0" dirty="0"/>
          </a:p>
          <a:p>
            <a:pPr marL="0" indent="0">
              <a:buNone/>
            </a:pPr>
            <a:endParaRPr lang="fr-FR" b="0" dirty="0"/>
          </a:p>
          <a:p>
            <a:endParaRPr lang="fr-FR" b="0" dirty="0"/>
          </a:p>
          <a:p>
            <a:pPr marL="168275" lvl="1" indent="0">
              <a:buNone/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1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Optimisation de formes d’ondes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</p:spPr>
            <p:txBody>
              <a:bodyPr/>
              <a:lstStyle/>
              <a:p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La problématique étudiée dans cette partie est l’</a:t>
                </a:r>
                <a:r>
                  <a:rPr lang="fr-FR" sz="1600" dirty="0">
                    <a:latin typeface="Century Gothic"/>
                    <a:ea typeface="Times New Roman" panose="02020603050405020304" pitchFamily="18" charset="0"/>
                  </a:rPr>
                  <a:t>ISLR</a:t>
                </a:r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 </a:t>
                </a:r>
                <a:r>
                  <a:rPr lang="fr-FR" sz="1400" b="0" dirty="0">
                    <a:solidFill>
                      <a:schemeClr val="tx1"/>
                    </a:solidFill>
                    <a:latin typeface="Century Gothic"/>
                    <a:ea typeface="Times New Roman" panose="02020603050405020304" pitchFamily="18" charset="0"/>
                  </a:rPr>
                  <a:t>(pour Integrated Side-Lobe Ratio).</a:t>
                </a:r>
              </a:p>
              <a:p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Cette problématique intervient dans le domaine du radar :</a:t>
                </a:r>
              </a:p>
              <a:p>
                <a:pPr lvl="1"/>
                <a: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  <a:t>Afin de </a:t>
                </a:r>
                <a:r>
                  <a:rPr lang="fr-FR" sz="1400" b="1" dirty="0">
                    <a:latin typeface="Century Gothic"/>
                    <a:ea typeface="Times New Roman" panose="02020603050405020304" pitchFamily="18" charset="0"/>
                  </a:rPr>
                  <a:t>calculer la distance entre l’émetteur et l’objet</a:t>
                </a:r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, on mesure le temps mis par le signal pour faire un aller-retour. On notera ce temps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.</a:t>
                </a:r>
              </a:p>
              <a:p>
                <a:pPr lvl="2"/>
                <a:r>
                  <a:rPr lang="fr-FR" sz="1300" dirty="0">
                    <a:latin typeface="Century Gothic"/>
                    <a:ea typeface="Times New Roman" panose="02020603050405020304" pitchFamily="18" charset="0"/>
                  </a:rPr>
                  <a:t>Dans une situation réelle, le signal reçu peut être </a:t>
                </a:r>
                <a:r>
                  <a:rPr lang="fr-FR" sz="1300" b="1" dirty="0">
                    <a:latin typeface="Century Gothic"/>
                    <a:ea typeface="Times New Roman" panose="02020603050405020304" pitchFamily="18" charset="0"/>
                  </a:rPr>
                  <a:t>difficilement isolable parmi le bruit</a:t>
                </a:r>
                <a:r>
                  <a:rPr lang="fr-FR" sz="1300" dirty="0">
                    <a:latin typeface="Century Gothic"/>
                    <a:ea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Lorsque le signal est émis, il peut être </a:t>
                </a:r>
                <a:r>
                  <a:rPr lang="fr-FR" sz="1400" b="1" dirty="0">
                    <a:latin typeface="Century Gothic"/>
                    <a:ea typeface="Times New Roman" panose="02020603050405020304" pitchFamily="18" charset="0"/>
                  </a:rPr>
                  <a:t>localement déphasé </a:t>
                </a:r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d’une valeur de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fr-FR" sz="1500" dirty="0">
                  <a:latin typeface="Century Gothic"/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Pour d’obtenir une mesure précise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, on compare ce signal avec un filtre en réceptio</a:t>
                </a:r>
                <a:r>
                  <a:rPr lang="fr-FR" sz="1400" dirty="0">
                    <a:ea typeface="Times New Roman" panose="02020603050405020304" pitchFamily="18" charset="0"/>
                  </a:rPr>
                  <a:t>n.</a:t>
                </a: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Si ce filtre est identique au signal émis, on parle d’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autocorrélation</a:t>
                </a:r>
                <a:r>
                  <a:rPr lang="fr-FR" sz="1300" dirty="0">
                    <a:ea typeface="Times New Roman" panose="02020603050405020304" pitchFamily="18" charset="0"/>
                  </a:rPr>
                  <a:t>.</a:t>
                </a:r>
              </a:p>
              <a:p>
                <a:pPr lvl="2"/>
                <a:r>
                  <a:rPr lang="fr-FR" sz="1300" b="0" dirty="0">
                    <a:ea typeface="Times New Roman" panose="02020603050405020304" pitchFamily="18" charset="0"/>
                  </a:rPr>
                  <a:t>Sinon, on parle de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filtre désadapté</a:t>
                </a:r>
                <a:r>
                  <a:rPr lang="fr-FR" sz="1300" dirty="0">
                    <a:ea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fr-FR" sz="1400" b="0" dirty="0">
                    <a:ea typeface="Times New Roman" panose="02020603050405020304" pitchFamily="18" charset="0"/>
                  </a:rPr>
                  <a:t>Dans une situation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optimale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, on obtient un faible taux de corrélation entre le signal émis et le filtre en réception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sauf quand les deux signaux sont parfaitement corrélés.</a:t>
                </a: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On parle de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side-lobe</a:t>
                </a:r>
                <a:r>
                  <a:rPr lang="fr-FR" sz="1300" dirty="0">
                    <a:ea typeface="Times New Roman" panose="02020603050405020304" pitchFamily="18" charset="0"/>
                  </a:rPr>
                  <a:t> quand les deux signaux ne sont pas parfaitement corrélés (avec un retard </a:t>
                </a:r>
                <a:br>
                  <a:rPr lang="fr-FR" sz="1300" dirty="0"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fr-FR" sz="13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 lors de la comparaison).</a:t>
                </a:r>
              </a:p>
              <a:p>
                <a:pPr lvl="2"/>
                <a:r>
                  <a:rPr lang="fr-FR" sz="1300" b="0" dirty="0">
                    <a:ea typeface="Times New Roman" panose="02020603050405020304" pitchFamily="18" charset="0"/>
                  </a:rPr>
                  <a:t>On parle de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main-lobe</a:t>
                </a:r>
                <a:r>
                  <a:rPr lang="fr-FR" sz="1300" b="0" dirty="0">
                    <a:ea typeface="Times New Roman" panose="02020603050405020304" pitchFamily="18" charset="0"/>
                  </a:rPr>
                  <a:t> lorsque les deux signaux sont parfaitement corrélés (avec un retard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)</a:t>
                </a:r>
              </a:p>
              <a:p>
                <a:pPr marL="396875" lvl="1" indent="-228600">
                  <a:buFont typeface="+mj-lt"/>
                  <a:buAutoNum type="arabicPeriod"/>
                </a:pPr>
                <a:endParaRPr lang="fr-FR" sz="1100" b="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400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  <a:blipFill>
                <a:blip r:embed="rId2"/>
                <a:stretch>
                  <a:fillRect l="-1314" t="-1743" r="-7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2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Optimisation de formes d’ondes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</p:spPr>
            <p:txBody>
              <a:bodyPr/>
              <a:lstStyle/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Résoudre la problématique ISLR revient à trouver des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séquences optimales </a:t>
                </a:r>
                <a:r>
                  <a:rPr lang="fr-FR" sz="1400" dirty="0">
                    <a:ea typeface="Times New Roman" panose="02020603050405020304" pitchFamily="18" charset="0"/>
                  </a:rPr>
                  <a:t>de déphasages de signaux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minimisant l’ensemble des side-lobes, tout en maximisant le main-lobe </a:t>
                </a:r>
                <a:r>
                  <a:rPr lang="fr-FR" sz="1400" dirty="0">
                    <a:ea typeface="Times New Roman" panose="02020603050405020304" pitchFamily="18" charset="0"/>
                  </a:rPr>
                  <a:t>(corrélation parfaite).</a:t>
                </a:r>
              </a:p>
              <a:p>
                <a:pPr lvl="1"/>
                <a:endParaRPr lang="fr-FR" sz="1400" dirty="0">
                  <a:ea typeface="Times New Roman" panose="02020603050405020304" pitchFamily="18" charset="0"/>
                </a:endParaRPr>
              </a:p>
              <a:p>
                <a:pPr lvl="1"/>
                <a:endParaRPr lang="fr-FR" sz="1400" dirty="0">
                  <a:ea typeface="Times New Roman" panose="02020603050405020304" pitchFamily="18" charset="0"/>
                </a:endParaRPr>
              </a:p>
              <a:p>
                <a:pPr lvl="1"/>
                <a:endParaRPr lang="fr-FR" sz="1400" dirty="0">
                  <a:ea typeface="Times New Roman" panose="02020603050405020304" pitchFamily="18" charset="0"/>
                </a:endParaRPr>
              </a:p>
              <a:p>
                <a:pPr lvl="1"/>
                <a:endParaRPr lang="fr-FR" sz="1400" dirty="0">
                  <a:ea typeface="Times New Roman" panose="02020603050405020304" pitchFamily="18" charset="0"/>
                </a:endParaRPr>
              </a:p>
              <a:p>
                <a:pPr lvl="1"/>
                <a:endParaRPr lang="fr-FR" sz="1400" dirty="0">
                  <a:ea typeface="Times New Roman" panose="02020603050405020304" pitchFamily="18" charset="0"/>
                </a:endParaRP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Ici, pour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une séquence de spins de longueur N,</a:t>
                </a:r>
                <a:r>
                  <a:rPr lang="fr-FR" sz="1300" dirty="0">
                    <a:ea typeface="Times New Roman" panose="02020603050405020304" pitchFamily="18" charset="0"/>
                  </a:rPr>
                  <a:t> on cherche à minimiser la somme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fr-FR" sz="1300" b="0" dirty="0"/>
              </a:p>
              <a:p>
                <a:pPr lvl="2"/>
                <a:r>
                  <a:rPr lang="fr-FR" sz="1300" b="0" dirty="0">
                    <a:ea typeface="Times New Roman" panose="02020603050405020304" pitchFamily="18" charset="0"/>
                  </a:rPr>
                  <a:t>On associe le</a:t>
                </a:r>
                <a:r>
                  <a:rPr lang="fr-FR" sz="1300" dirty="0">
                    <a:ea typeface="Times New Roman" panose="02020603050405020304" pitchFamily="18" charset="0"/>
                  </a:rPr>
                  <a:t>s valeurs de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3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3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13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13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13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300" b="1" dirty="0">
                    <a:ea typeface="Times New Roman" panose="02020603050405020304" pitchFamily="18" charset="0"/>
                  </a:rPr>
                  <a:t>à un déphasage du signal de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, et les valeurs de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3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3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13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3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13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300" b="1" dirty="0">
                    <a:ea typeface="Times New Roman" panose="02020603050405020304" pitchFamily="18" charset="0"/>
                  </a:rPr>
                  <a:t>à un déphasage du signal de </a:t>
                </a:r>
                <a14:m>
                  <m:oMath xmlns:m="http://schemas.openxmlformats.org/officeDocument/2006/math">
                    <m:r>
                      <a:rPr lang="fr-FR" sz="1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fr-FR" sz="1400" b="1" dirty="0">
                    <a:ea typeface="Times New Roman" panose="02020603050405020304" pitchFamily="18" charset="0"/>
                  </a:rPr>
                  <a:t>.</a:t>
                </a:r>
                <a:br>
                  <a:rPr lang="fr-FR" sz="1300" b="1" dirty="0"/>
                </a:br>
                <a:endParaRPr lang="fr-FR" sz="1300" b="1" dirty="0"/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Un problème majeur relatif à cette formulation est que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n’est pas quadratique.</a:t>
                </a: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Une partie du temps consacré à l’étude de cette problématique à été de trouver la meilleure formulation possible permettant de revenir à une forme quadratique (et donc un QUBO).</a:t>
                </a:r>
                <a:endParaRPr lang="fr-FR" sz="1400" dirty="0">
                  <a:ea typeface="Times New Roman" panose="02020603050405020304" pitchFamily="18" charset="0"/>
                </a:endParaRPr>
              </a:p>
              <a:p>
                <a:pPr marL="396875" lvl="1" indent="-228600">
                  <a:buFont typeface="+mj-lt"/>
                  <a:buAutoNum type="arabicPeriod"/>
                </a:pPr>
                <a:endParaRPr lang="fr-FR" sz="1100" b="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400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  <a:blipFill>
                <a:blip r:embed="rId2"/>
                <a:stretch>
                  <a:fillRect t="-1585" r="-553" b="-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28F2DD-1E48-447A-A392-E2B8BE45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73" y="1360486"/>
            <a:ext cx="1692654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Optimisation de formes d’ondes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</p:spPr>
            <p:txBody>
              <a:bodyPr/>
              <a:lstStyle/>
              <a:p>
                <a:r>
                  <a:rPr lang="fr-FR" sz="1600" b="0" dirty="0">
                    <a:ea typeface="Times New Roman" panose="02020603050405020304" pitchFamily="18" charset="0"/>
                  </a:rPr>
                  <a:t>Initialement, le problème à minimiser prend la forme suivante :</a:t>
                </a:r>
              </a:p>
              <a:p>
                <a:endParaRPr lang="fr-FR" sz="1600" b="0" dirty="0">
                  <a:ea typeface="Times New Roman" panose="02020603050405020304" pitchFamily="18" charset="0"/>
                </a:endParaRPr>
              </a:p>
              <a:p>
                <a:pPr lvl="1"/>
                <a:endParaRPr lang="fr-FR" sz="1400" dirty="0"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b="0" dirty="0">
                    <a:ea typeface="Times New Roman" panose="02020603050405020304" pitchFamily="18" charset="0"/>
                  </a:rPr>
                  <a:t>Afin d’obteni</a:t>
                </a:r>
                <a:r>
                  <a:rPr lang="fr-FR" sz="1400" dirty="0">
                    <a:ea typeface="Times New Roman" panose="02020603050405020304" pitchFamily="18" charset="0"/>
                  </a:rPr>
                  <a:t>r une forme quadratique, on pose :</a:t>
                </a:r>
                <a:r>
                  <a:rPr lang="fr-FR" sz="1300" b="0" dirty="0">
                    <a:ea typeface="Times New Roman" panose="02020603050405020304" pitchFamily="18" charset="0"/>
                  </a:rPr>
                  <a:t> </a:t>
                </a:r>
              </a:p>
              <a:p>
                <a:pPr marL="168275" lvl="1" indent="0">
                  <a:buNone/>
                </a:pPr>
                <a:r>
                  <a:rPr lang="fr-FR" sz="1200" b="0" dirty="0">
                    <a:ea typeface="Times New Roman" panose="02020603050405020304" pitchFamily="18" charset="0"/>
                  </a:rPr>
                  <a:t>					</a:t>
                </a:r>
                <a:br>
                  <a:rPr lang="fr-FR" sz="1200" b="0" dirty="0">
                    <a:ea typeface="Times New Roman" panose="02020603050405020304" pitchFamily="18" charset="0"/>
                  </a:rPr>
                </a:br>
                <a:r>
                  <a:rPr lang="fr-FR" sz="1200" b="0" dirty="0">
                    <a:ea typeface="Times New Roman" panose="02020603050405020304" pitchFamily="18" charset="0"/>
                  </a:rPr>
                  <a:t>											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et</a:t>
                </a:r>
              </a:p>
              <a:p>
                <a:pPr marL="168275" lvl="1" indent="0">
                  <a:buNone/>
                </a:pPr>
                <a:r>
                  <a:rPr lang="fr-FR" sz="400" dirty="0">
                    <a:ea typeface="Times New Roman" panose="02020603050405020304" pitchFamily="18" charset="0"/>
                  </a:rPr>
                  <a:t> </a:t>
                </a: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On considère ici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x une séquence de spins de longueur N </a:t>
                </a:r>
                <a:r>
                  <a:rPr lang="fr-FR" sz="1300" dirty="0">
                    <a:ea typeface="Times New Roman" panose="02020603050405020304" pitchFamily="18" charset="0"/>
                  </a:rPr>
                  <a:t>et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y une séquence de spins de longueur M.</a:t>
                </a: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La séquence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x correspond aux déphasages du signal émis</a:t>
                </a:r>
                <a:r>
                  <a:rPr lang="fr-FR" sz="1300" dirty="0">
                    <a:ea typeface="Times New Roman" panose="02020603050405020304" pitchFamily="18" charset="0"/>
                  </a:rPr>
                  <a:t>, et la séquence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y correspond aux déphasages du filtre désadapté en réception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.</a:t>
                </a: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Les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3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 caractérisent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la corrélation du signal émis avec le filtre pour un retard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𝒌</m:t>
                    </m:r>
                  </m:oMath>
                </a14:m>
                <a:endParaRPr lang="fr-FR" sz="1300" b="1" dirty="0">
                  <a:ea typeface="Times New Roman" panose="02020603050405020304" pitchFamily="18" charset="0"/>
                </a:endParaRPr>
              </a:p>
              <a:p>
                <a:pPr lvl="2"/>
                <a:endParaRPr lang="fr-FR" sz="1400" b="1" dirty="0">
                  <a:ea typeface="Times New Roman" panose="02020603050405020304" pitchFamily="18" charset="0"/>
                </a:endParaRPr>
              </a:p>
              <a:p>
                <a:r>
                  <a:rPr lang="fr-FR" sz="1600" dirty="0">
                    <a:ea typeface="Times New Roman" panose="02020603050405020304" pitchFamily="18" charset="0"/>
                  </a:rPr>
                  <a:t>Cette reformulation </a:t>
                </a:r>
                <a:r>
                  <a:rPr lang="fr-FR" sz="1600" b="1" dirty="0">
                    <a:ea typeface="Times New Roman" panose="02020603050405020304" pitchFamily="18" charset="0"/>
                  </a:rPr>
                  <a:t>augmente la taille de l’espace des solution </a:t>
                </a:r>
                <a:r>
                  <a:rPr lang="fr-FR" sz="1600" dirty="0">
                    <a:ea typeface="Times New Roman" panose="02020603050405020304" pitchFamily="18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𝑵</m:t>
                    </m:r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fr-FR" sz="1600" dirty="0">
                    <a:ea typeface="Times New Roman" panose="02020603050405020304" pitchFamily="18" charset="0"/>
                  </a:rPr>
                  <a:t>à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𝑵𝑴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710924"/>
                <a:ext cx="8813736" cy="3848101"/>
              </a:xfrm>
              <a:blipFill>
                <a:blip r:embed="rId2"/>
                <a:stretch>
                  <a:fillRect l="-1314" t="-17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148D1A3-1164-4FC1-A828-6D296360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130107"/>
            <a:ext cx="812800" cy="3657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2FC341-D0D5-4BAF-8C97-F678DB70B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605" y="1133690"/>
            <a:ext cx="2134790" cy="3125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51F306F-1DD0-4FA3-BEB0-37DC13744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15" y="2162417"/>
            <a:ext cx="1483931" cy="2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0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915" y="877732"/>
            <a:ext cx="8677656" cy="384810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Présentation de l’entreprise et du stage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L’informatique quantique : Contexte et principes fondamentaux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Réalisations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Optimisation de formes d’ondes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Article scientifique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Segmentation d’image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Bilan de l’expérience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Compétences acquises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Perspectives professionnelles</a:t>
            </a:r>
            <a:endParaRPr lang="fr-FR" sz="2000" b="1" dirty="0"/>
          </a:p>
          <a:p>
            <a:pPr marL="0" indent="0">
              <a:buNone/>
            </a:pPr>
            <a:br>
              <a:rPr lang="fr-FR" b="0" dirty="0"/>
            </a:br>
            <a:endParaRPr lang="fr-FR" b="0" dirty="0"/>
          </a:p>
          <a:p>
            <a:pPr marL="0" indent="0">
              <a:buNone/>
            </a:pPr>
            <a:endParaRPr lang="fr-FR" sz="1400" b="0" dirty="0"/>
          </a:p>
          <a:p>
            <a:endParaRPr lang="fr-FR" sz="1400" b="0" dirty="0"/>
          </a:p>
          <a:p>
            <a:pPr marL="168275" lvl="1" indent="0">
              <a:buNone/>
            </a:pP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9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Optimisation de formes d’ondes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710924"/>
                <a:ext cx="8762936" cy="3848101"/>
              </a:xfrm>
            </p:spPr>
            <p:txBody>
              <a:bodyPr/>
              <a:lstStyle/>
              <a:p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La solution obtenue prend alors la forme :</a:t>
                </a:r>
              </a:p>
              <a:p>
                <a:pPr marL="0" indent="0">
                  <a:buNone/>
                </a:pPr>
                <a:r>
                  <a:rPr lang="fr-FR" sz="100" b="0" dirty="0">
                    <a:latin typeface="Century Gothic"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𝐼𝑆𝐿𝑅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𝑹𝒛</m:t>
                      </m:r>
                    </m:oMath>
                    <m:oMath xmlns:m="http://schemas.openxmlformats.org/officeDocument/2006/math">
                      <m:r>
                        <a:rPr lang="fr-FR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fr-FR" b="1" dirty="0">
                    <a:solidFill>
                      <a:schemeClr val="tx1"/>
                    </a:solidFill>
                    <a:latin typeface="Century Gothic"/>
                  </a:rPr>
                </a:br>
                <a:endParaRPr lang="fr-FR" dirty="0">
                  <a:latin typeface="Century Gothic"/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  <a:t>Le premier et principal problème rencontré avec cette reformulation concerne la </a:t>
                </a:r>
                <a:r>
                  <a:rPr lang="fr-FR" sz="1400" b="1" dirty="0">
                    <a:latin typeface="Century Gothic"/>
                    <a:ea typeface="Times New Roman" panose="02020603050405020304" pitchFamily="18" charset="0"/>
                  </a:rPr>
                  <a:t>forme des solutions obtenues.</a:t>
                </a:r>
              </a:p>
              <a:p>
                <a:pPr lvl="2"/>
                <a:r>
                  <a:rPr lang="fr-FR" sz="1300" dirty="0">
                    <a:latin typeface="Century Gothic"/>
                    <a:ea typeface="Times New Roman" panose="02020603050405020304" pitchFamily="18" charset="0"/>
                  </a:rPr>
                  <a:t>Les séquences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fr-FR" sz="1300" dirty="0">
                    <a:latin typeface="Century Gothic"/>
                    <a:ea typeface="Times New Roman" panose="02020603050405020304" pitchFamily="18" charset="0"/>
                  </a:rPr>
                  <a:t> sont de longueur </a:t>
                </a:r>
                <a14:m>
                  <m:oMath xmlns:m="http://schemas.openxmlformats.org/officeDocument/2006/math">
                    <m:r>
                      <a:rPr lang="fr-FR" sz="13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𝑁𝑀</m:t>
                    </m:r>
                  </m:oMath>
                </a14:m>
                <a:r>
                  <a:rPr lang="fr-FR" sz="1100" b="0" dirty="0">
                    <a:ea typeface="Times New Roman" panose="02020603050405020304" pitchFamily="18" charset="0"/>
                  </a:rPr>
                  <a:t>.</a:t>
                </a:r>
                <a:r>
                  <a:rPr lang="fr-FR" sz="1300" b="0" dirty="0">
                    <a:ea typeface="Times New Roman" panose="02020603050405020304" pitchFamily="18" charset="0"/>
                  </a:rPr>
                  <a:t> La majorité d’entre elles, bien que minimisant le QUBO,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ne correspondent pas à des solutions concrètes</a:t>
                </a:r>
                <a:r>
                  <a:rPr lang="fr-FR" sz="1300" b="0" dirty="0">
                    <a:ea typeface="Times New Roman" panose="02020603050405020304" pitchFamily="18" charset="0"/>
                  </a:rPr>
                  <a:t> dans l’espace de taille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3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3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fr-FR" sz="1100" b="0" dirty="0">
                    <a:ea typeface="Times New Roman" panose="02020603050405020304" pitchFamily="18" charset="0"/>
                  </a:rPr>
                  <a:t>.</a:t>
                </a: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Par conséquent,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un post-processing des solution obtenues est nécessaire</a:t>
                </a:r>
                <a:r>
                  <a:rPr lang="fr-FR" sz="1300" dirty="0">
                    <a:ea typeface="Times New Roman" panose="02020603050405020304" pitchFamily="18" charset="0"/>
                  </a:rPr>
                  <a:t>. En reformatant la séquence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 sous la forme d’une matrice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, telle que </a:t>
                </a:r>
                <a14:m>
                  <m:oMath xmlns:m="http://schemas.openxmlformats.org/officeDocument/2006/math"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]=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𝒛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[(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−1)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fr-FR" sz="13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fr-FR" sz="1300" b="0" dirty="0">
                    <a:ea typeface="Times New Roman" panose="02020603050405020304" pitchFamily="18" charset="0"/>
                  </a:rPr>
                  <a:t>, </a:t>
                </a:r>
                <a:r>
                  <a:rPr lang="fr-FR" sz="1300" dirty="0">
                    <a:ea typeface="Times New Roman" panose="02020603050405020304" pitchFamily="18" charset="0"/>
                  </a:rPr>
                  <a:t>on peut retrouver les séquences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si et seulement si </a:t>
                </a:r>
                <a:r>
                  <a:rPr lang="fr-FR" sz="1300" dirty="0">
                    <a:ea typeface="Times New Roman" panose="02020603050405020304" pitchFamily="18" charset="0"/>
                  </a:rPr>
                  <a:t>l’on peut écrire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  <m:sSup>
                      <m:sSupPr>
                        <m:ctrlPr>
                          <a:rPr lang="fr-FR" sz="13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3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fr-FR" sz="13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fr-FR" sz="13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1300" b="1" dirty="0">
                  <a:ea typeface="Times New Roman" panose="02020603050405020304" pitchFamily="18" charset="0"/>
                </a:endParaRP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On ne peut écrire </a:t>
                </a:r>
                <a14:m>
                  <m:oMath xmlns:m="http://schemas.openxmlformats.org/officeDocument/2006/math">
                    <m:r>
                      <a:rPr lang="fr-FR" sz="13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 sous cette forme que si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𝑟𝑎𝑛𝑔</m:t>
                    </m:r>
                    <m:d>
                      <m:dPr>
                        <m:ctrlPr>
                          <a:rPr lang="fr-FR" sz="14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, ce qui équivaut à ce que chaque colonne soit égale à </a:t>
                </a:r>
                <a14:m>
                  <m:oMath xmlns:m="http://schemas.openxmlformats.org/officeDocument/2006/math">
                    <m:r>
                      <a:rPr lang="fr-FR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fr-FR" sz="1300" dirty="0">
                    <a:ea typeface="Times New Roman" panose="02020603050405020304" pitchFamily="18" charset="0"/>
                  </a:rPr>
                  <a:t> une fois la première colonne.</a:t>
                </a:r>
              </a:p>
              <a:p>
                <a:pPr lvl="2"/>
                <a:endParaRPr lang="fr-FR" sz="130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est</m:t>
                      </m:r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une</m:t>
                      </m:r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viable</m:t>
                      </m:r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1,−1,1</m:t>
                          </m:r>
                        </m:e>
                      </m:d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=[1,−1,−1]</m:t>
                      </m:r>
                    </m:oMath>
                  </m:oMathPara>
                </a14:m>
                <a:endParaRPr lang="fr-FR" sz="1600" b="0" i="1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400" b="0" dirty="0">
                  <a:solidFill>
                    <a:schemeClr val="tx1"/>
                  </a:solidFill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710924"/>
                <a:ext cx="8762936" cy="3848101"/>
              </a:xfrm>
              <a:blipFill>
                <a:blip r:embed="rId2"/>
                <a:stretch>
                  <a:fillRect l="-1322" t="-1743" r="-4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42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Optimisation de formes d’ondes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710924"/>
                <a:ext cx="8762936" cy="3848101"/>
              </a:xfrm>
            </p:spPr>
            <p:txBody>
              <a:bodyPr/>
              <a:lstStyle/>
              <a:p>
                <a:r>
                  <a:rPr lang="fr-FR" sz="1600" dirty="0">
                    <a:latin typeface="Century Gothic"/>
                    <a:ea typeface="Times New Roman" panose="02020603050405020304" pitchFamily="18" charset="0"/>
                  </a:rPr>
                  <a:t>Afin de favoriser les solutions viables</a:t>
                </a:r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, des contraintes linéaires et quadratiques peuvent être implémentées.</a:t>
                </a:r>
              </a:p>
              <a:p>
                <a:pPr lvl="1"/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Ces contraintes sont </a:t>
                </a:r>
                <a:r>
                  <a:rPr lang="fr-FR" sz="1400" b="1" dirty="0">
                    <a:latin typeface="Century Gothic"/>
                    <a:ea typeface="Times New Roman" panose="02020603050405020304" pitchFamily="18" charset="0"/>
                  </a:rPr>
                  <a:t>ajoutées au QUBO </a:t>
                </a:r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définissant le problème.</a:t>
                </a:r>
                <a: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  <a:t>Elles doi</a:t>
                </a:r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vent être </a:t>
                </a:r>
                <a:r>
                  <a:rPr lang="fr-FR" sz="1400" b="1" dirty="0">
                    <a:latin typeface="Century Gothic"/>
                    <a:ea typeface="Times New Roman" panose="02020603050405020304" pitchFamily="18" charset="0"/>
                  </a:rPr>
                  <a:t>pondérées</a:t>
                </a:r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 de manière à ce qu’il soit </a:t>
                </a:r>
                <a:r>
                  <a:rPr lang="fr-FR" sz="1400" b="1" dirty="0">
                    <a:latin typeface="Century Gothic"/>
                    <a:ea typeface="Times New Roman" panose="02020603050405020304" pitchFamily="18" charset="0"/>
                  </a:rPr>
                  <a:t>toujours favorable de les respecter.</a:t>
                </a:r>
              </a:p>
              <a:p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Après recherche, trois contraintes ont été retenues. A noter qu’a partir de ce point, nous considéreront les cas </a:t>
                </a:r>
                <a:r>
                  <a:rPr lang="fr-FR" sz="1600" dirty="0">
                    <a:latin typeface="Century Gothic"/>
                    <a:ea typeface="Times New Roman" panose="02020603050405020304" pitchFamily="18" charset="0"/>
                  </a:rPr>
                  <a:t>d’autocorrélation</a:t>
                </a:r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𝑒𝑡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fr-FR" sz="16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fr-FR" sz="16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𝒚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:</a:t>
                </a:r>
              </a:p>
              <a:p>
                <a:pPr marL="511175" lvl="1" indent="-342900">
                  <a:buFont typeface="+mj-lt"/>
                  <a:buAutoNum type="arabicPeriod"/>
                </a:pPr>
                <a:r>
                  <a:rPr lang="fr-FR" sz="1400" dirty="0">
                    <a:latin typeface="Century Gothic"/>
                    <a:ea typeface="Times New Roman" panose="02020603050405020304" pitchFamily="18" charset="0"/>
                  </a:rPr>
                  <a:t>Imposer la symétrie de la matrice Z.</a:t>
                </a:r>
              </a:p>
              <a:p>
                <a:pPr marL="511175" lvl="1" indent="-342900">
                  <a:buFont typeface="+mj-lt"/>
                  <a:buAutoNum type="arabicPeriod"/>
                </a:pPr>
                <a:r>
                  <a:rPr lang="fr-FR" sz="1400" b="0" dirty="0">
                    <a:latin typeface="Century Gothic"/>
                    <a:ea typeface="Times New Roman" panose="02020603050405020304" pitchFamily="18" charset="0"/>
                  </a:rPr>
                  <a:t>Imposer que la diagonale de Z soit exclusivement composée de « 1 »</a:t>
                </a:r>
              </a:p>
              <a:p>
                <a:pPr marL="511175" lvl="1" indent="-342900">
                  <a:buFont typeface="+mj-lt"/>
                  <a:buAutoNum type="arabicPeriod"/>
                </a:pPr>
                <a:r>
                  <a:rPr lang="pt-BR" sz="1400" b="0" dirty="0">
                    <a:ea typeface="Times New Roman" panose="02020603050405020304" pitchFamily="18" charset="0"/>
                  </a:rPr>
                  <a:t>S’assurer que </a:t>
                </a:r>
                <a14:m>
                  <m:oMath xmlns:m="http://schemas.openxmlformats.org/officeDocument/2006/math"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∀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∈1,…,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² </m:t>
                    </m:r>
                  </m:oMath>
                </a14:m>
                <a:r>
                  <a:rPr lang="pt-BR" sz="1400" b="0" dirty="0">
                    <a:ea typeface="Times New Roman" panose="020206030504050203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pt-B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pt-B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fr-FR" sz="1400" b="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400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Les contraintes 1 et 2 prennent la forme de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fr-FR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fr-FR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sub>
                        <m:sup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FR" sz="16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fr-FR" sz="16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fr-FR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𝒆𝒕</m:t>
                      </m:r>
                      <m:r>
                        <a:rPr lang="fr-FR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fr-F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fr-F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fr-FR" sz="16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  <m:sup>
                          <m:r>
                            <m:rPr>
                              <m:sty m:val="p"/>
                            </m:rPr>
                            <a:rPr lang="fr-FR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fr-FR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fr-FR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sz="1600" b="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710924"/>
                <a:ext cx="8762936" cy="3848101"/>
              </a:xfrm>
              <a:blipFill>
                <a:blip r:embed="rId2"/>
                <a:stretch>
                  <a:fillRect l="-1322" t="-1743" r="-17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84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Optimisation de formes d’ondes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679174"/>
                <a:ext cx="8762936" cy="3848101"/>
              </a:xfrm>
            </p:spPr>
            <p:txBody>
              <a:bodyPr/>
              <a:lstStyle/>
              <a:p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L’implémentation de ces deux premières contraintes à permis d’obtenir des solutions viables </a:t>
                </a:r>
                <a:r>
                  <a:rPr lang="fr-FR" sz="1600" dirty="0">
                    <a:latin typeface="Century Gothic"/>
                    <a:ea typeface="Times New Roman" panose="02020603050405020304" pitchFamily="18" charset="0"/>
                  </a:rPr>
                  <a:t>plus rapidement</a:t>
                </a:r>
                <a:r>
                  <a:rPr lang="fr-FR" sz="1600" b="0" dirty="0">
                    <a:latin typeface="Century Gothic"/>
                    <a:ea typeface="Times New Roman" panose="02020603050405020304" pitchFamily="18" charset="0"/>
                  </a:rPr>
                  <a:t>.</a:t>
                </a:r>
              </a:p>
              <a:p>
                <a:r>
                  <a:rPr lang="fr-FR" sz="1600" b="0" dirty="0">
                    <a:latin typeface="Century Gothic"/>
                  </a:rPr>
                  <a:t>Concernant la 3</a:t>
                </a:r>
                <a:r>
                  <a:rPr lang="fr-FR" sz="1600" b="0" baseline="30000" dirty="0">
                    <a:latin typeface="Century Gothic"/>
                  </a:rPr>
                  <a:t>ème</a:t>
                </a:r>
                <a:r>
                  <a:rPr lang="fr-FR" sz="1600" b="0" dirty="0">
                    <a:latin typeface="Century Gothic"/>
                  </a:rPr>
                  <a:t> contrainte, elle s’écrit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600" b="0" i="1" dirty="0">
                  <a:latin typeface="Century Gothic"/>
                </a:endParaRPr>
              </a:p>
              <a:p>
                <a:pPr lvl="1"/>
                <a:r>
                  <a:rPr lang="fr-FR" sz="1400" b="0" dirty="0">
                    <a:latin typeface="Century Gothic"/>
                  </a:rPr>
                  <a:t>Cette contrainte </a:t>
                </a:r>
                <a:r>
                  <a:rPr lang="fr-FR" sz="1400" b="1" dirty="0">
                    <a:latin typeface="Century Gothic"/>
                  </a:rPr>
                  <a:t>n’est pas quadratique</a:t>
                </a:r>
                <a:r>
                  <a:rPr lang="fr-FR" sz="1400" b="0" dirty="0">
                    <a:latin typeface="Century Gothic"/>
                  </a:rPr>
                  <a:t>. Après plusieurs tentatives, aucun moyen n’a été trouvé pour l’implémenter au problème.</a:t>
                </a:r>
              </a:p>
              <a:p>
                <a:pPr lvl="1"/>
                <a:r>
                  <a:rPr lang="fr-FR" sz="1400" b="0" dirty="0">
                    <a:effectLst/>
                    <a:latin typeface="Century Gothic"/>
                    <a:ea typeface="Calibri" panose="020F0502020204030204" pitchFamily="34" charset="0"/>
                    <a:cs typeface="Times New Roman" panose="02020603050405020304" pitchFamily="18" charset="0"/>
                  </a:rPr>
                  <a:t>Implémenter cette contrainte permettrai d’obtenir </a:t>
                </a:r>
                <a:r>
                  <a:rPr lang="fr-FR" sz="1400" b="1" dirty="0">
                    <a:effectLst/>
                    <a:latin typeface="Century Gothic"/>
                    <a:ea typeface="Calibri" panose="020F0502020204030204" pitchFamily="34" charset="0"/>
                    <a:cs typeface="Times New Roman" panose="02020603050405020304" pitchFamily="18" charset="0"/>
                  </a:rPr>
                  <a:t>une séquence viable à coup sûr</a:t>
                </a:r>
                <a:r>
                  <a:rPr lang="fr-FR" sz="1400" b="0" dirty="0">
                    <a:effectLst/>
                    <a:latin typeface="Century Gothic"/>
                    <a:ea typeface="Calibri" panose="020F0502020204030204" pitchFamily="34" charset="0"/>
                    <a:cs typeface="Times New Roman" panose="02020603050405020304" pitchFamily="18" charset="0"/>
                  </a:rPr>
                  <a:t>, réduisant le temps de recherche d’une séquence à </a:t>
                </a:r>
                <a:r>
                  <a:rPr lang="fr-FR" sz="1400" b="1" dirty="0">
                    <a:effectLst/>
                    <a:latin typeface="Century Gothic"/>
                    <a:ea typeface="Calibri" panose="020F0502020204030204" pitchFamily="34" charset="0"/>
                    <a:cs typeface="Times New Roman" panose="02020603050405020304" pitchFamily="18" charset="0"/>
                  </a:rPr>
                  <a:t>un unique annealing </a:t>
                </a:r>
                <a:r>
                  <a:rPr lang="fr-FR" sz="1400" b="0" dirty="0">
                    <a:effectLst/>
                    <a:latin typeface="Century Gothic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≈100</m:t>
                    </m:r>
                    <m:r>
                      <a:rPr lang="fr-FR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fr-FR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fr-FR" sz="1600" b="0" dirty="0"/>
                  <a:t>Par conséquent, le QUBO final du problème s’écrit :</a:t>
                </a:r>
                <a:br>
                  <a:rPr lang="fr-FR" sz="1600" b="0" dirty="0"/>
                </a:br>
                <a:endParaRPr lang="fr-FR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𝐼𝑆𝐿𝑅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16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𝐳</m:t>
                      </m:r>
                      <m:r>
                        <a:rPr lang="fr-FR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sz="16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𝒛</m:t>
                      </m:r>
                    </m:oMath>
                  </m:oMathPara>
                </a14:m>
                <a:br>
                  <a:rPr lang="fr-FR" sz="1600" b="0" dirty="0"/>
                </a:br>
                <a:br>
                  <a:rPr lang="fr-FR" sz="300" b="0" dirty="0"/>
                </a:br>
                <a:r>
                  <a:rPr lang="fr-FR" sz="100" b="0" dirty="0"/>
                  <a:t> </a:t>
                </a:r>
                <a:endParaRPr lang="fr-FR" sz="300" b="0" dirty="0"/>
              </a:p>
              <a:p>
                <a:pPr marL="0" indent="0">
                  <a:buNone/>
                </a:pP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b="0" dirty="0"/>
              </a:p>
              <a:p>
                <a:pPr marL="0" indent="0">
                  <a:buNone/>
                </a:pPr>
                <a:endParaRPr lang="fr-FR" sz="1600" b="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679174"/>
                <a:ext cx="8762936" cy="3848101"/>
              </a:xfrm>
              <a:blipFill>
                <a:blip r:embed="rId2"/>
                <a:stretch>
                  <a:fillRect l="-1322" t="-1582" r="-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8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765" y="-12699"/>
            <a:ext cx="8674683" cy="561836"/>
          </a:xfrm>
        </p:spPr>
        <p:txBody>
          <a:bodyPr/>
          <a:lstStyle/>
          <a:p>
            <a:r>
              <a:rPr lang="fr-FR" dirty="0"/>
              <a:t>Réalisations : Optimisation de formes d’ondes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634724"/>
            <a:ext cx="8762936" cy="3848101"/>
          </a:xfrm>
        </p:spPr>
        <p:txBody>
          <a:bodyPr/>
          <a:lstStyle/>
          <a:p>
            <a:r>
              <a:rPr lang="fr-FR" sz="1600" b="0" dirty="0">
                <a:latin typeface="Century Gothic"/>
                <a:ea typeface="Times New Roman" panose="02020603050405020304" pitchFamily="18" charset="0"/>
              </a:rPr>
              <a:t>Les résultats obtenus ont été tracés comme suit :</a:t>
            </a:r>
          </a:p>
          <a:p>
            <a:endParaRPr lang="fr-FR" sz="1600" b="0" dirty="0">
              <a:latin typeface="Century Gothic"/>
              <a:ea typeface="Times New Roman" panose="02020603050405020304" pitchFamily="18" charset="0"/>
            </a:endParaRPr>
          </a:p>
          <a:p>
            <a:endParaRPr lang="fr-FR" sz="1600" b="0" dirty="0">
              <a:latin typeface="Century Gothic"/>
              <a:ea typeface="Times New Roman" panose="02020603050405020304" pitchFamily="18" charset="0"/>
            </a:endParaRPr>
          </a:p>
          <a:p>
            <a:endParaRPr lang="fr-FR" sz="1600" b="0" dirty="0">
              <a:latin typeface="Century Gothic"/>
              <a:ea typeface="Times New Roman" panose="02020603050405020304" pitchFamily="18" charset="0"/>
            </a:endParaRPr>
          </a:p>
          <a:p>
            <a:endParaRPr lang="fr-FR" sz="1600" b="0" dirty="0">
              <a:latin typeface="Century Gothic"/>
              <a:ea typeface="Times New Roman" panose="02020603050405020304" pitchFamily="18" charset="0"/>
            </a:endParaRPr>
          </a:p>
          <a:p>
            <a:endParaRPr lang="fr-FR" sz="1600" b="0" dirty="0">
              <a:latin typeface="Century Gothic"/>
              <a:ea typeface="Times New Roman" panose="02020603050405020304" pitchFamily="18" charset="0"/>
            </a:endParaRPr>
          </a:p>
          <a:p>
            <a:pPr lvl="1"/>
            <a:r>
              <a:rPr lang="fr-FR" sz="1400" dirty="0">
                <a:latin typeface="Century Gothic"/>
                <a:ea typeface="Times New Roman" panose="02020603050405020304" pitchFamily="18" charset="0"/>
              </a:rPr>
              <a:t>L’échelle des ordonnées est logarithmique.</a:t>
            </a:r>
          </a:p>
          <a:p>
            <a:pPr lvl="1"/>
            <a:r>
              <a:rPr lang="fr-FR" sz="1400" dirty="0">
                <a:latin typeface="Century Gothic"/>
                <a:ea typeface="Times New Roman" panose="02020603050405020304" pitchFamily="18" charset="0"/>
              </a:rPr>
              <a:t>Les droites vertes en oranges sont des estimations, par régression logarithmique, du </a:t>
            </a:r>
            <a:r>
              <a:rPr lang="fr-FR" sz="1400" b="1" dirty="0">
                <a:latin typeface="Century Gothic"/>
                <a:ea typeface="Times New Roman" panose="02020603050405020304" pitchFamily="18" charset="0"/>
              </a:rPr>
              <a:t>temps de calcul nécessaire pour obtenir une solution viable optimale.</a:t>
            </a:r>
          </a:p>
          <a:p>
            <a:pPr lvl="1"/>
            <a:r>
              <a:rPr lang="fr-FR" sz="1400" b="0" dirty="0">
                <a:latin typeface="Century Gothic"/>
                <a:ea typeface="Times New Roman" panose="02020603050405020304" pitchFamily="18" charset="0"/>
              </a:rPr>
              <a:t>Le tracé noir équivaut au temps d’un seul annealing</a:t>
            </a:r>
          </a:p>
          <a:p>
            <a:r>
              <a:rPr lang="fr-FR" sz="1600" b="0" dirty="0">
                <a:latin typeface="Century Gothic"/>
                <a:ea typeface="Times New Roman" panose="02020603050405020304" pitchFamily="18" charset="0"/>
              </a:rPr>
              <a:t>Bien qu’encourageants, les résultats obtenus lors des tests de ce premier cas d’usage </a:t>
            </a:r>
            <a:r>
              <a:rPr lang="fr-FR" sz="1600" dirty="0">
                <a:latin typeface="Century Gothic"/>
                <a:ea typeface="Times New Roman" panose="02020603050405020304" pitchFamily="18" charset="0"/>
              </a:rPr>
              <a:t>n’ont pas démontré un avantage quantique sur cette problématique.</a:t>
            </a:r>
          </a:p>
          <a:p>
            <a:pPr marL="0" indent="0">
              <a:buNone/>
            </a:pPr>
            <a:endParaRPr lang="fr-FR" sz="1600" b="0" dirty="0"/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b="0" dirty="0"/>
          </a:p>
          <a:p>
            <a:pPr marL="0" indent="0">
              <a:buNone/>
            </a:pPr>
            <a:endParaRPr lang="fr-FR" sz="1600" b="0" dirty="0">
              <a:ea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930766-030C-4B04-B686-3AD588F892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67" y="927100"/>
            <a:ext cx="3796665" cy="187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87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Optimisation de formes d’ondes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679174"/>
                <a:ext cx="8762936" cy="3848101"/>
              </a:xfrm>
            </p:spPr>
            <p:txBody>
              <a:bodyPr/>
              <a:lstStyle/>
              <a:p>
                <a:pPr marL="168275" lvl="1" indent="0">
                  <a:buNone/>
                </a:pPr>
                <a:endParaRPr lang="fr-FR" sz="1400" dirty="0"/>
              </a:p>
              <a:p>
                <a:pPr lvl="1"/>
                <a:r>
                  <a:rPr lang="fr-FR" sz="1400" dirty="0"/>
                  <a:t>Exemple de séquences pour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fr-FR" sz="1400" b="0" dirty="0"/>
                  <a:t> :</a:t>
                </a:r>
              </a:p>
              <a:p>
                <a:pPr marL="344487" lvl="2" indent="0">
                  <a:buNone/>
                </a:pPr>
                <a:r>
                  <a:rPr lang="fr-FR" sz="1300" dirty="0"/>
                  <a:t>Solution quelconque / solution optimale</a:t>
                </a:r>
                <a:br>
                  <a:rPr lang="fr-FR" sz="1300" dirty="0"/>
                </a:br>
                <a:endParaRPr lang="fr-FR" sz="1300" b="0" dirty="0"/>
              </a:p>
              <a:p>
                <a:pPr marL="0" indent="0">
                  <a:buNone/>
                </a:pPr>
                <a:br>
                  <a:rPr lang="fr-FR" sz="1600" b="0" dirty="0"/>
                </a:br>
                <a:endParaRPr lang="fr-FR" sz="1600" b="0" dirty="0"/>
              </a:p>
              <a:p>
                <a:r>
                  <a:rPr lang="fr-FR" sz="1600" b="0" dirty="0"/>
                  <a:t>A partir de cette équation, une version de l’algorithme </a:t>
                </a:r>
                <a:r>
                  <a:rPr lang="fr-FR" sz="1600" dirty="0"/>
                  <a:t>pour un nombre d’états de phase </a:t>
                </a:r>
                <a14:m>
                  <m:oMath xmlns:m="http://schemas.openxmlformats.org/officeDocument/2006/math">
                    <m:r>
                      <a:rPr lang="fr-FR" sz="1600" b="1" i="0" dirty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b="0" dirty="0"/>
                  <a:t>a été réalisée. Le principal problème de cet algorithme était qu’il augmentait encore la taille de l’espace de recherche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𝑵𝑴</m:t>
                    </m:r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𝑵𝑴𝑸</m:t>
                    </m:r>
                  </m:oMath>
                </a14:m>
                <a:r>
                  <a:rPr lang="fr-FR" sz="1600" b="0" dirty="0"/>
                  <a:t>.</a:t>
                </a:r>
              </a:p>
              <a:p>
                <a:pPr lvl="1"/>
                <a:r>
                  <a:rPr lang="fr-FR" sz="1400" b="0" dirty="0"/>
                  <a:t>Par souci de temps, je ne détaillerai pas cet algorithme. </a:t>
                </a:r>
              </a:p>
              <a:p>
                <a:pPr lvl="1"/>
                <a:r>
                  <a:rPr lang="fr-FR" sz="1400" dirty="0"/>
                  <a:t>L’étude de cette problématique à demandé de reposer le problème avec des variables binaires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b="0" dirty="0"/>
                  <a:t>, demandant une reformulation des contraintes et du post-processing.</a:t>
                </a:r>
              </a:p>
              <a:p>
                <a:pPr lvl="1"/>
                <a:r>
                  <a:rPr lang="fr-FR" sz="1400" b="0" dirty="0"/>
                  <a:t>L’augmentation de la taille de l’espace est liée au fait que </a:t>
                </a:r>
                <a:r>
                  <a:rPr lang="fr-FR" sz="1400" b="1" dirty="0"/>
                  <a:t>chaque changement de phase de la séquence est encodée sur Q variables</a:t>
                </a:r>
                <a:r>
                  <a:rPr lang="fr-FR" sz="1400" b="0" dirty="0"/>
                  <a:t> binaires.</a:t>
                </a:r>
                <a:br>
                  <a:rPr lang="fr-FR" sz="1400" b="0" dirty="0"/>
                </a:br>
                <a:br>
                  <a:rPr lang="fr-FR" sz="100" b="0" dirty="0"/>
                </a:br>
                <a:r>
                  <a:rPr lang="fr-FR" sz="100" b="0" dirty="0"/>
                  <a:t> </a:t>
                </a:r>
              </a:p>
              <a:p>
                <a:pPr marL="0" indent="0">
                  <a:buNone/>
                </a:pP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b="0" dirty="0"/>
              </a:p>
              <a:p>
                <a:pPr marL="0" indent="0">
                  <a:buNone/>
                </a:pPr>
                <a:endParaRPr lang="fr-FR" sz="1600" b="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679174"/>
                <a:ext cx="8762936" cy="3848101"/>
              </a:xfrm>
              <a:blipFill>
                <a:blip r:embed="rId2"/>
                <a:stretch>
                  <a:fillRect l="-1322" r="-12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8C6DE79F-4BA0-4C9E-BB34-B5396AC86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652" y="605736"/>
            <a:ext cx="2161584" cy="17001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38F932-A023-498E-847F-E358449E6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84" y="605735"/>
            <a:ext cx="2153178" cy="17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6344" y="960282"/>
            <a:ext cx="8677656" cy="384810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/>
              <a:t>3. Réalisations :</a:t>
            </a:r>
          </a:p>
          <a:p>
            <a:pPr marL="168275" lvl="1" indent="0">
              <a:buNone/>
            </a:pPr>
            <a:r>
              <a:rPr lang="fr-FR" sz="2400" dirty="0"/>
              <a:t>	 </a:t>
            </a:r>
            <a:r>
              <a:rPr lang="fr-FR" sz="2400" b="1" dirty="0"/>
              <a:t>Article scientifique</a:t>
            </a:r>
          </a:p>
          <a:p>
            <a:pPr marL="0" indent="0">
              <a:buNone/>
            </a:pPr>
            <a:br>
              <a:rPr lang="fr-FR" sz="2400" b="0" dirty="0"/>
            </a:br>
            <a:endParaRPr lang="fr-FR" sz="2400" b="0" dirty="0"/>
          </a:p>
          <a:p>
            <a:pPr marL="0" indent="0">
              <a:buNone/>
            </a:pPr>
            <a:endParaRPr lang="fr-FR" b="0" dirty="0"/>
          </a:p>
          <a:p>
            <a:endParaRPr lang="fr-FR" b="0" dirty="0"/>
          </a:p>
          <a:p>
            <a:pPr marL="168275" lvl="1" indent="0">
              <a:buNone/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0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Article scientifique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679174"/>
            <a:ext cx="8762936" cy="3848101"/>
          </a:xfrm>
        </p:spPr>
        <p:txBody>
          <a:bodyPr/>
          <a:lstStyle/>
          <a:p>
            <a:r>
              <a:rPr lang="fr-FR" sz="1600" b="0" dirty="0"/>
              <a:t>A la suite de plusieurs réunions présentant mon travail, j’ai procédé à la </a:t>
            </a:r>
            <a:r>
              <a:rPr lang="fr-FR" sz="1600" dirty="0"/>
              <a:t>rédaction d’un article scientifique.</a:t>
            </a:r>
          </a:p>
          <a:p>
            <a:pPr lvl="1"/>
            <a:r>
              <a:rPr lang="fr-FR" sz="1400" b="1" dirty="0"/>
              <a:t>Destiné à la conférence CAID </a:t>
            </a:r>
            <a:r>
              <a:rPr lang="fr-FR" sz="1400" dirty="0"/>
              <a:t>qui se tiendra à Rennes en novembre 2021.</a:t>
            </a:r>
          </a:p>
          <a:p>
            <a:pPr lvl="2"/>
            <a:r>
              <a:rPr lang="fr-FR" sz="1300" b="0" dirty="0"/>
              <a:t>CAID pour Con</a:t>
            </a:r>
            <a:r>
              <a:rPr lang="fr-FR" sz="1300" dirty="0"/>
              <a:t>ference on Artificial Intelligence for Defense</a:t>
            </a:r>
          </a:p>
          <a:p>
            <a:pPr lvl="2"/>
            <a:r>
              <a:rPr lang="fr-FR" sz="1300" dirty="0"/>
              <a:t>Organisée par le </a:t>
            </a:r>
            <a:r>
              <a:rPr lang="fr-FR" sz="1300" b="1" dirty="0"/>
              <a:t>Ministère de la Défense </a:t>
            </a:r>
            <a:r>
              <a:rPr lang="fr-FR" sz="1300" dirty="0"/>
              <a:t>et la </a:t>
            </a:r>
            <a:r>
              <a:rPr lang="fr-FR" sz="1300" b="1" dirty="0"/>
              <a:t>Direction Générale des Armées</a:t>
            </a:r>
          </a:p>
          <a:p>
            <a:pPr lvl="1"/>
            <a:r>
              <a:rPr lang="fr-FR" sz="1400" dirty="0"/>
              <a:t>Format de </a:t>
            </a:r>
            <a:r>
              <a:rPr lang="fr-FR" sz="1400" b="1" dirty="0"/>
              <a:t>8 pages maximum exigé</a:t>
            </a:r>
            <a:r>
              <a:rPr lang="fr-FR" sz="1400" dirty="0"/>
              <a:t>, annexes et documentation comprises</a:t>
            </a:r>
          </a:p>
          <a:p>
            <a:pPr lvl="1"/>
            <a:r>
              <a:rPr lang="fr-FR" sz="1400" dirty="0"/>
              <a:t>L’article à pour thème l’ensemble des points énoncés précédemment.</a:t>
            </a:r>
          </a:p>
          <a:p>
            <a:r>
              <a:rPr lang="fr-FR" sz="1600" b="0" dirty="0"/>
              <a:t>Son plan se résume à :</a:t>
            </a:r>
          </a:p>
          <a:p>
            <a:pPr marL="511175" lvl="1" indent="-342900">
              <a:buFont typeface="+mj-lt"/>
              <a:buAutoNum type="arabicPeriod"/>
            </a:pPr>
            <a:r>
              <a:rPr lang="fr-FR" sz="1400" dirty="0"/>
              <a:t>U</a:t>
            </a:r>
            <a:r>
              <a:rPr lang="fr-FR" sz="1400" b="0" dirty="0"/>
              <a:t>ne </a:t>
            </a:r>
            <a:r>
              <a:rPr lang="fr-FR" sz="1400" b="1" dirty="0"/>
              <a:t>présentation rapide de l’informatique quantique,</a:t>
            </a:r>
          </a:p>
          <a:p>
            <a:pPr marL="511175" lvl="1" indent="-342900">
              <a:buFont typeface="+mj-lt"/>
              <a:buAutoNum type="arabicPeriod"/>
            </a:pPr>
            <a:r>
              <a:rPr lang="fr-FR" sz="1400" dirty="0"/>
              <a:t>U</a:t>
            </a:r>
            <a:r>
              <a:rPr lang="fr-FR" sz="1400" b="0" dirty="0"/>
              <a:t>ne </a:t>
            </a:r>
            <a:r>
              <a:rPr lang="fr-FR" sz="1400" b="1" dirty="0"/>
              <a:t>description des différents algorithmes</a:t>
            </a:r>
            <a:r>
              <a:rPr lang="fr-FR" sz="1400" b="0" dirty="0"/>
              <a:t> permettant d’obtenir les séquences de déphasages,</a:t>
            </a:r>
            <a:endParaRPr lang="fr-FR" sz="1400" dirty="0"/>
          </a:p>
          <a:p>
            <a:pPr marL="511175" lvl="1" indent="-342900">
              <a:buFont typeface="+mj-lt"/>
              <a:buAutoNum type="arabicPeriod"/>
            </a:pPr>
            <a:r>
              <a:rPr lang="fr-FR" sz="1400" dirty="0"/>
              <a:t>U</a:t>
            </a:r>
            <a:r>
              <a:rPr lang="fr-FR" sz="1400" b="0" dirty="0"/>
              <a:t>ne </a:t>
            </a:r>
            <a:r>
              <a:rPr lang="fr-FR" sz="1400" b="1" dirty="0"/>
              <a:t>présentation critique de nos résultats.</a:t>
            </a:r>
          </a:p>
          <a:p>
            <a:r>
              <a:rPr lang="fr-FR" sz="1600" dirty="0"/>
              <a:t>Soumis pour une relecture à la fin du mois de juillet</a:t>
            </a:r>
            <a:r>
              <a:rPr lang="fr-FR" sz="1600" b="0" dirty="0"/>
              <a:t>, son acceptation (ou non) sera communiquée le 27 septembre.</a:t>
            </a:r>
            <a:br>
              <a:rPr lang="fr-FR" sz="1400" b="0" dirty="0"/>
            </a:br>
            <a:br>
              <a:rPr lang="fr-FR" sz="400" b="0" dirty="0"/>
            </a:br>
            <a:r>
              <a:rPr lang="fr-FR" sz="400" b="0" dirty="0"/>
              <a:t> 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b="0" dirty="0"/>
          </a:p>
          <a:p>
            <a:pPr marL="0" indent="0">
              <a:buNone/>
            </a:pPr>
            <a:endParaRPr lang="fr-FR" sz="1600" b="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84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6344" y="960282"/>
            <a:ext cx="8677656" cy="384810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/>
              <a:t>3. Réalisations :</a:t>
            </a:r>
          </a:p>
          <a:p>
            <a:pPr marL="168275" lvl="1" indent="0">
              <a:buNone/>
            </a:pPr>
            <a:r>
              <a:rPr lang="fr-FR" sz="2400" dirty="0"/>
              <a:t>	 </a:t>
            </a:r>
            <a:r>
              <a:rPr lang="fr-FR" sz="2400" b="1" dirty="0"/>
              <a:t>Segmentation d’image</a:t>
            </a:r>
          </a:p>
          <a:p>
            <a:pPr marL="0" indent="0">
              <a:buNone/>
            </a:pPr>
            <a:br>
              <a:rPr lang="fr-FR" sz="2400" b="0" dirty="0"/>
            </a:br>
            <a:endParaRPr lang="fr-FR" sz="2400" b="0" dirty="0"/>
          </a:p>
          <a:p>
            <a:pPr marL="0" indent="0">
              <a:buNone/>
            </a:pPr>
            <a:endParaRPr lang="fr-FR" b="0" dirty="0"/>
          </a:p>
          <a:p>
            <a:endParaRPr lang="fr-FR" b="0" dirty="0"/>
          </a:p>
          <a:p>
            <a:pPr marL="168275" lvl="1" indent="0">
              <a:buNone/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88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679174"/>
            <a:ext cx="8762936" cy="3848101"/>
          </a:xfrm>
        </p:spPr>
        <p:txBody>
          <a:bodyPr/>
          <a:lstStyle/>
          <a:p>
            <a:r>
              <a:rPr lang="fr-FR" sz="1600" b="0" dirty="0"/>
              <a:t>Le deuxième principal cas d’usage étudié durant mon stage concerne la segmentation d’image.</a:t>
            </a:r>
          </a:p>
          <a:p>
            <a:pPr lvl="1"/>
            <a:r>
              <a:rPr lang="fr-FR" sz="1400" dirty="0"/>
              <a:t>La méthode utilisée est celle des </a:t>
            </a:r>
            <a:r>
              <a:rPr lang="fr-FR" sz="1400" b="1" dirty="0"/>
              <a:t>Champs de Markov.</a:t>
            </a:r>
          </a:p>
          <a:p>
            <a:pPr lvl="1"/>
            <a:r>
              <a:rPr lang="fr-FR" sz="1400" dirty="0"/>
              <a:t>Parmi les applications possibles, </a:t>
            </a:r>
            <a:r>
              <a:rPr lang="fr-FR" sz="1400" b="1" dirty="0"/>
              <a:t>les images SAR et les spectres temps/fréquence </a:t>
            </a:r>
            <a:r>
              <a:rPr lang="fr-FR" sz="1400" dirty="0"/>
              <a:t>on été retenues.</a:t>
            </a:r>
            <a:br>
              <a:rPr lang="fr-FR" sz="1400" b="0" dirty="0"/>
            </a:br>
            <a:br>
              <a:rPr lang="fr-FR" sz="400" b="0" dirty="0"/>
            </a:br>
            <a:r>
              <a:rPr lang="fr-FR" sz="400" b="0" dirty="0"/>
              <a:t> 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b="0" dirty="0"/>
          </a:p>
          <a:p>
            <a:pPr marL="0" indent="0">
              <a:buNone/>
            </a:pPr>
            <a:endParaRPr lang="fr-FR" sz="1600" b="0" dirty="0">
              <a:ea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1AE2BB-AF2D-4AEE-AC0F-3CCB9D6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100666"/>
            <a:ext cx="2121283" cy="21212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0B461D-303B-4693-B548-E7AE6412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251" y="2100667"/>
            <a:ext cx="2121283" cy="2121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272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679174"/>
            <a:ext cx="8762936" cy="3848101"/>
          </a:xfrm>
        </p:spPr>
        <p:txBody>
          <a:bodyPr/>
          <a:lstStyle/>
          <a:p>
            <a:r>
              <a:rPr lang="fr-FR" sz="1600" b="0" dirty="0"/>
              <a:t>Le principe de cette segmentation est </a:t>
            </a:r>
            <a:r>
              <a:rPr lang="fr-FR" sz="1600" dirty="0"/>
              <a:t>d’associer l’image à un graphe non orienté </a:t>
            </a:r>
            <a:r>
              <a:rPr lang="fr-FR" sz="1600" b="0" dirty="0"/>
              <a:t>:</a:t>
            </a:r>
          </a:p>
          <a:p>
            <a:pPr lvl="1"/>
            <a:r>
              <a:rPr lang="fr-FR" sz="1400" b="1" dirty="0"/>
              <a:t>Chaque sommet représente un pixel</a:t>
            </a:r>
          </a:p>
          <a:p>
            <a:pPr lvl="1"/>
            <a:r>
              <a:rPr lang="fr-FR" sz="1400" b="1" dirty="0"/>
              <a:t>Chaque arrête représente un voisinage entre pixels</a:t>
            </a:r>
          </a:p>
          <a:p>
            <a:r>
              <a:rPr lang="fr-FR" sz="1600" b="0" dirty="0"/>
              <a:t>On cherche à diviser ce graphe en plusieurs sous-graphes.</a:t>
            </a:r>
          </a:p>
          <a:p>
            <a:pPr lvl="1"/>
            <a:r>
              <a:rPr lang="fr-FR" sz="1400" dirty="0"/>
              <a:t>Chaque sous graphe correspond à une classe.</a:t>
            </a:r>
          </a:p>
          <a:p>
            <a:pPr lvl="2"/>
            <a:r>
              <a:rPr lang="fr-FR" sz="1300" dirty="0"/>
              <a:t>Ici, par souci de simplicité, nous nous limiterons à 2 classes : </a:t>
            </a:r>
            <a:r>
              <a:rPr lang="fr-FR" sz="1300" b="1" dirty="0"/>
              <a:t>L’objet et le fond.</a:t>
            </a:r>
          </a:p>
          <a:p>
            <a:pPr lvl="1"/>
            <a:r>
              <a:rPr lang="fr-FR" sz="1400" b="0" dirty="0"/>
              <a:t>Comme pour la problématique précédente</a:t>
            </a:r>
            <a:r>
              <a:rPr lang="fr-FR" sz="1400" dirty="0"/>
              <a:t>, </a:t>
            </a:r>
            <a:r>
              <a:rPr lang="fr-FR" sz="1400" b="1" dirty="0"/>
              <a:t>l’objectif est de minimiser</a:t>
            </a:r>
            <a:br>
              <a:rPr lang="fr-FR" sz="1400" b="1" dirty="0"/>
            </a:br>
            <a:r>
              <a:rPr lang="fr-FR" sz="1400" b="1" dirty="0"/>
              <a:t>un QUBO.</a:t>
            </a:r>
          </a:p>
          <a:p>
            <a:pPr lvl="2"/>
            <a:r>
              <a:rPr lang="fr-FR" sz="1300" b="0" dirty="0"/>
              <a:t>Le minimum de ce QUBO doit correspondre à une segmentation correcte de l’image</a:t>
            </a:r>
          </a:p>
          <a:p>
            <a:r>
              <a:rPr lang="fr-FR" sz="1600" b="0" dirty="0"/>
              <a:t>Afin de paramétrer le modèle, on définit </a:t>
            </a:r>
            <a:r>
              <a:rPr lang="fr-FR" sz="1600" b="1" dirty="0"/>
              <a:t>deux lois de probabilités :</a:t>
            </a:r>
          </a:p>
          <a:p>
            <a:pPr lvl="1"/>
            <a:r>
              <a:rPr lang="fr-FR" sz="1400" b="1" dirty="0"/>
              <a:t>Une loi marginale </a:t>
            </a:r>
          </a:p>
          <a:p>
            <a:pPr lvl="1"/>
            <a:r>
              <a:rPr lang="fr-FR" sz="1400" b="1" dirty="0"/>
              <a:t>Une loi postérieure</a:t>
            </a:r>
            <a:br>
              <a:rPr lang="fr-FR" sz="1200" b="0" dirty="0"/>
            </a:br>
            <a:br>
              <a:rPr lang="fr-FR" sz="300" b="0" dirty="0"/>
            </a:br>
            <a:r>
              <a:rPr lang="fr-FR" sz="300" b="0" dirty="0"/>
              <a:t> 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b="0" dirty="0"/>
          </a:p>
          <a:p>
            <a:pPr marL="0" indent="0">
              <a:buNone/>
            </a:pPr>
            <a:endParaRPr lang="fr-FR" sz="1600" b="0" dirty="0">
              <a:ea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784A18-7664-4AD4-AAC2-D92392E220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2" t="990"/>
          <a:stretch/>
        </p:blipFill>
        <p:spPr bwMode="auto">
          <a:xfrm>
            <a:off x="7028802" y="1028700"/>
            <a:ext cx="2000898" cy="1638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10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6344" y="960282"/>
            <a:ext cx="8677656" cy="3848101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1.  </a:t>
            </a:r>
            <a:r>
              <a:rPr lang="fr-FR" sz="2800" dirty="0"/>
              <a:t>Présentation de l’entreprise et du stage</a:t>
            </a:r>
          </a:p>
          <a:p>
            <a:pPr marL="0" indent="0">
              <a:buNone/>
            </a:pPr>
            <a:br>
              <a:rPr lang="fr-FR" sz="2400" b="0" dirty="0"/>
            </a:br>
            <a:endParaRPr lang="fr-FR" sz="2400" b="0" dirty="0"/>
          </a:p>
          <a:p>
            <a:pPr marL="0" indent="0">
              <a:buNone/>
            </a:pPr>
            <a:endParaRPr lang="fr-FR" b="0" dirty="0"/>
          </a:p>
          <a:p>
            <a:endParaRPr lang="fr-FR" b="0" dirty="0"/>
          </a:p>
          <a:p>
            <a:pPr marL="168275" lvl="1" indent="0">
              <a:buNone/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4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679174"/>
            <a:ext cx="8762936" cy="3848101"/>
          </a:xfrm>
        </p:spPr>
        <p:txBody>
          <a:bodyPr/>
          <a:lstStyle/>
          <a:p>
            <a:r>
              <a:rPr lang="fr-FR" sz="1600" dirty="0"/>
              <a:t>La loi marginale </a:t>
            </a:r>
            <a:r>
              <a:rPr lang="fr-FR" sz="1600" b="0" dirty="0"/>
              <a:t>définit la probabilité d’appartenance à une classe </a:t>
            </a:r>
            <a:r>
              <a:rPr lang="fr-FR" sz="1600" dirty="0"/>
              <a:t>en fonction de son intensité </a:t>
            </a:r>
            <a:r>
              <a:rPr lang="fr-FR" sz="1600" b="0" dirty="0"/>
              <a:t>(en niveau de gris)</a:t>
            </a:r>
          </a:p>
          <a:p>
            <a:pPr lvl="1"/>
            <a:r>
              <a:rPr lang="fr-FR" sz="1400" dirty="0"/>
              <a:t>Si l’on cherche à </a:t>
            </a:r>
            <a:r>
              <a:rPr lang="fr-FR" sz="1400" b="1" dirty="0"/>
              <a:t>distinguer une cible « claire » dans un environnement « foncé », </a:t>
            </a:r>
            <a:r>
              <a:rPr lang="fr-FR" sz="1400" dirty="0"/>
              <a:t>on peut définir une forte probabilité d’appartenance de la classe objet pour les pixels clair, et réciproquement.</a:t>
            </a:r>
          </a:p>
          <a:p>
            <a:pPr lvl="1"/>
            <a:r>
              <a:rPr lang="fr-FR" sz="1400" dirty="0"/>
              <a:t>Sous cette forme, ce critère s’apparente à un seuillage.</a:t>
            </a:r>
          </a:p>
          <a:p>
            <a:pPr lvl="2"/>
            <a:r>
              <a:rPr lang="fr-FR" sz="1300" b="1" dirty="0"/>
              <a:t>Pour une image dépourvue de bruit</a:t>
            </a:r>
            <a:r>
              <a:rPr lang="fr-FR" sz="1300" dirty="0"/>
              <a:t>, on peut obtenir une segmentation</a:t>
            </a:r>
            <a:br>
              <a:rPr lang="fr-FR" sz="1300" dirty="0"/>
            </a:br>
            <a:r>
              <a:rPr lang="fr-FR" sz="1300" dirty="0"/>
              <a:t>correcte avec ce critère seulement</a:t>
            </a:r>
          </a:p>
          <a:p>
            <a:pPr lvl="2"/>
            <a:r>
              <a:rPr lang="fr-FR" sz="1300" dirty="0"/>
              <a:t>Dans l’exemple ci-contre, la zone où se superposent les deux courbes </a:t>
            </a:r>
            <a:br>
              <a:rPr lang="fr-FR" sz="1300" dirty="0"/>
            </a:br>
            <a:r>
              <a:rPr lang="fr-FR" sz="1300" dirty="0"/>
              <a:t>(caractérisant chacune la distribution des pixels appartenant aux deux </a:t>
            </a:r>
            <a:br>
              <a:rPr lang="fr-FR" sz="1300" dirty="0"/>
            </a:br>
            <a:r>
              <a:rPr lang="fr-FR" sz="1300" dirty="0"/>
              <a:t>classes à séparer) indique que </a:t>
            </a:r>
            <a:r>
              <a:rPr lang="fr-FR" sz="1300" b="1" dirty="0"/>
              <a:t>certains pixels seront mal discriminés.</a:t>
            </a:r>
          </a:p>
          <a:p>
            <a:endParaRPr lang="fr-FR" sz="1600" b="0" dirty="0"/>
          </a:p>
          <a:p>
            <a:r>
              <a:rPr lang="fr-FR" sz="1600" b="0" dirty="0"/>
              <a:t>Pour à ce problème, il est nécessaire </a:t>
            </a:r>
            <a:r>
              <a:rPr lang="fr-FR" sz="1600" dirty="0"/>
              <a:t>d’implémenter une seconde loi </a:t>
            </a:r>
            <a:r>
              <a:rPr lang="fr-FR" sz="1600" b="0" dirty="0"/>
              <a:t>afin d’exclure le bruit de la classe « objet ».</a:t>
            </a:r>
            <a:br>
              <a:rPr lang="fr-FR" sz="1300" b="1" dirty="0"/>
            </a:br>
            <a:br>
              <a:rPr lang="fr-FR" sz="400" b="0" dirty="0"/>
            </a:br>
            <a:r>
              <a:rPr lang="fr-FR" sz="400" b="0" dirty="0"/>
              <a:t> 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b="0" dirty="0"/>
          </a:p>
          <a:p>
            <a:pPr marL="0" indent="0">
              <a:buNone/>
            </a:pPr>
            <a:endParaRPr lang="fr-FR" sz="1600" b="0" dirty="0">
              <a:ea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95FDD8-B6B6-486F-9866-BE039A5B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53" y="1782907"/>
            <a:ext cx="1892647" cy="13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06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4" y="679174"/>
                <a:ext cx="8762936" cy="3848101"/>
              </a:xfrm>
            </p:spPr>
            <p:txBody>
              <a:bodyPr/>
              <a:lstStyle/>
              <a:p>
                <a:r>
                  <a:rPr lang="fr-FR" sz="1600" dirty="0"/>
                  <a:t>La loi postérieure </a:t>
                </a:r>
                <a:r>
                  <a:rPr lang="fr-FR" sz="1600" b="0" dirty="0"/>
                  <a:t>définit la probabilité d’appartenance à une classe en fonction de la </a:t>
                </a:r>
                <a:r>
                  <a:rPr lang="fr-FR" sz="1600" dirty="0"/>
                  <a:t>différence d’intensité entre un pixel donné et ses voisins.</a:t>
                </a:r>
              </a:p>
              <a:p>
                <a:pPr lvl="1"/>
                <a:r>
                  <a:rPr lang="fr-FR" sz="1400" dirty="0"/>
                  <a:t>Dans l’exemple précédent, </a:t>
                </a:r>
                <a:r>
                  <a:rPr lang="fr-FR" sz="1400" b="1" dirty="0"/>
                  <a:t>si l’ensemble des voisins d’un pixel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fr-FR" sz="1400" b="1" dirty="0"/>
                  <a:t> sont de la classe fond</a:t>
                </a:r>
                <a:r>
                  <a:rPr lang="fr-FR" sz="1400" dirty="0"/>
                  <a:t>, ce critère favorisera grandement l’appartenance de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fr-FR" sz="1100" b="1" dirty="0"/>
                  <a:t> </a:t>
                </a:r>
                <a:r>
                  <a:rPr lang="fr-FR" sz="1400" dirty="0"/>
                  <a:t>à la classe fond, et réciproquement.</a:t>
                </a:r>
                <a:br>
                  <a:rPr lang="fr-FR" sz="1400" dirty="0"/>
                </a:br>
                <a:endParaRPr lang="fr-FR" sz="1400" dirty="0"/>
              </a:p>
              <a:p>
                <a:r>
                  <a:rPr lang="fr-FR" sz="1600" b="0" dirty="0"/>
                  <a:t>Dans le QUBO, l’implémentation de ces lois se fait de la manière suivante :</a:t>
                </a:r>
                <a:endParaRPr lang="fr-FR" b="0" dirty="0"/>
              </a:p>
              <a:p>
                <a:pPr lvl="1"/>
                <a:r>
                  <a:rPr lang="fr-FR" sz="1400" dirty="0"/>
                  <a:t>On définit </a:t>
                </a:r>
                <a:r>
                  <a:rPr lang="fr-FR" sz="1400" b="1" dirty="0"/>
                  <a:t>deux sommets auxiliaires </a:t>
                </a:r>
                <a:r>
                  <a:rPr lang="fr-FR" sz="1400" dirty="0"/>
                  <a:t>au graphe : O et F. </a:t>
                </a:r>
              </a:p>
              <a:p>
                <a:pPr lvl="2"/>
                <a:r>
                  <a:rPr lang="fr-FR" sz="1300" dirty="0"/>
                  <a:t>On applique une contrainte sur O tel qu’il doive toujours appartenir à la classe « objet ».</a:t>
                </a:r>
              </a:p>
              <a:p>
                <a:pPr lvl="2"/>
                <a:r>
                  <a:rPr lang="fr-FR" sz="1300" dirty="0"/>
                  <a:t>On applique une contrainte sur F tel qu’il doive toujours appartenir à la classe « fond ».</a:t>
                </a:r>
              </a:p>
              <a:p>
                <a:pPr lvl="1"/>
                <a:r>
                  <a:rPr lang="fr-FR" sz="1400" dirty="0"/>
                  <a:t>On relie par des arrêtes l’ensemble des « pixels » de l’image avec ces deux sommets auxiliaires</a:t>
                </a:r>
              </a:p>
              <a:p>
                <a:pPr lvl="1"/>
                <a:r>
                  <a:rPr lang="fr-FR" sz="1400" dirty="0"/>
                  <a:t>Les contraintes sur chaque arrêtes reliant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fr-FR" sz="1400" dirty="0"/>
                  <a:t> et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sz="1400" dirty="0"/>
                  <a:t> sont implémentées telle que :</a:t>
                </a:r>
              </a:p>
              <a:p>
                <a:pPr lvl="2"/>
                <a:r>
                  <a:rPr lang="fr-FR" sz="1300" dirty="0"/>
                  <a:t>Si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300" dirty="0"/>
                  <a:t>(</a:t>
                </a:r>
                <a14:m>
                  <m:oMath xmlns:m="http://schemas.openxmlformats.org/officeDocument/2006/math">
                    <m:r>
                      <a:rPr lang="fr-FR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3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fr-FR" sz="1300" dirty="0"/>
                  <a:t> ou</a:t>
                </a:r>
                <a:r>
                  <a:rPr lang="fr-FR" sz="13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sz="1300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fr-FR" sz="1300" dirty="0"/>
                  <a:t>), aucune contrainte ne s’applique</a:t>
                </a:r>
              </a:p>
              <a:p>
                <a:pPr lvl="2"/>
                <a:r>
                  <a:rPr lang="fr-FR" sz="1300" dirty="0"/>
                  <a:t>Si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1400" b="1" dirty="0"/>
                  <a:t> </a:t>
                </a:r>
                <a:r>
                  <a:rPr lang="fr-FR" sz="1300" dirty="0"/>
                  <a:t>(</a:t>
                </a:r>
                <a14:m>
                  <m:oMath xmlns:m="http://schemas.openxmlformats.org/officeDocument/2006/math">
                    <m:r>
                      <a:rPr lang="fr-FR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sz="1300" b="0" i="0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fr-FR" sz="1300" dirty="0"/>
                  <a:t> ou </a:t>
                </a:r>
                <a14:m>
                  <m:oMath xmlns:m="http://schemas.openxmlformats.org/officeDocument/2006/math">
                    <m:r>
                      <a:rPr lang="fr-FR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sz="13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fr-FR" sz="1300" dirty="0"/>
                  <a:t>), une contrainte positive (et donc pénalisante) est appliquée</a:t>
                </a:r>
              </a:p>
              <a:p>
                <a:pPr marL="344487" lvl="2" indent="0">
                  <a:buNone/>
                </a:pPr>
                <a:r>
                  <a:rPr lang="fr-FR" sz="100" dirty="0"/>
                  <a:t> </a:t>
                </a:r>
              </a:p>
              <a:p>
                <a:pPr lvl="1"/>
                <a:r>
                  <a:rPr lang="fr-FR" sz="1400" dirty="0"/>
                  <a:t>Minimiser le QUBO équivaut à</a:t>
                </a:r>
                <a:r>
                  <a:rPr lang="fr-FR" sz="1400" b="1" dirty="0"/>
                  <a:t> trouver la séquence minimisant la somme de ces pénalités</a:t>
                </a:r>
                <a:br>
                  <a:rPr lang="fr-FR" sz="1000" b="1" dirty="0"/>
                </a:br>
                <a:br>
                  <a:rPr lang="fr-FR" sz="200" b="0" dirty="0"/>
                </a:br>
                <a:r>
                  <a:rPr lang="fr-FR" sz="200" b="0" dirty="0"/>
                  <a:t> </a:t>
                </a:r>
              </a:p>
              <a:p>
                <a:pPr marL="0" indent="0">
                  <a:buNone/>
                </a:pP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b="0" dirty="0"/>
              </a:p>
              <a:p>
                <a:pPr marL="0" indent="0">
                  <a:buNone/>
                </a:pPr>
                <a:endParaRPr lang="fr-FR" sz="1600" b="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4" y="679174"/>
                <a:ext cx="8762936" cy="3848101"/>
              </a:xfrm>
              <a:blipFill>
                <a:blip r:embed="rId2"/>
                <a:stretch>
                  <a:fillRect l="-1322" t="-1582" r="-1601" b="-3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83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5" y="710924"/>
                <a:ext cx="8677656" cy="3848101"/>
              </a:xfrm>
            </p:spPr>
            <p:txBody>
              <a:bodyPr/>
              <a:lstStyle/>
              <a:p>
                <a:r>
                  <a:rPr lang="fr-FR" sz="1600" b="0" dirty="0">
                    <a:ea typeface="Times New Roman" panose="02020603050405020304" pitchFamily="18" charset="0"/>
                  </a:rPr>
                  <a:t>Ainsi, on considère </a:t>
                </a:r>
                <a:r>
                  <a:rPr lang="fr-FR" sz="1600" dirty="0">
                    <a:ea typeface="Times New Roman" panose="02020603050405020304" pitchFamily="18" charset="0"/>
                  </a:rPr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l’intensité d’un pixel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 :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Une pondération de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entre p et O </a:t>
                </a:r>
                <a:r>
                  <a:rPr lang="fr-FR" sz="1400" dirty="0">
                    <a:ea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est une intensité « caractéristique » de la classe « objet ».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Une pondération de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entre p et F </a:t>
                </a:r>
                <a:r>
                  <a:rPr lang="fr-FR" sz="1400" dirty="0">
                    <a:ea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est une intensité « caractéristique » de la classe « fond ».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Ces deux pondérations sont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inversement proportionnelles</a:t>
                </a:r>
                <a:r>
                  <a:rPr lang="fr-FR" sz="1400" dirty="0">
                    <a:ea typeface="Times New Roman" panose="02020603050405020304" pitchFamily="18" charset="0"/>
                  </a:rPr>
                  <a:t> à la probabilité d’appartenance de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fr-FR" sz="1400" b="1" dirty="0">
                    <a:ea typeface="Times New Roman" panose="02020603050405020304" pitchFamily="18" charset="0"/>
                  </a:rPr>
                  <a:t> </a:t>
                </a:r>
                <a:r>
                  <a:rPr lang="fr-FR" sz="1400" dirty="0">
                    <a:ea typeface="Times New Roman" panose="02020603050405020304" pitchFamily="18" charset="0"/>
                  </a:rPr>
                  <a:t>sachant « objet »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b="1" dirty="0">
                    <a:ea typeface="Times New Roman" panose="02020603050405020304" pitchFamily="18" charset="0"/>
                  </a:rPr>
                  <a:t> </a:t>
                </a:r>
                <a:r>
                  <a:rPr lang="fr-FR" sz="1400" dirty="0">
                    <a:ea typeface="Times New Roman" panose="02020603050405020304" pitchFamily="18" charset="0"/>
                  </a:rPr>
                  <a:t>et sachant « fond »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1400" b="1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Entre les pixels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 voisins de l’image, on applique :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Une pondération de valeur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entre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𝑞</m:t>
                    </m:r>
                  </m:oMath>
                </a14:m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Cette pondération est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inversement proportionnelle à la différence d’intensité au carré </a:t>
                </a:r>
                <a:r>
                  <a:rPr lang="fr-FR" sz="1300" dirty="0">
                    <a:ea typeface="Times New Roman" panose="02020603050405020304" pitchFamily="18" charset="0"/>
                  </a:rPr>
                  <a:t>des deux pixels.</a:t>
                </a:r>
                <a:br>
                  <a:rPr lang="fr-FR" sz="1300" dirty="0">
                    <a:ea typeface="Times New Roman" panose="02020603050405020304" pitchFamily="18" charset="0"/>
                  </a:rPr>
                </a:br>
                <a:endParaRPr lang="fr-FR" sz="1300" dirty="0"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Autrement dit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, </a:t>
                </a:r>
                <a:r>
                  <a:rPr lang="fr-FR" sz="1400" dirty="0">
                    <a:ea typeface="Times New Roman" panose="02020603050405020304" pitchFamily="18" charset="0"/>
                  </a:rPr>
                  <a:t>si deux pixels on des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intensités très similaires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, on favorise le fait qu’ils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appartiennent à la même classe, </a:t>
                </a:r>
                <a:r>
                  <a:rPr lang="fr-FR" sz="1400" dirty="0">
                    <a:ea typeface="Times New Roman" panose="02020603050405020304" pitchFamily="18" charset="0"/>
                  </a:rPr>
                  <a:t>et réciproquement.</a:t>
                </a:r>
                <a:endParaRPr lang="fr-FR" sz="1400" b="1" dirty="0">
                  <a:ea typeface="Times New Roman" panose="02020603050405020304" pitchFamily="18" charset="0"/>
                </a:endParaRPr>
              </a:p>
              <a:p>
                <a:pPr lvl="1"/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marL="168275" lvl="1" indent="0">
                  <a:buNone/>
                </a:pPr>
                <a:endParaRPr lang="fr-FR" sz="140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5" y="710924"/>
                <a:ext cx="8677656" cy="3848101"/>
              </a:xfrm>
              <a:blipFill>
                <a:blip r:embed="rId2"/>
                <a:stretch>
                  <a:fillRect l="-1335" t="-1902" r="-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13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5" y="710924"/>
                <a:ext cx="8677656" cy="3848101"/>
              </a:xfrm>
            </p:spPr>
            <p:txBody>
              <a:bodyPr/>
              <a:lstStyle/>
              <a:p>
                <a:r>
                  <a:rPr lang="fr-FR" sz="1600" b="0" dirty="0">
                    <a:ea typeface="Times New Roman" panose="02020603050405020304" pitchFamily="18" charset="0"/>
                  </a:rPr>
                  <a:t>Le QUBO final prend la forme de :</a:t>
                </a:r>
              </a:p>
              <a:p>
                <a:pPr marL="0" indent="0">
                  <a:buNone/>
                </a:pPr>
                <a:r>
                  <a:rPr lang="fr-FR" sz="100" b="0" dirty="0"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fr-FR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</m:d>
                      <m:r>
                        <a:rPr lang="fr-FR" sz="16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fr-FR" sz="16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fr-FR" sz="1600" b="1" dirty="0">
                  <a:solidFill>
                    <a:schemeClr val="tx1"/>
                  </a:solidFill>
                  <a:effectLst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fr-FR" sz="100" b="0" dirty="0">
                    <a:ea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,</a:t>
                </a:r>
                <a:r>
                  <a:rPr lang="fr-FR" sz="1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et</a:t>
                </a:r>
                <a:r>
                  <a:rPr lang="fr-FR" sz="1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implémentant le critère relatif à la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loi marginale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implémentant le critère relatif à la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loi postérieure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implémentant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la contrainte sur O et F</a:t>
                </a:r>
                <a:br>
                  <a:rPr lang="fr-FR" sz="1400" b="1" dirty="0">
                    <a:ea typeface="Times New Roman" panose="02020603050405020304" pitchFamily="18" charset="0"/>
                  </a:rPr>
                </a:br>
                <a:endParaRPr lang="fr-FR" sz="1400" b="1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En fonction de l’image, il est nécessaire de correctement pondérer les critères.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Plus « l’objet » est contrasté, et plus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doit être grand.</a:t>
                </a: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Pour une image de taille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est de longueur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𝑁𝑀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fr-FR" sz="1600" b="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Le résultat de la segmentation est obtenu avec la mesure des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𝑵𝑴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premiers qubits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.</a:t>
                </a:r>
                <a:endParaRPr lang="fr-FR" sz="1600" dirty="0">
                  <a:ea typeface="Times New Roman" panose="02020603050405020304" pitchFamily="18" charset="0"/>
                </a:endParaRPr>
              </a:p>
              <a:p>
                <a:pPr marL="168275" lvl="1" indent="0">
                  <a:buNone/>
                </a:pPr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marL="168275" lvl="1" indent="0">
                  <a:buNone/>
                </a:pPr>
                <a:endParaRPr lang="fr-FR" sz="140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5" y="710924"/>
                <a:ext cx="8677656" cy="3848101"/>
              </a:xfrm>
              <a:blipFill>
                <a:blip r:embed="rId2"/>
                <a:stretch>
                  <a:fillRect l="-1335" t="-17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811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5" y="710924"/>
            <a:ext cx="8677656" cy="3848101"/>
          </a:xfrm>
        </p:spPr>
        <p:txBody>
          <a:bodyPr/>
          <a:lstStyle/>
          <a:p>
            <a:r>
              <a:rPr lang="fr-FR" sz="1600" dirty="0">
                <a:ea typeface="Times New Roman" panose="02020603050405020304" pitchFamily="18" charset="0"/>
              </a:rPr>
              <a:t>Pour des images SAR</a:t>
            </a:r>
            <a:r>
              <a:rPr lang="fr-FR" sz="1600" b="0" dirty="0">
                <a:ea typeface="Times New Roman" panose="02020603050405020304" pitchFamily="18" charset="0"/>
              </a:rPr>
              <a:t>, les résultats obtenus sont les suivants :</a:t>
            </a: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Une image SAR se caractérise par 3 zones : </a:t>
            </a:r>
            <a:r>
              <a:rPr lang="fr-FR" sz="1400" b="1" dirty="0">
                <a:ea typeface="Times New Roman" panose="02020603050405020304" pitchFamily="18" charset="0"/>
              </a:rPr>
              <a:t>La cible, son ombre et le bruit.</a:t>
            </a:r>
          </a:p>
          <a:p>
            <a:pPr lvl="1"/>
            <a:r>
              <a:rPr lang="fr-FR" sz="1400" b="0" dirty="0">
                <a:ea typeface="Times New Roman" panose="02020603050405020304" pitchFamily="18" charset="0"/>
              </a:rPr>
              <a:t>On cherche ici à </a:t>
            </a:r>
            <a:r>
              <a:rPr lang="fr-FR" sz="1400" b="1" dirty="0">
                <a:ea typeface="Times New Roman" panose="02020603050405020304" pitchFamily="18" charset="0"/>
              </a:rPr>
              <a:t>distinguer la cible </a:t>
            </a:r>
            <a:r>
              <a:rPr lang="fr-FR" sz="1400" b="0" dirty="0">
                <a:ea typeface="Times New Roman" panose="02020603050405020304" pitchFamily="18" charset="0"/>
              </a:rPr>
              <a:t>(blanche) du reste de l’ima</a:t>
            </a:r>
            <a:r>
              <a:rPr lang="fr-FR" sz="1400" dirty="0">
                <a:ea typeface="Times New Roman" panose="02020603050405020304" pitchFamily="18" charset="0"/>
              </a:rPr>
              <a:t>ge (sombre et bruitée)</a:t>
            </a:r>
          </a:p>
          <a:p>
            <a:pPr lvl="1"/>
            <a:r>
              <a:rPr lang="fr-FR" sz="1400" b="0" dirty="0">
                <a:ea typeface="Times New Roman" panose="02020603050405020304" pitchFamily="18" charset="0"/>
              </a:rPr>
              <a:t>Le critère postérieur nous permet ici </a:t>
            </a:r>
            <a:r>
              <a:rPr lang="fr-FR" sz="1400" b="1" dirty="0">
                <a:ea typeface="Times New Roman" panose="02020603050405020304" pitchFamily="18" charset="0"/>
              </a:rPr>
              <a:t>d’inclure les pixels noirs au centre du véhicule </a:t>
            </a:r>
            <a:r>
              <a:rPr lang="fr-FR" sz="1400" b="0" dirty="0">
                <a:ea typeface="Times New Roman" panose="02020603050405020304" pitchFamily="18" charset="0"/>
              </a:rPr>
              <a:t>à la classe objet, car ces dernier sont </a:t>
            </a:r>
            <a:r>
              <a:rPr lang="fr-FR" sz="1400" b="1" dirty="0">
                <a:ea typeface="Times New Roman" panose="02020603050405020304" pitchFamily="18" charset="0"/>
              </a:rPr>
              <a:t>entourés majoritairement de pixels clairs.</a:t>
            </a:r>
          </a:p>
          <a:p>
            <a:pPr marL="0" indent="0">
              <a:buNone/>
            </a:pPr>
            <a:endParaRPr lang="fr-FR" sz="1600" dirty="0">
              <a:ea typeface="Times New Roman" panose="02020603050405020304" pitchFamily="18" charset="0"/>
            </a:endParaRPr>
          </a:p>
          <a:p>
            <a:pPr marL="168275" lvl="1" indent="0">
              <a:buNone/>
            </a:pPr>
            <a:endParaRPr lang="fr-FR" sz="1400" b="0" dirty="0">
              <a:ea typeface="Times New Roman" panose="02020603050405020304" pitchFamily="18" charset="0"/>
            </a:endParaRPr>
          </a:p>
          <a:p>
            <a:pPr marL="168275" lvl="1" indent="0">
              <a:buNone/>
            </a:pPr>
            <a:endParaRPr lang="fr-FR" sz="14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dirty="0">
              <a:ea typeface="Times New Roman" panose="02020603050405020304" pitchFamily="18" charset="0"/>
            </a:endParaRPr>
          </a:p>
        </p:txBody>
      </p:sp>
      <p:pic>
        <p:nvPicPr>
          <p:cNvPr id="4" name="Image 3" descr="Une image contenant silhouette&#10;&#10;Description générée automatiquement">
            <a:extLst>
              <a:ext uri="{FF2B5EF4-FFF2-40B4-BE49-F238E27FC236}">
                <a16:creationId xmlns:a16="http://schemas.microsoft.com/office/drawing/2014/main" id="{77FC98A4-B9D1-407E-B371-1FA9A0D9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08" y="1217452"/>
            <a:ext cx="1291958" cy="1291958"/>
          </a:xfrm>
          <a:prstGeom prst="rect">
            <a:avLst/>
          </a:prstGeom>
        </p:spPr>
      </p:pic>
      <p:pic>
        <p:nvPicPr>
          <p:cNvPr id="7" name="Image 6" descr="Une image contenant tunnel ferroviaire, sombre, nuit, ciel nocturne&#10;&#10;Description générée automatiquement">
            <a:extLst>
              <a:ext uri="{FF2B5EF4-FFF2-40B4-BE49-F238E27FC236}">
                <a16:creationId xmlns:a16="http://schemas.microsoft.com/office/drawing/2014/main" id="{2009C82B-E0AF-46BC-9283-45E620A3E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41" y="1136786"/>
            <a:ext cx="3021205" cy="3021205"/>
          </a:xfrm>
          <a:prstGeom prst="rect">
            <a:avLst/>
          </a:prstGeom>
        </p:spPr>
      </p:pic>
      <p:pic>
        <p:nvPicPr>
          <p:cNvPr id="8" name="Image 7" descr="Une image contenant étoile, ciel nocturne&#10;&#10;Description générée automatiquement">
            <a:extLst>
              <a:ext uri="{FF2B5EF4-FFF2-40B4-BE49-F238E27FC236}">
                <a16:creationId xmlns:a16="http://schemas.microsoft.com/office/drawing/2014/main" id="{BB0AAB46-A02D-4D7D-A51B-999BD7AD7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185" y="1355431"/>
            <a:ext cx="1291958" cy="12919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E381CE-87FE-417C-88FA-10F82894F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951" y="1355431"/>
            <a:ext cx="1291958" cy="1291958"/>
          </a:xfrm>
          <a:prstGeom prst="rect">
            <a:avLst/>
          </a:prstGeom>
        </p:spPr>
      </p:pic>
      <p:pic>
        <p:nvPicPr>
          <p:cNvPr id="10" name="Image 9" descr="Une image contenant étoile, blanc, objet d’extérieur, ciel nocturne&#10;&#10;Description générée automatiquement">
            <a:extLst>
              <a:ext uri="{FF2B5EF4-FFF2-40B4-BE49-F238E27FC236}">
                <a16:creationId xmlns:a16="http://schemas.microsoft.com/office/drawing/2014/main" id="{40624FAD-A927-4EC7-B932-EE1203E60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642" y="1110376"/>
            <a:ext cx="1170434" cy="11704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C37FA8-8295-4612-B187-58A57F0E6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4063" y="1110376"/>
            <a:ext cx="1170434" cy="11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26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41E1F-4A51-4B07-878C-3C90BDE5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unnel ferroviaire, sombre, nuit, ciel nocturne&#10;&#10;Description générée automatiquement">
            <a:extLst>
              <a:ext uri="{FF2B5EF4-FFF2-40B4-BE49-F238E27FC236}">
                <a16:creationId xmlns:a16="http://schemas.microsoft.com/office/drawing/2014/main" id="{F645B3F6-F4DF-4BBE-825C-EF6CF50AA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958850"/>
            <a:ext cx="3225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5" y="710924"/>
                <a:ext cx="8677656" cy="3848101"/>
              </a:xfrm>
            </p:spPr>
            <p:txBody>
              <a:bodyPr/>
              <a:lstStyle/>
              <a:p>
                <a:r>
                  <a:rPr lang="fr-FR" sz="1600" b="0" dirty="0">
                    <a:ea typeface="Times New Roman" panose="02020603050405020304" pitchFamily="18" charset="0"/>
                  </a:rPr>
                  <a:t>Les résultats obtenus pour les </a:t>
                </a:r>
                <a:r>
                  <a:rPr lang="fr-FR" sz="1600" dirty="0">
                    <a:ea typeface="Times New Roman" panose="02020603050405020304" pitchFamily="18" charset="0"/>
                  </a:rPr>
                  <a:t>spectres temps/fréquence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sont :</a:t>
                </a:r>
              </a:p>
              <a:p>
                <a:endParaRPr lang="fr-FR" sz="1600" b="0" dirty="0">
                  <a:ea typeface="Times New Roman" panose="02020603050405020304" pitchFamily="18" charset="0"/>
                </a:endParaRPr>
              </a:p>
              <a:p>
                <a:endParaRPr lang="fr-FR" sz="1600" b="0" dirty="0">
                  <a:ea typeface="Times New Roman" panose="02020603050405020304" pitchFamily="18" charset="0"/>
                </a:endParaRPr>
              </a:p>
              <a:p>
                <a:endParaRPr lang="fr-FR" sz="1600" b="0" dirty="0">
                  <a:ea typeface="Times New Roman" panose="02020603050405020304" pitchFamily="18" charset="0"/>
                </a:endParaRPr>
              </a:p>
              <a:p>
                <a:endParaRPr lang="fr-FR" sz="1600" b="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br>
                  <a:rPr lang="fr-FR" sz="1600" b="0" dirty="0">
                    <a:ea typeface="Times New Roman" panose="02020603050405020304" pitchFamily="18" charset="0"/>
                  </a:rPr>
                </a:br>
                <a:endParaRPr lang="fr-FR" sz="1600" b="0" dirty="0"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En comparaison de l’image SAR, c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ette image est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+ bruitée, mais moins contrastée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fr-FR" sz="1400" b="0" dirty="0">
                    <a:ea typeface="Times New Roman" panose="02020603050405020304" pitchFamily="18" charset="0"/>
                  </a:rPr>
                  <a:t>Une pondération correcte de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permet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d’isoler les signaux sans inclure le bruit.</a:t>
                </a:r>
              </a:p>
              <a:p>
                <a:pPr marL="168275" lvl="1" indent="0">
                  <a:buNone/>
                </a:pPr>
                <a:r>
                  <a:rPr lang="fr-FR" sz="1400" b="0" dirty="0">
                    <a:ea typeface="Times New Roman" panose="02020603050405020304" pitchFamily="18" charset="0"/>
                  </a:rPr>
                  <a:t> </a:t>
                </a:r>
                <a:endParaRPr lang="fr-FR" sz="1200" b="1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dirty="0">
                  <a:ea typeface="Times New Roman" panose="02020603050405020304" pitchFamily="18" charset="0"/>
                </a:endParaRPr>
              </a:p>
              <a:p>
                <a:pPr marL="168275" lvl="1" indent="0">
                  <a:buNone/>
                </a:pPr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marL="168275" lvl="1" indent="0">
                  <a:buNone/>
                </a:pPr>
                <a:endParaRPr lang="fr-FR" sz="140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5" y="710924"/>
                <a:ext cx="8677656" cy="3848101"/>
              </a:xfrm>
              <a:blipFill>
                <a:blip r:embed="rId2"/>
                <a:stretch>
                  <a:fillRect l="-1335" t="-17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81FD2E58-7245-4191-BC7C-D7BBF743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18" y="1071797"/>
            <a:ext cx="1887303" cy="188730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C1E4EA-A431-48BB-A3F3-3A124E09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580" y="1071797"/>
            <a:ext cx="1887303" cy="18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9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6344" y="960282"/>
            <a:ext cx="8677656" cy="384810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/>
              <a:t>4. Bilan de l’expérience</a:t>
            </a:r>
            <a:br>
              <a:rPr lang="fr-FR" sz="2400" b="0" dirty="0"/>
            </a:br>
            <a:endParaRPr lang="fr-FR" sz="2400" b="0" dirty="0"/>
          </a:p>
          <a:p>
            <a:pPr marL="0" indent="0">
              <a:buNone/>
            </a:pPr>
            <a:endParaRPr lang="fr-FR" b="0" dirty="0"/>
          </a:p>
          <a:p>
            <a:endParaRPr lang="fr-FR" b="0" dirty="0"/>
          </a:p>
          <a:p>
            <a:pPr marL="168275" lvl="1" indent="0">
              <a:buNone/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56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l’expérience : Compétences acquises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5" y="710924"/>
            <a:ext cx="8677656" cy="3848101"/>
          </a:xfrm>
        </p:spPr>
        <p:txBody>
          <a:bodyPr/>
          <a:lstStyle/>
          <a:p>
            <a:r>
              <a:rPr lang="fr-FR" sz="1600" b="0" dirty="0">
                <a:ea typeface="Times New Roman" panose="02020603050405020304" pitchFamily="18" charset="0"/>
              </a:rPr>
              <a:t>Durant ce stage, les principales compétences acquises ont été :</a:t>
            </a:r>
            <a:br>
              <a:rPr lang="fr-FR" sz="1600" b="0" dirty="0">
                <a:ea typeface="Times New Roman" panose="02020603050405020304" pitchFamily="18" charset="0"/>
              </a:rPr>
            </a:br>
            <a:endParaRPr lang="fr-FR" sz="1600" b="0" dirty="0">
              <a:ea typeface="Times New Roman" panose="02020603050405020304" pitchFamily="18" charset="0"/>
            </a:endParaRP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La méthodologie de travail </a:t>
            </a:r>
            <a:r>
              <a:rPr lang="fr-FR" sz="1400" dirty="0">
                <a:ea typeface="Times New Roman" panose="02020603050405020304" pitchFamily="18" charset="0"/>
              </a:rPr>
              <a:t>en recherche et développement</a:t>
            </a:r>
          </a:p>
          <a:p>
            <a:pPr lvl="2"/>
            <a:r>
              <a:rPr lang="fr-FR" sz="1300" b="1" dirty="0">
                <a:ea typeface="Times New Roman" panose="02020603050405020304" pitchFamily="18" charset="0"/>
              </a:rPr>
              <a:t>Autonomie</a:t>
            </a:r>
            <a:r>
              <a:rPr lang="fr-FR" sz="1300" dirty="0">
                <a:ea typeface="Times New Roman" panose="02020603050405020304" pitchFamily="18" charset="0"/>
              </a:rPr>
              <a:t> dans le travail et dans les prises de décision</a:t>
            </a:r>
          </a:p>
          <a:p>
            <a:pPr lvl="2"/>
            <a:r>
              <a:rPr lang="fr-FR" sz="1300" b="1" dirty="0">
                <a:ea typeface="Times New Roman" panose="02020603050405020304" pitchFamily="18" charset="0"/>
              </a:rPr>
              <a:t>Tenir compte des avis extérieurs </a:t>
            </a:r>
            <a:r>
              <a:rPr lang="fr-FR" sz="1300" dirty="0">
                <a:ea typeface="Times New Roman" panose="02020603050405020304" pitchFamily="18" charset="0"/>
              </a:rPr>
              <a:t>afin de progresser dans la recherche</a:t>
            </a:r>
          </a:p>
          <a:p>
            <a:pPr lvl="2"/>
            <a:r>
              <a:rPr lang="fr-FR" sz="1300" b="1" dirty="0">
                <a:ea typeface="Times New Roman" panose="02020603050405020304" pitchFamily="18" charset="0"/>
              </a:rPr>
              <a:t>Prendre note </a:t>
            </a:r>
            <a:r>
              <a:rPr lang="fr-FR" sz="1300" dirty="0">
                <a:ea typeface="Times New Roman" panose="02020603050405020304" pitchFamily="18" charset="0"/>
              </a:rPr>
              <a:t>des différentes pistes explorées</a:t>
            </a:r>
            <a:br>
              <a:rPr lang="fr-FR" sz="1300" dirty="0">
                <a:ea typeface="Times New Roman" panose="02020603050405020304" pitchFamily="18" charset="0"/>
              </a:rPr>
            </a:br>
            <a:endParaRPr lang="fr-FR" sz="1300" dirty="0">
              <a:ea typeface="Times New Roman" panose="02020603050405020304" pitchFamily="18" charset="0"/>
            </a:endParaRP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La clarté d’exposition </a:t>
            </a:r>
            <a:r>
              <a:rPr lang="fr-FR" sz="1400" dirty="0">
                <a:ea typeface="Times New Roman" panose="02020603050405020304" pitchFamily="18" charset="0"/>
              </a:rPr>
              <a:t>scientifique</a:t>
            </a:r>
          </a:p>
          <a:p>
            <a:pPr lvl="2"/>
            <a:r>
              <a:rPr lang="fr-FR" sz="1300" dirty="0">
                <a:ea typeface="Times New Roman" panose="02020603050405020304" pitchFamily="18" charset="0"/>
              </a:rPr>
              <a:t>Lors des réunions hebdomadaires et de mes présentations auprès intervenants de l’entreprise</a:t>
            </a:r>
            <a:br>
              <a:rPr lang="fr-FR" sz="1300" dirty="0">
                <a:ea typeface="Times New Roman" panose="02020603050405020304" pitchFamily="18" charset="0"/>
              </a:rPr>
            </a:br>
            <a:endParaRPr lang="fr-FR" sz="1300" dirty="0">
              <a:ea typeface="Times New Roman" panose="02020603050405020304" pitchFamily="18" charset="0"/>
            </a:endParaRP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La méthodologie de rédaction </a:t>
            </a:r>
            <a:r>
              <a:rPr lang="fr-FR" sz="1400" dirty="0">
                <a:ea typeface="Times New Roman" panose="02020603050405020304" pitchFamily="18" charset="0"/>
              </a:rPr>
              <a:t>d’un article scientifique</a:t>
            </a:r>
          </a:p>
          <a:p>
            <a:pPr lvl="2"/>
            <a:r>
              <a:rPr lang="fr-FR" sz="1300" b="1" dirty="0">
                <a:ea typeface="Times New Roman" panose="02020603050405020304" pitchFamily="18" charset="0"/>
              </a:rPr>
              <a:t>Synthétiser</a:t>
            </a:r>
            <a:r>
              <a:rPr lang="fr-FR" sz="1300" dirty="0">
                <a:ea typeface="Times New Roman" panose="02020603050405020304" pitchFamily="18" charset="0"/>
              </a:rPr>
              <a:t> le travail accompli tout en restant clair</a:t>
            </a:r>
          </a:p>
          <a:p>
            <a:pPr lvl="2"/>
            <a:r>
              <a:rPr lang="fr-FR" sz="1300" b="1" dirty="0">
                <a:ea typeface="Times New Roman" panose="02020603050405020304" pitchFamily="18" charset="0"/>
              </a:rPr>
              <a:t>Rigueur</a:t>
            </a:r>
            <a:r>
              <a:rPr lang="fr-FR" sz="1300" dirty="0">
                <a:ea typeface="Times New Roman" panose="02020603050405020304" pitchFamily="18" charset="0"/>
              </a:rPr>
              <a:t> de présentation des équations et dans la documentation</a:t>
            </a:r>
          </a:p>
          <a:p>
            <a:pPr lvl="2"/>
            <a:endParaRPr lang="fr-FR" sz="13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dirty="0">
              <a:ea typeface="Times New Roman" panose="02020603050405020304" pitchFamily="18" charset="0"/>
            </a:endParaRPr>
          </a:p>
          <a:p>
            <a:pPr marL="168275" lvl="1" indent="0">
              <a:buNone/>
            </a:pPr>
            <a:endParaRPr lang="fr-FR" sz="1400" b="0" dirty="0">
              <a:ea typeface="Times New Roman" panose="02020603050405020304" pitchFamily="18" charset="0"/>
            </a:endParaRPr>
          </a:p>
          <a:p>
            <a:pPr marL="168275" lvl="1" indent="0">
              <a:buNone/>
            </a:pPr>
            <a:endParaRPr lang="fr-FR" sz="14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38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l’expérience : Perspectives professionnelles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5" y="710924"/>
            <a:ext cx="8677656" cy="3848101"/>
          </a:xfrm>
        </p:spPr>
        <p:txBody>
          <a:bodyPr/>
          <a:lstStyle/>
          <a:p>
            <a:r>
              <a:rPr lang="fr-FR" sz="1600" b="0" dirty="0">
                <a:ea typeface="Times New Roman" panose="02020603050405020304" pitchFamily="18" charset="0"/>
              </a:rPr>
              <a:t>A la suite de ce stage, mes perspectives sont :</a:t>
            </a: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Poursuivre mon cursus par une thèse </a:t>
            </a:r>
            <a:r>
              <a:rPr lang="fr-FR" sz="1400" dirty="0">
                <a:ea typeface="Times New Roman" panose="02020603050405020304" pitchFamily="18" charset="0"/>
              </a:rPr>
              <a:t>en informatique quantique</a:t>
            </a:r>
          </a:p>
          <a:p>
            <a:pPr lvl="2"/>
            <a:r>
              <a:rPr lang="fr-FR" sz="1300" dirty="0">
                <a:ea typeface="Times New Roman" panose="02020603050405020304" pitchFamily="18" charset="0"/>
              </a:rPr>
              <a:t>Si possible au sein de Thales, </a:t>
            </a:r>
            <a:r>
              <a:rPr lang="fr-FR" sz="1300" b="1" dirty="0">
                <a:ea typeface="Times New Roman" panose="02020603050405020304" pitchFamily="18" charset="0"/>
              </a:rPr>
              <a:t>une thèse CIFRE</a:t>
            </a:r>
            <a:r>
              <a:rPr lang="fr-FR" sz="1300" dirty="0">
                <a:ea typeface="Times New Roman" panose="02020603050405020304" pitchFamily="18" charset="0"/>
              </a:rPr>
              <a:t>.</a:t>
            </a:r>
          </a:p>
          <a:p>
            <a:pPr lvl="2"/>
            <a:r>
              <a:rPr lang="fr-FR" sz="1300" dirty="0">
                <a:ea typeface="Times New Roman" panose="02020603050405020304" pitchFamily="18" charset="0"/>
              </a:rPr>
              <a:t>Quasiment obligatoire pour poursuivre sa carrière dans le domaine.</a:t>
            </a:r>
            <a:br>
              <a:rPr lang="fr-FR" sz="1300" dirty="0">
                <a:ea typeface="Times New Roman" panose="02020603050405020304" pitchFamily="18" charset="0"/>
              </a:rPr>
            </a:br>
            <a:endParaRPr lang="fr-FR" sz="1300" dirty="0">
              <a:ea typeface="Times New Roman" panose="02020603050405020304" pitchFamily="18" charset="0"/>
            </a:endParaRP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Suivre l’avancée de l’approbation de l’article</a:t>
            </a:r>
          </a:p>
          <a:p>
            <a:pPr lvl="2"/>
            <a:r>
              <a:rPr lang="fr-FR" sz="1300" dirty="0">
                <a:ea typeface="Times New Roman" panose="02020603050405020304" pitchFamily="18" charset="0"/>
              </a:rPr>
              <a:t>Si il est accepté fin septembre, </a:t>
            </a:r>
            <a:r>
              <a:rPr lang="fr-FR" sz="1300" b="1" dirty="0">
                <a:ea typeface="Times New Roman" panose="02020603050405020304" pitchFamily="18" charset="0"/>
              </a:rPr>
              <a:t>des corrections seront probablement demandées.</a:t>
            </a:r>
          </a:p>
          <a:p>
            <a:pPr lvl="2"/>
            <a:r>
              <a:rPr lang="fr-FR" sz="1300" b="1" dirty="0">
                <a:ea typeface="Times New Roman" panose="02020603050405020304" pitchFamily="18" charset="0"/>
              </a:rPr>
              <a:t>Présentation</a:t>
            </a:r>
            <a:r>
              <a:rPr lang="fr-FR" sz="1300" dirty="0">
                <a:ea typeface="Times New Roman" panose="02020603050405020304" pitchFamily="18" charset="0"/>
              </a:rPr>
              <a:t> éventuelle de l’article à la conférence CAID</a:t>
            </a:r>
          </a:p>
          <a:p>
            <a:pPr lvl="2"/>
            <a:endParaRPr lang="fr-FR" sz="1300" dirty="0">
              <a:ea typeface="Times New Roman" panose="02020603050405020304" pitchFamily="18" charset="0"/>
            </a:endParaRP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Développement d’un blog </a:t>
            </a:r>
            <a:r>
              <a:rPr lang="fr-FR" sz="1400" dirty="0">
                <a:ea typeface="Times New Roman" panose="02020603050405020304" pitchFamily="18" charset="0"/>
              </a:rPr>
              <a:t>tenant compte des avancées dans le domaine</a:t>
            </a:r>
          </a:p>
          <a:p>
            <a:pPr lvl="2"/>
            <a:r>
              <a:rPr lang="fr-FR" sz="1300" dirty="0">
                <a:ea typeface="Times New Roman" panose="02020603050405020304" pitchFamily="18" charset="0"/>
              </a:rPr>
              <a:t>Au cas où, durant plusieurs mois, je ne trouverai pas de CDD en attendant ma thèse</a:t>
            </a:r>
          </a:p>
          <a:p>
            <a:pPr lvl="2"/>
            <a:r>
              <a:rPr lang="fr-FR" sz="1300" b="1" dirty="0">
                <a:ea typeface="Times New Roman" panose="02020603050405020304" pitchFamily="18" charset="0"/>
              </a:rPr>
              <a:t>Objectif de partager mes connaissances</a:t>
            </a:r>
            <a:r>
              <a:rPr lang="fr-FR" sz="1300" dirty="0">
                <a:ea typeface="Times New Roman" panose="02020603050405020304" pitchFamily="18" charset="0"/>
              </a:rPr>
              <a:t>, me permettant simultanément de me maintenir informé des dernières actualités du secteur.</a:t>
            </a:r>
          </a:p>
          <a:p>
            <a:pPr marL="0" indent="0">
              <a:buNone/>
            </a:pPr>
            <a:endParaRPr lang="fr-FR" sz="1600" dirty="0">
              <a:ea typeface="Times New Roman" panose="02020603050405020304" pitchFamily="18" charset="0"/>
            </a:endParaRPr>
          </a:p>
          <a:p>
            <a:pPr marL="168275" lvl="1" indent="0">
              <a:buNone/>
            </a:pPr>
            <a:endParaRPr lang="fr-FR" sz="1400" b="0" dirty="0">
              <a:ea typeface="Times New Roman" panose="02020603050405020304" pitchFamily="18" charset="0"/>
            </a:endParaRPr>
          </a:p>
          <a:p>
            <a:pPr marL="168275" lvl="1" indent="0">
              <a:buNone/>
            </a:pPr>
            <a:endParaRPr lang="fr-FR" sz="14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5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 et du stage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5" y="558524"/>
            <a:ext cx="8677656" cy="3848101"/>
          </a:xfrm>
        </p:spPr>
        <p:txBody>
          <a:bodyPr/>
          <a:lstStyle/>
          <a:p>
            <a:endParaRPr lang="fr-FR" sz="1600" b="0" dirty="0"/>
          </a:p>
          <a:p>
            <a:endParaRPr lang="fr-FR" sz="1600" b="0" dirty="0"/>
          </a:p>
          <a:p>
            <a:endParaRPr lang="fr-FR" sz="1600" b="0" dirty="0"/>
          </a:p>
          <a:p>
            <a:r>
              <a:rPr lang="fr-FR" sz="1600" b="0" dirty="0">
                <a:effectLst/>
                <a:ea typeface="Times New Roman" panose="02020603050405020304" pitchFamily="18" charset="0"/>
              </a:rPr>
              <a:t>Fondée en 2000, issue de la fusion entre </a:t>
            </a:r>
            <a:r>
              <a:rPr lang="fr-FR" sz="1600" dirty="0">
                <a:effectLst/>
                <a:ea typeface="Times New Roman" panose="02020603050405020304" pitchFamily="18" charset="0"/>
              </a:rPr>
              <a:t>Alcate</a:t>
            </a:r>
            <a:r>
              <a:rPr lang="fr-FR" sz="1600" dirty="0">
                <a:ea typeface="Times New Roman" panose="02020603050405020304" pitchFamily="18" charset="0"/>
              </a:rPr>
              <a:t>l, </a:t>
            </a:r>
            <a:r>
              <a:rPr lang="fr-FR" sz="1600" dirty="0">
                <a:effectLst/>
                <a:ea typeface="Times New Roman" panose="02020603050405020304" pitchFamily="18" charset="0"/>
              </a:rPr>
              <a:t>Thomson-CSF </a:t>
            </a:r>
            <a:r>
              <a:rPr lang="fr-FR" sz="1600" b="0" dirty="0">
                <a:effectLst/>
                <a:ea typeface="Times New Roman" panose="02020603050405020304" pitchFamily="18" charset="0"/>
              </a:rPr>
              <a:t>et </a:t>
            </a:r>
            <a:r>
              <a:rPr lang="fr-FR" sz="1600" dirty="0">
                <a:effectLst/>
                <a:ea typeface="Times New Roman" panose="02020603050405020304" pitchFamily="18" charset="0"/>
              </a:rPr>
              <a:t>Dassault</a:t>
            </a:r>
          </a:p>
          <a:p>
            <a:r>
              <a:rPr lang="fr-FR" sz="1600" b="0" dirty="0">
                <a:effectLst/>
                <a:ea typeface="Times New Roman" panose="02020603050405020304" pitchFamily="18" charset="0"/>
              </a:rPr>
              <a:t>Société</a:t>
            </a:r>
            <a:r>
              <a:rPr lang="fr-FR" sz="1600" b="0" dirty="0">
                <a:ea typeface="Times New Roman" panose="02020603050405020304" pitchFamily="18" charset="0"/>
              </a:rPr>
              <a:t> anonyme dans les secteurs de :</a:t>
            </a:r>
          </a:p>
          <a:p>
            <a:pPr lvl="1"/>
            <a:r>
              <a:rPr lang="fr-FR" sz="1400" dirty="0">
                <a:effectLst/>
                <a:ea typeface="Times New Roman" panose="02020603050405020304" pitchFamily="18" charset="0"/>
              </a:rPr>
              <a:t>L’aérospatial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La défense (cybersécurité et militaire)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Le transport terrestre</a:t>
            </a:r>
          </a:p>
          <a:p>
            <a:r>
              <a:rPr lang="fr-FR" sz="1600" dirty="0">
                <a:ea typeface="Times New Roman" panose="02020603050405020304" pitchFamily="18" charset="0"/>
              </a:rPr>
              <a:t>Haut niveau d’exigence </a:t>
            </a:r>
            <a:r>
              <a:rPr lang="fr-FR" sz="1600" b="0" dirty="0">
                <a:ea typeface="Times New Roman" panose="02020603050405020304" pitchFamily="18" charset="0"/>
              </a:rPr>
              <a:t>leur permettant d’obtenir la confiance de leurs clients :</a:t>
            </a:r>
          </a:p>
          <a:p>
            <a:pPr lvl="2"/>
            <a:r>
              <a:rPr lang="fr-FR" sz="1300" dirty="0">
                <a:ea typeface="Times New Roman" panose="02020603050405020304" pitchFamily="18" charset="0"/>
              </a:rPr>
              <a:t>Notamment l’État français (par le biais de la DGA / ministère de la Défense)</a:t>
            </a:r>
          </a:p>
          <a:p>
            <a:r>
              <a:rPr lang="fr-FR" sz="1600" b="0" dirty="0">
                <a:ea typeface="Times New Roman" panose="02020603050405020304" pitchFamily="18" charset="0"/>
              </a:rPr>
              <a:t>L’entreprise est également fortement </a:t>
            </a:r>
            <a:r>
              <a:rPr lang="fr-FR" sz="1600" dirty="0">
                <a:ea typeface="Times New Roman" panose="02020603050405020304" pitchFamily="18" charset="0"/>
              </a:rPr>
              <a:t>investie dans la recherche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La branche R&amp;D est présente sur de nombreux campus dans le monde (Singapour, Canada…)</a:t>
            </a:r>
            <a:endParaRPr lang="fr-FR" sz="1400" b="0" dirty="0">
              <a:ea typeface="Times New Roman" panose="02020603050405020304" pitchFamily="18" charset="0"/>
            </a:endParaRPr>
          </a:p>
          <a:p>
            <a:pPr lvl="1"/>
            <a:endParaRPr lang="fr-FR" sz="1400" b="0" dirty="0">
              <a:ea typeface="Times New Roman" panose="02020603050405020304" pitchFamily="18" charset="0"/>
            </a:endParaRPr>
          </a:p>
          <a:p>
            <a:pPr lvl="1"/>
            <a:endParaRPr lang="fr-FR" sz="1400" b="0" dirty="0"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66B72D-DE78-4BCA-ACCF-64CAA812F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156" y="857370"/>
            <a:ext cx="4025900" cy="51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71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l’expérience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93362" y="884273"/>
            <a:ext cx="5957275" cy="300753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>
                <a:solidFill>
                  <a:schemeClr val="tx1"/>
                </a:solidFill>
                <a:ea typeface="Times New Roman" panose="02020603050405020304" pitchFamily="18" charset="0"/>
              </a:rPr>
              <a:t>Merci de votre attention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7FE71-868A-462A-9A61-F8B72DCD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16" y="1698015"/>
            <a:ext cx="4036979" cy="25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5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5" y="380724"/>
                <a:ext cx="8762936" cy="384810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sz="1400" dirty="0"/>
              </a:p>
              <a:p>
                <a:r>
                  <a:rPr lang="fr-FR" sz="1600" dirty="0"/>
                  <a:t>Sur un graphe</a:t>
                </a:r>
                <a:r>
                  <a:rPr lang="fr-FR" sz="1600" b="0" dirty="0"/>
                  <a:t>, l’implémentation de ces lois s’effectue en créant deux sommets auxiliaires:</a:t>
                </a:r>
                <a:endParaRPr lang="fr-FR" b="0" dirty="0"/>
              </a:p>
              <a:p>
                <a:pPr lvl="1"/>
                <a:r>
                  <a:rPr lang="fr-FR" sz="1400" b="1" dirty="0"/>
                  <a:t>« A » pour la classe objet, et « F » pour la classe fond </a:t>
                </a:r>
                <a:r>
                  <a:rPr lang="fr-FR" sz="1400" dirty="0"/>
                  <a:t>(background)</a:t>
                </a:r>
              </a:p>
              <a:p>
                <a:pPr lvl="1"/>
                <a:r>
                  <a:rPr lang="fr-FR" sz="1400" dirty="0"/>
                  <a:t>On relie par des arrêtes l’ensemble des « pixels » de l’image avec ces deux sommets auxiliaires</a:t>
                </a:r>
                <a:br>
                  <a:rPr lang="fr-FR" sz="1400" dirty="0"/>
                </a:br>
                <a:endParaRPr lang="fr-FR" sz="1400" dirty="0"/>
              </a:p>
              <a:p>
                <a:r>
                  <a:rPr lang="fr-FR" sz="1600" b="0" dirty="0"/>
                  <a:t>Les contraintes sur chaque </a:t>
                </a:r>
                <a:r>
                  <a:rPr lang="fr-FR" sz="1600" dirty="0"/>
                  <a:t>arrêtes reliant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b="0" dirty="0"/>
                  <a:t>sont implémentées telle que :</a:t>
                </a:r>
              </a:p>
              <a:p>
                <a:pPr lvl="1"/>
                <a:r>
                  <a:rPr lang="fr-FR" sz="1400" dirty="0"/>
                  <a:t>Si </a:t>
                </a:r>
                <a14:m>
                  <m:oMath xmlns:m="http://schemas.openxmlformats.org/officeDocument/2006/math">
                    <m:r>
                      <a:rPr lang="fr-FR" sz="1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5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5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5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(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fr-FR" sz="1400" dirty="0"/>
                  <a:t> ou</a:t>
                </a:r>
                <a:r>
                  <a:rPr lang="fr-FR" sz="1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fr-FR" sz="1400" dirty="0"/>
                  <a:t>), </a:t>
                </a:r>
                <a:r>
                  <a:rPr lang="fr-FR" sz="1400" b="1" dirty="0"/>
                  <a:t>aucune contrainte </a:t>
                </a:r>
                <a:r>
                  <a:rPr lang="fr-FR" sz="1400" dirty="0"/>
                  <a:t>ne s’applique</a:t>
                </a:r>
              </a:p>
              <a:p>
                <a:pPr lvl="1"/>
                <a:r>
                  <a:rPr lang="fr-FR" sz="1400" dirty="0"/>
                  <a:t>Si </a:t>
                </a:r>
                <a14:m>
                  <m:oMath xmlns:m="http://schemas.openxmlformats.org/officeDocument/2006/math">
                    <m:r>
                      <a:rPr lang="fr-FR" sz="1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1500" b="1" dirty="0"/>
                  <a:t> </a:t>
                </a:r>
                <a:r>
                  <a:rPr lang="fr-FR" sz="1400" dirty="0"/>
                  <a:t>(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fr-FR" sz="1400" dirty="0"/>
                  <a:t> ou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fr-FR" sz="1400" dirty="0"/>
                  <a:t>), </a:t>
                </a:r>
                <a:r>
                  <a:rPr lang="fr-FR" sz="1400" b="1" dirty="0"/>
                  <a:t>une contrainte positive </a:t>
                </a:r>
                <a:r>
                  <a:rPr lang="fr-FR" sz="1400" dirty="0"/>
                  <a:t>est appliquée</a:t>
                </a:r>
                <a:br>
                  <a:rPr lang="fr-FR" sz="1400" dirty="0"/>
                </a:br>
                <a:endParaRPr lang="fr-FR" sz="1400" dirty="0"/>
              </a:p>
              <a:p>
                <a:pPr marL="344487" lvl="2" indent="0">
                  <a:buNone/>
                </a:pPr>
                <a:r>
                  <a:rPr lang="fr-FR" sz="100" dirty="0"/>
                  <a:t> </a:t>
                </a:r>
              </a:p>
              <a:p>
                <a:r>
                  <a:rPr lang="fr-FR" sz="1600" dirty="0"/>
                  <a:t>Minimiser le QUBO </a:t>
                </a:r>
                <a:r>
                  <a:rPr lang="fr-FR" sz="1600" b="0" dirty="0"/>
                  <a:t>équivaut à</a:t>
                </a:r>
                <a:r>
                  <a:rPr lang="fr-FR" sz="1600" b="1" dirty="0"/>
                  <a:t> </a:t>
                </a:r>
                <a:r>
                  <a:rPr lang="fr-FR" sz="1600" b="0" dirty="0"/>
                  <a:t>trouver la séquence </a:t>
                </a:r>
                <a:br>
                  <a:rPr lang="fr-FR" sz="1600" b="0" dirty="0"/>
                </a:br>
                <a:r>
                  <a:rPr lang="fr-FR" sz="1600" b="0" dirty="0"/>
                  <a:t>minimisant la somme de ces pénalités.</a:t>
                </a:r>
              </a:p>
              <a:p>
                <a:pPr lvl="1"/>
                <a:r>
                  <a:rPr lang="fr-FR" sz="1400" dirty="0"/>
                  <a:t>Dans l’exemple ci-contre, le </a:t>
                </a:r>
                <a:r>
                  <a:rPr lang="fr-FR" sz="1400" b="1" dirty="0"/>
                  <a:t>coût de coupure</a:t>
                </a:r>
                <a:r>
                  <a:rPr lang="fr-FR" sz="1400" dirty="0"/>
                  <a:t> entre la zone</a:t>
                </a:r>
                <a:br>
                  <a:rPr lang="fr-FR" sz="1400" dirty="0"/>
                </a:br>
                <a:r>
                  <a:rPr lang="fr-FR" sz="1400" dirty="0"/>
                  <a:t>grise et la zone blanche vaut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5+5+5=15</m:t>
                    </m:r>
                  </m:oMath>
                </a14:m>
                <a:r>
                  <a:rPr lang="fr-FR" sz="1000" b="1" dirty="0"/>
                  <a:t>.</a:t>
                </a:r>
                <a:br>
                  <a:rPr lang="fr-FR" sz="1000" b="1" dirty="0"/>
                </a:br>
                <a:br>
                  <a:rPr lang="fr-FR" sz="200" b="0" dirty="0"/>
                </a:br>
                <a:r>
                  <a:rPr lang="fr-FR" sz="200" b="0" dirty="0"/>
                  <a:t> </a:t>
                </a:r>
              </a:p>
              <a:p>
                <a:pPr marL="0" indent="0">
                  <a:buNone/>
                </a:pP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b="0" dirty="0"/>
              </a:p>
              <a:p>
                <a:pPr marL="0" indent="0">
                  <a:buNone/>
                </a:pPr>
                <a:endParaRPr lang="fr-FR" sz="1600" b="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5" y="380724"/>
                <a:ext cx="8762936" cy="3848101"/>
              </a:xfrm>
              <a:blipFill>
                <a:blip r:embed="rId2"/>
                <a:stretch>
                  <a:fillRect l="-1322" b="-74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Examples of an undirected graph, a minimum cut and a cut tree | Download  Scientific Diagram">
            <a:extLst>
              <a:ext uri="{FF2B5EF4-FFF2-40B4-BE49-F238E27FC236}">
                <a16:creationId xmlns:a16="http://schemas.microsoft.com/office/drawing/2014/main" id="{61985C03-52E8-4F4C-97CB-384F667BF04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629"/>
          <a:stretch/>
        </p:blipFill>
        <p:spPr bwMode="auto">
          <a:xfrm>
            <a:off x="6248400" y="2571750"/>
            <a:ext cx="2368550" cy="1905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9420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5" y="710924"/>
                <a:ext cx="8677656" cy="3848101"/>
              </a:xfrm>
            </p:spPr>
            <p:txBody>
              <a:bodyPr/>
              <a:lstStyle/>
              <a:p>
                <a:r>
                  <a:rPr lang="fr-FR" sz="1600" b="0" dirty="0">
                    <a:ea typeface="Times New Roman" panose="02020603050405020304" pitchFamily="18" charset="0"/>
                  </a:rPr>
                  <a:t>Ainsi, on considère </a:t>
                </a:r>
                <a:r>
                  <a:rPr lang="fr-FR" sz="1600" dirty="0">
                    <a:ea typeface="Times New Roman" panose="02020603050405020304" pitchFamily="18" charset="0"/>
                  </a:rPr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l’intensité d’un pixel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 :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Une pondération de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entre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fr-FR" sz="1400" b="1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fr-FR" sz="1400" b="1" dirty="0">
                    <a:ea typeface="Times New Roman" panose="02020603050405020304" pitchFamily="18" charset="0"/>
                  </a:rPr>
                  <a:t> </a:t>
                </a:r>
                <a:r>
                  <a:rPr lang="fr-FR" sz="1400" dirty="0">
                    <a:ea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est une intensité « caractéristique » de la classe « objet ».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Une pondération de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entre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fr-FR" sz="1400" b="1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lang="fr-FR" sz="1400" b="1" dirty="0">
                    <a:ea typeface="Times New Roman" panose="02020603050405020304" pitchFamily="18" charset="0"/>
                  </a:rPr>
                  <a:t> </a:t>
                </a:r>
                <a:r>
                  <a:rPr lang="fr-FR" sz="1400" dirty="0">
                    <a:ea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est une intensité « caractéristique » de la classe « fond ».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Autrement dit, on pénalise un lien entre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𝑨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ou entre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𝑭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de manière à ce qu’il soit plus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favorable de ne pas « couper » le graphe entre ces sommets</a:t>
                </a:r>
                <a:br>
                  <a:rPr lang="fr-FR" sz="1400" dirty="0">
                    <a:ea typeface="Times New Roman" panose="02020603050405020304" pitchFamily="18" charset="0"/>
                  </a:rPr>
                </a:br>
                <a:endParaRPr lang="fr-FR" sz="1400" b="1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Entre les pixels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 voisins de l’image, on applique :</a:t>
                </a: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Une pondération de valeur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entre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400" b="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𝑞</m:t>
                    </m:r>
                  </m:oMath>
                </a14:m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lvl="2"/>
                <a:r>
                  <a:rPr lang="fr-FR" sz="1300" dirty="0">
                    <a:ea typeface="Times New Roman" panose="02020603050405020304" pitchFamily="18" charset="0"/>
                  </a:rPr>
                  <a:t>Cette pondération est </a:t>
                </a:r>
                <a:r>
                  <a:rPr lang="fr-FR" sz="1300" b="1" dirty="0">
                    <a:ea typeface="Times New Roman" panose="02020603050405020304" pitchFamily="18" charset="0"/>
                  </a:rPr>
                  <a:t>inversement proportionnelle à la différence d’intensité au carré </a:t>
                </a:r>
                <a:r>
                  <a:rPr lang="fr-FR" sz="1300" dirty="0">
                    <a:ea typeface="Times New Roman" panose="02020603050405020304" pitchFamily="18" charset="0"/>
                  </a:rPr>
                  <a:t>des deux pixels.</a:t>
                </a:r>
                <a:br>
                  <a:rPr lang="fr-FR" sz="1300" dirty="0">
                    <a:ea typeface="Times New Roman" panose="02020603050405020304" pitchFamily="18" charset="0"/>
                  </a:rPr>
                </a:br>
                <a:endParaRPr lang="fr-FR" sz="1300" dirty="0">
                  <a:ea typeface="Times New Roman" panose="02020603050405020304" pitchFamily="18" charset="0"/>
                </a:endParaRPr>
              </a:p>
              <a:p>
                <a:pPr lvl="1"/>
                <a:r>
                  <a:rPr lang="fr-FR" sz="1400" dirty="0">
                    <a:ea typeface="Times New Roman" panose="02020603050405020304" pitchFamily="18" charset="0"/>
                  </a:rPr>
                  <a:t>Autrement dit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, </a:t>
                </a:r>
                <a:r>
                  <a:rPr lang="fr-FR" sz="1400" dirty="0">
                    <a:ea typeface="Times New Roman" panose="02020603050405020304" pitchFamily="18" charset="0"/>
                  </a:rPr>
                  <a:t>si deux pixels on des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intensités similaires</a:t>
                </a:r>
                <a:r>
                  <a:rPr lang="fr-FR" sz="1400" b="0" dirty="0">
                    <a:ea typeface="Times New Roman" panose="02020603050405020304" pitchFamily="18" charset="0"/>
                  </a:rPr>
                  <a:t>, on favorise le fait qu’ils </a:t>
                </a:r>
                <a:r>
                  <a:rPr lang="fr-FR" sz="1400" b="1" dirty="0">
                    <a:ea typeface="Times New Roman" panose="02020603050405020304" pitchFamily="18" charset="0"/>
                  </a:rPr>
                  <a:t>appartiennent à la même classe, </a:t>
                </a:r>
                <a:r>
                  <a:rPr lang="fr-FR" sz="1400" dirty="0">
                    <a:ea typeface="Times New Roman" panose="02020603050405020304" pitchFamily="18" charset="0"/>
                  </a:rPr>
                  <a:t>et réciproquement.</a:t>
                </a:r>
                <a:endParaRPr lang="fr-FR" sz="1400" b="1" dirty="0">
                  <a:ea typeface="Times New Roman" panose="02020603050405020304" pitchFamily="18" charset="0"/>
                </a:endParaRPr>
              </a:p>
              <a:p>
                <a:pPr lvl="1"/>
                <a:endParaRPr lang="fr-FR" sz="1400" b="0" dirty="0">
                  <a:ea typeface="Times New Roman" panose="02020603050405020304" pitchFamily="18" charset="0"/>
                </a:endParaRPr>
              </a:p>
              <a:p>
                <a:pPr marL="168275" lvl="1" indent="0">
                  <a:buNone/>
                </a:pPr>
                <a:endParaRPr lang="fr-FR" sz="140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5" y="710924"/>
                <a:ext cx="8677656" cy="3848101"/>
              </a:xfrm>
              <a:blipFill>
                <a:blip r:embed="rId2"/>
                <a:stretch>
                  <a:fillRect l="-1335" t="-1902" r="-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0AC191FA-987B-4D51-AEF9-79CCC8F9F9B7}"/>
              </a:ext>
            </a:extLst>
          </p:cNvPr>
          <p:cNvSpPr/>
          <p:nvPr/>
        </p:nvSpPr>
        <p:spPr>
          <a:xfrm>
            <a:off x="6549961" y="2561602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52F2CB4-8D98-4342-84D9-5D010C1D665D}"/>
                  </a:ext>
                </a:extLst>
              </p:cNvPr>
              <p:cNvSpPr/>
              <p:nvPr/>
            </p:nvSpPr>
            <p:spPr>
              <a:xfrm>
                <a:off x="7179453" y="2561602"/>
                <a:ext cx="285750" cy="285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52F2CB4-8D98-4342-84D9-5D010C1D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453" y="2561602"/>
                <a:ext cx="285750" cy="285750"/>
              </a:xfrm>
              <a:prstGeom prst="ellipse">
                <a:avLst/>
              </a:prstGeom>
              <a:blipFill>
                <a:blip r:embed="rId3"/>
                <a:stretch>
                  <a:fillRect l="-10638" r="-2128" b="-106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5A42899E-598F-4C67-8BDE-0BA34BEEB86C}"/>
              </a:ext>
            </a:extLst>
          </p:cNvPr>
          <p:cNvSpPr/>
          <p:nvPr/>
        </p:nvSpPr>
        <p:spPr>
          <a:xfrm>
            <a:off x="7802753" y="2559038"/>
            <a:ext cx="285750" cy="285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F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ECC90C8-5967-4E5C-9654-863097FDE11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6835711" y="2704477"/>
            <a:ext cx="34374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F0FF3D6-BB8B-4F58-9626-EE40DA479D5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7465203" y="2701913"/>
            <a:ext cx="337550" cy="256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38BDE77-67FB-4A5B-8CDC-29598BAB2ED2}"/>
              </a:ext>
            </a:extLst>
          </p:cNvPr>
          <p:cNvSpPr txBox="1"/>
          <p:nvPr/>
        </p:nvSpPr>
        <p:spPr>
          <a:xfrm>
            <a:off x="6839228" y="2506018"/>
            <a:ext cx="463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858D2D-6771-4A93-B2A6-3CEB3DC226BD}"/>
              </a:ext>
            </a:extLst>
          </p:cNvPr>
          <p:cNvSpPr txBox="1"/>
          <p:nvPr/>
        </p:nvSpPr>
        <p:spPr>
          <a:xfrm>
            <a:off x="7492871" y="2506018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8803BF3-6BEB-452A-B91A-86C8BA11FB97}"/>
              </a:ext>
            </a:extLst>
          </p:cNvPr>
          <p:cNvCxnSpPr>
            <a:cxnSpLocks/>
          </p:cNvCxnSpPr>
          <p:nvPr/>
        </p:nvCxnSpPr>
        <p:spPr>
          <a:xfrm>
            <a:off x="7493399" y="2434827"/>
            <a:ext cx="65634" cy="5393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9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 : Segmentation d’image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66765" y="318332"/>
                <a:ext cx="8677656" cy="384810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sz="1400" b="1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En fonction de l’image, il est nécessaire de correctement pondérer les critères </a:t>
                </a:r>
                <a:r>
                  <a:rPr lang="fr-FR" sz="1600" dirty="0">
                    <a:ea typeface="Times New Roman" panose="02020603050405020304" pitchFamily="18" charset="0"/>
                  </a:rPr>
                  <a:t>relatifs aux lois postérieures ou marginales.</a:t>
                </a: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br>
                  <a:rPr lang="fr-FR" sz="1600" dirty="0">
                    <a:ea typeface="Times New Roman" panose="02020603050405020304" pitchFamily="18" charset="0"/>
                  </a:rPr>
                </a:br>
                <a:endParaRPr lang="fr-FR" sz="1600" b="0" dirty="0">
                  <a:ea typeface="Times New Roman" panose="02020603050405020304" pitchFamily="18" charset="0"/>
                </a:endParaRPr>
              </a:p>
              <a:p>
                <a:r>
                  <a:rPr lang="fr-FR" sz="1600" b="0" dirty="0">
                    <a:ea typeface="Times New Roman" panose="02020603050405020304" pitchFamily="18" charset="0"/>
                  </a:rPr>
                  <a:t>Pour une image de taille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1600" b="0" dirty="0"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est de longueur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𝑁𝑀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fr-FR" sz="1600" b="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Le résultat de la segmentation est obtenu avec la mesure des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𝑵𝑴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premiers qubits</a:t>
                </a:r>
                <a:r>
                  <a:rPr lang="fr-FR" sz="1600" b="0" dirty="0">
                    <a:ea typeface="Times New Roman" panose="02020603050405020304" pitchFamily="18" charset="0"/>
                  </a:rPr>
                  <a:t>.</a:t>
                </a:r>
                <a:endParaRPr lang="fr-FR" sz="1400" b="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65" y="318332"/>
                <a:ext cx="8677656" cy="3848101"/>
              </a:xfrm>
              <a:blipFill>
                <a:blip r:embed="rId2"/>
                <a:stretch>
                  <a:fillRect l="-1335" r="-492" b="-4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61D068FD-E8FC-4125-9D26-A70BE4018300}"/>
              </a:ext>
            </a:extLst>
          </p:cNvPr>
          <p:cNvSpPr/>
          <p:nvPr/>
        </p:nvSpPr>
        <p:spPr>
          <a:xfrm>
            <a:off x="1261046" y="1454761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F0531BB-5615-498E-9B0A-FD5241182268}"/>
              </a:ext>
            </a:extLst>
          </p:cNvPr>
          <p:cNvSpPr/>
          <p:nvPr/>
        </p:nvSpPr>
        <p:spPr>
          <a:xfrm>
            <a:off x="2203956" y="1454761"/>
            <a:ext cx="285750" cy="285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792A4F8-F14C-4FF8-B9AA-61614F044AFA}"/>
              </a:ext>
            </a:extLst>
          </p:cNvPr>
          <p:cNvSpPr/>
          <p:nvPr/>
        </p:nvSpPr>
        <p:spPr>
          <a:xfrm>
            <a:off x="1261046" y="2388211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16D1C4-09D8-41F0-823B-31640499C40A}"/>
              </a:ext>
            </a:extLst>
          </p:cNvPr>
          <p:cNvSpPr/>
          <p:nvPr/>
        </p:nvSpPr>
        <p:spPr>
          <a:xfrm>
            <a:off x="2203956" y="2388211"/>
            <a:ext cx="285750" cy="285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6B1CD8A-4EE1-4F0F-A520-1F052FFA9DF4}"/>
              </a:ext>
            </a:extLst>
          </p:cNvPr>
          <p:cNvSpPr/>
          <p:nvPr/>
        </p:nvSpPr>
        <p:spPr>
          <a:xfrm>
            <a:off x="575246" y="1913342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69BD954-D970-49D2-AA1D-6C0D73BF30D5}"/>
              </a:ext>
            </a:extLst>
          </p:cNvPr>
          <p:cNvSpPr/>
          <p:nvPr/>
        </p:nvSpPr>
        <p:spPr>
          <a:xfrm>
            <a:off x="2908806" y="1921486"/>
            <a:ext cx="285750" cy="285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F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73AC2A-CDFE-45FE-A3A7-BE2EE824F9AE}"/>
              </a:ext>
            </a:extLst>
          </p:cNvPr>
          <p:cNvCxnSpPr>
            <a:cxnSpLocks/>
            <a:stCxn id="10" idx="7"/>
            <a:endCxn id="2" idx="2"/>
          </p:cNvCxnSpPr>
          <p:nvPr/>
        </p:nvCxnSpPr>
        <p:spPr>
          <a:xfrm flipV="1">
            <a:off x="819149" y="1597636"/>
            <a:ext cx="441897" cy="35755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3995F22-8669-4764-A622-3EA1F8718F2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19149" y="2140561"/>
            <a:ext cx="441897" cy="39052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2E7B2F5-C159-4306-8F53-C2D5A9E08D3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546796" y="2531086"/>
            <a:ext cx="65716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AE2006A-5DD3-48C6-A919-8DA688AA2DB6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2489706" y="1597636"/>
            <a:ext cx="460947" cy="36569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9C369BE-2036-4629-AA8A-E144FF41E5DF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489706" y="2165389"/>
            <a:ext cx="460947" cy="36569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9C7F854-84F2-44E3-B976-41BBC489FD08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1504949" y="1698664"/>
            <a:ext cx="740854" cy="73139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B942EB8-257B-4E39-A6F6-2A9BFD6A2FEA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504949" y="1698664"/>
            <a:ext cx="740854" cy="73139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894E60C-80C3-4511-8426-31EC640686CA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1403921" y="1740511"/>
            <a:ext cx="0" cy="6477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35DDF42-4F84-40AC-91FC-863AD5C18BD8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1546796" y="1597636"/>
            <a:ext cx="65716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79A9C3A-75C4-4E36-959C-8A5D083915A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346831" y="1740511"/>
            <a:ext cx="0" cy="6477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6707896-F0B4-4DD9-A1FB-ECD6829EC052}"/>
              </a:ext>
            </a:extLst>
          </p:cNvPr>
          <p:cNvSpPr txBox="1"/>
          <p:nvPr/>
        </p:nvSpPr>
        <p:spPr>
          <a:xfrm>
            <a:off x="2651567" y="1621023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F65FA76-F2D1-4D25-995C-3D2820B30789}"/>
              </a:ext>
            </a:extLst>
          </p:cNvPr>
          <p:cNvSpPr txBox="1"/>
          <p:nvPr/>
        </p:nvSpPr>
        <p:spPr>
          <a:xfrm>
            <a:off x="1204782" y="193455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5BEC6A6-530B-48A5-8504-63DCC889B699}"/>
              </a:ext>
            </a:extLst>
          </p:cNvPr>
          <p:cNvSpPr txBox="1"/>
          <p:nvPr/>
        </p:nvSpPr>
        <p:spPr>
          <a:xfrm>
            <a:off x="2651567" y="232471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6A545E-06D7-4239-A517-8505534F8EA7}"/>
              </a:ext>
            </a:extLst>
          </p:cNvPr>
          <p:cNvSpPr txBox="1"/>
          <p:nvPr/>
        </p:nvSpPr>
        <p:spPr>
          <a:xfrm>
            <a:off x="686371" y="232471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68BB9C-3ABE-4FB7-9CF0-BF11CE89EC59}"/>
              </a:ext>
            </a:extLst>
          </p:cNvPr>
          <p:cNvSpPr txBox="1"/>
          <p:nvPr/>
        </p:nvSpPr>
        <p:spPr>
          <a:xfrm>
            <a:off x="699072" y="1614673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9D06CC3-7B16-4BCA-9FA6-5284EDED285E}"/>
              </a:ext>
            </a:extLst>
          </p:cNvPr>
          <p:cNvSpPr txBox="1"/>
          <p:nvPr/>
        </p:nvSpPr>
        <p:spPr>
          <a:xfrm>
            <a:off x="2343910" y="1936902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2CEE526-8D4D-44CC-8FF9-226AA19FAA25}"/>
              </a:ext>
            </a:extLst>
          </p:cNvPr>
          <p:cNvSpPr txBox="1"/>
          <p:nvPr/>
        </p:nvSpPr>
        <p:spPr>
          <a:xfrm>
            <a:off x="2030571" y="1730055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7A2F4B6-3378-41C0-B453-47912F7714F9}"/>
              </a:ext>
            </a:extLst>
          </p:cNvPr>
          <p:cNvSpPr txBox="1"/>
          <p:nvPr/>
        </p:nvSpPr>
        <p:spPr>
          <a:xfrm>
            <a:off x="1746756" y="1417318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33D2220-AF73-4E83-82D1-01107F0D19E5}"/>
              </a:ext>
            </a:extLst>
          </p:cNvPr>
          <p:cNvSpPr txBox="1"/>
          <p:nvPr/>
        </p:nvSpPr>
        <p:spPr>
          <a:xfrm>
            <a:off x="1464753" y="1730055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EF37A91-38D5-451D-BCE5-812F9FC9FE24}"/>
              </a:ext>
            </a:extLst>
          </p:cNvPr>
          <p:cNvSpPr txBox="1"/>
          <p:nvPr/>
        </p:nvSpPr>
        <p:spPr>
          <a:xfrm>
            <a:off x="1751171" y="251615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D6B279D-CEEC-4156-8E58-16956FE51994}"/>
              </a:ext>
            </a:extLst>
          </p:cNvPr>
          <p:cNvSpPr/>
          <p:nvPr/>
        </p:nvSpPr>
        <p:spPr>
          <a:xfrm>
            <a:off x="4062372" y="2216000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3307A9E-DBB1-44FC-B7FA-6AB281758F91}"/>
              </a:ext>
            </a:extLst>
          </p:cNvPr>
          <p:cNvSpPr/>
          <p:nvPr/>
        </p:nvSpPr>
        <p:spPr>
          <a:xfrm>
            <a:off x="5005282" y="2216000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A12A55A-E967-49E4-A8A2-6D44A765E83E}"/>
              </a:ext>
            </a:extLst>
          </p:cNvPr>
          <p:cNvSpPr/>
          <p:nvPr/>
        </p:nvSpPr>
        <p:spPr>
          <a:xfrm>
            <a:off x="4062372" y="3149450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E335841-48C5-4F35-A692-550DCE14DB9B}"/>
              </a:ext>
            </a:extLst>
          </p:cNvPr>
          <p:cNvSpPr/>
          <p:nvPr/>
        </p:nvSpPr>
        <p:spPr>
          <a:xfrm>
            <a:off x="5005282" y="3149450"/>
            <a:ext cx="285750" cy="285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AB35C54-FFED-487B-BE9D-E71FB8F4C1B1}"/>
              </a:ext>
            </a:extLst>
          </p:cNvPr>
          <p:cNvSpPr/>
          <p:nvPr/>
        </p:nvSpPr>
        <p:spPr>
          <a:xfrm>
            <a:off x="3376572" y="2674581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A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02DC8EE-1A3A-4C2A-9C62-E2F280E84C80}"/>
              </a:ext>
            </a:extLst>
          </p:cNvPr>
          <p:cNvSpPr/>
          <p:nvPr/>
        </p:nvSpPr>
        <p:spPr>
          <a:xfrm>
            <a:off x="5710132" y="2682725"/>
            <a:ext cx="285750" cy="285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F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5DCEB8E-50D0-4650-B678-7FB2FCFA92A3}"/>
              </a:ext>
            </a:extLst>
          </p:cNvPr>
          <p:cNvCxnSpPr>
            <a:cxnSpLocks/>
            <a:stCxn id="70" idx="7"/>
            <a:endCxn id="66" idx="2"/>
          </p:cNvCxnSpPr>
          <p:nvPr/>
        </p:nvCxnSpPr>
        <p:spPr>
          <a:xfrm flipV="1">
            <a:off x="3620475" y="2358875"/>
            <a:ext cx="441897" cy="35755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7B05560-5B90-4CCF-92F4-92355FD6B280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3620475" y="2901800"/>
            <a:ext cx="441897" cy="39052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1A22980-B27D-4FB2-8EB2-0532E8D193DF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4348122" y="3292325"/>
            <a:ext cx="65716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CDDCED9-4AE7-4B12-99EC-8AD881028EDF}"/>
              </a:ext>
            </a:extLst>
          </p:cNvPr>
          <p:cNvCxnSpPr>
            <a:cxnSpLocks/>
            <a:stCxn id="67" idx="6"/>
            <a:endCxn id="71" idx="1"/>
          </p:cNvCxnSpPr>
          <p:nvPr/>
        </p:nvCxnSpPr>
        <p:spPr>
          <a:xfrm>
            <a:off x="5291032" y="2358875"/>
            <a:ext cx="460947" cy="36569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38B1BFE-F75B-43A0-A033-401F5A572D78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5291032" y="2926628"/>
            <a:ext cx="460947" cy="36569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8F4D744-3B77-41B6-9B1F-3B087CA6020F}"/>
              </a:ext>
            </a:extLst>
          </p:cNvPr>
          <p:cNvCxnSpPr>
            <a:cxnSpLocks/>
            <a:stCxn id="66" idx="5"/>
            <a:endCxn id="69" idx="1"/>
          </p:cNvCxnSpPr>
          <p:nvPr/>
        </p:nvCxnSpPr>
        <p:spPr>
          <a:xfrm>
            <a:off x="4306275" y="2459903"/>
            <a:ext cx="740854" cy="73139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B8A10DDA-5103-4DBF-81D7-845A891BEB1C}"/>
              </a:ext>
            </a:extLst>
          </p:cNvPr>
          <p:cNvCxnSpPr>
            <a:cxnSpLocks/>
            <a:stCxn id="68" idx="7"/>
            <a:endCxn id="67" idx="3"/>
          </p:cNvCxnSpPr>
          <p:nvPr/>
        </p:nvCxnSpPr>
        <p:spPr>
          <a:xfrm flipV="1">
            <a:off x="4306275" y="2459903"/>
            <a:ext cx="740854" cy="73139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F6AD2EA5-9087-4218-8DFB-D472D8817DEF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4205247" y="2501750"/>
            <a:ext cx="0" cy="6477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A4E7C17B-3168-456B-842E-E8AEA2CFFA71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4348122" y="2358875"/>
            <a:ext cx="65716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0F172725-3FC7-42F8-9097-22471ADCE62F}"/>
              </a:ext>
            </a:extLst>
          </p:cNvPr>
          <p:cNvCxnSpPr>
            <a:cxnSpLocks/>
            <a:stCxn id="67" idx="4"/>
            <a:endCxn id="69" idx="0"/>
          </p:cNvCxnSpPr>
          <p:nvPr/>
        </p:nvCxnSpPr>
        <p:spPr>
          <a:xfrm>
            <a:off x="5148157" y="2501750"/>
            <a:ext cx="0" cy="6477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F8C58D24-4A08-4AAD-9A4B-7C9C6E44BE53}"/>
              </a:ext>
            </a:extLst>
          </p:cNvPr>
          <p:cNvSpPr txBox="1"/>
          <p:nvPr/>
        </p:nvSpPr>
        <p:spPr>
          <a:xfrm>
            <a:off x="5452893" y="2382262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1E83F0F-EB13-46C7-937F-E937C57FED40}"/>
              </a:ext>
            </a:extLst>
          </p:cNvPr>
          <p:cNvSpPr txBox="1"/>
          <p:nvPr/>
        </p:nvSpPr>
        <p:spPr>
          <a:xfrm>
            <a:off x="4006108" y="2695796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EC2B914-06B3-41D2-A563-0D9066EBD03F}"/>
              </a:ext>
            </a:extLst>
          </p:cNvPr>
          <p:cNvSpPr txBox="1"/>
          <p:nvPr/>
        </p:nvSpPr>
        <p:spPr>
          <a:xfrm>
            <a:off x="5452893" y="308595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0003BCC-FB93-4777-8BEF-C679F4927EA6}"/>
              </a:ext>
            </a:extLst>
          </p:cNvPr>
          <p:cNvSpPr txBox="1"/>
          <p:nvPr/>
        </p:nvSpPr>
        <p:spPr>
          <a:xfrm>
            <a:off x="3487697" y="308595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A3EAE92-90D8-4761-B990-FF6932031A11}"/>
              </a:ext>
            </a:extLst>
          </p:cNvPr>
          <p:cNvSpPr txBox="1"/>
          <p:nvPr/>
        </p:nvSpPr>
        <p:spPr>
          <a:xfrm>
            <a:off x="3500398" y="2375912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1445BB6-3F84-4702-9A3C-BB7B369B0E0C}"/>
              </a:ext>
            </a:extLst>
          </p:cNvPr>
          <p:cNvSpPr txBox="1"/>
          <p:nvPr/>
        </p:nvSpPr>
        <p:spPr>
          <a:xfrm>
            <a:off x="5145236" y="269814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AC2818E-5751-4A91-9DC8-2BD98F91CC16}"/>
              </a:ext>
            </a:extLst>
          </p:cNvPr>
          <p:cNvSpPr txBox="1"/>
          <p:nvPr/>
        </p:nvSpPr>
        <p:spPr>
          <a:xfrm>
            <a:off x="4831897" y="249129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3B69F13-152F-456D-9EFD-4A3F4772A940}"/>
              </a:ext>
            </a:extLst>
          </p:cNvPr>
          <p:cNvSpPr txBox="1"/>
          <p:nvPr/>
        </p:nvSpPr>
        <p:spPr>
          <a:xfrm>
            <a:off x="4548082" y="217855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D1A4C8D2-9668-4A73-B6E3-33A95CAF5CB4}"/>
              </a:ext>
            </a:extLst>
          </p:cNvPr>
          <p:cNvSpPr txBox="1"/>
          <p:nvPr/>
        </p:nvSpPr>
        <p:spPr>
          <a:xfrm>
            <a:off x="4266079" y="249129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061630B5-1788-4D30-B583-B56F61EE39D5}"/>
              </a:ext>
            </a:extLst>
          </p:cNvPr>
          <p:cNvSpPr txBox="1"/>
          <p:nvPr/>
        </p:nvSpPr>
        <p:spPr>
          <a:xfrm>
            <a:off x="4551004" y="3279452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2F157CE-F330-420C-9D72-6C649623732E}"/>
              </a:ext>
            </a:extLst>
          </p:cNvPr>
          <p:cNvSpPr/>
          <p:nvPr/>
        </p:nvSpPr>
        <p:spPr>
          <a:xfrm>
            <a:off x="6807348" y="1348907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C1344AF8-7D89-4E0A-936F-3602CC91752B}"/>
              </a:ext>
            </a:extLst>
          </p:cNvPr>
          <p:cNvSpPr/>
          <p:nvPr/>
        </p:nvSpPr>
        <p:spPr>
          <a:xfrm>
            <a:off x="7750258" y="1348907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69261611-8795-4A07-9D35-708C173EEA6D}"/>
              </a:ext>
            </a:extLst>
          </p:cNvPr>
          <p:cNvSpPr/>
          <p:nvPr/>
        </p:nvSpPr>
        <p:spPr>
          <a:xfrm>
            <a:off x="6807348" y="2282357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799BED9-6710-4328-A782-733D69EC2FB6}"/>
              </a:ext>
            </a:extLst>
          </p:cNvPr>
          <p:cNvSpPr/>
          <p:nvPr/>
        </p:nvSpPr>
        <p:spPr>
          <a:xfrm>
            <a:off x="7750258" y="2282357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1E84E636-7642-4CCC-ADC8-1B43A6F0BA62}"/>
              </a:ext>
            </a:extLst>
          </p:cNvPr>
          <p:cNvSpPr/>
          <p:nvPr/>
        </p:nvSpPr>
        <p:spPr>
          <a:xfrm>
            <a:off x="6121548" y="1807488"/>
            <a:ext cx="285750" cy="2857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A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5493654-88DB-4DE1-ADB7-727FC29DE4B5}"/>
              </a:ext>
            </a:extLst>
          </p:cNvPr>
          <p:cNvSpPr/>
          <p:nvPr/>
        </p:nvSpPr>
        <p:spPr>
          <a:xfrm>
            <a:off x="8455108" y="1815632"/>
            <a:ext cx="285750" cy="285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/>
              <a:t>F</a:t>
            </a: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453401A-F9F7-4787-B607-F74D2B51167B}"/>
              </a:ext>
            </a:extLst>
          </p:cNvPr>
          <p:cNvCxnSpPr>
            <a:cxnSpLocks/>
            <a:stCxn id="122" idx="7"/>
            <a:endCxn id="118" idx="2"/>
          </p:cNvCxnSpPr>
          <p:nvPr/>
        </p:nvCxnSpPr>
        <p:spPr>
          <a:xfrm flipV="1">
            <a:off x="6365451" y="1491782"/>
            <a:ext cx="441897" cy="35755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072735B6-963E-4319-A675-21A413ECD5D6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6365451" y="2034707"/>
            <a:ext cx="441897" cy="39052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78BBD13E-23A4-4B7E-8A17-31ED5DA31351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>
            <a:off x="7093098" y="2425232"/>
            <a:ext cx="65716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9631D01C-3F55-459B-9D9A-5C0768A0093B}"/>
              </a:ext>
            </a:extLst>
          </p:cNvPr>
          <p:cNvCxnSpPr>
            <a:cxnSpLocks/>
            <a:stCxn id="119" idx="6"/>
            <a:endCxn id="123" idx="1"/>
          </p:cNvCxnSpPr>
          <p:nvPr/>
        </p:nvCxnSpPr>
        <p:spPr>
          <a:xfrm>
            <a:off x="8036008" y="1491782"/>
            <a:ext cx="460947" cy="36569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932DBE07-6ED4-4939-8338-38BF88EE5888}"/>
              </a:ext>
            </a:extLst>
          </p:cNvPr>
          <p:cNvCxnSpPr>
            <a:cxnSpLocks/>
            <a:endCxn id="123" idx="3"/>
          </p:cNvCxnSpPr>
          <p:nvPr/>
        </p:nvCxnSpPr>
        <p:spPr>
          <a:xfrm flipV="1">
            <a:off x="8036008" y="2059535"/>
            <a:ext cx="460947" cy="36569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173B55C-387D-4195-A90C-BDF1287FA4FF}"/>
              </a:ext>
            </a:extLst>
          </p:cNvPr>
          <p:cNvCxnSpPr>
            <a:cxnSpLocks/>
            <a:stCxn id="118" idx="5"/>
            <a:endCxn id="121" idx="1"/>
          </p:cNvCxnSpPr>
          <p:nvPr/>
        </p:nvCxnSpPr>
        <p:spPr>
          <a:xfrm>
            <a:off x="7051251" y="1592810"/>
            <a:ext cx="740854" cy="73139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C605617B-1B5A-47D0-BF14-BD5DB2DF64AC}"/>
              </a:ext>
            </a:extLst>
          </p:cNvPr>
          <p:cNvCxnSpPr>
            <a:cxnSpLocks/>
            <a:stCxn id="120" idx="7"/>
            <a:endCxn id="119" idx="3"/>
          </p:cNvCxnSpPr>
          <p:nvPr/>
        </p:nvCxnSpPr>
        <p:spPr>
          <a:xfrm flipV="1">
            <a:off x="7051251" y="1592810"/>
            <a:ext cx="740854" cy="73139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90A30C7C-68C3-4960-838C-78522CC9CB3D}"/>
              </a:ext>
            </a:extLst>
          </p:cNvPr>
          <p:cNvCxnSpPr>
            <a:cxnSpLocks/>
            <a:stCxn id="118" idx="4"/>
            <a:endCxn id="120" idx="0"/>
          </p:cNvCxnSpPr>
          <p:nvPr/>
        </p:nvCxnSpPr>
        <p:spPr>
          <a:xfrm>
            <a:off x="6950223" y="1634657"/>
            <a:ext cx="0" cy="6477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894B065F-E177-422F-8CE1-486D950AC8AA}"/>
              </a:ext>
            </a:extLst>
          </p:cNvPr>
          <p:cNvCxnSpPr>
            <a:cxnSpLocks/>
            <a:stCxn id="118" idx="6"/>
            <a:endCxn id="119" idx="2"/>
          </p:cNvCxnSpPr>
          <p:nvPr/>
        </p:nvCxnSpPr>
        <p:spPr>
          <a:xfrm>
            <a:off x="7093098" y="1491782"/>
            <a:ext cx="65716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B248D0B4-E4A9-4549-AEC0-CD6B2A07E0BA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>
            <a:off x="7893133" y="1634657"/>
            <a:ext cx="0" cy="6477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61133E5-B7DE-4E32-9F84-58E36C74B0C3}"/>
              </a:ext>
            </a:extLst>
          </p:cNvPr>
          <p:cNvSpPr txBox="1"/>
          <p:nvPr/>
        </p:nvSpPr>
        <p:spPr>
          <a:xfrm>
            <a:off x="8197869" y="147071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4A24D3A-3027-4FA9-94B0-3BE6FA81BD50}"/>
              </a:ext>
            </a:extLst>
          </p:cNvPr>
          <p:cNvSpPr txBox="1"/>
          <p:nvPr/>
        </p:nvSpPr>
        <p:spPr>
          <a:xfrm>
            <a:off x="6699732" y="1828703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44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171F8C4-5060-4F02-8588-9A78E7225133}"/>
              </a:ext>
            </a:extLst>
          </p:cNvPr>
          <p:cNvSpPr txBox="1"/>
          <p:nvPr/>
        </p:nvSpPr>
        <p:spPr>
          <a:xfrm>
            <a:off x="8197869" y="221885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792FBC4D-AC8D-4201-95F8-AC62E68DD71E}"/>
              </a:ext>
            </a:extLst>
          </p:cNvPr>
          <p:cNvSpPr txBox="1"/>
          <p:nvPr/>
        </p:nvSpPr>
        <p:spPr>
          <a:xfrm>
            <a:off x="6372903" y="219942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96E62786-8B44-435E-BEFD-5384FC94420B}"/>
              </a:ext>
            </a:extLst>
          </p:cNvPr>
          <p:cNvSpPr txBox="1"/>
          <p:nvPr/>
        </p:nvSpPr>
        <p:spPr>
          <a:xfrm>
            <a:off x="6347480" y="150881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4C95E39-1715-40C1-9023-13C652882EF6}"/>
              </a:ext>
            </a:extLst>
          </p:cNvPr>
          <p:cNvSpPr txBox="1"/>
          <p:nvPr/>
        </p:nvSpPr>
        <p:spPr>
          <a:xfrm>
            <a:off x="7890212" y="1831048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41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DE3209E-6522-4DFA-80B7-338842DC3C1F}"/>
              </a:ext>
            </a:extLst>
          </p:cNvPr>
          <p:cNvSpPr txBox="1"/>
          <p:nvPr/>
        </p:nvSpPr>
        <p:spPr>
          <a:xfrm>
            <a:off x="7576873" y="167023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26F16738-ACA7-4032-918E-F8240C3CA776}"/>
              </a:ext>
            </a:extLst>
          </p:cNvPr>
          <p:cNvSpPr txBox="1"/>
          <p:nvPr/>
        </p:nvSpPr>
        <p:spPr>
          <a:xfrm>
            <a:off x="7293058" y="131146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E1DC4015-C177-43D3-872A-F38984F36940}"/>
              </a:ext>
            </a:extLst>
          </p:cNvPr>
          <p:cNvSpPr txBox="1"/>
          <p:nvPr/>
        </p:nvSpPr>
        <p:spPr>
          <a:xfrm>
            <a:off x="6961559" y="1670783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28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5D1FAE7-354D-4D9F-8EB1-5ADC775F1171}"/>
              </a:ext>
            </a:extLst>
          </p:cNvPr>
          <p:cNvSpPr txBox="1"/>
          <p:nvPr/>
        </p:nvSpPr>
        <p:spPr>
          <a:xfrm>
            <a:off x="7297473" y="24103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ED260772-698D-46D3-9ADE-8777AD0A521B}"/>
              </a:ext>
            </a:extLst>
          </p:cNvPr>
          <p:cNvCxnSpPr/>
          <p:nvPr/>
        </p:nvCxnSpPr>
        <p:spPr>
          <a:xfrm>
            <a:off x="1661982" y="1315958"/>
            <a:ext cx="439868" cy="148662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F80ABC87-DC0B-449E-A848-87C773772616}"/>
              </a:ext>
            </a:extLst>
          </p:cNvPr>
          <p:cNvCxnSpPr>
            <a:cxnSpLocks/>
          </p:cNvCxnSpPr>
          <p:nvPr/>
        </p:nvCxnSpPr>
        <p:spPr>
          <a:xfrm flipH="1">
            <a:off x="4266079" y="2114875"/>
            <a:ext cx="1485900" cy="139540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618BF578-07FC-4F47-A715-E3208B9FF244}"/>
              </a:ext>
            </a:extLst>
          </p:cNvPr>
          <p:cNvCxnSpPr>
            <a:cxnSpLocks/>
          </p:cNvCxnSpPr>
          <p:nvPr/>
        </p:nvCxnSpPr>
        <p:spPr>
          <a:xfrm flipH="1">
            <a:off x="8149197" y="1149350"/>
            <a:ext cx="102349" cy="14637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" name="ZoneTexte 206">
            <a:extLst>
              <a:ext uri="{FF2B5EF4-FFF2-40B4-BE49-F238E27FC236}">
                <a16:creationId xmlns:a16="http://schemas.microsoft.com/office/drawing/2014/main" id="{61CDAAF9-607D-47D5-A07E-373B69B98B35}"/>
              </a:ext>
            </a:extLst>
          </p:cNvPr>
          <p:cNvSpPr txBox="1"/>
          <p:nvPr/>
        </p:nvSpPr>
        <p:spPr>
          <a:xfrm>
            <a:off x="427058" y="2815017"/>
            <a:ext cx="2189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Contrainte marginale forte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A7CD7C5F-2089-430F-82BB-10488CE78DF0}"/>
              </a:ext>
            </a:extLst>
          </p:cNvPr>
          <p:cNvSpPr txBox="1"/>
          <p:nvPr/>
        </p:nvSpPr>
        <p:spPr>
          <a:xfrm>
            <a:off x="6655664" y="2678956"/>
            <a:ext cx="232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Contrainte postérieure forte</a:t>
            </a:r>
          </a:p>
        </p:txBody>
      </p:sp>
    </p:spTree>
    <p:extLst>
      <p:ext uri="{BB962C8B-B14F-4D97-AF65-F5344CB8AC3E}">
        <p14:creationId xmlns:p14="http://schemas.microsoft.com/office/powerpoint/2010/main" val="63658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 et du stage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5" y="710924"/>
            <a:ext cx="8677656" cy="3848101"/>
          </a:xfrm>
        </p:spPr>
        <p:txBody>
          <a:bodyPr/>
          <a:lstStyle/>
          <a:p>
            <a:r>
              <a:rPr lang="fr-FR" sz="1600" b="0" dirty="0">
                <a:ea typeface="Times New Roman" panose="02020603050405020304" pitchFamily="18" charset="0"/>
              </a:rPr>
              <a:t>Stage réalisé sur le site de </a:t>
            </a:r>
            <a:r>
              <a:rPr lang="fr-FR" sz="1600" dirty="0">
                <a:ea typeface="Times New Roman" panose="02020603050405020304" pitchFamily="18" charset="0"/>
              </a:rPr>
              <a:t>DMS</a:t>
            </a:r>
            <a:r>
              <a:rPr lang="fr-FR" sz="1600" b="0" dirty="0">
                <a:ea typeface="Times New Roman" panose="02020603050405020304" pitchFamily="18" charset="0"/>
              </a:rPr>
              <a:t> </a:t>
            </a:r>
            <a:r>
              <a:rPr lang="fr-FR" sz="1600" dirty="0">
                <a:ea typeface="Times New Roman" panose="02020603050405020304" pitchFamily="18" charset="0"/>
              </a:rPr>
              <a:t>à Élancourt </a:t>
            </a:r>
            <a:r>
              <a:rPr lang="fr-FR" sz="1600" b="0" dirty="0">
                <a:ea typeface="Times New Roman" panose="02020603050405020304" pitchFamily="18" charset="0"/>
              </a:rPr>
              <a:t>(78).</a:t>
            </a:r>
          </a:p>
          <a:p>
            <a:pPr lvl="1"/>
            <a:r>
              <a:rPr lang="fr-FR" sz="1400" b="0" dirty="0">
                <a:ea typeface="Times New Roman" panose="02020603050405020304" pitchFamily="18" charset="0"/>
              </a:rPr>
              <a:t>DMS signifie Defense Mission System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Il s’agit d’une branche spécialisée dans </a:t>
            </a:r>
            <a:r>
              <a:rPr lang="fr-FR" sz="1400" b="1" dirty="0">
                <a:ea typeface="Times New Roman" panose="02020603050405020304" pitchFamily="18" charset="0"/>
              </a:rPr>
              <a:t>les</a:t>
            </a:r>
            <a:r>
              <a:rPr lang="fr-FR" sz="1400" dirty="0">
                <a:ea typeface="Times New Roman" panose="02020603050405020304" pitchFamily="18" charset="0"/>
              </a:rPr>
              <a:t> </a:t>
            </a:r>
            <a:r>
              <a:rPr lang="fr-FR" sz="1400" b="1" dirty="0">
                <a:ea typeface="Times New Roman" panose="02020603050405020304" pitchFamily="18" charset="0"/>
              </a:rPr>
              <a:t>télécommunications, les radars et l’avionique</a:t>
            </a:r>
            <a:br>
              <a:rPr lang="fr-FR" sz="1400" dirty="0">
                <a:ea typeface="Times New Roman" panose="02020603050405020304" pitchFamily="18" charset="0"/>
              </a:rPr>
            </a:br>
            <a:endParaRPr lang="fr-FR" sz="1400" b="0" dirty="0">
              <a:ea typeface="Times New Roman" panose="02020603050405020304" pitchFamily="18" charset="0"/>
            </a:endParaRPr>
          </a:p>
          <a:p>
            <a:r>
              <a:rPr lang="fr-FR" sz="1600" b="0" dirty="0">
                <a:ea typeface="Times New Roman" panose="02020603050405020304" pitchFamily="18" charset="0"/>
              </a:rPr>
              <a:t>Le site se divise en plusieurs </a:t>
            </a:r>
            <a:r>
              <a:rPr lang="fr-FR" sz="1600" dirty="0">
                <a:ea typeface="Times New Roman" panose="02020603050405020304" pitchFamily="18" charset="0"/>
              </a:rPr>
              <a:t>directions techniques </a:t>
            </a:r>
            <a:r>
              <a:rPr lang="fr-FR" sz="1600" b="0" dirty="0">
                <a:ea typeface="Times New Roman" panose="02020603050405020304" pitchFamily="18" charset="0"/>
              </a:rPr>
              <a:t>(DT). Mon stage s’est déroulé au sein de la </a:t>
            </a:r>
            <a:r>
              <a:rPr lang="fr-FR" sz="1600" dirty="0">
                <a:ea typeface="Times New Roman" panose="02020603050405020304" pitchFamily="18" charset="0"/>
              </a:rPr>
              <a:t>DT Intelligence Artificielle.</a:t>
            </a:r>
            <a:br>
              <a:rPr lang="fr-FR" sz="1600" dirty="0">
                <a:ea typeface="Times New Roman" panose="02020603050405020304" pitchFamily="18" charset="0"/>
              </a:rPr>
            </a:br>
            <a:endParaRPr lang="fr-FR" sz="1600" dirty="0">
              <a:ea typeface="Times New Roman" panose="02020603050405020304" pitchFamily="18" charset="0"/>
            </a:endParaRPr>
          </a:p>
          <a:p>
            <a:r>
              <a:rPr lang="fr-FR" sz="1600" b="0" dirty="0">
                <a:ea typeface="Times New Roman" panose="02020603050405020304" pitchFamily="18" charset="0"/>
              </a:rPr>
              <a:t>A l’image de chaque direction technique, cette DT comprend une branche recherche. Mes collègues de bureau étaient tous stagiaires ou thésards en </a:t>
            </a:r>
            <a:r>
              <a:rPr lang="fr-FR" sz="1600" dirty="0">
                <a:ea typeface="Times New Roman" panose="02020603050405020304" pitchFamily="18" charset="0"/>
              </a:rPr>
              <a:t>intelligence artificielle appliquée aux technologies radar.</a:t>
            </a:r>
            <a:br>
              <a:rPr lang="fr-FR" sz="1600" dirty="0">
                <a:ea typeface="Times New Roman" panose="02020603050405020304" pitchFamily="18" charset="0"/>
              </a:rPr>
            </a:br>
            <a:endParaRPr lang="fr-FR" sz="1600" dirty="0">
              <a:ea typeface="Times New Roman" panose="02020603050405020304" pitchFamily="18" charset="0"/>
            </a:endParaRPr>
          </a:p>
          <a:p>
            <a:r>
              <a:rPr lang="fr-FR" sz="1600" b="0" dirty="0">
                <a:ea typeface="Times New Roman" panose="02020603050405020304" pitchFamily="18" charset="0"/>
              </a:rPr>
              <a:t>Encadré par M. Cyrille ENDERLI, </a:t>
            </a:r>
            <a:r>
              <a:rPr lang="fr-FR" sz="1600" dirty="0">
                <a:ea typeface="Times New Roman" panose="02020603050405020304" pitchFamily="18" charset="0"/>
              </a:rPr>
              <a:t>docteur en optique, image et signal</a:t>
            </a:r>
            <a:r>
              <a:rPr lang="fr-FR" sz="1600" b="0" dirty="0">
                <a:ea typeface="Times New Roman" panose="02020603050405020304" pitchFamily="18" charset="0"/>
              </a:rPr>
              <a:t> ainsi que </a:t>
            </a:r>
            <a:r>
              <a:rPr lang="fr-FR" sz="1600" dirty="0">
                <a:ea typeface="Times New Roman" panose="02020603050405020304" pitchFamily="18" charset="0"/>
              </a:rPr>
              <a:t>responsable du service IA </a:t>
            </a:r>
            <a:r>
              <a:rPr lang="fr-FR" sz="1600" b="0" dirty="0">
                <a:ea typeface="Times New Roman" panose="02020603050405020304" pitchFamily="18" charset="0"/>
              </a:rPr>
              <a:t>à Thales DMS.</a:t>
            </a:r>
            <a:endParaRPr lang="fr-FR" sz="14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2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 et du stage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0115" y="977624"/>
            <a:ext cx="8623884" cy="3848101"/>
          </a:xfrm>
        </p:spPr>
        <p:txBody>
          <a:bodyPr/>
          <a:lstStyle/>
          <a:p>
            <a:r>
              <a:rPr lang="fr-FR" sz="1600" b="0" dirty="0">
                <a:ea typeface="Times New Roman" panose="02020603050405020304" pitchFamily="18" charset="0"/>
              </a:rPr>
              <a:t>L’objectif de mon stage était d’évaluer </a:t>
            </a:r>
            <a:r>
              <a:rPr lang="fr-FR" sz="1600" dirty="0">
                <a:ea typeface="Times New Roman" panose="02020603050405020304" pitchFamily="18" charset="0"/>
              </a:rPr>
              <a:t>l’applicabilité de l’informatique quantique adiabatique à des problématiques radars</a:t>
            </a:r>
            <a:r>
              <a:rPr lang="fr-FR" sz="1600" b="0" dirty="0">
                <a:ea typeface="Times New Roman" panose="02020603050405020304" pitchFamily="18" charset="0"/>
              </a:rPr>
              <a:t>. Ces problématiques sont les suivantes :</a:t>
            </a: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L’optimisation de formes d’ondes,</a:t>
            </a: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La segmentation d’images radar,</a:t>
            </a: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La détection de pannes en production,</a:t>
            </a: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L’allocation de ressources S-Dimensionnelle.</a:t>
            </a:r>
            <a:br>
              <a:rPr lang="fr-FR" sz="1400" b="1" dirty="0">
                <a:ea typeface="Times New Roman" panose="02020603050405020304" pitchFamily="18" charset="0"/>
              </a:rPr>
            </a:br>
            <a:endParaRPr lang="fr-FR" sz="1400" b="1" dirty="0">
              <a:ea typeface="Times New Roman" panose="02020603050405020304" pitchFamily="18" charset="0"/>
            </a:endParaRPr>
          </a:p>
          <a:p>
            <a:r>
              <a:rPr lang="fr-FR" sz="1600" b="0" dirty="0">
                <a:ea typeface="Times New Roman" panose="02020603050405020304" pitchFamily="18" charset="0"/>
              </a:rPr>
              <a:t>Pour chacune de ses problématiques, en plus de leur mise en application, une </a:t>
            </a:r>
            <a:r>
              <a:rPr lang="fr-FR" sz="1600" dirty="0">
                <a:ea typeface="Times New Roman" panose="02020603050405020304" pitchFamily="18" charset="0"/>
              </a:rPr>
              <a:t>comparaison avec les méthodes classiques </a:t>
            </a:r>
            <a:r>
              <a:rPr lang="fr-FR" sz="1600" b="0" dirty="0">
                <a:ea typeface="Times New Roman" panose="02020603050405020304" pitchFamily="18" charset="0"/>
              </a:rPr>
              <a:t>et une </a:t>
            </a:r>
            <a:r>
              <a:rPr lang="fr-FR" sz="1600" dirty="0">
                <a:ea typeface="Times New Roman" panose="02020603050405020304" pitchFamily="18" charset="0"/>
              </a:rPr>
              <a:t>veille technologie </a:t>
            </a:r>
            <a:r>
              <a:rPr lang="fr-FR" sz="1600" b="0" dirty="0">
                <a:ea typeface="Times New Roman" panose="02020603050405020304" pitchFamily="18" charset="0"/>
              </a:rPr>
              <a:t>était demandée.</a:t>
            </a:r>
          </a:p>
        </p:txBody>
      </p:sp>
    </p:spTree>
    <p:extLst>
      <p:ext uri="{BB962C8B-B14F-4D97-AF65-F5344CB8AC3E}">
        <p14:creationId xmlns:p14="http://schemas.microsoft.com/office/powerpoint/2010/main" val="17362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6344" y="960282"/>
            <a:ext cx="8677656" cy="384810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/>
              <a:t>2.  L’informatique quantique : </a:t>
            </a:r>
            <a:br>
              <a:rPr lang="fr-FR" sz="2800" dirty="0"/>
            </a:br>
            <a:r>
              <a:rPr lang="fr-FR" sz="2800" dirty="0"/>
              <a:t>     </a:t>
            </a:r>
            <a:r>
              <a:rPr lang="fr-FR" sz="2400" dirty="0">
                <a:solidFill>
                  <a:schemeClr val="tx1"/>
                </a:solidFill>
              </a:rPr>
              <a:t>Contexte et principes fondamentaux</a:t>
            </a:r>
            <a:endParaRPr lang="fr-F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fr-FR" sz="2000" b="0" dirty="0"/>
            </a:br>
            <a:endParaRPr lang="fr-FR" sz="2000" b="0" dirty="0"/>
          </a:p>
          <a:p>
            <a:pPr marL="0" indent="0">
              <a:buNone/>
            </a:pPr>
            <a:endParaRPr lang="fr-FR" sz="1600" b="0" dirty="0"/>
          </a:p>
          <a:p>
            <a:endParaRPr lang="fr-FR" sz="1600" b="0" dirty="0"/>
          </a:p>
          <a:p>
            <a:pPr marL="168275" lvl="1" indent="0">
              <a:buNone/>
            </a:pP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1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Informatique quantique : Contexte et principes fondamentaux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710924"/>
            <a:ext cx="8737535" cy="3848101"/>
          </a:xfrm>
        </p:spPr>
        <p:txBody>
          <a:bodyPr/>
          <a:lstStyle/>
          <a:p>
            <a:endParaRPr lang="fr-FR" sz="1600" b="0" dirty="0">
              <a:ea typeface="Times New Roman" panose="02020603050405020304" pitchFamily="18" charset="0"/>
            </a:endParaRP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endParaRPr lang="fr-FR" sz="1600" b="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sz="1600" b="0" dirty="0">
                <a:ea typeface="Times New Roman" panose="02020603050405020304" pitchFamily="18" charset="0"/>
              </a:rPr>
            </a:br>
            <a:endParaRPr lang="fr-FR" sz="1600" b="0" dirty="0">
              <a:ea typeface="Times New Roman" panose="02020603050405020304" pitchFamily="18" charset="0"/>
            </a:endParaRPr>
          </a:p>
          <a:p>
            <a:pPr lvl="1"/>
            <a:r>
              <a:rPr lang="fr-FR" sz="1400" b="0" dirty="0">
                <a:ea typeface="Times New Roman" panose="02020603050405020304" pitchFamily="18" charset="0"/>
              </a:rPr>
              <a:t>L’informatique quantique </a:t>
            </a:r>
            <a:r>
              <a:rPr lang="fr-FR" sz="1400" b="1" dirty="0">
                <a:ea typeface="Times New Roman" panose="02020603050405020304" pitchFamily="18" charset="0"/>
              </a:rPr>
              <a:t>tire profit des propriétés de la mécanique quantique </a:t>
            </a:r>
            <a:r>
              <a:rPr lang="fr-FR" sz="1400" b="0" dirty="0">
                <a:ea typeface="Times New Roman" panose="02020603050405020304" pitchFamily="18" charset="0"/>
              </a:rPr>
              <a:t>afin de réaliser des opérations logiques.</a:t>
            </a:r>
          </a:p>
          <a:p>
            <a:pPr lvl="1"/>
            <a:r>
              <a:rPr lang="fr-FR" sz="1400" b="0" dirty="0">
                <a:ea typeface="Times New Roman" panose="02020603050405020304" pitchFamily="18" charset="0"/>
              </a:rPr>
              <a:t>Après la conception de plusieurs modèles théoriques d’ordinateurs quantiques, 1994 marque un tournant en démontrant la supériorité d’un algorithme quantique sur un algorithme classique.</a:t>
            </a:r>
          </a:p>
          <a:p>
            <a:pPr lvl="2"/>
            <a:r>
              <a:rPr lang="fr-FR" sz="1300" dirty="0">
                <a:ea typeface="Times New Roman" panose="02020603050405020304" pitchFamily="18" charset="0"/>
              </a:rPr>
              <a:t>A partir de cette date, de nombreux autres algorithmes seront trouvés</a:t>
            </a:r>
          </a:p>
          <a:p>
            <a:pPr lvl="2"/>
            <a:r>
              <a:rPr lang="fr-FR" sz="1300" dirty="0">
                <a:ea typeface="Times New Roman" panose="02020603050405020304" pitchFamily="18" charset="0"/>
              </a:rPr>
              <a:t>Ces découvertes sont à l’origine de la notion de « </a:t>
            </a:r>
            <a:r>
              <a:rPr lang="fr-FR" sz="1300" b="1" dirty="0">
                <a:ea typeface="Times New Roman" panose="02020603050405020304" pitchFamily="18" charset="0"/>
              </a:rPr>
              <a:t>Suprématie quantique </a:t>
            </a:r>
            <a:r>
              <a:rPr lang="fr-FR" sz="1300" dirty="0">
                <a:ea typeface="Times New Roman" panose="02020603050405020304" pitchFamily="18" charset="0"/>
              </a:rPr>
              <a:t>»</a:t>
            </a:r>
            <a:endParaRPr lang="fr-FR" sz="1300" b="0" dirty="0">
              <a:ea typeface="Times New Roman" panose="02020603050405020304" pitchFamily="18" charset="0"/>
            </a:endParaRPr>
          </a:p>
        </p:txBody>
      </p:sp>
      <p:pic>
        <p:nvPicPr>
          <p:cNvPr id="3" name="Image 2" descr="Une image contenant texte, périphérique, capture d’écran, pied à coulisse&#10;&#10;Description générée automatiquement">
            <a:extLst>
              <a:ext uri="{FF2B5EF4-FFF2-40B4-BE49-F238E27FC236}">
                <a16:creationId xmlns:a16="http://schemas.microsoft.com/office/drawing/2014/main" id="{BFA1D844-D397-4602-B198-00D3A64B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68" y="710924"/>
            <a:ext cx="5701263" cy="18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0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Informatique quantique : Contexte et principes fondamentaux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64" y="710924"/>
            <a:ext cx="8737535" cy="3848101"/>
          </a:xfrm>
        </p:spPr>
        <p:txBody>
          <a:bodyPr/>
          <a:lstStyle/>
          <a:p>
            <a:r>
              <a:rPr lang="fr-FR" sz="1600" b="0" dirty="0">
                <a:ea typeface="Times New Roman" panose="02020603050405020304" pitchFamily="18" charset="0"/>
              </a:rPr>
              <a:t>Aujourd’hui, le développement de l’informatique quantique est principalement limité par des </a:t>
            </a:r>
            <a:r>
              <a:rPr lang="fr-FR" sz="1600" dirty="0">
                <a:ea typeface="Times New Roman" panose="02020603050405020304" pitchFamily="18" charset="0"/>
              </a:rPr>
              <a:t>contraintes hardware</a:t>
            </a:r>
            <a:r>
              <a:rPr lang="fr-FR" sz="1600" b="0" dirty="0">
                <a:ea typeface="Times New Roman" panose="02020603050405020304" pitchFamily="18" charset="0"/>
              </a:rPr>
              <a:t>. Ces contraintes sont liées à la </a:t>
            </a:r>
            <a:r>
              <a:rPr lang="fr-FR" sz="1600" dirty="0">
                <a:ea typeface="Times New Roman" panose="02020603050405020304" pitchFamily="18" charset="0"/>
              </a:rPr>
              <a:t>nécessité de maintenir certaines propriétés </a:t>
            </a:r>
            <a:r>
              <a:rPr lang="fr-FR" sz="1600" b="0" dirty="0">
                <a:ea typeface="Times New Roman" panose="02020603050405020304" pitchFamily="18" charset="0"/>
              </a:rPr>
              <a:t>sans lesquelles le calcul quantique est impossible.</a:t>
            </a: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La superposition d’état,</a:t>
            </a:r>
          </a:p>
          <a:p>
            <a:pPr lvl="1"/>
            <a:r>
              <a:rPr lang="fr-FR" sz="1400" b="1" dirty="0">
                <a:ea typeface="Times New Roman" panose="02020603050405020304" pitchFamily="18" charset="0"/>
              </a:rPr>
              <a:t>L’intrication.</a:t>
            </a:r>
          </a:p>
          <a:p>
            <a:pPr marL="168275" lvl="1" indent="0">
              <a:buNone/>
            </a:pPr>
            <a:endParaRPr lang="fr-FR" sz="1400" b="0" dirty="0">
              <a:ea typeface="Times New Roman" panose="02020603050405020304" pitchFamily="18" charset="0"/>
            </a:endParaRPr>
          </a:p>
          <a:p>
            <a:r>
              <a:rPr lang="fr-FR" sz="1600" dirty="0">
                <a:ea typeface="Times New Roman" panose="02020603050405020304" pitchFamily="18" charset="0"/>
              </a:rPr>
              <a:t>Le principe de superposition </a:t>
            </a:r>
            <a:r>
              <a:rPr lang="fr-FR" sz="1600" b="0" dirty="0">
                <a:ea typeface="Times New Roman" panose="02020603050405020304" pitchFamily="18" charset="0"/>
              </a:rPr>
              <a:t>implique qu’une particule n’est pas dans un seul état </a:t>
            </a:r>
            <a:br>
              <a:rPr lang="fr-FR" sz="1600" b="0" dirty="0">
                <a:ea typeface="Times New Roman" panose="02020603050405020304" pitchFamily="18" charset="0"/>
              </a:rPr>
            </a:br>
            <a:r>
              <a:rPr lang="fr-FR" sz="1600" b="0" dirty="0">
                <a:ea typeface="Times New Roman" panose="02020603050405020304" pitchFamily="18" charset="0"/>
              </a:rPr>
              <a:t>« </a:t>
            </a:r>
            <a:r>
              <a:rPr lang="fr-FR" sz="1600" dirty="0">
                <a:ea typeface="Times New Roman" panose="02020603050405020304" pitchFamily="18" charset="0"/>
              </a:rPr>
              <a:t>à la fois </a:t>
            </a:r>
            <a:r>
              <a:rPr lang="fr-FR" sz="1600" b="0" dirty="0">
                <a:ea typeface="Times New Roman" panose="02020603050405020304" pitchFamily="18" charset="0"/>
              </a:rPr>
              <a:t>», mais dans une superposition de tous les états possibles « </a:t>
            </a:r>
            <a:r>
              <a:rPr lang="fr-FR" sz="1600" dirty="0">
                <a:ea typeface="Times New Roman" panose="02020603050405020304" pitchFamily="18" charset="0"/>
              </a:rPr>
              <a:t>en même temps </a:t>
            </a:r>
            <a:r>
              <a:rPr lang="fr-FR" sz="1600" b="0" dirty="0">
                <a:ea typeface="Times New Roman" panose="02020603050405020304" pitchFamily="18" charset="0"/>
              </a:rPr>
              <a:t>»</a:t>
            </a:r>
          </a:p>
          <a:p>
            <a:pPr lvl="1"/>
            <a:r>
              <a:rPr lang="fr-FR" sz="1400" b="0" dirty="0">
                <a:ea typeface="Times New Roman" panose="02020603050405020304" pitchFamily="18" charset="0"/>
              </a:rPr>
              <a:t>Cette superposition est effective tant que l’on ne réalise pas de mesure sur la particule. Une fois la particule mesurée, on </a:t>
            </a:r>
            <a:r>
              <a:rPr lang="fr-FR" sz="1400" b="1" dirty="0">
                <a:ea typeface="Times New Roman" panose="02020603050405020304" pitchFamily="18" charset="0"/>
              </a:rPr>
              <a:t>détermine</a:t>
            </a:r>
            <a:r>
              <a:rPr lang="fr-FR" sz="1400" b="0" dirty="0">
                <a:ea typeface="Times New Roman" panose="02020603050405020304" pitchFamily="18" charset="0"/>
              </a:rPr>
              <a:t> son état.</a:t>
            </a:r>
          </a:p>
          <a:p>
            <a:pPr lvl="1"/>
            <a:r>
              <a:rPr lang="fr-FR" sz="1400" dirty="0">
                <a:ea typeface="Times New Roman" panose="02020603050405020304" pitchFamily="18" charset="0"/>
              </a:rPr>
              <a:t>Cette propriété est fortement liée au </a:t>
            </a:r>
            <a:r>
              <a:rPr lang="fr-FR" sz="1400" b="1" dirty="0">
                <a:ea typeface="Times New Roman" panose="02020603050405020304" pitchFamily="18" charset="0"/>
              </a:rPr>
              <a:t>principe d’indétermination</a:t>
            </a:r>
            <a:r>
              <a:rPr lang="fr-FR" sz="1400" dirty="0">
                <a:ea typeface="Times New Roman" panose="02020603050405020304" pitchFamily="18" charset="0"/>
              </a:rPr>
              <a:t>. La probabilité de mesure d’un état est </a:t>
            </a:r>
            <a:r>
              <a:rPr lang="fr-FR" sz="1400" b="1" dirty="0">
                <a:ea typeface="Times New Roman" panose="02020603050405020304" pitchFamily="18" charset="0"/>
              </a:rPr>
              <a:t>régie par la fonction d’onde</a:t>
            </a:r>
            <a:r>
              <a:rPr lang="fr-FR" sz="1400" dirty="0">
                <a:ea typeface="Times New Roman" panose="02020603050405020304" pitchFamily="18" charset="0"/>
              </a:rPr>
              <a:t>, et la mesure nécessite de </a:t>
            </a:r>
            <a:r>
              <a:rPr lang="fr-FR" sz="1400" b="1" dirty="0">
                <a:ea typeface="Times New Roman" panose="02020603050405020304" pitchFamily="18" charset="0"/>
              </a:rPr>
              <a:t>connaitre la position </a:t>
            </a:r>
            <a:r>
              <a:rPr lang="fr-FR" sz="1400" dirty="0">
                <a:ea typeface="Times New Roman" panose="02020603050405020304" pitchFamily="18" charset="0"/>
              </a:rPr>
              <a:t>de la particule (</a:t>
            </a:r>
            <a:r>
              <a:rPr lang="fr-FR" sz="1400" b="1" dirty="0">
                <a:ea typeface="Times New Roman" panose="02020603050405020304" pitchFamily="18" charset="0"/>
              </a:rPr>
              <a:t>aspect corpusculaire</a:t>
            </a:r>
            <a:r>
              <a:rPr lang="fr-FR" sz="1400" dirty="0">
                <a:ea typeface="Times New Roman" panose="02020603050405020304" pitchFamily="18" charset="0"/>
              </a:rPr>
              <a:t>). Dès lors qu’on considère la position de la particule, l’aspect ondulatoire disparait, faisant « </a:t>
            </a:r>
            <a:r>
              <a:rPr lang="fr-FR" sz="1400" b="1" dirty="0">
                <a:ea typeface="Times New Roman" panose="02020603050405020304" pitchFamily="18" charset="0"/>
              </a:rPr>
              <a:t>s’effondrer</a:t>
            </a:r>
            <a:r>
              <a:rPr lang="fr-FR" sz="1400" dirty="0">
                <a:ea typeface="Times New Roman" panose="02020603050405020304" pitchFamily="18" charset="0"/>
              </a:rPr>
              <a:t> » la superposition d’état.</a:t>
            </a:r>
            <a:endParaRPr lang="fr-FR" sz="1400" b="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44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16.9_VF">
  <a:themeElements>
    <a:clrScheme name="THALES 01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  <a:prstDash val="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3" id="{72344226-B95F-3A49-8C7D-0EEDA1B0D97F}" vid="{491DDD7D-C24C-E84A-A743-68B6F37741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4b477b7-b45b-4633-aa19-2aca1335f9d0" Revision="1" Stencil="System.MyShapes" StencilVersion="1.0"/>
</Control>
</file>

<file path=customXml/itemProps1.xml><?xml version="1.0" encoding="utf-8"?>
<ds:datastoreItem xmlns:ds="http://schemas.openxmlformats.org/officeDocument/2006/customXml" ds:itemID="{B181E9EB-6B60-4A85-A42B-EB20B16E3A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Thales_global_16.9_new_VA</Template>
  <TotalTime>41773</TotalTime>
  <Words>4344</Words>
  <Application>Microsoft Office PowerPoint</Application>
  <PresentationFormat>Affichage à l'écran (16:9)</PresentationFormat>
  <Paragraphs>458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Century Gothic</vt:lpstr>
      <vt:lpstr>Lucida Grande</vt:lpstr>
      <vt:lpstr>Times New Roman</vt:lpstr>
      <vt:lpstr>Thales_global_16.9_VF</vt:lpstr>
      <vt:lpstr>Stage de recherche et développement en informatique quantique  Thales DMS Élancourt   </vt:lpstr>
      <vt:lpstr>Plan de la présentation</vt:lpstr>
      <vt:lpstr>Plan de la présentation</vt:lpstr>
      <vt:lpstr>Présentation de l’entreprise et du stage</vt:lpstr>
      <vt:lpstr>Présentation de l’entreprise et du stage</vt:lpstr>
      <vt:lpstr>Présentation de l’entreprise et du stage</vt:lpstr>
      <vt:lpstr>Plan de la présentation</vt:lpstr>
      <vt:lpstr>Informatique quantique : Contexte et principes fondamentaux</vt:lpstr>
      <vt:lpstr>Informatique quantique : Contexte et principes fondamentaux</vt:lpstr>
      <vt:lpstr>Informatique quantique : Contexte et principes fondamentaux</vt:lpstr>
      <vt:lpstr>Informatique quantique : Contexte et principes fondamentaux</vt:lpstr>
      <vt:lpstr>Informatique quantique : Contexte et principes fondamentaux</vt:lpstr>
      <vt:lpstr>Informatique quantique : Contexte et principes fondamentaux</vt:lpstr>
      <vt:lpstr>Informatique quantique : Contexte et principes fondamentaux</vt:lpstr>
      <vt:lpstr>Informatique quantique : Contexte et principes fondamentaux</vt:lpstr>
      <vt:lpstr>Plan de la présentation</vt:lpstr>
      <vt:lpstr>Réalisations : Optimisation de formes d’ondes</vt:lpstr>
      <vt:lpstr>Réalisations : Optimisation de formes d’ondes</vt:lpstr>
      <vt:lpstr>Réalisations : Optimisation de formes d’ondes</vt:lpstr>
      <vt:lpstr>Réalisations : Optimisation de formes d’ondes</vt:lpstr>
      <vt:lpstr>Réalisations : Optimisation de formes d’ondes</vt:lpstr>
      <vt:lpstr>Réalisations : Optimisation de formes d’ondes</vt:lpstr>
      <vt:lpstr>Réalisations : Optimisation de formes d’ondes</vt:lpstr>
      <vt:lpstr>Réalisations : Optimisation de formes d’ondes</vt:lpstr>
      <vt:lpstr>Plan de la présentation</vt:lpstr>
      <vt:lpstr>Réalisations : Article scientifique</vt:lpstr>
      <vt:lpstr>Plan de la présentation</vt:lpstr>
      <vt:lpstr>Réalisations : Segmentation d’image</vt:lpstr>
      <vt:lpstr>Réalisations : Segmentation d’image</vt:lpstr>
      <vt:lpstr>Réalisations : Segmentation d’image</vt:lpstr>
      <vt:lpstr>Réalisations : Segmentation d’image</vt:lpstr>
      <vt:lpstr>Réalisations : Segmentation d’image</vt:lpstr>
      <vt:lpstr>Réalisations : Segmentation d’image</vt:lpstr>
      <vt:lpstr>Réalisations : Segmentation d’image</vt:lpstr>
      <vt:lpstr>Présentation PowerPoint</vt:lpstr>
      <vt:lpstr>Réalisations : Segmentation d’image</vt:lpstr>
      <vt:lpstr>Plan de la présentation</vt:lpstr>
      <vt:lpstr>Bilan de l’expérience : Compétences acquises</vt:lpstr>
      <vt:lpstr>Bilan de l’expérience : Perspectives professionnelles</vt:lpstr>
      <vt:lpstr>Bilan de l’expérience</vt:lpstr>
      <vt:lpstr>Réalisations : Segmentation d’image</vt:lpstr>
      <vt:lpstr>Réalisations : Segmentation d’image</vt:lpstr>
      <vt:lpstr>Réalisations : Segmentation d’image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Timothé PRESLES</cp:lastModifiedBy>
  <cp:revision>503</cp:revision>
  <dcterms:created xsi:type="dcterms:W3CDTF">2017-01-11T15:45:22Z</dcterms:created>
  <dcterms:modified xsi:type="dcterms:W3CDTF">2021-10-02T11:29:04Z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