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7" r:id="rId15"/>
    <p:sldId id="273" r:id="rId16"/>
    <p:sldId id="274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ceptron" TargetMode="External"/><Relationship Id="rId2" Type="http://schemas.openxmlformats.org/officeDocument/2006/relationships/hyperlink" Target="http://en.wikipedia.org/wiki/Artificial_neural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brahabr.ru/post/216491/" TargetMode="External"/><Relationship Id="rId5" Type="http://schemas.openxmlformats.org/officeDocument/2006/relationships/hyperlink" Target="http://en.wikipedia.org/wiki/Unsupervised_learning" TargetMode="External"/><Relationship Id="rId4" Type="http://schemas.openxmlformats.org/officeDocument/2006/relationships/hyperlink" Target="http://en.wikipedia.org/wiki/Supervised_learn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Нейронні мережі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Основні положення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11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60848"/>
            <a:ext cx="3888432" cy="306175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Сигмоїдна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3206659"/>
                <a:ext cx="4109519" cy="13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𝑑𝑓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)(1−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2800" b="0" dirty="0" smtClean="0"/>
              </a:p>
              <a:p>
                <a:endParaRPr lang="en-US" sz="28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06659"/>
                <a:ext cx="4109519" cy="13438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9749" y="2225748"/>
                <a:ext cx="2629246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uk-UA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9" y="2225748"/>
                <a:ext cx="2629246" cy="9089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79749" y="5229200"/>
            <a:ext cx="8184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Використання: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активаційна функція для нейронів 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прихованого багатошарового перцептрона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uk-UA" dirty="0" smtClean="0"/>
                  <a:t>Лінійна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uk-UA" dirty="0" smtClean="0"/>
                  <a:t>Напівлінійна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uk-UA" dirty="0" smtClean="0"/>
                  <a:t>Гіперболічний тангенс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uk-UA" dirty="0" smtClean="0"/>
                  <a:t>Експонентна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uk-UA" dirty="0" smtClean="0"/>
                  <a:t>Модульна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uk-UA" dirty="0" smtClean="0"/>
                  <a:t>Найчастіше використовують логістичні функції для прихованих шарів, та лінійну функцію для вхідного шару багатошарового перцептрона</a:t>
                </a:r>
                <a:endParaRPr lang="en-US" b="0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02" t="-14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</a:t>
            </a:r>
            <a:r>
              <a:rPr lang="uk-UA" dirty="0" smtClean="0"/>
              <a:t>нші види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7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1943</a:t>
            </a:r>
            <a:r>
              <a:rPr lang="uk-UA" sz="2000" dirty="0" smtClean="0"/>
              <a:t> </a:t>
            </a:r>
            <a:r>
              <a:rPr lang="uk-UA" sz="2000" dirty="0"/>
              <a:t>рік – </a:t>
            </a:r>
            <a:r>
              <a:rPr lang="uk-UA" sz="2000" dirty="0" smtClean="0"/>
              <a:t>У.</a:t>
            </a:r>
            <a:r>
              <a:rPr lang="uk-UA" sz="2000" dirty="0" err="1" smtClean="0"/>
              <a:t>Маккалох</a:t>
            </a:r>
            <a:r>
              <a:rPr lang="uk-UA" sz="2000" dirty="0" smtClean="0"/>
              <a:t> та У.</a:t>
            </a:r>
            <a:r>
              <a:rPr lang="uk-UA" sz="2000" dirty="0" err="1" smtClean="0"/>
              <a:t>Піттс</a:t>
            </a:r>
            <a:r>
              <a:rPr lang="uk-UA" sz="2000" dirty="0" smtClean="0"/>
              <a:t> формалізуються поняття нейронної мережі в статті про роботу штучних нейронів та моделі нейронної мережі на електричних схемах</a:t>
            </a:r>
          </a:p>
          <a:p>
            <a:r>
              <a:rPr lang="uk-UA" sz="2000" dirty="0" smtClean="0"/>
              <a:t>1949 рік – Д.</a:t>
            </a:r>
            <a:r>
              <a:rPr lang="uk-UA" sz="2000" dirty="0" err="1" smtClean="0"/>
              <a:t>Геб</a:t>
            </a:r>
            <a:r>
              <a:rPr lang="uk-UA" sz="2000" dirty="0" smtClean="0"/>
              <a:t> в своїй книзі «Організація поведінки» запропонував закон навчання, що був стартовою точкою для алгоритмів навчання штучних нейронних мереж</a:t>
            </a:r>
          </a:p>
          <a:p>
            <a:r>
              <a:rPr lang="uk-UA" sz="2000" dirty="0" smtClean="0"/>
              <a:t>1958 рік – Ф.</a:t>
            </a:r>
            <a:r>
              <a:rPr lang="uk-UA" sz="2000" dirty="0" err="1" smtClean="0"/>
              <a:t>Розенблат</a:t>
            </a:r>
            <a:r>
              <a:rPr lang="uk-UA" sz="2000" dirty="0" smtClean="0"/>
              <a:t> описав конструкцію названу </a:t>
            </a:r>
            <a:r>
              <a:rPr lang="uk-UA" sz="2000" b="1" dirty="0" smtClean="0"/>
              <a:t>прецептроном </a:t>
            </a:r>
            <a:r>
              <a:rPr lang="uk-UA" sz="2000" dirty="0" smtClean="0"/>
              <a:t>яка була здатна на навчання без вчителя</a:t>
            </a:r>
          </a:p>
          <a:p>
            <a:r>
              <a:rPr lang="uk-UA" sz="2000" dirty="0" smtClean="0"/>
              <a:t>1969 рік – М.</a:t>
            </a:r>
            <a:r>
              <a:rPr lang="uk-UA" sz="2000" dirty="0" err="1" smtClean="0"/>
              <a:t>Мінскі</a:t>
            </a:r>
            <a:r>
              <a:rPr lang="uk-UA" sz="2000" dirty="0" smtClean="0"/>
              <a:t> та С.</a:t>
            </a:r>
            <a:r>
              <a:rPr lang="uk-UA" sz="2000" dirty="0" err="1" smtClean="0"/>
              <a:t>Пайперт</a:t>
            </a:r>
            <a:r>
              <a:rPr lang="uk-UA" sz="2000" dirty="0" smtClean="0"/>
              <a:t> видали книгу «</a:t>
            </a:r>
            <a:r>
              <a:rPr lang="uk-UA" sz="2000" dirty="0" err="1" smtClean="0"/>
              <a:t>Перцептрони</a:t>
            </a:r>
            <a:r>
              <a:rPr lang="uk-UA" sz="2000" dirty="0" smtClean="0"/>
              <a:t>» в якій він довів що одношарові нейронні мережі нездатні розв'язувати багато простих задач, в тому числі функцію </a:t>
            </a:r>
            <a:r>
              <a:rPr lang="uk-UA" sz="2000" b="1" dirty="0" smtClean="0"/>
              <a:t>«</a:t>
            </a:r>
            <a:r>
              <a:rPr lang="en-US" sz="2000" b="1" dirty="0" smtClean="0"/>
              <a:t>XOR</a:t>
            </a:r>
            <a:r>
              <a:rPr lang="uk-UA" sz="2000" b="1" dirty="0" smtClean="0"/>
              <a:t>»</a:t>
            </a:r>
            <a:endParaRPr lang="uk-UA" sz="20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Викладки </a:t>
            </a:r>
            <a:r>
              <a:rPr lang="uk-UA" smtClean="0"/>
              <a:t>з історії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61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Штучні нейронні мережі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Основні поняття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83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Штучні нейронні мережі(ШНМ) - математичні моделі, а також їхня програмна та апаратна реалізація, побудовані за принципом функціонування біологічних нейронних мереж – </a:t>
            </a:r>
            <a:r>
              <a:rPr lang="uk-UA" dirty="0" err="1" smtClean="0"/>
              <a:t>мереж</a:t>
            </a:r>
            <a:r>
              <a:rPr lang="uk-UA" dirty="0" smtClean="0"/>
              <a:t> нервових клітин живого організму. </a:t>
            </a:r>
          </a:p>
          <a:p>
            <a:r>
              <a:rPr lang="uk-UA" dirty="0" smtClean="0"/>
              <a:t>Системи, архітектура і принцип дії базується на аналогії з мозком живих істот.</a:t>
            </a:r>
          </a:p>
          <a:p>
            <a:r>
              <a:rPr lang="uk-UA" dirty="0" smtClean="0"/>
              <a:t>Ключовим елементом цих систем виступає штучний нейрон як імітаційна модель нервової клітини мозку.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71942" cy="1054250"/>
          </a:xfrm>
        </p:spPr>
        <p:txBody>
          <a:bodyPr/>
          <a:lstStyle/>
          <a:p>
            <a:r>
              <a:rPr lang="uk-UA" dirty="0" smtClean="0"/>
              <a:t>Штучні нейронні мережі?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69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48127961"/>
              </p:ext>
            </p:extLst>
          </p:nvPr>
        </p:nvGraphicFramePr>
        <p:xfrm>
          <a:off x="251520" y="692696"/>
          <a:ext cx="8640960" cy="546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3528392"/>
                <a:gridCol w="3024336"/>
              </a:tblGrid>
              <a:tr h="391188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Машина фон </a:t>
                      </a:r>
                      <a:r>
                        <a:rPr lang="uk-UA" dirty="0" err="1" smtClean="0"/>
                        <a:t>Неймана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Біологічна </a:t>
                      </a:r>
                      <a:r>
                        <a:rPr lang="uk-UA" dirty="0" err="1" smtClean="0"/>
                        <a:t>нейросистема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rowSpan="3">
                  <a:txBody>
                    <a:bodyPr/>
                    <a:lstStyle/>
                    <a:p>
                      <a:r>
                        <a:rPr lang="uk-UA" dirty="0" smtClean="0"/>
                        <a:t>Процесор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Складний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Простий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Високошвидкісний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Низькошвидкісний</a:t>
                      </a:r>
                      <a:endParaRPr lang="ru-RU" dirty="0" smtClean="0"/>
                    </a:p>
                  </a:txBody>
                  <a:tcPr/>
                </a:tc>
              </a:tr>
              <a:tr h="391188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Один або декілька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Велика кількість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rowSpan="3">
                  <a:txBody>
                    <a:bodyPr/>
                    <a:lstStyle/>
                    <a:p>
                      <a:r>
                        <a:rPr lang="uk-UA" dirty="0" smtClean="0"/>
                        <a:t>Пам’ять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Відділена від процесора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Інтегрована</a:t>
                      </a:r>
                      <a:r>
                        <a:rPr lang="uk-UA" baseline="0" dirty="0" smtClean="0"/>
                        <a:t> в процесор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Локалізована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Розподілена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Адресація не за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dirty="0" smtClean="0"/>
                        <a:t>змістом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Адресація за змістом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rowSpan="3">
                  <a:txBody>
                    <a:bodyPr/>
                    <a:lstStyle/>
                    <a:p>
                      <a:r>
                        <a:rPr lang="uk-UA" dirty="0" smtClean="0"/>
                        <a:t>Обчислення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Централізовані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Розподілені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Послідовні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Паралельні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Збережені</a:t>
                      </a:r>
                      <a:r>
                        <a:rPr lang="uk-UA" baseline="0" dirty="0" smtClean="0"/>
                        <a:t> програми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Самонавчання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>
                  <a:txBody>
                    <a:bodyPr/>
                    <a:lstStyle/>
                    <a:p>
                      <a:r>
                        <a:rPr lang="uk-UA" dirty="0" smtClean="0"/>
                        <a:t>Надійність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Висока</a:t>
                      </a:r>
                      <a:r>
                        <a:rPr lang="uk-UA" baseline="0" dirty="0" smtClean="0"/>
                        <a:t> вразливість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Живучість</a:t>
                      </a:r>
                      <a:endParaRPr lang="uk-UA" dirty="0"/>
                    </a:p>
                  </a:txBody>
                  <a:tcPr/>
                </a:tc>
              </a:tr>
              <a:tr h="377452">
                <a:tc>
                  <a:txBody>
                    <a:bodyPr/>
                    <a:lstStyle/>
                    <a:p>
                      <a:r>
                        <a:rPr lang="uk-UA" dirty="0" smtClean="0"/>
                        <a:t>Спеціалізація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Чисельні та символьні операції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Проблеми</a:t>
                      </a:r>
                      <a:r>
                        <a:rPr lang="uk-UA" baseline="0" dirty="0" smtClean="0"/>
                        <a:t> сприйняття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rowSpan="2">
                  <a:txBody>
                    <a:bodyPr/>
                    <a:lstStyle/>
                    <a:p>
                      <a:r>
                        <a:rPr lang="uk-UA" dirty="0" smtClean="0"/>
                        <a:t>Середа функціонування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Строго визначена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Погано визначена</a:t>
                      </a:r>
                      <a:endParaRPr lang="uk-UA" dirty="0"/>
                    </a:p>
                  </a:txBody>
                  <a:tcPr/>
                </a:tc>
              </a:tr>
              <a:tr h="391188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Строго обмежена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Без обмежень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 ШНМ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800" dirty="0" smtClean="0"/>
              <a:t>Класифікація образів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800" dirty="0" err="1" smtClean="0"/>
              <a:t>Кластеризація</a:t>
            </a:r>
            <a:r>
              <a:rPr lang="en-US" sz="2800" dirty="0" smtClean="0"/>
              <a:t>/</a:t>
            </a:r>
            <a:r>
              <a:rPr lang="uk-UA" sz="2800" dirty="0" smtClean="0"/>
              <a:t>категоризація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800" dirty="0" smtClean="0"/>
              <a:t>Апроксимацій функцій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800" dirty="0" smtClean="0"/>
              <a:t>Пророкування</a:t>
            </a:r>
            <a:r>
              <a:rPr lang="en-US" sz="2800" dirty="0" smtClean="0"/>
              <a:t>/</a:t>
            </a:r>
            <a:r>
              <a:rPr lang="uk-UA" sz="2800" dirty="0" smtClean="0"/>
              <a:t>прогноз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800" dirty="0" smtClean="0"/>
              <a:t>Оптимізація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800" dirty="0" smtClean="0"/>
              <a:t>Пам’ять з адресацією за змістом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800" dirty="0" smtClean="0"/>
              <a:t>Керування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6287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За типом вхідних даних: аналогові та двійкові</a:t>
            </a:r>
            <a:endParaRPr lang="en-US" dirty="0" smtClean="0"/>
          </a:p>
          <a:p>
            <a:r>
              <a:rPr lang="uk-UA" dirty="0" smtClean="0"/>
              <a:t>За характером навчання: з учителем, без вчителя, та змішані</a:t>
            </a:r>
          </a:p>
          <a:p>
            <a:r>
              <a:rPr lang="uk-UA" dirty="0" smtClean="0"/>
              <a:t>За характером зв'язків:</a:t>
            </a:r>
          </a:p>
          <a:p>
            <a:pPr marL="868680" lvl="1" indent="-457200">
              <a:buFont typeface="+mj-lt"/>
              <a:buAutoNum type="arabicPeriod"/>
            </a:pPr>
            <a:r>
              <a:rPr lang="uk-UA" dirty="0" smtClean="0"/>
              <a:t>Мережі прямого розповсюдження(</a:t>
            </a:r>
            <a:r>
              <a:rPr lang="en-US" dirty="0" err="1" smtClean="0"/>
              <a:t>Feedforward</a:t>
            </a:r>
            <a:r>
              <a:rPr lang="uk-UA" dirty="0" smtClean="0"/>
              <a:t>)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uk-UA" dirty="0" smtClean="0"/>
              <a:t>Рекурентні нейронні мережі(</a:t>
            </a:r>
            <a:r>
              <a:rPr lang="en-US" dirty="0" smtClean="0"/>
              <a:t>Recurrent</a:t>
            </a:r>
            <a:r>
              <a:rPr lang="uk-UA" dirty="0" smtClean="0"/>
              <a:t>)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uk-UA" dirty="0" smtClean="0"/>
              <a:t>Радіально-базисні мережі</a:t>
            </a:r>
            <a:r>
              <a:rPr lang="en-US" dirty="0" smtClean="0"/>
              <a:t>(Radial Basis Function)</a:t>
            </a:r>
          </a:p>
          <a:p>
            <a:pPr marL="868680" lvl="1" indent="-457200">
              <a:buFont typeface="+mj-lt"/>
              <a:buAutoNum type="arabicPeriod"/>
            </a:pPr>
            <a:r>
              <a:rPr lang="uk-UA" dirty="0" smtClean="0"/>
              <a:t>Самоогранізаційні карти(</a:t>
            </a:r>
            <a:r>
              <a:rPr lang="en-US" dirty="0" smtClean="0"/>
              <a:t>Self-Organizing Map</a:t>
            </a:r>
            <a:r>
              <a:rPr lang="uk-UA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uk-UA" dirty="0" smtClean="0"/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Класифікація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77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hangingPunct="0">
              <a:buFont typeface="+mj-lt"/>
              <a:buAutoNum type="arabicPeriod"/>
            </a:pPr>
            <a:r>
              <a:rPr lang="ru-RU" dirty="0"/>
              <a:t>Джейн - Введение в искусственные </a:t>
            </a:r>
            <a:r>
              <a:rPr lang="ru-RU" dirty="0" err="1"/>
              <a:t>нейроные</a:t>
            </a:r>
            <a:r>
              <a:rPr lang="ru-RU" dirty="0"/>
              <a:t> </a:t>
            </a:r>
            <a:r>
              <a:rPr lang="ru-RU" dirty="0" smtClean="0"/>
              <a:t>сети</a:t>
            </a:r>
          </a:p>
          <a:p>
            <a:pPr marL="457200" indent="-457200" hangingPunct="0">
              <a:buFont typeface="+mj-lt"/>
              <a:buAutoNum type="arabicPeriod"/>
            </a:pPr>
            <a:r>
              <a:rPr lang="ru-RU" dirty="0" err="1" smtClean="0"/>
              <a:t>С.Короткий</a:t>
            </a:r>
            <a:r>
              <a:rPr lang="ru-RU" dirty="0" smtClean="0"/>
              <a:t> </a:t>
            </a:r>
            <a:r>
              <a:rPr lang="ru-RU" dirty="0"/>
              <a:t>- Нейронные сети. Основные </a:t>
            </a:r>
            <a:r>
              <a:rPr lang="ru-RU" dirty="0" smtClean="0"/>
              <a:t>положения</a:t>
            </a:r>
          </a:p>
          <a:p>
            <a:pPr marL="457200" indent="-457200" hangingPunct="0">
              <a:buFont typeface="+mj-lt"/>
              <a:buAutoNum type="arabicPeriod"/>
            </a:pPr>
            <a:r>
              <a:rPr lang="ru-RU" dirty="0" err="1" smtClean="0"/>
              <a:t>У.Мак-Каллок</a:t>
            </a:r>
            <a:r>
              <a:rPr lang="ru-RU" dirty="0"/>
              <a:t>, </a:t>
            </a:r>
            <a:r>
              <a:rPr lang="ru-RU" dirty="0" err="1" smtClean="0"/>
              <a:t>У.Питтс</a:t>
            </a:r>
            <a:r>
              <a:rPr lang="ru-RU" dirty="0" smtClean="0"/>
              <a:t> </a:t>
            </a:r>
            <a:r>
              <a:rPr lang="ru-RU" dirty="0"/>
              <a:t>- Логическое исчисление идей, относящихся к нервной </a:t>
            </a:r>
            <a:r>
              <a:rPr lang="ru-RU" dirty="0" smtClean="0"/>
              <a:t>активности</a:t>
            </a:r>
            <a:endParaRPr lang="uk-UA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http://en.wikipedia.org/wiki/Artificial_neural_network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en.wikipedia.org/wiki/Perceptron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en.wikipedia.org/wiki/Supervised_learning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en.wikipedia.org/wiki/Unsupervised_learning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://habrahabr.ru/post/216491</a:t>
            </a:r>
            <a:r>
              <a:rPr lang="en-US" dirty="0" smtClean="0">
                <a:hlinkClick r:id="rId6"/>
              </a:rPr>
              <a:t>/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Використана література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41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end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hanks for watching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1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Біологічний нейрон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sz="5400" dirty="0">
                <a:latin typeface="+mj-lt"/>
                <a:ea typeface="+mj-ea"/>
                <a:cs typeface="+mj-cs"/>
              </a:rPr>
              <a:t>Штучний нейрон</a:t>
            </a:r>
          </a:p>
        </p:txBody>
      </p:sp>
    </p:spTree>
    <p:extLst>
      <p:ext uri="{BB962C8B-B14F-4D97-AF65-F5344CB8AC3E}">
        <p14:creationId xmlns:p14="http://schemas.microsoft.com/office/powerpoint/2010/main" val="36988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Біологічний нейрон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20888"/>
            <a:ext cx="4787544" cy="35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731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Інтенсивність сигналу який отримує нейрон сильно залежить від активності синапсів</a:t>
            </a:r>
            <a:endParaRPr lang="uk-UA" dirty="0"/>
          </a:p>
          <a:p>
            <a:r>
              <a:rPr lang="uk-UA" dirty="0" smtClean="0"/>
              <a:t>Кожен синапс має своє довжину, і спеціальні хімічні речовини передають сигнал вздовж нього</a:t>
            </a:r>
          </a:p>
          <a:p>
            <a:r>
              <a:rPr lang="uk-UA" dirty="0" smtClean="0"/>
              <a:t>Якщо сумарний сигнал який дійшов до нейрона перевищує деяку границю, то нейрон передасть далі сигнал</a:t>
            </a:r>
            <a:endParaRPr lang="en-US" dirty="0" smtClean="0"/>
          </a:p>
          <a:p>
            <a:r>
              <a:rPr lang="uk-UA" dirty="0" smtClean="0"/>
              <a:t>Таким чином, мозок людини будучи побудований з великої кількості простих нейронів здатний розв'язувати надзвичайно складні задачі</a:t>
            </a:r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Принцип дії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49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Штучний нейрон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uk-UA" dirty="0" smtClean="0"/>
              </a:p>
              <a:p>
                <a:endParaRPr lang="uk-UA" dirty="0"/>
              </a:p>
              <a:p>
                <a:endParaRPr lang="uk-UA" dirty="0" smtClean="0"/>
              </a:p>
              <a:p>
                <a:endParaRPr lang="uk-UA" dirty="0"/>
              </a:p>
              <a:p>
                <a:endParaRPr lang="uk-UA" dirty="0" smtClean="0"/>
              </a:p>
              <a:p>
                <a:pPr marL="0" indent="0">
                  <a:buNone/>
                </a:pPr>
                <a:endParaRPr lang="uk-UA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𝑁𝐸𝑇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600" dirty="0" smtClean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8360015" cy="2234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uk-UA" dirty="0" smtClean="0"/>
                  <a:t>До штучного нейрону надходить деяка множина сигналів(результати дії попередніх нейронів)</a:t>
                </a:r>
              </a:p>
              <a:p>
                <a:r>
                  <a:rPr lang="uk-UA" dirty="0" smtClean="0"/>
                  <a:t>Кожний вхідний сигнал множиться на відповідну вагу, аналогічний синаптичній силі</a:t>
                </a:r>
              </a:p>
              <a:p>
                <a:r>
                  <a:rPr lang="uk-UA" dirty="0" smtClean="0"/>
                  <a:t>Всі добутки додаються, а отриманий сигнал обробляється функцією активації</a:t>
                </a:r>
              </a:p>
              <a:p>
                <a:r>
                  <a:rPr lang="uk-UA" dirty="0" smtClean="0"/>
                  <a:t>Сигнал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dirty="0" smtClean="0"/>
                  <a:t> відіграє роль зміщення функції активації</a:t>
                </a:r>
              </a:p>
              <a:p>
                <a:r>
                  <a:rPr lang="uk-UA" dirty="0" smtClean="0"/>
                  <a:t>Результат активаційної функції передається наступним нейронам</a:t>
                </a:r>
                <a:endParaRPr lang="uk-UA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02" t="-1258" r="-14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Принцип дії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12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Види функцій активації 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Штучний нейрон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0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Крокова</a:t>
            </a:r>
            <a:endParaRPr lang="uk-UA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60848"/>
            <a:ext cx="3888432" cy="30646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9749" y="2060848"/>
                <a:ext cx="4135299" cy="1277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9" y="2060848"/>
                <a:ext cx="4135299" cy="12773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79749" y="5229200"/>
            <a:ext cx="8184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Використання: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активаційна функція для нейронів вхідного шару багатошарового перцептрона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18" y="3645024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Недоліки: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не диференційовна на всій числові осі</a:t>
            </a:r>
          </a:p>
        </p:txBody>
      </p:sp>
    </p:spTree>
    <p:extLst>
      <p:ext uri="{BB962C8B-B14F-4D97-AF65-F5344CB8AC3E}">
        <p14:creationId xmlns:p14="http://schemas.microsoft.com/office/powerpoint/2010/main" val="1040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Порогова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2060848"/>
            <a:ext cx="3888432" cy="30657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6975" y="2276872"/>
                <a:ext cx="3447995" cy="86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uk-UA" sz="28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sz="280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75" y="2276872"/>
                <a:ext cx="3447995" cy="8606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018" y="3645024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Недоліки: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не диференційовна на всій числові осі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749" y="5229200"/>
            <a:ext cx="8184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Використання:</a:t>
            </a:r>
            <a:r>
              <a:rPr lang="uk-UA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активаційна функція для нейронів 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прихованого одношарового перцептрона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949</TotalTime>
  <Words>672</Words>
  <Application>Microsoft Office PowerPoint</Application>
  <PresentationFormat>Экран (4:3)</PresentationFormat>
  <Paragraphs>121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Твердый переплет</vt:lpstr>
      <vt:lpstr>Нейронні мережі</vt:lpstr>
      <vt:lpstr>Біологічний нейрон</vt:lpstr>
      <vt:lpstr>Біологічний нейрон</vt:lpstr>
      <vt:lpstr>Принцип дії</vt:lpstr>
      <vt:lpstr>Штучний нейрон</vt:lpstr>
      <vt:lpstr>Принцип дії</vt:lpstr>
      <vt:lpstr>Види функцій активації </vt:lpstr>
      <vt:lpstr>Крокова</vt:lpstr>
      <vt:lpstr>Порогова</vt:lpstr>
      <vt:lpstr>Сигмоїдна</vt:lpstr>
      <vt:lpstr>Інші види</vt:lpstr>
      <vt:lpstr>Викладки з історії</vt:lpstr>
      <vt:lpstr>Штучні нейронні мережі</vt:lpstr>
      <vt:lpstr>Штучні нейронні мережі?</vt:lpstr>
      <vt:lpstr>Презентация PowerPoint</vt:lpstr>
      <vt:lpstr>Використання ШНМ</vt:lpstr>
      <vt:lpstr>Класифікація</vt:lpstr>
      <vt:lpstr>Використана література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Project</dc:title>
  <dc:creator>Lionell</dc:creator>
  <cp:lastModifiedBy>Сакевич Руслан Дмитриевич</cp:lastModifiedBy>
  <cp:revision>102</cp:revision>
  <dcterms:created xsi:type="dcterms:W3CDTF">2014-03-16T14:08:17Z</dcterms:created>
  <dcterms:modified xsi:type="dcterms:W3CDTF">2014-04-24T12:30:34Z</dcterms:modified>
</cp:coreProperties>
</file>