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4" name="Shape 2"/>
          <p:cNvSpPr/>
          <p:nvPr/>
        </p:nvSpPr>
        <p:spPr>
          <a:xfrm>
            <a:off x="9334195" y="0"/>
            <a:ext cx="2857500" cy="28575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5634533" y="2044598"/>
            <a:ext cx="109545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FFFFFF">
                    <a:alpha val="9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AisaHub</a:t>
            </a:r>
            <a:endParaRPr lang="en-US" sz="1800" dirty="0"/>
          </a:p>
        </p:txBody>
      </p:sp>
      <p:sp>
        <p:nvSpPr>
          <p:cNvPr id="6" name="Text 4"/>
          <p:cNvSpPr txBox="1"/>
          <p:nvPr/>
        </p:nvSpPr>
        <p:spPr>
          <a:xfrm>
            <a:off x="3216859" y="2550262"/>
            <a:ext cx="6449263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7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Let AI WORK</a:t>
            </a:r>
            <a:endParaRPr lang="en-US" sz="7200" dirty="0"/>
          </a:p>
        </p:txBody>
      </p:sp>
      <p:sp>
        <p:nvSpPr>
          <p:cNvPr id="7" name="Text 5"/>
          <p:cNvSpPr txBox="1"/>
          <p:nvPr/>
        </p:nvSpPr>
        <p:spPr>
          <a:xfrm>
            <a:off x="5047488" y="3978554"/>
            <a:ext cx="2305202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1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AI가 대신 일하도록</a:t>
            </a:r>
            <a:endParaRPr lang="en-US" sz="2100" dirty="0"/>
          </a:p>
        </p:txBody>
      </p:sp>
      <p:sp>
        <p:nvSpPr>
          <p:cNvPr id="8" name="Text 6"/>
          <p:cNvSpPr txBox="1"/>
          <p:nvPr/>
        </p:nvSpPr>
        <p:spPr>
          <a:xfrm>
            <a:off x="4069080" y="4405579"/>
            <a:ext cx="4258361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1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우리는 더 가치 있는 일에 집중합니다</a:t>
            </a:r>
            <a:endParaRPr lang="en-US" sz="2100" dirty="0"/>
          </a:p>
        </p:txBody>
      </p:sp>
      <p:sp>
        <p:nvSpPr>
          <p:cNvPr id="9" name="Shape 7"/>
          <p:cNvSpPr/>
          <p:nvPr/>
        </p:nvSpPr>
        <p:spPr>
          <a:xfrm>
            <a:off x="0" y="5715000"/>
            <a:ext cx="12191695" cy="1143000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4" name="Shape 2"/>
          <p:cNvSpPr/>
          <p:nvPr/>
        </p:nvSpPr>
        <p:spPr>
          <a:xfrm>
            <a:off x="9334195" y="0"/>
            <a:ext cx="2857500" cy="28575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5634533" y="1130198"/>
            <a:ext cx="109545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FFFFFF">
                    <a:alpha val="9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AisaHub</a:t>
            </a:r>
            <a:endParaRPr lang="en-US" sz="1800" dirty="0"/>
          </a:p>
        </p:txBody>
      </p:sp>
      <p:sp>
        <p:nvSpPr>
          <p:cNvPr id="6" name="Text 4"/>
          <p:cNvSpPr txBox="1"/>
          <p:nvPr/>
        </p:nvSpPr>
        <p:spPr>
          <a:xfrm>
            <a:off x="3401568" y="1768450"/>
            <a:ext cx="5848502" cy="8769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지금 바로 시작하세요</a:t>
            </a:r>
            <a:endParaRPr lang="en-US" sz="4800" dirty="0"/>
          </a:p>
        </p:txBody>
      </p:sp>
      <p:sp>
        <p:nvSpPr>
          <p:cNvPr id="7" name="Text 5"/>
          <p:cNvSpPr txBox="1"/>
          <p:nvPr/>
        </p:nvSpPr>
        <p:spPr>
          <a:xfrm>
            <a:off x="3789274" y="2786177"/>
            <a:ext cx="4819802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1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혁신의 첫 걸음, AisaHub와 함께하세요</a:t>
            </a:r>
            <a:endParaRPr lang="en-US" sz="2100" dirty="0"/>
          </a:p>
        </p:txBody>
      </p:sp>
      <p:sp>
        <p:nvSpPr>
          <p:cNvPr id="8" name="Shape 6"/>
          <p:cNvSpPr/>
          <p:nvPr/>
        </p:nvSpPr>
        <p:spPr>
          <a:xfrm>
            <a:off x="2762402" y="3670402"/>
            <a:ext cx="6667805" cy="2057400"/>
          </a:xfrm>
          <a:prstGeom prst="roundRect">
            <a:avLst>
              <a:gd name="adj" fmla="val 3292"/>
            </a:avLst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-12600" r="-12600" t="0" b="0"/>
          <a:stretch/>
        </p:blipFill>
        <p:spPr>
          <a:xfrm>
            <a:off x="4713732" y="4089197"/>
            <a:ext cx="286207" cy="228600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5142586" y="4050792"/>
            <a:ext cx="738835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이메일</a:t>
            </a:r>
            <a:endParaRPr lang="en-US" sz="1600" dirty="0"/>
          </a:p>
        </p:txBody>
      </p:sp>
      <p:sp>
        <p:nvSpPr>
          <p:cNvPr id="11" name="Text 8"/>
          <p:cNvSpPr txBox="1"/>
          <p:nvPr/>
        </p:nvSpPr>
        <p:spPr>
          <a:xfrm>
            <a:off x="5721401" y="4050792"/>
            <a:ext cx="224028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5779008" y="4355287"/>
            <a:ext cx="1705356" cy="19202"/>
          </a:xfrm>
          <a:prstGeom prst="rect">
            <a:avLst/>
          </a:prstGeom>
          <a:solidFill>
            <a:srgbClr val="FFFFFF">
              <a:alpha val="40000"/>
            </a:srgbClr>
          </a:solidFill>
          <a:ln/>
        </p:spPr>
      </p:sp>
      <p:sp>
        <p:nvSpPr>
          <p:cNvPr id="13" name="Text 10"/>
          <p:cNvSpPr txBox="1"/>
          <p:nvPr/>
        </p:nvSpPr>
        <p:spPr>
          <a:xfrm>
            <a:off x="5779008" y="4050792"/>
            <a:ext cx="1862633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lio@aisahub.com</a:t>
            </a:r>
            <a:endParaRPr lang="en-US" sz="1600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rcRect l="-12600" r="-12600" t="0" b="0"/>
          <a:stretch/>
        </p:blipFill>
        <p:spPr>
          <a:xfrm>
            <a:off x="4976165" y="4584802"/>
            <a:ext cx="286207" cy="228600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5404104" y="4546397"/>
            <a:ext cx="54772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전화</a:t>
            </a:r>
            <a:endParaRPr lang="en-US" sz="1600" dirty="0"/>
          </a:p>
        </p:txBody>
      </p:sp>
      <p:sp>
        <p:nvSpPr>
          <p:cNvPr id="16" name="Text 12"/>
          <p:cNvSpPr txBox="1"/>
          <p:nvPr/>
        </p:nvSpPr>
        <p:spPr>
          <a:xfrm>
            <a:off x="5789981" y="4546397"/>
            <a:ext cx="1586484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02-1234-5678</a:t>
            </a:r>
            <a:endParaRPr lang="en-US" sz="160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-33467" r="-33467" t="0" b="0"/>
          <a:stretch/>
        </p:blipFill>
        <p:spPr>
          <a:xfrm>
            <a:off x="4210812" y="5079492"/>
            <a:ext cx="286207" cy="228600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4639666" y="5042002"/>
            <a:ext cx="54772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주소</a:t>
            </a:r>
            <a:endParaRPr lang="en-US" sz="1600" dirty="0"/>
          </a:p>
        </p:txBody>
      </p:sp>
      <p:sp>
        <p:nvSpPr>
          <p:cNvPr id="19" name="Text 14"/>
          <p:cNvSpPr txBox="1"/>
          <p:nvPr/>
        </p:nvSpPr>
        <p:spPr>
          <a:xfrm>
            <a:off x="5025542" y="5042002"/>
            <a:ext cx="3119933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서울특별시 강남구 테헤란로 123</a:t>
            </a:r>
            <a:endParaRPr lang="en-US" sz="1600" dirty="0"/>
          </a:p>
        </p:txBody>
      </p:sp>
      <p:sp>
        <p:nvSpPr>
          <p:cNvPr id="20" name="Text 15"/>
          <p:cNvSpPr txBox="1"/>
          <p:nvPr/>
        </p:nvSpPr>
        <p:spPr>
          <a:xfrm>
            <a:off x="4817974" y="6344107"/>
            <a:ext cx="26773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>
                    <a:alpha val="8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© 2024 AisaHub. All rights reserved.</a:t>
            </a:r>
            <a:endParaRPr lang="en-US" sz="1200" dirty="0"/>
          </a:p>
        </p:txBody>
      </p:sp>
      <p:sp>
        <p:nvSpPr>
          <p:cNvPr id="21" name="Shape 16"/>
          <p:cNvSpPr/>
          <p:nvPr/>
        </p:nvSpPr>
        <p:spPr>
          <a:xfrm>
            <a:off x="0" y="5715000"/>
            <a:ext cx="12191695" cy="1143000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96805" y="381305"/>
            <a:ext cx="1714500" cy="1714500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-571500" y="5524805"/>
            <a:ext cx="1904695" cy="1904695"/>
          </a:xfrm>
          <a:prstGeom prst="ellipse">
            <a:avLst/>
          </a:prstGeom>
          <a:solidFill>
            <a:srgbClr val="FF6B6B">
              <a:alpha val="5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761695" y="571500"/>
            <a:ext cx="4934102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현재 우리가 직면한 문제</a:t>
            </a:r>
            <a:endParaRPr lang="en-US" sz="3600" dirty="0"/>
          </a:p>
        </p:txBody>
      </p:sp>
      <p:sp>
        <p:nvSpPr>
          <p:cNvPr id="7" name="Shape 5"/>
          <p:cNvSpPr/>
          <p:nvPr/>
        </p:nvSpPr>
        <p:spPr>
          <a:xfrm>
            <a:off x="761695" y="1619402"/>
            <a:ext cx="5048402" cy="4667098"/>
          </a:xfrm>
          <a:prstGeom prst="roundRect">
            <a:avLst>
              <a:gd name="adj" fmla="val 400"/>
            </a:avLst>
          </a:prstGeom>
          <a:solidFill>
            <a:srgbClr val="FFF9F9"/>
          </a:solidFill>
          <a:ln/>
          <a:effectLst>
            <a:outerShdw sx="100000" sy="100000" kx="0" ky="0" algn="bl" rotWithShape="0" blurRad="292100" dist="76200" dir="5400000">
              <a:srgbClr val="000000">
                <a:alpha val="12000"/>
              </a:srgbClr>
            </a:outerShdw>
          </a:effectLst>
        </p:spPr>
      </p:sp>
      <p:sp>
        <p:nvSpPr>
          <p:cNvPr id="8" name="Shape 6"/>
          <p:cNvSpPr/>
          <p:nvPr/>
        </p:nvSpPr>
        <p:spPr>
          <a:xfrm>
            <a:off x="761695" y="1619402"/>
            <a:ext cx="5048402" cy="47549"/>
          </a:xfrm>
          <a:prstGeom prst="rect">
            <a:avLst/>
          </a:prstGeom>
          <a:solidFill>
            <a:srgbClr val="FF6B6B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123798" y="2029054"/>
            <a:ext cx="609905" cy="609905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1047902" y="2943454"/>
            <a:ext cx="182880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100" b="1" dirty="0">
                <a:solidFill>
                  <a:srgbClr val="FF6B6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반복 업무의 늪</a:t>
            </a:r>
            <a:endParaRPr lang="en-US" sz="2100" dirty="0"/>
          </a:p>
        </p:txBody>
      </p:sp>
      <p:sp>
        <p:nvSpPr>
          <p:cNvPr id="11" name="Text 8"/>
          <p:cNvSpPr txBox="1"/>
          <p:nvPr/>
        </p:nvSpPr>
        <p:spPr>
          <a:xfrm>
            <a:off x="1047902" y="3581705"/>
            <a:ext cx="4586630" cy="8668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44444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매일 반복되는 데이터 정리, 보고서 작성, 일정 관리... 이러한 단순 반복 업무가 창의적 사고와 전략적 업무 시간을 빼앗고 있습니다.</a:t>
            </a:r>
            <a:endParaRPr lang="en-US" sz="1300" dirty="0"/>
          </a:p>
        </p:txBody>
      </p:sp>
      <p:sp>
        <p:nvSpPr>
          <p:cNvPr id="12" name="Shape 9"/>
          <p:cNvSpPr/>
          <p:nvPr/>
        </p:nvSpPr>
        <p:spPr>
          <a:xfrm>
            <a:off x="6381598" y="1619402"/>
            <a:ext cx="5048402" cy="4667098"/>
          </a:xfrm>
          <a:prstGeom prst="roundRect">
            <a:avLst>
              <a:gd name="adj" fmla="val 400"/>
            </a:avLst>
          </a:prstGeom>
          <a:solidFill>
            <a:srgbClr val="F2FAF7"/>
          </a:solidFill>
          <a:ln/>
          <a:effectLst>
            <a:outerShdw sx="100000" sy="100000" kx="0" ky="0" algn="bl" rotWithShape="0" blurRad="292100" dist="76200" dir="5400000">
              <a:srgbClr val="000000">
                <a:alpha val="12000"/>
              </a:srgbClr>
            </a:outerShdw>
          </a:effectLst>
        </p:spPr>
      </p:sp>
      <p:sp>
        <p:nvSpPr>
          <p:cNvPr id="13" name="Shape 10"/>
          <p:cNvSpPr/>
          <p:nvPr/>
        </p:nvSpPr>
        <p:spPr>
          <a:xfrm>
            <a:off x="6381598" y="1619402"/>
            <a:ext cx="5048402" cy="47549"/>
          </a:xfrm>
          <a:prstGeom prst="rect">
            <a:avLst/>
          </a:prstGeom>
          <a:solidFill>
            <a:srgbClr val="0A9B7A"/>
          </a:solidFill>
          <a:ln/>
        </p:spPr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743700" y="2029054"/>
            <a:ext cx="609905" cy="609905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6667805" y="2943454"/>
            <a:ext cx="183885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100" b="1" dirty="0">
                <a:solidFill>
                  <a:srgbClr val="0A9B7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자동화 혁신</a:t>
            </a:r>
            <a:endParaRPr lang="en-US" sz="2100" dirty="0"/>
          </a:p>
        </p:txBody>
      </p:sp>
      <p:sp>
        <p:nvSpPr>
          <p:cNvPr id="16" name="Text 12"/>
          <p:cNvSpPr txBox="1"/>
          <p:nvPr/>
        </p:nvSpPr>
        <p:spPr>
          <a:xfrm>
            <a:off x="6667805" y="3581705"/>
            <a:ext cx="4558284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44444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AI가 반복 업무를 담당하게 하여, 구성원들이 더 가치 있고 창의적인 일에 집중할 수 있도록 조직 전체를 혁신합니다.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96805" y="381305"/>
            <a:ext cx="1714500" cy="1714500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-571500" y="5524805"/>
            <a:ext cx="1904695" cy="1904695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667098" y="2857500"/>
            <a:ext cx="2857500" cy="2857500"/>
          </a:xfrm>
          <a:prstGeom prst="ellipse">
            <a:avLst/>
          </a:prstGeom>
          <a:solidFill>
            <a:srgbClr val="FF6B6B">
              <a:alpha val="3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Text 5"/>
          <p:cNvSpPr txBox="1"/>
          <p:nvPr/>
        </p:nvSpPr>
        <p:spPr>
          <a:xfrm>
            <a:off x="761695" y="571500"/>
            <a:ext cx="3829507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3단계 교육 로드맵</a:t>
            </a:r>
            <a:endParaRPr lang="en-US" sz="3600" dirty="0"/>
          </a:p>
        </p:txBody>
      </p:sp>
      <p:sp>
        <p:nvSpPr>
          <p:cNvPr id="8" name="Text 6"/>
          <p:cNvSpPr txBox="1"/>
          <p:nvPr/>
        </p:nvSpPr>
        <p:spPr>
          <a:xfrm>
            <a:off x="761695" y="1429207"/>
            <a:ext cx="4720133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개인 스킬업을 넘어 조직 전체의 AI Transformation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1825142" y="3273552"/>
            <a:ext cx="952805" cy="952805"/>
          </a:xfrm>
          <a:prstGeom prst="ellipse">
            <a:avLst/>
          </a:prstGeom>
          <a:solidFill>
            <a:srgbClr val="0A9B7A"/>
          </a:solidFill>
          <a:ln/>
          <a:effectLst>
            <a:outerShdw sx="100000" sy="100000" kx="0" ky="0" algn="bl" rotWithShape="0" blurRad="190500" dist="76200" dir="5400000">
              <a:srgbClr val="0a9b7a">
                <a:alpha val="30000"/>
              </a:srgbClr>
            </a:outerShdw>
          </a:effectLst>
        </p:spPr>
      </p:sp>
      <p:sp>
        <p:nvSpPr>
          <p:cNvPr id="10" name="Shape 8"/>
          <p:cNvSpPr/>
          <p:nvPr/>
        </p:nvSpPr>
        <p:spPr>
          <a:xfrm>
            <a:off x="5619902" y="3273552"/>
            <a:ext cx="952805" cy="952805"/>
          </a:xfrm>
          <a:prstGeom prst="ellipse">
            <a:avLst/>
          </a:prstGeom>
          <a:solidFill>
            <a:srgbClr val="0A9B7A"/>
          </a:solidFill>
          <a:ln/>
          <a:effectLst>
            <a:outerShdw sx="100000" sy="100000" kx="0" ky="0" algn="bl" rotWithShape="0" blurRad="190500" dist="76200" dir="5400000">
              <a:srgbClr val="0a9b7a">
                <a:alpha val="30000"/>
              </a:srgbClr>
            </a:outerShdw>
          </a:effectLst>
        </p:spPr>
      </p:sp>
      <p:sp>
        <p:nvSpPr>
          <p:cNvPr id="11" name="Shape 9"/>
          <p:cNvSpPr/>
          <p:nvPr/>
        </p:nvSpPr>
        <p:spPr>
          <a:xfrm>
            <a:off x="9413748" y="3273552"/>
            <a:ext cx="952805" cy="952805"/>
          </a:xfrm>
          <a:prstGeom prst="ellipse">
            <a:avLst/>
          </a:prstGeom>
          <a:solidFill>
            <a:srgbClr val="0A9B7A"/>
          </a:solidFill>
          <a:ln/>
          <a:effectLst>
            <a:outerShdw sx="100000" sy="100000" kx="0" ky="0" algn="bl" rotWithShape="0" blurRad="190500" dist="76200" dir="5400000">
              <a:srgbClr val="0a9b7a">
                <a:alpha val="30000"/>
              </a:srgbClr>
            </a:outerShdw>
          </a:effectLst>
        </p:spPr>
      </p:sp>
      <p:sp>
        <p:nvSpPr>
          <p:cNvPr id="12" name="Text 10"/>
          <p:cNvSpPr txBox="1"/>
          <p:nvPr/>
        </p:nvSpPr>
        <p:spPr>
          <a:xfrm>
            <a:off x="2185416" y="3473806"/>
            <a:ext cx="523951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3000" dirty="0"/>
          </a:p>
        </p:txBody>
      </p:sp>
      <p:sp>
        <p:nvSpPr>
          <p:cNvPr id="13" name="Text 11"/>
          <p:cNvSpPr txBox="1"/>
          <p:nvPr/>
        </p:nvSpPr>
        <p:spPr>
          <a:xfrm>
            <a:off x="5980176" y="3473806"/>
            <a:ext cx="523951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3000" dirty="0"/>
          </a:p>
        </p:txBody>
      </p:sp>
      <p:sp>
        <p:nvSpPr>
          <p:cNvPr id="14" name="Text 12"/>
          <p:cNvSpPr txBox="1"/>
          <p:nvPr/>
        </p:nvSpPr>
        <p:spPr>
          <a:xfrm>
            <a:off x="1811426" y="4464101"/>
            <a:ext cx="11676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9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기본 교육</a:t>
            </a:r>
            <a:endParaRPr lang="en-US" sz="1900" dirty="0"/>
          </a:p>
        </p:txBody>
      </p:sp>
      <p:sp>
        <p:nvSpPr>
          <p:cNvPr id="15" name="Text 13"/>
          <p:cNvSpPr txBox="1"/>
          <p:nvPr/>
        </p:nvSpPr>
        <p:spPr>
          <a:xfrm>
            <a:off x="5526634" y="4464101"/>
            <a:ext cx="13295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9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바이브코딩</a:t>
            </a:r>
            <a:endParaRPr lang="en-US" sz="1900" dirty="0"/>
          </a:p>
        </p:txBody>
      </p:sp>
      <p:sp>
        <p:nvSpPr>
          <p:cNvPr id="16" name="Text 14"/>
          <p:cNvSpPr txBox="1"/>
          <p:nvPr/>
        </p:nvSpPr>
        <p:spPr>
          <a:xfrm>
            <a:off x="2042770" y="4968850"/>
            <a:ext cx="6528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개론</a:t>
            </a:r>
            <a:endParaRPr lang="en-US" sz="1300" dirty="0"/>
          </a:p>
        </p:txBody>
      </p:sp>
      <p:sp>
        <p:nvSpPr>
          <p:cNvPr id="17" name="Text 15"/>
          <p:cNvSpPr txBox="1"/>
          <p:nvPr/>
        </p:nvSpPr>
        <p:spPr>
          <a:xfrm>
            <a:off x="1568196" y="5243170"/>
            <a:ext cx="16056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프롬프트 엔지니어링</a:t>
            </a:r>
            <a:endParaRPr lang="en-US" sz="1300" dirty="0"/>
          </a:p>
        </p:txBody>
      </p:sp>
      <p:pic>
        <p:nvPicPr>
          <p:cNvPr id="18" name="Image 0" descr="preencoded.png">    </p:cNvPr>
          <p:cNvPicPr>
            <a:picLocks noChangeAspect="1"/>
          </p:cNvPicPr>
          <p:nvPr/>
        </p:nvPicPr>
        <p:blipFill>
          <a:blip r:embed="rId1"/>
          <a:srcRect l="-943217" r="-943217" t="0" b="0"/>
          <a:stretch/>
        </p:blipFill>
        <p:spPr>
          <a:xfrm>
            <a:off x="4032504" y="4581144"/>
            <a:ext cx="333756" cy="19202"/>
          </a:xfrm>
          <a:prstGeom prst="rect">
            <a:avLst/>
          </a:prstGeom>
        </p:spPr>
      </p:pic>
      <p:sp>
        <p:nvSpPr>
          <p:cNvPr id="19" name="Text 16"/>
          <p:cNvSpPr txBox="1"/>
          <p:nvPr/>
        </p:nvSpPr>
        <p:spPr>
          <a:xfrm>
            <a:off x="5576011" y="4968850"/>
            <a:ext cx="11768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AI와 함께 코딩</a:t>
            </a:r>
            <a:endParaRPr lang="en-US" sz="1300" dirty="0"/>
          </a:p>
        </p:txBody>
      </p:sp>
      <p:sp>
        <p:nvSpPr>
          <p:cNvPr id="20" name="Text 17"/>
          <p:cNvSpPr txBox="1"/>
          <p:nvPr/>
        </p:nvSpPr>
        <p:spPr>
          <a:xfrm>
            <a:off x="5495544" y="5243170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업무 자동화 구현</a:t>
            </a:r>
            <a:endParaRPr lang="en-US" sz="1300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rcRect l="-943217" r="-943217" t="0" b="0"/>
          <a:stretch/>
        </p:blipFill>
        <p:spPr>
          <a:xfrm>
            <a:off x="7826350" y="4581144"/>
            <a:ext cx="333756" cy="19202"/>
          </a:xfrm>
          <a:prstGeom prst="rect">
            <a:avLst/>
          </a:prstGeom>
        </p:spPr>
      </p:pic>
      <p:sp>
        <p:nvSpPr>
          <p:cNvPr id="22" name="Text 18"/>
          <p:cNvSpPr txBox="1"/>
          <p:nvPr/>
        </p:nvSpPr>
        <p:spPr>
          <a:xfrm>
            <a:off x="9774022" y="3473806"/>
            <a:ext cx="523951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3000" dirty="0"/>
          </a:p>
        </p:txBody>
      </p:sp>
      <p:sp>
        <p:nvSpPr>
          <p:cNvPr id="23" name="Text 19"/>
          <p:cNvSpPr txBox="1"/>
          <p:nvPr/>
        </p:nvSpPr>
        <p:spPr>
          <a:xfrm>
            <a:off x="9285732" y="4464101"/>
            <a:ext cx="13962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9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전문가 양성</a:t>
            </a:r>
            <a:endParaRPr lang="en-US" sz="1900" dirty="0"/>
          </a:p>
        </p:txBody>
      </p:sp>
      <p:sp>
        <p:nvSpPr>
          <p:cNvPr id="24" name="Text 20"/>
          <p:cNvSpPr txBox="1"/>
          <p:nvPr/>
        </p:nvSpPr>
        <p:spPr>
          <a:xfrm>
            <a:off x="9449410" y="4968850"/>
            <a:ext cx="10149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사내 AI 리더</a:t>
            </a:r>
            <a:endParaRPr lang="en-US" sz="1300" dirty="0"/>
          </a:p>
        </p:txBody>
      </p:sp>
      <p:sp>
        <p:nvSpPr>
          <p:cNvPr id="25" name="Text 21"/>
          <p:cNvSpPr txBox="1"/>
          <p:nvPr/>
        </p:nvSpPr>
        <p:spPr>
          <a:xfrm>
            <a:off x="9210751" y="5243170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실무 프로젝트 완성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96805" y="-33833"/>
            <a:ext cx="1714500" cy="1714500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-571500" y="5939942"/>
            <a:ext cx="1904695" cy="1904695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-415138"/>
            <a:ext cx="12191695" cy="76965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761695" y="156362"/>
            <a:ext cx="5705856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1-2단계: 기본부터 실전까지</a:t>
            </a:r>
            <a:endParaRPr lang="en-US" sz="3600" dirty="0"/>
          </a:p>
        </p:txBody>
      </p:sp>
      <p:sp>
        <p:nvSpPr>
          <p:cNvPr id="7" name="Text 5"/>
          <p:cNvSpPr txBox="1"/>
          <p:nvPr/>
        </p:nvSpPr>
        <p:spPr>
          <a:xfrm>
            <a:off x="761695" y="1013155"/>
            <a:ext cx="28099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이해부터 실무 자동화 구현까지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761695" y="1670609"/>
            <a:ext cx="5191049" cy="1209751"/>
          </a:xfrm>
          <a:prstGeom prst="roundRect">
            <a:avLst>
              <a:gd name="adj" fmla="val 7142"/>
            </a:avLst>
          </a:prstGeom>
          <a:solidFill>
            <a:srgbClr val="F8F9FA"/>
          </a:solidFill>
          <a:ln/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9" name="Shape 7"/>
          <p:cNvSpPr/>
          <p:nvPr/>
        </p:nvSpPr>
        <p:spPr>
          <a:xfrm>
            <a:off x="761695" y="1670609"/>
            <a:ext cx="38405" cy="1209751"/>
          </a:xfrm>
          <a:prstGeom prst="rect">
            <a:avLst/>
          </a:prstGeom>
          <a:solidFill>
            <a:srgbClr val="0A9B7A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86307" y="1999793"/>
            <a:ext cx="190195" cy="190195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6238951" y="1670609"/>
            <a:ext cx="5191049" cy="1209751"/>
          </a:xfrm>
          <a:prstGeom prst="roundRect">
            <a:avLst>
              <a:gd name="adj" fmla="val 7142"/>
            </a:avLst>
          </a:prstGeom>
          <a:solidFill>
            <a:srgbClr val="F8F9FA"/>
          </a:solidFill>
          <a:ln/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12" name="Shape 9"/>
          <p:cNvSpPr/>
          <p:nvPr/>
        </p:nvSpPr>
        <p:spPr>
          <a:xfrm>
            <a:off x="6238951" y="1670609"/>
            <a:ext cx="38405" cy="1209751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13" name="Shape 10"/>
          <p:cNvSpPr/>
          <p:nvPr/>
        </p:nvSpPr>
        <p:spPr>
          <a:xfrm>
            <a:off x="761695" y="3161995"/>
            <a:ext cx="5191049" cy="1209751"/>
          </a:xfrm>
          <a:prstGeom prst="roundRect">
            <a:avLst>
              <a:gd name="adj" fmla="val 7142"/>
            </a:avLst>
          </a:prstGeom>
          <a:solidFill>
            <a:srgbClr val="F8F9FA"/>
          </a:solidFill>
          <a:ln/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14" name="Shape 11"/>
          <p:cNvSpPr/>
          <p:nvPr/>
        </p:nvSpPr>
        <p:spPr>
          <a:xfrm>
            <a:off x="761695" y="3161995"/>
            <a:ext cx="38405" cy="1209751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15" name="Shape 12"/>
          <p:cNvSpPr/>
          <p:nvPr/>
        </p:nvSpPr>
        <p:spPr>
          <a:xfrm>
            <a:off x="6238951" y="3161995"/>
            <a:ext cx="5191049" cy="1209751"/>
          </a:xfrm>
          <a:prstGeom prst="roundRect">
            <a:avLst>
              <a:gd name="adj" fmla="val 7142"/>
            </a:avLst>
          </a:prstGeom>
          <a:solidFill>
            <a:srgbClr val="F8F9FA"/>
          </a:solidFill>
          <a:ln/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16" name="Shape 13"/>
          <p:cNvSpPr/>
          <p:nvPr/>
        </p:nvSpPr>
        <p:spPr>
          <a:xfrm>
            <a:off x="6238951" y="3161995"/>
            <a:ext cx="38405" cy="1209751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1371600" y="1956816"/>
            <a:ext cx="15435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특장점 및 개론</a:t>
            </a:r>
            <a:endParaRPr lang="en-US" sz="1500" dirty="0"/>
          </a:p>
        </p:txBody>
      </p:sp>
      <p:sp>
        <p:nvSpPr>
          <p:cNvPr id="18" name="Text 15"/>
          <p:cNvSpPr txBox="1"/>
          <p:nvPr/>
        </p:nvSpPr>
        <p:spPr>
          <a:xfrm>
            <a:off x="6877202" y="1956816"/>
            <a:ext cx="17812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프롬프트 엔지니어링</a:t>
            </a:r>
            <a:endParaRPr lang="en-US" sz="1500" dirty="0"/>
          </a:p>
        </p:txBody>
      </p:sp>
      <p:sp>
        <p:nvSpPr>
          <p:cNvPr id="19" name="Text 16"/>
          <p:cNvSpPr txBox="1"/>
          <p:nvPr/>
        </p:nvSpPr>
        <p:spPr>
          <a:xfrm>
            <a:off x="1086307" y="2347265"/>
            <a:ext cx="27532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핵심 개념과 비즈니스 활용 가능성 이해</a:t>
            </a:r>
            <a:endParaRPr lang="en-US" sz="1200" dirty="0"/>
          </a:p>
        </p:txBody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rcRect l="-1282" r="-1282" t="0" b="0"/>
          <a:stretch/>
        </p:blipFill>
        <p:spPr>
          <a:xfrm>
            <a:off x="6562649" y="1999793"/>
            <a:ext cx="219456" cy="190195"/>
          </a:xfrm>
          <a:prstGeom prst="rect">
            <a:avLst/>
          </a:prstGeom>
        </p:spPr>
      </p:pic>
      <p:sp>
        <p:nvSpPr>
          <p:cNvPr id="21" name="Text 17"/>
          <p:cNvSpPr txBox="1"/>
          <p:nvPr/>
        </p:nvSpPr>
        <p:spPr>
          <a:xfrm>
            <a:off x="6562649" y="2347265"/>
            <a:ext cx="2886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ChatGPT, Claude, Gemini 실무 활용 기법</a:t>
            </a:r>
            <a:endParaRPr lang="en-US" sz="1200" dirty="0"/>
          </a:p>
        </p:txBody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086307" y="3491179"/>
            <a:ext cx="190195" cy="190195"/>
          </a:xfrm>
          <a:prstGeom prst="rect">
            <a:avLst/>
          </a:prstGeom>
        </p:spPr>
      </p:pic>
      <p:sp>
        <p:nvSpPr>
          <p:cNvPr id="23" name="Text 18"/>
          <p:cNvSpPr txBox="1"/>
          <p:nvPr/>
        </p:nvSpPr>
        <p:spPr>
          <a:xfrm>
            <a:off x="1371600" y="3448202"/>
            <a:ext cx="14292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구글 앱스크립트</a:t>
            </a:r>
            <a:endParaRPr lang="en-US" sz="1500" dirty="0"/>
          </a:p>
        </p:txBody>
      </p:sp>
      <p:sp>
        <p:nvSpPr>
          <p:cNvPr id="24" name="Text 19"/>
          <p:cNvSpPr txBox="1"/>
          <p:nvPr/>
        </p:nvSpPr>
        <p:spPr>
          <a:xfrm>
            <a:off x="6848856" y="3448202"/>
            <a:ext cx="12481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웹페이지 제작</a:t>
            </a:r>
            <a:endParaRPr lang="en-US" sz="1500" dirty="0"/>
          </a:p>
        </p:txBody>
      </p:sp>
      <p:sp>
        <p:nvSpPr>
          <p:cNvPr id="25" name="Text 20"/>
          <p:cNvSpPr txBox="1"/>
          <p:nvPr/>
        </p:nvSpPr>
        <p:spPr>
          <a:xfrm>
            <a:off x="1086307" y="3838651"/>
            <a:ext cx="2981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시트, 문서, 이메일 자동화로 업무 효율 극대화</a:t>
            </a:r>
            <a:endParaRPr lang="en-US" sz="1200" dirty="0"/>
          </a:p>
        </p:txBody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562649" y="3491179"/>
            <a:ext cx="190195" cy="190195"/>
          </a:xfrm>
          <a:prstGeom prst="rect">
            <a:avLst/>
          </a:prstGeom>
        </p:spPr>
      </p:pic>
      <p:sp>
        <p:nvSpPr>
          <p:cNvPr id="27" name="Text 21"/>
          <p:cNvSpPr txBox="1"/>
          <p:nvPr/>
        </p:nvSpPr>
        <p:spPr>
          <a:xfrm>
            <a:off x="6562649" y="3838651"/>
            <a:ext cx="2714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비개발자도 AI와 함께 웹페이지 직접 제작</a:t>
            </a:r>
            <a:endParaRPr lang="en-US" sz="1200" dirty="0"/>
          </a:p>
        </p:txBody>
      </p:sp>
      <p:sp>
        <p:nvSpPr>
          <p:cNvPr id="28" name="Shape 22"/>
          <p:cNvSpPr/>
          <p:nvPr/>
        </p:nvSpPr>
        <p:spPr>
          <a:xfrm>
            <a:off x="761695" y="4654296"/>
            <a:ext cx="38405" cy="2048256"/>
          </a:xfrm>
          <a:prstGeom prst="rect">
            <a:avLst/>
          </a:prstGeom>
          <a:solidFill>
            <a:srgbClr val="0A9B7A"/>
          </a:solidFill>
          <a:ln/>
        </p:spPr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086307" y="4982566"/>
            <a:ext cx="190195" cy="190195"/>
          </a:xfrm>
          <a:prstGeom prst="rect">
            <a:avLst/>
          </a:prstGeom>
        </p:spPr>
      </p:pic>
      <p:sp>
        <p:nvSpPr>
          <p:cNvPr id="30" name="Text 23"/>
          <p:cNvSpPr txBox="1"/>
          <p:nvPr/>
        </p:nvSpPr>
        <p:spPr>
          <a:xfrm>
            <a:off x="1371600" y="4939589"/>
            <a:ext cx="18288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A9B7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파이썬 크롤링 자동화</a:t>
            </a:r>
            <a:endParaRPr lang="en-US" sz="1500" dirty="0"/>
          </a:p>
        </p:txBody>
      </p:sp>
      <p:sp>
        <p:nvSpPr>
          <p:cNvPr id="31" name="Text 24"/>
          <p:cNvSpPr txBox="1"/>
          <p:nvPr/>
        </p:nvSpPr>
        <p:spPr>
          <a:xfrm>
            <a:off x="1314907" y="5435194"/>
            <a:ext cx="194584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파이썬 기초부터 웹 크롤링까지</a:t>
            </a:r>
            <a:endParaRPr lang="en-US" sz="1100" dirty="0"/>
          </a:p>
        </p:txBody>
      </p:sp>
      <p:sp>
        <p:nvSpPr>
          <p:cNvPr id="32" name="Text 25"/>
          <p:cNvSpPr txBox="1"/>
          <p:nvPr/>
        </p:nvSpPr>
        <p:spPr>
          <a:xfrm>
            <a:off x="1314907" y="5787238"/>
            <a:ext cx="171724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수집 및 처리 자동화</a:t>
            </a:r>
            <a:endParaRPr lang="en-US" sz="1100" dirty="0"/>
          </a:p>
        </p:txBody>
      </p:sp>
      <p:sp>
        <p:nvSpPr>
          <p:cNvPr id="33" name="Text 26"/>
          <p:cNvSpPr txBox="1"/>
          <p:nvPr/>
        </p:nvSpPr>
        <p:spPr>
          <a:xfrm>
            <a:off x="1314907" y="6140196"/>
            <a:ext cx="21076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도움으로 비개발자도 쉽게 구현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96805" y="-95098"/>
            <a:ext cx="1714500" cy="1714500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-571500" y="6001207"/>
            <a:ext cx="1904695" cy="1904695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-476402"/>
            <a:ext cx="12191695" cy="78108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761695" y="95098"/>
            <a:ext cx="3991356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3단계: 전문가 양성</a:t>
            </a:r>
            <a:endParaRPr lang="en-US" sz="3600" dirty="0"/>
          </a:p>
        </p:txBody>
      </p:sp>
      <p:sp>
        <p:nvSpPr>
          <p:cNvPr id="7" name="Text 5"/>
          <p:cNvSpPr txBox="1"/>
          <p:nvPr/>
        </p:nvSpPr>
        <p:spPr>
          <a:xfrm>
            <a:off x="761695" y="952805"/>
            <a:ext cx="39721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사내 AI 리더로 성장하여 조직 전체를 혁신합니다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761695" y="1609344"/>
            <a:ext cx="10668305" cy="4867351"/>
          </a:xfrm>
          <a:prstGeom prst="roundRect">
            <a:avLst>
              <a:gd name="adj" fmla="val 588"/>
            </a:avLst>
          </a:prstGeom>
          <a:solidFill>
            <a:srgbClr val="0A9B7A"/>
          </a:solidFill>
          <a:ln/>
          <a:effectLst>
            <a:outerShdw sx="100000" sy="100000" kx="0" ky="0" algn="bl" rotWithShape="0" blurRad="292100" dist="101600" dir="5400000">
              <a:srgbClr val="0a9b7a">
                <a:alpha val="20000"/>
              </a:srgbClr>
            </a:outerShdw>
          </a:effectLst>
        </p:spPr>
      </p:sp>
      <p:sp>
        <p:nvSpPr>
          <p:cNvPr id="9" name="Text 7"/>
          <p:cNvSpPr txBox="1"/>
          <p:nvPr/>
        </p:nvSpPr>
        <p:spPr>
          <a:xfrm>
            <a:off x="1143000" y="1990649"/>
            <a:ext cx="263895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현업 교육 전파자 양성</a:t>
            </a:r>
            <a:endParaRPr lang="en-US" sz="2100" dirty="0"/>
          </a:p>
        </p:txBody>
      </p:sp>
      <p:sp>
        <p:nvSpPr>
          <p:cNvPr id="10" name="Shape 8"/>
          <p:cNvSpPr/>
          <p:nvPr/>
        </p:nvSpPr>
        <p:spPr>
          <a:xfrm>
            <a:off x="1143000" y="2657246"/>
            <a:ext cx="3114446" cy="1981505"/>
          </a:xfrm>
          <a:prstGeom prst="roundRect">
            <a:avLst>
              <a:gd name="adj" fmla="val 2662"/>
            </a:avLst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1" name="Shape 9"/>
          <p:cNvSpPr/>
          <p:nvPr/>
        </p:nvSpPr>
        <p:spPr>
          <a:xfrm>
            <a:off x="2413102" y="2895905"/>
            <a:ext cx="571500" cy="571500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531974" y="3047695"/>
            <a:ext cx="333756" cy="267005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4539996" y="2657246"/>
            <a:ext cx="3114446" cy="1981505"/>
          </a:xfrm>
          <a:prstGeom prst="roundRect">
            <a:avLst>
              <a:gd name="adj" fmla="val 2662"/>
            </a:avLst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7937906" y="2657246"/>
            <a:ext cx="3114446" cy="1981505"/>
          </a:xfrm>
          <a:prstGeom prst="roundRect">
            <a:avLst>
              <a:gd name="adj" fmla="val 2662"/>
            </a:avLst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5" name="Shape 12"/>
          <p:cNvSpPr/>
          <p:nvPr/>
        </p:nvSpPr>
        <p:spPr>
          <a:xfrm>
            <a:off x="5810098" y="2895905"/>
            <a:ext cx="571500" cy="5715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9207094" y="2895905"/>
            <a:ext cx="571500" cy="5715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2177186" y="3610051"/>
            <a:ext cx="11768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사내 강사 양성</a:t>
            </a:r>
            <a:endParaRPr lang="en-US" sz="1300" dirty="0"/>
          </a:p>
        </p:txBody>
      </p:sp>
      <p:sp>
        <p:nvSpPr>
          <p:cNvPr id="18" name="Text 15"/>
          <p:cNvSpPr txBox="1"/>
          <p:nvPr/>
        </p:nvSpPr>
        <p:spPr>
          <a:xfrm>
            <a:off x="1342339" y="4000500"/>
            <a:ext cx="2815438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FFFF">
                    <a:alpha val="9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동료에게 AI 활용법을 전파할 수 있는 수준까지 심화 교육</a:t>
            </a:r>
            <a:endParaRPr lang="en-US" sz="1000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rcRect l="-685" r="-685" t="0" b="0"/>
          <a:stretch/>
        </p:blipFill>
        <p:spPr>
          <a:xfrm>
            <a:off x="5943600" y="3047695"/>
            <a:ext cx="304495" cy="267005"/>
          </a:xfrm>
          <a:prstGeom prst="rect">
            <a:avLst/>
          </a:prstGeom>
        </p:spPr>
      </p:pic>
      <p:sp>
        <p:nvSpPr>
          <p:cNvPr id="20" name="Text 16"/>
          <p:cNvSpPr txBox="1"/>
          <p:nvPr/>
        </p:nvSpPr>
        <p:spPr>
          <a:xfrm>
            <a:off x="5495544" y="3610051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부서별 맞춤 적용</a:t>
            </a:r>
            <a:endParaRPr lang="en-US" sz="1300" dirty="0"/>
          </a:p>
        </p:txBody>
      </p:sp>
      <p:sp>
        <p:nvSpPr>
          <p:cNvPr id="21" name="Text 17"/>
          <p:cNvSpPr txBox="1"/>
          <p:nvPr/>
        </p:nvSpPr>
        <p:spPr>
          <a:xfrm>
            <a:off x="8813902" y="3610051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실무 프로젝트 지원</a:t>
            </a:r>
            <a:endParaRPr lang="en-US" sz="1300" dirty="0"/>
          </a:p>
        </p:txBody>
      </p:sp>
      <p:sp>
        <p:nvSpPr>
          <p:cNvPr id="22" name="Text 18"/>
          <p:cNvSpPr txBox="1"/>
          <p:nvPr/>
        </p:nvSpPr>
        <p:spPr>
          <a:xfrm>
            <a:off x="4782312" y="4000500"/>
            <a:ext cx="27294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FFFF">
                    <a:alpha val="9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각 부서 특성에 맞는 AI 자동화 솔루션 직접 설계</a:t>
            </a:r>
            <a:endParaRPr lang="en-US" sz="1000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359798" y="3047695"/>
            <a:ext cx="267005" cy="267005"/>
          </a:xfrm>
          <a:prstGeom prst="rect">
            <a:avLst/>
          </a:prstGeom>
        </p:spPr>
      </p:pic>
      <p:sp>
        <p:nvSpPr>
          <p:cNvPr id="24" name="Text 19"/>
          <p:cNvSpPr txBox="1"/>
          <p:nvPr/>
        </p:nvSpPr>
        <p:spPr>
          <a:xfrm>
            <a:off x="8234172" y="4000500"/>
            <a:ext cx="26243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FFFF">
                    <a:alpha val="9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개발자가 투입되어 실무 프로젝트를 함께 완성</a:t>
            </a:r>
            <a:endParaRPr lang="en-US" sz="1000" dirty="0"/>
          </a:p>
        </p:txBody>
      </p:sp>
      <p:sp>
        <p:nvSpPr>
          <p:cNvPr id="25" name="Shape 20"/>
          <p:cNvSpPr/>
          <p:nvPr/>
        </p:nvSpPr>
        <p:spPr>
          <a:xfrm>
            <a:off x="1143000" y="4924044"/>
            <a:ext cx="9905695" cy="1171346"/>
          </a:xfrm>
          <a:prstGeom prst="roundRect">
            <a:avLst>
              <a:gd name="adj" fmla="val 5077"/>
            </a:avLst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333195" y="5152644"/>
            <a:ext cx="152705" cy="152705"/>
          </a:xfrm>
          <a:prstGeom prst="rect">
            <a:avLst/>
          </a:prstGeom>
        </p:spPr>
      </p:pic>
      <p:sp>
        <p:nvSpPr>
          <p:cNvPr id="27" name="Text 21"/>
          <p:cNvSpPr txBox="1"/>
          <p:nvPr/>
        </p:nvSpPr>
        <p:spPr>
          <a:xfrm>
            <a:off x="1485900" y="5115154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사례</a:t>
            </a:r>
            <a:endParaRPr lang="en-US" sz="1200" dirty="0"/>
          </a:p>
        </p:txBody>
      </p:sp>
      <p:sp>
        <p:nvSpPr>
          <p:cNvPr id="28" name="Shape 22"/>
          <p:cNvSpPr/>
          <p:nvPr/>
        </p:nvSpPr>
        <p:spPr>
          <a:xfrm>
            <a:off x="1333195" y="5486400"/>
            <a:ext cx="3114446" cy="418795"/>
          </a:xfrm>
          <a:prstGeom prst="roundRect">
            <a:avLst>
              <a:gd name="adj" fmla="val 29774"/>
            </a:avLst>
          </a:prstGeom>
          <a:solidFill>
            <a:srgbClr val="FFFFFF">
              <a:alpha val="15000"/>
            </a:srgbClr>
          </a:solidFill>
          <a:ln/>
        </p:spPr>
      </p:sp>
      <p:sp>
        <p:nvSpPr>
          <p:cNvPr id="29" name="Shape 23"/>
          <p:cNvSpPr/>
          <p:nvPr/>
        </p:nvSpPr>
        <p:spPr>
          <a:xfrm>
            <a:off x="4539996" y="5486400"/>
            <a:ext cx="3114446" cy="418795"/>
          </a:xfrm>
          <a:prstGeom prst="roundRect">
            <a:avLst>
              <a:gd name="adj" fmla="val 29774"/>
            </a:avLst>
          </a:prstGeom>
          <a:solidFill>
            <a:srgbClr val="FFFFFF">
              <a:alpha val="15000"/>
            </a:srgbClr>
          </a:solidFill>
          <a:ln/>
        </p:spPr>
      </p:sp>
      <p:sp>
        <p:nvSpPr>
          <p:cNvPr id="30" name="Shape 24"/>
          <p:cNvSpPr/>
          <p:nvPr/>
        </p:nvSpPr>
        <p:spPr>
          <a:xfrm>
            <a:off x="7746797" y="5486400"/>
            <a:ext cx="3114446" cy="418795"/>
          </a:xfrm>
          <a:prstGeom prst="roundRect">
            <a:avLst>
              <a:gd name="adj" fmla="val 29774"/>
            </a:avLst>
          </a:prstGeom>
          <a:solidFill>
            <a:srgbClr val="FFFFFF">
              <a:alpha val="15000"/>
            </a:srgbClr>
          </a:solidFill>
          <a:ln/>
        </p:spPr>
      </p:sp>
      <p:sp>
        <p:nvSpPr>
          <p:cNvPr id="31" name="Text 25"/>
          <p:cNvSpPr txBox="1"/>
          <p:nvPr/>
        </p:nvSpPr>
        <p:spPr>
          <a:xfrm>
            <a:off x="1524305" y="5600700"/>
            <a:ext cx="16907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경쟁사 광고 모니터링 시스템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4731106" y="5600700"/>
            <a:ext cx="1567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차량운행 현황 점검 시스템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7937906" y="5600700"/>
            <a:ext cx="17291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고객 피드백 자동 분류 시스템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108046" y="5600700"/>
            <a:ext cx="11960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개발자 1주일 투입</a:t>
            </a:r>
            <a:endParaRPr lang="en-US" sz="1000" dirty="0"/>
          </a:p>
        </p:txBody>
      </p:sp>
      <p:sp>
        <p:nvSpPr>
          <p:cNvPr id="35" name="Text 29"/>
          <p:cNvSpPr txBox="1"/>
          <p:nvPr/>
        </p:nvSpPr>
        <p:spPr>
          <a:xfrm>
            <a:off x="6192317" y="5600700"/>
            <a:ext cx="10716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개발자 2일 투입</a:t>
            </a:r>
            <a:endParaRPr lang="en-US" sz="1000" dirty="0"/>
          </a:p>
        </p:txBody>
      </p:sp>
      <p:sp>
        <p:nvSpPr>
          <p:cNvPr id="36" name="Text 30"/>
          <p:cNvSpPr txBox="1"/>
          <p:nvPr/>
        </p:nvSpPr>
        <p:spPr>
          <a:xfrm>
            <a:off x="9559138" y="5600700"/>
            <a:ext cx="10716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개발자 3일 투입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96805" y="381305"/>
            <a:ext cx="1714500" cy="1714500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-571500" y="5524805"/>
            <a:ext cx="1904695" cy="1904695"/>
          </a:xfrm>
          <a:prstGeom prst="ellipse">
            <a:avLst/>
          </a:prstGeom>
          <a:solidFill>
            <a:srgbClr val="FF6B6B">
              <a:alpha val="5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761695" y="571500"/>
            <a:ext cx="3724351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AX 자동화 방법론</a:t>
            </a:r>
            <a:endParaRPr lang="en-US" sz="3600" dirty="0"/>
          </a:p>
        </p:txBody>
      </p:sp>
      <p:sp>
        <p:nvSpPr>
          <p:cNvPr id="7" name="Text 5"/>
          <p:cNvSpPr txBox="1"/>
          <p:nvPr/>
        </p:nvSpPr>
        <p:spPr>
          <a:xfrm>
            <a:off x="761695" y="1429207"/>
            <a:ext cx="44869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의사결정부터 실행까지 전 과정을 AI로 자동화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1000354" y="2428646"/>
            <a:ext cx="761695" cy="761695"/>
          </a:xfrm>
          <a:prstGeom prst="ellipse">
            <a:avLst/>
          </a:prstGeom>
          <a:solidFill>
            <a:srgbClr val="0A9B7A"/>
          </a:solidFill>
          <a:ln/>
          <a:effectLst>
            <a:outerShdw sx="100000" sy="100000" kx="0" ky="0" algn="bl" rotWithShape="0" blurRad="139700" dist="50800" dir="5400000">
              <a:srgbClr val="0a9b7a">
                <a:alpha val="30000"/>
              </a:srgbClr>
            </a:outerShdw>
          </a:effectLst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-107" r="-107" t="0" b="0"/>
          <a:stretch/>
        </p:blipFill>
        <p:spPr>
          <a:xfrm>
            <a:off x="1248156" y="2657246"/>
            <a:ext cx="267005" cy="304495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2572207" y="2428646"/>
            <a:ext cx="761695" cy="761695"/>
          </a:xfrm>
          <a:prstGeom prst="ellipse">
            <a:avLst/>
          </a:prstGeom>
          <a:solidFill>
            <a:srgbClr val="0A9B7A"/>
          </a:solidFill>
          <a:ln/>
          <a:effectLst>
            <a:outerShdw sx="100000" sy="100000" kx="0" ky="0" algn="bl" rotWithShape="0" blurRad="139700" dist="50800" dir="5400000">
              <a:srgbClr val="0a9b7a">
                <a:alpha val="30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4143146" y="2428646"/>
            <a:ext cx="761695" cy="761695"/>
          </a:xfrm>
          <a:prstGeom prst="ellipse">
            <a:avLst/>
          </a:prstGeom>
          <a:solidFill>
            <a:srgbClr val="0A9B7A"/>
          </a:solidFill>
          <a:ln/>
          <a:effectLst>
            <a:outerShdw sx="100000" sy="100000" kx="0" ky="0" algn="bl" rotWithShape="0" blurRad="139700" dist="50800" dir="5400000">
              <a:srgbClr val="0a9b7a">
                <a:alpha val="30000"/>
              </a:srgbClr>
            </a:outerShdw>
          </a:effectLst>
        </p:spPr>
      </p:sp>
      <p:sp>
        <p:nvSpPr>
          <p:cNvPr id="12" name="Shape 9"/>
          <p:cNvSpPr/>
          <p:nvPr/>
        </p:nvSpPr>
        <p:spPr>
          <a:xfrm>
            <a:off x="5715000" y="2428646"/>
            <a:ext cx="761695" cy="761695"/>
          </a:xfrm>
          <a:prstGeom prst="ellipse">
            <a:avLst/>
          </a:prstGeom>
          <a:solidFill>
            <a:srgbClr val="0A9B7A"/>
          </a:solidFill>
          <a:ln/>
          <a:effectLst>
            <a:outerShdw sx="100000" sy="100000" kx="0" ky="0" algn="bl" rotWithShape="0" blurRad="139700" dist="50800" dir="5400000">
              <a:srgbClr val="0a9b7a">
                <a:alpha val="30000"/>
              </a:srgbClr>
            </a:outerShdw>
          </a:effectLst>
        </p:spPr>
      </p:sp>
      <p:sp>
        <p:nvSpPr>
          <p:cNvPr id="13" name="Shape 10"/>
          <p:cNvSpPr/>
          <p:nvPr/>
        </p:nvSpPr>
        <p:spPr>
          <a:xfrm>
            <a:off x="1571854" y="2333549"/>
            <a:ext cx="286207" cy="286207"/>
          </a:xfrm>
          <a:prstGeom prst="ellipse">
            <a:avLst/>
          </a:prstGeom>
          <a:solidFill>
            <a:srgbClr val="FF6B6B"/>
          </a:solidFill>
          <a:ln/>
          <a:effectLst>
            <a:outerShdw sx="100000" sy="100000" kx="0" ky="0" algn="bl" rotWithShape="0" blurRad="63500" dist="25400" dir="5400000">
              <a:srgbClr val="ff6b6b">
                <a:alpha val="30000"/>
              </a:srgbClr>
            </a:outerShdw>
          </a:effectLst>
        </p:spPr>
      </p:sp>
      <p:sp>
        <p:nvSpPr>
          <p:cNvPr id="14" name="Shape 11"/>
          <p:cNvSpPr/>
          <p:nvPr/>
        </p:nvSpPr>
        <p:spPr>
          <a:xfrm>
            <a:off x="4714646" y="2333549"/>
            <a:ext cx="286207" cy="286207"/>
          </a:xfrm>
          <a:prstGeom prst="ellipse">
            <a:avLst/>
          </a:prstGeom>
          <a:solidFill>
            <a:srgbClr val="FF6B6B"/>
          </a:solidFill>
          <a:ln/>
          <a:effectLst>
            <a:outerShdw sx="100000" sy="100000" kx="0" ky="0" algn="bl" rotWithShape="0" blurRad="63500" dist="25400" dir="5400000">
              <a:srgbClr val="ff6b6b">
                <a:alpha val="30000"/>
              </a:srgbClr>
            </a:outerShdw>
          </a:effectLst>
        </p:spPr>
      </p:sp>
      <p:sp>
        <p:nvSpPr>
          <p:cNvPr id="15" name="Text 12"/>
          <p:cNvSpPr txBox="1"/>
          <p:nvPr/>
        </p:nvSpPr>
        <p:spPr>
          <a:xfrm>
            <a:off x="1669694" y="23618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4812487" y="23618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7" name="Text 14"/>
          <p:cNvSpPr txBox="1"/>
          <p:nvPr/>
        </p:nvSpPr>
        <p:spPr>
          <a:xfrm>
            <a:off x="1223467" y="3333902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수집</a:t>
            </a:r>
            <a:endParaRPr lang="en-US" sz="1300" dirty="0"/>
          </a:p>
        </p:txBody>
      </p:sp>
      <p:sp>
        <p:nvSpPr>
          <p:cNvPr id="18" name="Text 15"/>
          <p:cNvSpPr txBox="1"/>
          <p:nvPr/>
        </p:nvSpPr>
        <p:spPr>
          <a:xfrm>
            <a:off x="1055218" y="3657600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수집</a:t>
            </a:r>
            <a:endParaRPr lang="en-US" sz="1000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rcRect l="-57" r="-57" t="0" b="0"/>
          <a:stretch/>
        </p:blipFill>
        <p:spPr>
          <a:xfrm>
            <a:off x="2066544" y="2848356"/>
            <a:ext cx="200254" cy="228600"/>
          </a:xfrm>
          <a:prstGeom prst="rect">
            <a:avLst/>
          </a:prstGeom>
        </p:spPr>
      </p:pic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2800807" y="2657246"/>
            <a:ext cx="304495" cy="304495"/>
          </a:xfrm>
          <a:prstGeom prst="rect">
            <a:avLst/>
          </a:prstGeom>
        </p:spPr>
      </p:pic>
      <p:sp>
        <p:nvSpPr>
          <p:cNvPr id="21" name="Shape 16"/>
          <p:cNvSpPr/>
          <p:nvPr/>
        </p:nvSpPr>
        <p:spPr>
          <a:xfrm>
            <a:off x="3143707" y="2333549"/>
            <a:ext cx="286207" cy="286207"/>
          </a:xfrm>
          <a:prstGeom prst="ellipse">
            <a:avLst/>
          </a:prstGeom>
          <a:solidFill>
            <a:srgbClr val="FF6B6B"/>
          </a:solidFill>
          <a:ln/>
          <a:effectLst>
            <a:outerShdw sx="100000" sy="100000" kx="0" ky="0" algn="bl" rotWithShape="0" blurRad="63500" dist="25400" dir="5400000">
              <a:srgbClr val="ff6b6b">
                <a:alpha val="30000"/>
              </a:srgbClr>
            </a:outerShdw>
          </a:effectLst>
        </p:spPr>
      </p:sp>
      <p:sp>
        <p:nvSpPr>
          <p:cNvPr id="22" name="Text 17"/>
          <p:cNvSpPr txBox="1"/>
          <p:nvPr/>
        </p:nvSpPr>
        <p:spPr>
          <a:xfrm>
            <a:off x="3240634" y="23618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2795321" y="3333902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정제</a:t>
            </a:r>
            <a:endParaRPr lang="en-US" sz="1300" dirty="0"/>
          </a:p>
        </p:txBody>
      </p:sp>
      <p:sp>
        <p:nvSpPr>
          <p:cNvPr id="24" name="Text 19"/>
          <p:cNvSpPr txBox="1"/>
          <p:nvPr/>
        </p:nvSpPr>
        <p:spPr>
          <a:xfrm>
            <a:off x="2565806" y="3657600"/>
            <a:ext cx="8814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클리닝</a:t>
            </a:r>
            <a:endParaRPr lang="en-US" sz="1000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rcRect l="-57" r="-57" t="0" b="0"/>
          <a:stretch/>
        </p:blipFill>
        <p:spPr>
          <a:xfrm>
            <a:off x="3638398" y="2848356"/>
            <a:ext cx="200254" cy="228600"/>
          </a:xfrm>
          <a:prstGeom prst="rect">
            <a:avLst/>
          </a:prstGeom>
        </p:spPr>
      </p:pic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371746" y="2657246"/>
            <a:ext cx="304495" cy="304495"/>
          </a:xfrm>
          <a:prstGeom prst="rect">
            <a:avLst/>
          </a:prstGeom>
        </p:spPr>
      </p:pic>
      <p:sp>
        <p:nvSpPr>
          <p:cNvPr id="27" name="Text 20"/>
          <p:cNvSpPr txBox="1"/>
          <p:nvPr/>
        </p:nvSpPr>
        <p:spPr>
          <a:xfrm>
            <a:off x="4366260" y="3333902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분류</a:t>
            </a:r>
            <a:endParaRPr lang="en-US" sz="1300" dirty="0"/>
          </a:p>
        </p:txBody>
      </p:sp>
      <p:sp>
        <p:nvSpPr>
          <p:cNvPr id="28" name="Text 21"/>
          <p:cNvSpPr txBox="1"/>
          <p:nvPr/>
        </p:nvSpPr>
        <p:spPr>
          <a:xfrm>
            <a:off x="4260190" y="3657600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 분류</a:t>
            </a:r>
            <a:endParaRPr lang="en-US" sz="1000" dirty="0"/>
          </a:p>
        </p:txBody>
      </p:sp>
      <p:pic>
        <p:nvPicPr>
          <p:cNvPr id="29" name="Image 5" descr="preencoded.png">    </p:cNvPr>
          <p:cNvPicPr>
            <a:picLocks noChangeAspect="1"/>
          </p:cNvPicPr>
          <p:nvPr/>
        </p:nvPicPr>
        <p:blipFill>
          <a:blip r:embed="rId6"/>
          <a:srcRect l="-57" r="-57" t="0" b="0"/>
          <a:stretch/>
        </p:blipFill>
        <p:spPr>
          <a:xfrm>
            <a:off x="5210251" y="2848356"/>
            <a:ext cx="200254" cy="228600"/>
          </a:xfrm>
          <a:prstGeom prst="rect">
            <a:avLst/>
          </a:prstGeom>
        </p:spPr>
      </p:pic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5943600" y="2657246"/>
            <a:ext cx="304495" cy="304495"/>
          </a:xfrm>
          <a:prstGeom prst="rect">
            <a:avLst/>
          </a:prstGeom>
        </p:spPr>
      </p:pic>
      <p:sp>
        <p:nvSpPr>
          <p:cNvPr id="31" name="Shape 22"/>
          <p:cNvSpPr/>
          <p:nvPr/>
        </p:nvSpPr>
        <p:spPr>
          <a:xfrm>
            <a:off x="6286500" y="2333549"/>
            <a:ext cx="286207" cy="286207"/>
          </a:xfrm>
          <a:prstGeom prst="ellipse">
            <a:avLst/>
          </a:prstGeom>
          <a:solidFill>
            <a:srgbClr val="FF6B6B"/>
          </a:solidFill>
          <a:ln/>
          <a:effectLst>
            <a:outerShdw sx="100000" sy="100000" kx="0" ky="0" algn="bl" rotWithShape="0" blurRad="63500" dist="25400" dir="5400000">
              <a:srgbClr val="ff6b6b">
                <a:alpha val="30000"/>
              </a:srgbClr>
            </a:outerShdw>
          </a:effectLst>
        </p:spPr>
      </p:sp>
      <p:sp>
        <p:nvSpPr>
          <p:cNvPr id="32" name="Text 23"/>
          <p:cNvSpPr txBox="1"/>
          <p:nvPr/>
        </p:nvSpPr>
        <p:spPr>
          <a:xfrm>
            <a:off x="6384341" y="23618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33" name="Text 24"/>
          <p:cNvSpPr txBox="1"/>
          <p:nvPr/>
        </p:nvSpPr>
        <p:spPr>
          <a:xfrm>
            <a:off x="5938114" y="3333902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endParaRPr lang="en-US" sz="1300" dirty="0"/>
          </a:p>
        </p:txBody>
      </p:sp>
      <p:sp>
        <p:nvSpPr>
          <p:cNvPr id="34" name="Text 25"/>
          <p:cNvSpPr txBox="1"/>
          <p:nvPr/>
        </p:nvSpPr>
        <p:spPr>
          <a:xfrm>
            <a:off x="5709514" y="3657600"/>
            <a:ext cx="8814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인사이트 도출</a:t>
            </a:r>
            <a:endParaRPr lang="en-US" sz="1000" dirty="0"/>
          </a:p>
        </p:txBody>
      </p:sp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rcRect l="-57" r="-57" t="0" b="0"/>
          <a:stretch/>
        </p:blipFill>
        <p:spPr>
          <a:xfrm>
            <a:off x="6782105" y="2848356"/>
            <a:ext cx="200254" cy="228600"/>
          </a:xfrm>
          <a:prstGeom prst="rect">
            <a:avLst/>
          </a:prstGeom>
        </p:spPr>
      </p:pic>
      <p:sp>
        <p:nvSpPr>
          <p:cNvPr id="36" name="Shape 26"/>
          <p:cNvSpPr/>
          <p:nvPr/>
        </p:nvSpPr>
        <p:spPr>
          <a:xfrm>
            <a:off x="7286854" y="2428646"/>
            <a:ext cx="761695" cy="761695"/>
          </a:xfrm>
          <a:prstGeom prst="ellipse">
            <a:avLst/>
          </a:prstGeom>
          <a:solidFill>
            <a:srgbClr val="0A9B7A"/>
          </a:solidFill>
          <a:ln/>
          <a:effectLst>
            <a:outerShdw sx="100000" sy="100000" kx="0" ky="0" algn="bl" rotWithShape="0" blurRad="139700" dist="50800" dir="5400000">
              <a:srgbClr val="0a9b7a">
                <a:alpha val="30000"/>
              </a:srgbClr>
            </a:outerShdw>
          </a:effectLst>
        </p:spPr>
      </p:sp>
      <p:pic>
        <p:nvPicPr>
          <p:cNvPr id="37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7515454" y="2657246"/>
            <a:ext cx="304495" cy="304495"/>
          </a:xfrm>
          <a:prstGeom prst="rect">
            <a:avLst/>
          </a:prstGeom>
        </p:spPr>
      </p:pic>
      <p:sp>
        <p:nvSpPr>
          <p:cNvPr id="38" name="Shape 27"/>
          <p:cNvSpPr/>
          <p:nvPr/>
        </p:nvSpPr>
        <p:spPr>
          <a:xfrm>
            <a:off x="7858354" y="2333549"/>
            <a:ext cx="286207" cy="286207"/>
          </a:xfrm>
          <a:prstGeom prst="ellipse">
            <a:avLst/>
          </a:prstGeom>
          <a:solidFill>
            <a:srgbClr val="FF6B6B"/>
          </a:solidFill>
          <a:ln/>
          <a:effectLst>
            <a:outerShdw sx="100000" sy="100000" kx="0" ky="0" algn="bl" rotWithShape="0" blurRad="63500" dist="25400" dir="5400000">
              <a:srgbClr val="ff6b6b">
                <a:alpha val="30000"/>
              </a:srgbClr>
            </a:outerShdw>
          </a:effectLst>
        </p:spPr>
      </p:sp>
      <p:sp>
        <p:nvSpPr>
          <p:cNvPr id="39" name="Text 28"/>
          <p:cNvSpPr txBox="1"/>
          <p:nvPr/>
        </p:nvSpPr>
        <p:spPr>
          <a:xfrm>
            <a:off x="7956194" y="23618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1200" dirty="0"/>
          </a:p>
        </p:txBody>
      </p:sp>
      <p:sp>
        <p:nvSpPr>
          <p:cNvPr id="40" name="Text 29"/>
          <p:cNvSpPr txBox="1"/>
          <p:nvPr/>
        </p:nvSpPr>
        <p:spPr>
          <a:xfrm>
            <a:off x="7351776" y="3333902"/>
            <a:ext cx="7671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의사결정</a:t>
            </a:r>
            <a:endParaRPr lang="en-US" sz="1300" dirty="0"/>
          </a:p>
        </p:txBody>
      </p:sp>
      <p:sp>
        <p:nvSpPr>
          <p:cNvPr id="41" name="Text 30"/>
          <p:cNvSpPr txBox="1"/>
          <p:nvPr/>
        </p:nvSpPr>
        <p:spPr>
          <a:xfrm>
            <a:off x="7403897" y="3657600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 대안</a:t>
            </a:r>
            <a:endParaRPr lang="en-US" sz="1000" dirty="0"/>
          </a:p>
        </p:txBody>
      </p:sp>
      <p:pic>
        <p:nvPicPr>
          <p:cNvPr id="42" name="Image 9" descr="preencoded.png">    </p:cNvPr>
          <p:cNvPicPr>
            <a:picLocks noChangeAspect="1"/>
          </p:cNvPicPr>
          <p:nvPr/>
        </p:nvPicPr>
        <p:blipFill>
          <a:blip r:embed="rId10"/>
          <a:srcRect l="-57" r="-57" t="0" b="0"/>
          <a:stretch/>
        </p:blipFill>
        <p:spPr>
          <a:xfrm>
            <a:off x="8353044" y="2848356"/>
            <a:ext cx="200254" cy="228600"/>
          </a:xfrm>
          <a:prstGeom prst="rect">
            <a:avLst/>
          </a:prstGeom>
        </p:spPr>
      </p:pic>
      <p:sp>
        <p:nvSpPr>
          <p:cNvPr id="43" name="Shape 31"/>
          <p:cNvSpPr/>
          <p:nvPr/>
        </p:nvSpPr>
        <p:spPr>
          <a:xfrm>
            <a:off x="8858707" y="2428646"/>
            <a:ext cx="761695" cy="761695"/>
          </a:xfrm>
          <a:prstGeom prst="ellipse">
            <a:avLst/>
          </a:prstGeom>
          <a:solidFill>
            <a:srgbClr val="0A9B7A"/>
          </a:solidFill>
          <a:ln/>
          <a:effectLst>
            <a:outerShdw sx="100000" sy="100000" kx="0" ky="0" algn="bl" rotWithShape="0" blurRad="139700" dist="50800" dir="5400000">
              <a:srgbClr val="0a9b7a">
                <a:alpha val="30000"/>
              </a:srgbClr>
            </a:outerShdw>
          </a:effectLst>
        </p:spPr>
      </p:sp>
      <p:pic>
        <p:nvPicPr>
          <p:cNvPr id="44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9087307" y="2657246"/>
            <a:ext cx="304495" cy="304495"/>
          </a:xfrm>
          <a:prstGeom prst="rect">
            <a:avLst/>
          </a:prstGeom>
        </p:spPr>
      </p:pic>
      <p:sp>
        <p:nvSpPr>
          <p:cNvPr id="45" name="Shape 32"/>
          <p:cNvSpPr/>
          <p:nvPr/>
        </p:nvSpPr>
        <p:spPr>
          <a:xfrm>
            <a:off x="9430207" y="2333549"/>
            <a:ext cx="286207" cy="286207"/>
          </a:xfrm>
          <a:prstGeom prst="ellipse">
            <a:avLst/>
          </a:prstGeom>
          <a:solidFill>
            <a:srgbClr val="FF6B6B"/>
          </a:solidFill>
          <a:ln/>
          <a:effectLst>
            <a:outerShdw sx="100000" sy="100000" kx="0" ky="0" algn="bl" rotWithShape="0" blurRad="63500" dist="25400" dir="5400000">
              <a:srgbClr val="ff6b6b">
                <a:alpha val="30000"/>
              </a:srgbClr>
            </a:outerShdw>
          </a:effectLst>
        </p:spPr>
      </p:sp>
      <p:sp>
        <p:nvSpPr>
          <p:cNvPr id="46" name="Text 33"/>
          <p:cNvSpPr txBox="1"/>
          <p:nvPr/>
        </p:nvSpPr>
        <p:spPr>
          <a:xfrm>
            <a:off x="9527134" y="23618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1200" dirty="0"/>
          </a:p>
        </p:txBody>
      </p:sp>
      <p:sp>
        <p:nvSpPr>
          <p:cNvPr id="47" name="Text 34"/>
          <p:cNvSpPr txBox="1"/>
          <p:nvPr/>
        </p:nvSpPr>
        <p:spPr>
          <a:xfrm>
            <a:off x="9081821" y="3333902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실행</a:t>
            </a:r>
            <a:endParaRPr lang="en-US" sz="1300" dirty="0"/>
          </a:p>
        </p:txBody>
      </p:sp>
      <p:sp>
        <p:nvSpPr>
          <p:cNvPr id="48" name="Text 35"/>
          <p:cNvSpPr txBox="1"/>
          <p:nvPr/>
        </p:nvSpPr>
        <p:spPr>
          <a:xfrm>
            <a:off x="8974836" y="3657600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 실행</a:t>
            </a:r>
            <a:endParaRPr lang="en-US" sz="1000" dirty="0"/>
          </a:p>
        </p:txBody>
      </p:sp>
      <p:pic>
        <p:nvPicPr>
          <p:cNvPr id="49" name="Image 11" descr="preencoded.png">    </p:cNvPr>
          <p:cNvPicPr>
            <a:picLocks noChangeAspect="1"/>
          </p:cNvPicPr>
          <p:nvPr/>
        </p:nvPicPr>
        <p:blipFill>
          <a:blip r:embed="rId12"/>
          <a:srcRect l="-57" r="-57" t="0" b="0"/>
          <a:stretch/>
        </p:blipFill>
        <p:spPr>
          <a:xfrm>
            <a:off x="9924898" y="2848356"/>
            <a:ext cx="200254" cy="228600"/>
          </a:xfrm>
          <a:prstGeom prst="rect">
            <a:avLst/>
          </a:prstGeom>
        </p:spPr>
      </p:pic>
      <p:sp>
        <p:nvSpPr>
          <p:cNvPr id="50" name="Shape 36"/>
          <p:cNvSpPr/>
          <p:nvPr/>
        </p:nvSpPr>
        <p:spPr>
          <a:xfrm>
            <a:off x="10429646" y="2428646"/>
            <a:ext cx="761695" cy="761695"/>
          </a:xfrm>
          <a:prstGeom prst="ellipse">
            <a:avLst/>
          </a:prstGeom>
          <a:solidFill>
            <a:srgbClr val="0A9B7A"/>
          </a:solidFill>
          <a:ln/>
          <a:effectLst>
            <a:outerShdw sx="100000" sy="100000" kx="0" ky="0" algn="bl" rotWithShape="0" blurRad="139700" dist="50800" dir="5400000">
              <a:srgbClr val="0a9b7a">
                <a:alpha val="30000"/>
              </a:srgbClr>
            </a:outerShdw>
          </a:effectLst>
        </p:spPr>
      </p:sp>
      <p:pic>
        <p:nvPicPr>
          <p:cNvPr id="51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10658246" y="2657246"/>
            <a:ext cx="304495" cy="304495"/>
          </a:xfrm>
          <a:prstGeom prst="rect">
            <a:avLst/>
          </a:prstGeom>
        </p:spPr>
      </p:pic>
      <p:sp>
        <p:nvSpPr>
          <p:cNvPr id="52" name="Shape 37"/>
          <p:cNvSpPr/>
          <p:nvPr/>
        </p:nvSpPr>
        <p:spPr>
          <a:xfrm>
            <a:off x="11001146" y="2333549"/>
            <a:ext cx="286207" cy="286207"/>
          </a:xfrm>
          <a:prstGeom prst="ellipse">
            <a:avLst/>
          </a:prstGeom>
          <a:solidFill>
            <a:srgbClr val="FF6B6B"/>
          </a:solidFill>
          <a:ln/>
          <a:effectLst>
            <a:outerShdw sx="100000" sy="100000" kx="0" ky="0" algn="bl" rotWithShape="0" blurRad="63500" dist="25400" dir="5400000">
              <a:srgbClr val="ff6b6b">
                <a:alpha val="30000"/>
              </a:srgbClr>
            </a:outerShdw>
          </a:effectLst>
        </p:spPr>
      </p:sp>
      <p:sp>
        <p:nvSpPr>
          <p:cNvPr id="53" name="Text 38"/>
          <p:cNvSpPr txBox="1"/>
          <p:nvPr/>
        </p:nvSpPr>
        <p:spPr>
          <a:xfrm>
            <a:off x="11098987" y="23618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1200" dirty="0"/>
          </a:p>
        </p:txBody>
      </p:sp>
      <p:sp>
        <p:nvSpPr>
          <p:cNvPr id="54" name="Text 39"/>
          <p:cNvSpPr txBox="1"/>
          <p:nvPr/>
        </p:nvSpPr>
        <p:spPr>
          <a:xfrm>
            <a:off x="10652760" y="3333902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학습</a:t>
            </a:r>
            <a:endParaRPr lang="en-US" sz="1300" dirty="0"/>
          </a:p>
        </p:txBody>
      </p:sp>
      <p:sp>
        <p:nvSpPr>
          <p:cNvPr id="55" name="Text 40"/>
          <p:cNvSpPr txBox="1"/>
          <p:nvPr/>
        </p:nvSpPr>
        <p:spPr>
          <a:xfrm>
            <a:off x="10546690" y="3657600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지속 개선</a:t>
            </a:r>
            <a:endParaRPr lang="en-US" sz="1000" dirty="0"/>
          </a:p>
        </p:txBody>
      </p:sp>
      <p:sp>
        <p:nvSpPr>
          <p:cNvPr id="56" name="Shape 41"/>
          <p:cNvSpPr/>
          <p:nvPr/>
        </p:nvSpPr>
        <p:spPr>
          <a:xfrm>
            <a:off x="761695" y="4419295"/>
            <a:ext cx="10668305" cy="1028700"/>
          </a:xfrm>
          <a:prstGeom prst="roundRect">
            <a:avLst>
              <a:gd name="adj" fmla="val 8230"/>
            </a:avLst>
          </a:prstGeom>
          <a:solidFill>
            <a:srgbClr val="F2FAF7"/>
          </a:solidFill>
          <a:ln/>
          <a:effectLst>
            <a:outerShdw sx="100000" sy="100000" kx="0" ky="0" algn="bl" rotWithShape="0" blurRad="292100" dist="76200" dir="5400000">
              <a:srgbClr val="000000">
                <a:alpha val="12000"/>
              </a:srgbClr>
            </a:outerShdw>
          </a:effectLst>
        </p:spPr>
      </p:sp>
      <p:sp>
        <p:nvSpPr>
          <p:cNvPr id="57" name="Shape 42"/>
          <p:cNvSpPr/>
          <p:nvPr/>
        </p:nvSpPr>
        <p:spPr>
          <a:xfrm>
            <a:off x="761695" y="4419295"/>
            <a:ext cx="47549" cy="1028700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58" name="Text 43"/>
          <p:cNvSpPr txBox="1"/>
          <p:nvPr/>
        </p:nvSpPr>
        <p:spPr>
          <a:xfrm>
            <a:off x="1047902" y="4667098"/>
            <a:ext cx="10234879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44444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AX 방법론은 데이터 수집부터 학습까지 전 과정을 AI로 자동화하는 혁신적인 프레임워크입니다. 각 단계마다 AI가 의사결정을 지원하고, 반복 업무를 대신하여 업무 효율성과 의사결정 품질을 동시에 향상시킵니다.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96805" y="74066"/>
            <a:ext cx="1714500" cy="1714500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-571500" y="5831129"/>
            <a:ext cx="1904695" cy="1904695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-306324"/>
            <a:ext cx="12191695" cy="747704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761695" y="265176"/>
            <a:ext cx="5162702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AX 1-4단계: 데이터 처리</a:t>
            </a:r>
            <a:endParaRPr lang="en-US" sz="3600" dirty="0"/>
          </a:p>
        </p:txBody>
      </p:sp>
      <p:sp>
        <p:nvSpPr>
          <p:cNvPr id="7" name="Text 5"/>
          <p:cNvSpPr txBox="1"/>
          <p:nvPr/>
        </p:nvSpPr>
        <p:spPr>
          <a:xfrm>
            <a:off x="761695" y="1121969"/>
            <a:ext cx="24103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수집부터 분석까지 AI 자동화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761695" y="1969618"/>
            <a:ext cx="5219395" cy="2200046"/>
          </a:xfrm>
          <a:prstGeom prst="roundRect">
            <a:avLst>
              <a:gd name="adj" fmla="val 2159"/>
            </a:avLst>
          </a:prstGeom>
          <a:solidFill>
            <a:srgbClr val="F8F9FA"/>
          </a:solidFill>
          <a:ln/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9" name="Shape 7"/>
          <p:cNvSpPr/>
          <p:nvPr/>
        </p:nvSpPr>
        <p:spPr>
          <a:xfrm>
            <a:off x="761695" y="1969618"/>
            <a:ext cx="38405" cy="2200046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10" name="Shape 8"/>
          <p:cNvSpPr/>
          <p:nvPr/>
        </p:nvSpPr>
        <p:spPr>
          <a:xfrm>
            <a:off x="6215177" y="1969618"/>
            <a:ext cx="5219395" cy="2200046"/>
          </a:xfrm>
          <a:prstGeom prst="roundRect">
            <a:avLst>
              <a:gd name="adj" fmla="val 2159"/>
            </a:avLst>
          </a:prstGeom>
          <a:solidFill>
            <a:srgbClr val="F8F9FA"/>
          </a:solidFill>
          <a:ln/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11" name="Shape 9"/>
          <p:cNvSpPr/>
          <p:nvPr/>
        </p:nvSpPr>
        <p:spPr>
          <a:xfrm>
            <a:off x="6215177" y="1969618"/>
            <a:ext cx="38405" cy="2200046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12" name="Shape 10"/>
          <p:cNvSpPr/>
          <p:nvPr/>
        </p:nvSpPr>
        <p:spPr>
          <a:xfrm>
            <a:off x="990295" y="1826971"/>
            <a:ext cx="381305" cy="381305"/>
          </a:xfrm>
          <a:prstGeom prst="ellipse">
            <a:avLst/>
          </a:prstGeom>
          <a:solidFill>
            <a:srgbClr val="0A9B7A"/>
          </a:solidFill>
          <a:ln/>
        </p:spPr>
      </p:sp>
      <p:sp>
        <p:nvSpPr>
          <p:cNvPr id="13" name="Shape 11"/>
          <p:cNvSpPr/>
          <p:nvPr/>
        </p:nvSpPr>
        <p:spPr>
          <a:xfrm>
            <a:off x="6443777" y="1826971"/>
            <a:ext cx="381305" cy="381305"/>
          </a:xfrm>
          <a:prstGeom prst="ellipse">
            <a:avLst/>
          </a:prstGeom>
          <a:solidFill>
            <a:srgbClr val="0A9B7A"/>
          </a:solidFill>
          <a:ln/>
        </p:spPr>
      </p:sp>
      <p:sp>
        <p:nvSpPr>
          <p:cNvPr id="14" name="Text 12"/>
          <p:cNvSpPr txBox="1"/>
          <p:nvPr/>
        </p:nvSpPr>
        <p:spPr>
          <a:xfrm>
            <a:off x="1130198" y="1893722"/>
            <a:ext cx="2340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300" dirty="0"/>
          </a:p>
        </p:txBody>
      </p:sp>
      <p:sp>
        <p:nvSpPr>
          <p:cNvPr id="15" name="Text 13"/>
          <p:cNvSpPr txBox="1"/>
          <p:nvPr/>
        </p:nvSpPr>
        <p:spPr>
          <a:xfrm>
            <a:off x="1130198" y="4324198"/>
            <a:ext cx="2340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300" dirty="0"/>
          </a:p>
        </p:txBody>
      </p:sp>
      <p:sp>
        <p:nvSpPr>
          <p:cNvPr id="16" name="Text 14"/>
          <p:cNvSpPr txBox="1"/>
          <p:nvPr/>
        </p:nvSpPr>
        <p:spPr>
          <a:xfrm>
            <a:off x="1086307" y="2350922"/>
            <a:ext cx="26956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수집 (Data Gathering)</a:t>
            </a:r>
            <a:endParaRPr lang="en-US" sz="1500" dirty="0"/>
          </a:p>
        </p:txBody>
      </p:sp>
      <p:sp>
        <p:nvSpPr>
          <p:cNvPr id="17" name="Text 15"/>
          <p:cNvSpPr txBox="1"/>
          <p:nvPr/>
        </p:nvSpPr>
        <p:spPr>
          <a:xfrm>
            <a:off x="1086307" y="2741371"/>
            <a:ext cx="4696358" cy="4764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웹 크롤링, API 연동, 문서 자동 취합으로 업무에 필요한 모든 데이터를 자동으로 수집합니다.</a:t>
            </a:r>
            <a:endParaRPr lang="en-US" sz="1200" dirty="0"/>
          </a:p>
        </p:txBody>
      </p:sp>
      <p:pic>
        <p:nvPicPr>
          <p:cNvPr id="1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86307" y="3343046"/>
            <a:ext cx="171907" cy="171907"/>
          </a:xfrm>
          <a:prstGeom prst="rect">
            <a:avLst/>
          </a:prstGeom>
        </p:spPr>
      </p:pic>
      <p:sp>
        <p:nvSpPr>
          <p:cNvPr id="19" name="Text 16"/>
          <p:cNvSpPr txBox="1"/>
          <p:nvPr/>
        </p:nvSpPr>
        <p:spPr>
          <a:xfrm>
            <a:off x="6538874" y="2350922"/>
            <a:ext cx="25813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정제 (Data Cleaning)</a:t>
            </a:r>
            <a:endParaRPr lang="en-US" sz="1500" dirty="0"/>
          </a:p>
        </p:txBody>
      </p:sp>
      <p:sp>
        <p:nvSpPr>
          <p:cNvPr id="20" name="Text 17"/>
          <p:cNvSpPr txBox="1"/>
          <p:nvPr/>
        </p:nvSpPr>
        <p:spPr>
          <a:xfrm>
            <a:off x="6538874" y="2741371"/>
            <a:ext cx="4696358" cy="4764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중복 제거, 오류 수정, 표준화를 자동화하여 데이터 품질을 높이고 분석 시간을 단축합니다.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1333195" y="3343046"/>
            <a:ext cx="1567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소스의 데이터 통합</a:t>
            </a:r>
            <a:endParaRPr lang="en-US" sz="1000" dirty="0"/>
          </a:p>
        </p:txBody>
      </p:sp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86307" y="3610051"/>
            <a:ext cx="171907" cy="171907"/>
          </a:xfrm>
          <a:prstGeom prst="rect">
            <a:avLst/>
          </a:prstGeom>
        </p:spPr>
      </p:pic>
      <p:sp>
        <p:nvSpPr>
          <p:cNvPr id="23" name="Shape 19"/>
          <p:cNvSpPr/>
          <p:nvPr/>
        </p:nvSpPr>
        <p:spPr>
          <a:xfrm>
            <a:off x="761695" y="4401007"/>
            <a:ext cx="5219395" cy="2200046"/>
          </a:xfrm>
          <a:prstGeom prst="roundRect">
            <a:avLst>
              <a:gd name="adj" fmla="val 2159"/>
            </a:avLst>
          </a:prstGeom>
          <a:solidFill>
            <a:srgbClr val="F8F9FA"/>
          </a:solidFill>
          <a:ln/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24" name="Shape 20"/>
          <p:cNvSpPr/>
          <p:nvPr/>
        </p:nvSpPr>
        <p:spPr>
          <a:xfrm>
            <a:off x="761695" y="4401007"/>
            <a:ext cx="38405" cy="2200046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25" name="Shape 21"/>
          <p:cNvSpPr/>
          <p:nvPr/>
        </p:nvSpPr>
        <p:spPr>
          <a:xfrm>
            <a:off x="6215177" y="4401007"/>
            <a:ext cx="5219395" cy="2200046"/>
          </a:xfrm>
          <a:prstGeom prst="roundRect">
            <a:avLst>
              <a:gd name="adj" fmla="val 2159"/>
            </a:avLst>
          </a:prstGeom>
          <a:solidFill>
            <a:srgbClr val="F8F9FA"/>
          </a:solidFill>
          <a:ln/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26" name="Shape 22"/>
          <p:cNvSpPr/>
          <p:nvPr/>
        </p:nvSpPr>
        <p:spPr>
          <a:xfrm>
            <a:off x="6215177" y="4401007"/>
            <a:ext cx="38405" cy="2200046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27" name="Shape 23"/>
          <p:cNvSpPr/>
          <p:nvPr/>
        </p:nvSpPr>
        <p:spPr>
          <a:xfrm>
            <a:off x="990295" y="4257446"/>
            <a:ext cx="381305" cy="381305"/>
          </a:xfrm>
          <a:prstGeom prst="ellipse">
            <a:avLst/>
          </a:prstGeom>
          <a:solidFill>
            <a:srgbClr val="0A9B7A"/>
          </a:solidFill>
          <a:ln/>
        </p:spPr>
      </p:sp>
      <p:sp>
        <p:nvSpPr>
          <p:cNvPr id="28" name="Shape 24"/>
          <p:cNvSpPr/>
          <p:nvPr/>
        </p:nvSpPr>
        <p:spPr>
          <a:xfrm>
            <a:off x="6443777" y="4257446"/>
            <a:ext cx="381305" cy="381305"/>
          </a:xfrm>
          <a:prstGeom prst="ellipse">
            <a:avLst/>
          </a:prstGeom>
          <a:solidFill>
            <a:srgbClr val="0A9B7A"/>
          </a:solidFill>
          <a:ln/>
        </p:spPr>
      </p:sp>
      <p:sp>
        <p:nvSpPr>
          <p:cNvPr id="29" name="Text 25"/>
          <p:cNvSpPr txBox="1"/>
          <p:nvPr/>
        </p:nvSpPr>
        <p:spPr>
          <a:xfrm>
            <a:off x="6583680" y="1893722"/>
            <a:ext cx="2340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300" dirty="0"/>
          </a:p>
        </p:txBody>
      </p:sp>
      <p:sp>
        <p:nvSpPr>
          <p:cNvPr id="30" name="Text 26"/>
          <p:cNvSpPr txBox="1"/>
          <p:nvPr/>
        </p:nvSpPr>
        <p:spPr>
          <a:xfrm>
            <a:off x="6583680" y="4324198"/>
            <a:ext cx="2340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300" dirty="0"/>
          </a:p>
        </p:txBody>
      </p:sp>
      <p:sp>
        <p:nvSpPr>
          <p:cNvPr id="31" name="Text 27"/>
          <p:cNvSpPr txBox="1"/>
          <p:nvPr/>
        </p:nvSpPr>
        <p:spPr>
          <a:xfrm>
            <a:off x="6538874" y="4781398"/>
            <a:ext cx="25338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분석 (Data Analysis)</a:t>
            </a:r>
            <a:endParaRPr lang="en-US" sz="1500" dirty="0"/>
          </a:p>
        </p:txBody>
      </p:sp>
      <p:sp>
        <p:nvSpPr>
          <p:cNvPr id="32" name="Text 28"/>
          <p:cNvSpPr txBox="1"/>
          <p:nvPr/>
        </p:nvSpPr>
        <p:spPr>
          <a:xfrm>
            <a:off x="1086307" y="5171846"/>
            <a:ext cx="4648810" cy="4764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AI가 데이터를 자동으로 카테고리화합니다. 고객 세그먼트, 문서 분류, 리드 스코어링 등이 가능합니다.</a:t>
            </a:r>
            <a:endParaRPr lang="en-US" sz="1200" dirty="0"/>
          </a:p>
        </p:txBody>
      </p:sp>
      <p:sp>
        <p:nvSpPr>
          <p:cNvPr id="33" name="Text 29"/>
          <p:cNvSpPr txBox="1"/>
          <p:nvPr/>
        </p:nvSpPr>
        <p:spPr>
          <a:xfrm>
            <a:off x="1333195" y="3610051"/>
            <a:ext cx="13194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주기적 자동 수집 설정</a:t>
            </a:r>
            <a:endParaRPr lang="en-US" sz="1000" dirty="0"/>
          </a:p>
        </p:txBody>
      </p:sp>
      <p:pic>
        <p:nvPicPr>
          <p:cNvPr id="3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538874" y="3343046"/>
            <a:ext cx="171907" cy="171907"/>
          </a:xfrm>
          <a:prstGeom prst="rect">
            <a:avLst/>
          </a:prstGeom>
        </p:spPr>
      </p:pic>
      <p:sp>
        <p:nvSpPr>
          <p:cNvPr id="35" name="Text 30"/>
          <p:cNvSpPr txBox="1"/>
          <p:nvPr/>
        </p:nvSpPr>
        <p:spPr>
          <a:xfrm>
            <a:off x="1086307" y="4781398"/>
            <a:ext cx="30202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분류 (Data Classification)</a:t>
            </a:r>
            <a:endParaRPr lang="en-US" sz="1500" dirty="0"/>
          </a:p>
        </p:txBody>
      </p:sp>
      <p:sp>
        <p:nvSpPr>
          <p:cNvPr id="36" name="Text 31"/>
          <p:cNvSpPr txBox="1"/>
          <p:nvPr/>
        </p:nvSpPr>
        <p:spPr>
          <a:xfrm>
            <a:off x="6786677" y="3343046"/>
            <a:ext cx="17199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AI를 활용한 오류 데이터 탐지</a:t>
            </a:r>
            <a:endParaRPr lang="en-US" sz="1000" dirty="0"/>
          </a:p>
        </p:txBody>
      </p:sp>
      <p:pic>
        <p:nvPicPr>
          <p:cNvPr id="3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538874" y="3610051"/>
            <a:ext cx="171907" cy="171907"/>
          </a:xfrm>
          <a:prstGeom prst="rect">
            <a:avLst/>
          </a:prstGeom>
        </p:spPr>
      </p:pic>
      <p:sp>
        <p:nvSpPr>
          <p:cNvPr id="38" name="Text 32"/>
          <p:cNvSpPr txBox="1"/>
          <p:nvPr/>
        </p:nvSpPr>
        <p:spPr>
          <a:xfrm>
            <a:off x="6786677" y="3610051"/>
            <a:ext cx="14438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포맷 자동 표준화</a:t>
            </a:r>
            <a:endParaRPr lang="en-US" sz="1000" dirty="0"/>
          </a:p>
        </p:txBody>
      </p:sp>
      <p:pic>
        <p:nvPicPr>
          <p:cNvPr id="39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086307" y="5773522"/>
            <a:ext cx="171907" cy="171907"/>
          </a:xfrm>
          <a:prstGeom prst="rect">
            <a:avLst/>
          </a:prstGeom>
        </p:spPr>
      </p:pic>
      <p:sp>
        <p:nvSpPr>
          <p:cNvPr id="40" name="Text 33"/>
          <p:cNvSpPr txBox="1"/>
          <p:nvPr/>
        </p:nvSpPr>
        <p:spPr>
          <a:xfrm>
            <a:off x="1333195" y="5773522"/>
            <a:ext cx="18909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자연어 처리 기반 문서 자동 분류</a:t>
            </a:r>
            <a:endParaRPr lang="en-US" sz="1000" dirty="0"/>
          </a:p>
        </p:txBody>
      </p:sp>
      <p:pic>
        <p:nvPicPr>
          <p:cNvPr id="41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086307" y="6040526"/>
            <a:ext cx="171907" cy="171907"/>
          </a:xfrm>
          <a:prstGeom prst="rect">
            <a:avLst/>
          </a:prstGeom>
        </p:spPr>
      </p:pic>
      <p:sp>
        <p:nvSpPr>
          <p:cNvPr id="42" name="Text 34"/>
          <p:cNvSpPr txBox="1"/>
          <p:nvPr/>
        </p:nvSpPr>
        <p:spPr>
          <a:xfrm>
            <a:off x="6538874" y="5171846"/>
            <a:ext cx="4648810" cy="4764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AI가 패턴을 발견하고 인사이트를 도출합니다. 트렌드 분석, 이상치 탐지, 예측 모델링을 수행합니다.</a:t>
            </a:r>
            <a:endParaRPr lang="en-US" sz="1200" dirty="0"/>
          </a:p>
        </p:txBody>
      </p:sp>
      <p:sp>
        <p:nvSpPr>
          <p:cNvPr id="43" name="Text 35"/>
          <p:cNvSpPr txBox="1"/>
          <p:nvPr/>
        </p:nvSpPr>
        <p:spPr>
          <a:xfrm>
            <a:off x="1333195" y="6040526"/>
            <a:ext cx="1967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고객 행동 패턴 기반 세그먼테이션</a:t>
            </a:r>
            <a:endParaRPr lang="en-US" sz="1000" dirty="0"/>
          </a:p>
        </p:txBody>
      </p:sp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538874" y="5773522"/>
            <a:ext cx="171907" cy="171907"/>
          </a:xfrm>
          <a:prstGeom prst="rect">
            <a:avLst/>
          </a:prstGeom>
        </p:spPr>
      </p:pic>
      <p:sp>
        <p:nvSpPr>
          <p:cNvPr id="45" name="Text 36"/>
          <p:cNvSpPr txBox="1"/>
          <p:nvPr/>
        </p:nvSpPr>
        <p:spPr>
          <a:xfrm>
            <a:off x="6786677" y="5773522"/>
            <a:ext cx="16056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 트렌드 분석 및 리포팅</a:t>
            </a:r>
            <a:endParaRPr lang="en-US" sz="1000" dirty="0"/>
          </a:p>
        </p:txBody>
      </p:sp>
      <p:pic>
        <p:nvPicPr>
          <p:cNvPr id="4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538874" y="6040526"/>
            <a:ext cx="171907" cy="171907"/>
          </a:xfrm>
          <a:prstGeom prst="rect">
            <a:avLst/>
          </a:prstGeom>
        </p:spPr>
      </p:pic>
      <p:sp>
        <p:nvSpPr>
          <p:cNvPr id="47" name="Text 37"/>
          <p:cNvSpPr txBox="1"/>
          <p:nvPr/>
        </p:nvSpPr>
        <p:spPr>
          <a:xfrm>
            <a:off x="6786677" y="6040526"/>
            <a:ext cx="1528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비즈니스 KPI 예측 모델링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96805" y="381305"/>
            <a:ext cx="1714500" cy="1714500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-571500" y="5524805"/>
            <a:ext cx="1904695" cy="1904695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761695" y="571500"/>
            <a:ext cx="6067958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AX 5-7단계: 의사결정 &amp; 실행</a:t>
            </a:r>
            <a:endParaRPr lang="en-US" sz="3600" dirty="0"/>
          </a:p>
        </p:txBody>
      </p:sp>
      <p:sp>
        <p:nvSpPr>
          <p:cNvPr id="7" name="Text 5"/>
          <p:cNvSpPr txBox="1"/>
          <p:nvPr/>
        </p:nvSpPr>
        <p:spPr>
          <a:xfrm>
            <a:off x="761695" y="1429207"/>
            <a:ext cx="29910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 대안 선택부터 지속적 개선까지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761695" y="2085746"/>
            <a:ext cx="5191049" cy="1552651"/>
          </a:xfrm>
          <a:prstGeom prst="roundRect">
            <a:avLst>
              <a:gd name="adj" fmla="val 4336"/>
            </a:avLst>
          </a:prstGeom>
          <a:solidFill>
            <a:srgbClr val="F8F9FA"/>
          </a:solidFill>
          <a:ln/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9" name="Shape 7"/>
          <p:cNvSpPr/>
          <p:nvPr/>
        </p:nvSpPr>
        <p:spPr>
          <a:xfrm>
            <a:off x="761695" y="2085746"/>
            <a:ext cx="38405" cy="1552651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10" name="Shape 8"/>
          <p:cNvSpPr/>
          <p:nvPr/>
        </p:nvSpPr>
        <p:spPr>
          <a:xfrm>
            <a:off x="990295" y="1943100"/>
            <a:ext cx="381305" cy="381305"/>
          </a:xfrm>
          <a:prstGeom prst="ellipse">
            <a:avLst/>
          </a:prstGeom>
          <a:solidFill>
            <a:srgbClr val="0A9B7A"/>
          </a:solidFill>
          <a:ln/>
        </p:spPr>
      </p:sp>
      <p:sp>
        <p:nvSpPr>
          <p:cNvPr id="11" name="Text 9"/>
          <p:cNvSpPr txBox="1"/>
          <p:nvPr/>
        </p:nvSpPr>
        <p:spPr>
          <a:xfrm>
            <a:off x="1130198" y="2009851"/>
            <a:ext cx="2340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1300" dirty="0"/>
          </a:p>
        </p:txBody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86307" y="2510028"/>
            <a:ext cx="190195" cy="190195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6238951" y="2085746"/>
            <a:ext cx="5191049" cy="1552651"/>
          </a:xfrm>
          <a:prstGeom prst="roundRect">
            <a:avLst>
              <a:gd name="adj" fmla="val 4336"/>
            </a:avLst>
          </a:prstGeom>
          <a:solidFill>
            <a:srgbClr val="F8F9FA"/>
          </a:solidFill>
          <a:ln/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14" name="Shape 11"/>
          <p:cNvSpPr/>
          <p:nvPr/>
        </p:nvSpPr>
        <p:spPr>
          <a:xfrm>
            <a:off x="6238951" y="2085746"/>
            <a:ext cx="38405" cy="1552651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15" name="Shape 12"/>
          <p:cNvSpPr/>
          <p:nvPr/>
        </p:nvSpPr>
        <p:spPr>
          <a:xfrm>
            <a:off x="6467551" y="1943100"/>
            <a:ext cx="381305" cy="381305"/>
          </a:xfrm>
          <a:prstGeom prst="ellipse">
            <a:avLst/>
          </a:prstGeom>
          <a:solidFill>
            <a:srgbClr val="0A9B7A"/>
          </a:solidFill>
          <a:ln/>
        </p:spPr>
      </p:sp>
      <p:sp>
        <p:nvSpPr>
          <p:cNvPr id="16" name="Text 13"/>
          <p:cNvSpPr txBox="1"/>
          <p:nvPr/>
        </p:nvSpPr>
        <p:spPr>
          <a:xfrm>
            <a:off x="6607454" y="2009851"/>
            <a:ext cx="2340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1300" dirty="0"/>
          </a:p>
        </p:txBody>
      </p:sp>
      <p:sp>
        <p:nvSpPr>
          <p:cNvPr id="17" name="Text 14"/>
          <p:cNvSpPr txBox="1"/>
          <p:nvPr/>
        </p:nvSpPr>
        <p:spPr>
          <a:xfrm>
            <a:off x="1371600" y="2467051"/>
            <a:ext cx="25813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의사결정 (Decision Making)</a:t>
            </a:r>
            <a:endParaRPr lang="en-US" sz="1500" dirty="0"/>
          </a:p>
        </p:txBody>
      </p:sp>
      <p:sp>
        <p:nvSpPr>
          <p:cNvPr id="18" name="Text 15"/>
          <p:cNvSpPr txBox="1"/>
          <p:nvPr/>
        </p:nvSpPr>
        <p:spPr>
          <a:xfrm>
            <a:off x="1086307" y="2857500"/>
            <a:ext cx="4648810" cy="4764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AI가 최적의 대안을 제시합니다. 시나리오 시뮬레이션, 리스크 평가, 우선순위 결정을 지원합니다.</a:t>
            </a:r>
            <a:endParaRPr lang="en-US" sz="1200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562649" y="2510028"/>
            <a:ext cx="237744" cy="190195"/>
          </a:xfrm>
          <a:prstGeom prst="rect">
            <a:avLst/>
          </a:prstGeom>
        </p:spPr>
      </p:pic>
      <p:sp>
        <p:nvSpPr>
          <p:cNvPr id="20" name="Text 16"/>
          <p:cNvSpPr txBox="1"/>
          <p:nvPr/>
        </p:nvSpPr>
        <p:spPr>
          <a:xfrm>
            <a:off x="6896405" y="2467051"/>
            <a:ext cx="30385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액션 자동화 (Action Automation)</a:t>
            </a:r>
            <a:endParaRPr lang="en-US" sz="1500" dirty="0"/>
          </a:p>
        </p:txBody>
      </p:sp>
      <p:sp>
        <p:nvSpPr>
          <p:cNvPr id="21" name="Text 17"/>
          <p:cNvSpPr txBox="1"/>
          <p:nvPr/>
        </p:nvSpPr>
        <p:spPr>
          <a:xfrm>
            <a:off x="6562649" y="2857500"/>
            <a:ext cx="4696358" cy="4764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결정된 사항을 AI가 자동으로 실행합니다. 이메일 발송, 문서 생성, 시스템 업데이트 등을 처리합니다.</a:t>
            </a:r>
            <a:endParaRPr lang="en-US" sz="1200" dirty="0"/>
          </a:p>
        </p:txBody>
      </p:sp>
      <p:sp>
        <p:nvSpPr>
          <p:cNvPr id="22" name="Shape 18"/>
          <p:cNvSpPr/>
          <p:nvPr/>
        </p:nvSpPr>
        <p:spPr>
          <a:xfrm>
            <a:off x="2286000" y="3916375"/>
            <a:ext cx="7619695" cy="1552651"/>
          </a:xfrm>
          <a:prstGeom prst="roundRect">
            <a:avLst>
              <a:gd name="adj" fmla="val 4336"/>
            </a:avLst>
          </a:prstGeom>
          <a:solidFill>
            <a:srgbClr val="F8F9FA"/>
          </a:solidFill>
          <a:ln/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23" name="Shape 19"/>
          <p:cNvSpPr/>
          <p:nvPr/>
        </p:nvSpPr>
        <p:spPr>
          <a:xfrm>
            <a:off x="2286000" y="3916375"/>
            <a:ext cx="38405" cy="1552651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24" name="Shape 20"/>
          <p:cNvSpPr/>
          <p:nvPr/>
        </p:nvSpPr>
        <p:spPr>
          <a:xfrm>
            <a:off x="2514600" y="3773729"/>
            <a:ext cx="381305" cy="381305"/>
          </a:xfrm>
          <a:prstGeom prst="ellipse">
            <a:avLst/>
          </a:prstGeom>
          <a:solidFill>
            <a:srgbClr val="0A9B7A"/>
          </a:solidFill>
          <a:ln/>
        </p:spPr>
      </p:sp>
      <p:sp>
        <p:nvSpPr>
          <p:cNvPr id="25" name="Text 21"/>
          <p:cNvSpPr txBox="1"/>
          <p:nvPr/>
        </p:nvSpPr>
        <p:spPr>
          <a:xfrm>
            <a:off x="2654503" y="3840480"/>
            <a:ext cx="2340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1300" dirty="0"/>
          </a:p>
        </p:txBody>
      </p:sp>
      <p:pic>
        <p:nvPicPr>
          <p:cNvPr id="2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2609698" y="4340657"/>
            <a:ext cx="190195" cy="190195"/>
          </a:xfrm>
          <a:prstGeom prst="rect">
            <a:avLst/>
          </a:prstGeom>
        </p:spPr>
      </p:pic>
      <p:sp>
        <p:nvSpPr>
          <p:cNvPr id="27" name="Text 22"/>
          <p:cNvSpPr txBox="1"/>
          <p:nvPr/>
        </p:nvSpPr>
        <p:spPr>
          <a:xfrm>
            <a:off x="2895905" y="4297680"/>
            <a:ext cx="32388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지속적 학습 (Continuous Learning)</a:t>
            </a:r>
            <a:endParaRPr lang="en-US" sz="1500" dirty="0"/>
          </a:p>
        </p:txBody>
      </p:sp>
      <p:sp>
        <p:nvSpPr>
          <p:cNvPr id="28" name="Text 23"/>
          <p:cNvSpPr txBox="1"/>
          <p:nvPr/>
        </p:nvSpPr>
        <p:spPr>
          <a:xfrm>
            <a:off x="2609698" y="4688129"/>
            <a:ext cx="7105802" cy="4764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AI가 실행 결과를 학습하여 프로세스를 개선합니다. 피드백 수집, 성과 모니터링, 모델 업데이트를 통해 지속적으로 진화합니다.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96805" y="-261518"/>
            <a:ext cx="1714500" cy="1714500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-571500" y="6167628"/>
            <a:ext cx="1904695" cy="1904695"/>
          </a:xfrm>
          <a:prstGeom prst="ellipse">
            <a:avLst/>
          </a:prstGeom>
          <a:solidFill>
            <a:srgbClr val="0A9B7A">
              <a:alpha val="5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-642823"/>
            <a:ext cx="12191695" cy="814364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761695" y="-71323"/>
            <a:ext cx="2162556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기대 효과</a:t>
            </a:r>
            <a:endParaRPr lang="en-US" sz="3600" dirty="0"/>
          </a:p>
        </p:txBody>
      </p:sp>
      <p:sp>
        <p:nvSpPr>
          <p:cNvPr id="7" name="Text 5"/>
          <p:cNvSpPr txBox="1"/>
          <p:nvPr/>
        </p:nvSpPr>
        <p:spPr>
          <a:xfrm>
            <a:off x="761695" y="785470"/>
            <a:ext cx="22860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업무 효율 향상과 조직 혁신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761695" y="1442923"/>
            <a:ext cx="3372307" cy="2743200"/>
          </a:xfrm>
          <a:prstGeom prst="roundRect">
            <a:avLst>
              <a:gd name="adj" fmla="val 1389"/>
            </a:avLst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216506" y="1880921"/>
            <a:ext cx="457200" cy="457200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4412894" y="1442923"/>
            <a:ext cx="3372307" cy="2743200"/>
          </a:xfrm>
          <a:prstGeom prst="roundRect">
            <a:avLst>
              <a:gd name="adj" fmla="val 1389"/>
            </a:avLst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11" name="Text 8"/>
          <p:cNvSpPr txBox="1"/>
          <p:nvPr/>
        </p:nvSpPr>
        <p:spPr>
          <a:xfrm>
            <a:off x="1865376" y="2605126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업무 시간 절감</a:t>
            </a:r>
            <a:endParaRPr lang="en-US" sz="1500" dirty="0"/>
          </a:p>
        </p:txBody>
      </p:sp>
      <p:sp>
        <p:nvSpPr>
          <p:cNvPr id="12" name="Text 9"/>
          <p:cNvSpPr txBox="1"/>
          <p:nvPr/>
        </p:nvSpPr>
        <p:spPr>
          <a:xfrm>
            <a:off x="5630875" y="2605126"/>
            <a:ext cx="10771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생산성 향상</a:t>
            </a:r>
            <a:endParaRPr lang="en-US" sz="1500" dirty="0"/>
          </a:p>
        </p:txBody>
      </p:sp>
      <p:sp>
        <p:nvSpPr>
          <p:cNvPr id="13" name="Text 10"/>
          <p:cNvSpPr txBox="1"/>
          <p:nvPr/>
        </p:nvSpPr>
        <p:spPr>
          <a:xfrm>
            <a:off x="1076249" y="3004718"/>
            <a:ext cx="2851099" cy="4288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반복 업무 자동화로 업무 시간을 획기적으로 줄이고 핵심 업무에 집중</a:t>
            </a:r>
            <a:endParaRPr lang="en-US" sz="1100" dirty="0"/>
          </a:p>
        </p:txBody>
      </p:sp>
      <p:sp>
        <p:nvSpPr>
          <p:cNvPr id="14" name="Text 11"/>
          <p:cNvSpPr txBox="1"/>
          <p:nvPr/>
        </p:nvSpPr>
        <p:spPr>
          <a:xfrm>
            <a:off x="1715414" y="3547872"/>
            <a:ext cx="1638605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6B6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60% 이상 절감</a:t>
            </a:r>
            <a:endParaRPr lang="en-US" sz="1800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867705" y="1880921"/>
            <a:ext cx="457200" cy="457200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8064094" y="1442923"/>
            <a:ext cx="3372307" cy="2743200"/>
          </a:xfrm>
          <a:prstGeom prst="roundRect">
            <a:avLst>
              <a:gd name="adj" fmla="val 1389"/>
            </a:avLst>
          </a:prstGeom>
          <a:solidFill>
            <a:srgbClr val="F8F9FA"/>
          </a:solidFill>
          <a:ln w="25400">
            <a:solidFill>
              <a:srgbClr val="E9ECEF"/>
            </a:solidFill>
            <a:prstDash val="solid"/>
          </a:ln>
          <a:effectLst>
            <a:outerShdw sx="100000" sy="100000" kx="0" ky="0" algn="bl" rotWithShape="0" blurRad="292100" dist="76200" dir="5400000">
              <a:srgbClr val="000000">
                <a:alpha val="8000"/>
              </a:srgbClr>
            </a:outerShdw>
          </a:effectLst>
        </p:spPr>
      </p:sp>
      <p:sp>
        <p:nvSpPr>
          <p:cNvPr id="17" name="Text 13"/>
          <p:cNvSpPr txBox="1"/>
          <p:nvPr/>
        </p:nvSpPr>
        <p:spPr>
          <a:xfrm>
            <a:off x="4727448" y="3004718"/>
            <a:ext cx="2851099" cy="4288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창의적 업무에 집중하여 업무 생산성 및 결과물 품질 향상</a:t>
            </a:r>
            <a:endParaRPr lang="en-US" sz="1100" dirty="0"/>
          </a:p>
        </p:txBody>
      </p:sp>
      <p:sp>
        <p:nvSpPr>
          <p:cNvPr id="18" name="Text 14"/>
          <p:cNvSpPr txBox="1"/>
          <p:nvPr/>
        </p:nvSpPr>
        <p:spPr>
          <a:xfrm>
            <a:off x="5333695" y="3547872"/>
            <a:ext cx="170535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6B6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생산성 3배 향상</a:t>
            </a:r>
            <a:endParaRPr lang="en-US" sz="1800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461297" y="1880921"/>
            <a:ext cx="571500" cy="457200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9369857" y="2605126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조직 혁신</a:t>
            </a:r>
            <a:endParaRPr lang="en-US" sz="1500" dirty="0"/>
          </a:p>
        </p:txBody>
      </p:sp>
      <p:sp>
        <p:nvSpPr>
          <p:cNvPr id="21" name="Text 16"/>
          <p:cNvSpPr txBox="1"/>
          <p:nvPr/>
        </p:nvSpPr>
        <p:spPr>
          <a:xfrm>
            <a:off x="8405165" y="3004718"/>
            <a:ext cx="2793492" cy="4288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전사 AI 역량 강화로 디지털 전환 가속화 및 경쟁력 강화</a:t>
            </a:r>
            <a:endParaRPr lang="en-US" sz="1100" dirty="0"/>
          </a:p>
        </p:txBody>
      </p:sp>
      <p:sp>
        <p:nvSpPr>
          <p:cNvPr id="22" name="Text 17"/>
          <p:cNvSpPr txBox="1"/>
          <p:nvPr/>
        </p:nvSpPr>
        <p:spPr>
          <a:xfrm>
            <a:off x="8947404" y="3547872"/>
            <a:ext cx="17721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6B6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조직 경쟁력 강화</a:t>
            </a:r>
            <a:endParaRPr lang="en-US" sz="1800" dirty="0"/>
          </a:p>
        </p:txBody>
      </p:sp>
      <p:sp>
        <p:nvSpPr>
          <p:cNvPr id="23" name="Text 18"/>
          <p:cNvSpPr txBox="1"/>
          <p:nvPr/>
        </p:nvSpPr>
        <p:spPr>
          <a:xfrm>
            <a:off x="5296205" y="4757623"/>
            <a:ext cx="17721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유연한 교육 방식</a:t>
            </a:r>
            <a:endParaRPr lang="en-US" sz="1800" dirty="0"/>
          </a:p>
        </p:txBody>
      </p:sp>
      <p:sp>
        <p:nvSpPr>
          <p:cNvPr id="24" name="Shape 19"/>
          <p:cNvSpPr/>
          <p:nvPr/>
        </p:nvSpPr>
        <p:spPr>
          <a:xfrm>
            <a:off x="761695" y="5281574"/>
            <a:ext cx="3429000" cy="1647749"/>
          </a:xfrm>
          <a:prstGeom prst="roundRect">
            <a:avLst>
              <a:gd name="adj" fmla="val 3849"/>
            </a:avLst>
          </a:prstGeom>
          <a:solidFill>
            <a:srgbClr val="F8F9FA"/>
          </a:solidFill>
          <a:ln/>
        </p:spPr>
      </p:sp>
      <p:sp>
        <p:nvSpPr>
          <p:cNvPr id="25" name="Shape 20"/>
          <p:cNvSpPr/>
          <p:nvPr/>
        </p:nvSpPr>
        <p:spPr>
          <a:xfrm>
            <a:off x="761695" y="5281574"/>
            <a:ext cx="38405" cy="1647749"/>
          </a:xfrm>
          <a:prstGeom prst="rect">
            <a:avLst/>
          </a:prstGeom>
          <a:solidFill>
            <a:srgbClr val="0A9B7A"/>
          </a:solidFill>
          <a:ln/>
        </p:spPr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45" b="-45"/>
          <a:stretch/>
        </p:blipFill>
        <p:spPr>
          <a:xfrm>
            <a:off x="2367382" y="5619902"/>
            <a:ext cx="256946" cy="342900"/>
          </a:xfrm>
          <a:prstGeom prst="rect">
            <a:avLst/>
          </a:prstGeom>
        </p:spPr>
      </p:pic>
      <p:sp>
        <p:nvSpPr>
          <p:cNvPr id="27" name="Shape 21"/>
          <p:cNvSpPr/>
          <p:nvPr/>
        </p:nvSpPr>
        <p:spPr>
          <a:xfrm>
            <a:off x="4381805" y="5281574"/>
            <a:ext cx="3429000" cy="1647749"/>
          </a:xfrm>
          <a:prstGeom prst="roundRect">
            <a:avLst>
              <a:gd name="adj" fmla="val 3849"/>
            </a:avLst>
          </a:prstGeom>
          <a:solidFill>
            <a:srgbClr val="F8F9FA"/>
          </a:solidFill>
          <a:ln/>
        </p:spPr>
      </p:sp>
      <p:sp>
        <p:nvSpPr>
          <p:cNvPr id="28" name="Shape 22"/>
          <p:cNvSpPr/>
          <p:nvPr/>
        </p:nvSpPr>
        <p:spPr>
          <a:xfrm>
            <a:off x="4381805" y="5281574"/>
            <a:ext cx="38405" cy="1647749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29" name="Text 23"/>
          <p:cNvSpPr txBox="1"/>
          <p:nvPr/>
        </p:nvSpPr>
        <p:spPr>
          <a:xfrm>
            <a:off x="2156155" y="6157570"/>
            <a:ext cx="814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출강 교육</a:t>
            </a:r>
            <a:endParaRPr lang="en-US" sz="1300" dirty="0"/>
          </a:p>
        </p:txBody>
      </p:sp>
      <p:sp>
        <p:nvSpPr>
          <p:cNvPr id="30" name="Text 24"/>
          <p:cNvSpPr txBox="1"/>
          <p:nvPr/>
        </p:nvSpPr>
        <p:spPr>
          <a:xfrm>
            <a:off x="1543507" y="6500470"/>
            <a:ext cx="20052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귀사 방문하여 실습 중심 현장 교육</a:t>
            </a:r>
            <a:endParaRPr lang="en-US" sz="1000" dirty="0"/>
          </a:p>
        </p:txBody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rcRect l="-27" r="-27" t="0" b="0"/>
          <a:stretch/>
        </p:blipFill>
        <p:spPr>
          <a:xfrm>
            <a:off x="5900623" y="5619902"/>
            <a:ext cx="428854" cy="342900"/>
          </a:xfrm>
          <a:prstGeom prst="rect">
            <a:avLst/>
          </a:prstGeom>
        </p:spPr>
      </p:pic>
      <p:sp>
        <p:nvSpPr>
          <p:cNvPr id="32" name="Shape 25"/>
          <p:cNvSpPr/>
          <p:nvPr/>
        </p:nvSpPr>
        <p:spPr>
          <a:xfrm>
            <a:off x="8001000" y="5281574"/>
            <a:ext cx="3429000" cy="1647749"/>
          </a:xfrm>
          <a:prstGeom prst="roundRect">
            <a:avLst>
              <a:gd name="adj" fmla="val 3849"/>
            </a:avLst>
          </a:prstGeom>
          <a:solidFill>
            <a:srgbClr val="F8F9FA"/>
          </a:solidFill>
          <a:ln/>
        </p:spPr>
      </p:sp>
      <p:sp>
        <p:nvSpPr>
          <p:cNvPr id="33" name="Shape 26"/>
          <p:cNvSpPr/>
          <p:nvPr/>
        </p:nvSpPr>
        <p:spPr>
          <a:xfrm>
            <a:off x="8001000" y="5281574"/>
            <a:ext cx="38405" cy="1647749"/>
          </a:xfrm>
          <a:prstGeom prst="rect">
            <a:avLst/>
          </a:prstGeom>
          <a:solidFill>
            <a:srgbClr val="0A9B7A"/>
          </a:solidFill>
          <a:ln/>
        </p:spPr>
      </p:sp>
      <p:sp>
        <p:nvSpPr>
          <p:cNvPr id="34" name="Text 27"/>
          <p:cNvSpPr txBox="1"/>
          <p:nvPr/>
        </p:nvSpPr>
        <p:spPr>
          <a:xfrm>
            <a:off x="5696712" y="6157570"/>
            <a:ext cx="9674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온라인 강의</a:t>
            </a:r>
            <a:endParaRPr lang="en-US" sz="1300" dirty="0"/>
          </a:p>
        </p:txBody>
      </p:sp>
      <p:sp>
        <p:nvSpPr>
          <p:cNvPr id="35" name="Text 28"/>
          <p:cNvSpPr txBox="1"/>
          <p:nvPr/>
        </p:nvSpPr>
        <p:spPr>
          <a:xfrm>
            <a:off x="5414162" y="6500470"/>
            <a:ext cx="15105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실시간 화상 교육 및 Q&amp;A</a:t>
            </a:r>
            <a:endParaRPr lang="en-US" sz="1000" dirty="0"/>
          </a:p>
        </p:txBody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rcRect l="-27" r="-27" t="0" b="0"/>
          <a:stretch/>
        </p:blipFill>
        <p:spPr>
          <a:xfrm>
            <a:off x="9519818" y="5619902"/>
            <a:ext cx="428854" cy="342900"/>
          </a:xfrm>
          <a:prstGeom prst="rect">
            <a:avLst/>
          </a:prstGeom>
        </p:spPr>
      </p:pic>
      <p:sp>
        <p:nvSpPr>
          <p:cNvPr id="37" name="Text 29"/>
          <p:cNvSpPr txBox="1"/>
          <p:nvPr/>
        </p:nvSpPr>
        <p:spPr>
          <a:xfrm>
            <a:off x="9237269" y="6157570"/>
            <a:ext cx="11292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소그룹 스터디</a:t>
            </a:r>
            <a:endParaRPr lang="en-US" sz="1300" dirty="0"/>
          </a:p>
        </p:txBody>
      </p:sp>
      <p:sp>
        <p:nvSpPr>
          <p:cNvPr id="38" name="Text 30"/>
          <p:cNvSpPr txBox="1"/>
          <p:nvPr/>
        </p:nvSpPr>
        <p:spPr>
          <a:xfrm>
            <a:off x="9046159" y="6500470"/>
            <a:ext cx="14813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소수 인원 집중 심화 과정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2025-10-10T06:43:01Z</dcterms:created>
  <dcterms:modified xsi:type="dcterms:W3CDTF">2025-10-10T06:43:01Z</dcterms:modified>
</cp:coreProperties>
</file>