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5" r:id="rId4"/>
    <p:sldId id="258" r:id="rId5"/>
    <p:sldId id="260" r:id="rId6"/>
    <p:sldId id="277" r:id="rId7"/>
    <p:sldId id="278" r:id="rId8"/>
    <p:sldId id="279" r:id="rId9"/>
    <p:sldId id="282" r:id="rId10"/>
    <p:sldId id="280" r:id="rId11"/>
    <p:sldId id="281" r:id="rId12"/>
    <p:sldId id="284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D5E273-4417-314A-B9FD-D18FF3975640}">
          <p14:sldIdLst>
            <p14:sldId id="256"/>
            <p14:sldId id="257"/>
            <p14:sldId id="285"/>
            <p14:sldId id="258"/>
            <p14:sldId id="260"/>
            <p14:sldId id="277"/>
            <p14:sldId id="278"/>
            <p14:sldId id="279"/>
            <p14:sldId id="282"/>
            <p14:sldId id="280"/>
            <p14:sldId id="281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3BD"/>
    <a:srgbClr val="FC7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1"/>
    <p:restoredTop sz="94728"/>
  </p:normalViewPr>
  <p:slideViewPr>
    <p:cSldViewPr snapToGrid="0" snapToObjects="1">
      <p:cViewPr>
        <p:scale>
          <a:sx n="90" d="100"/>
          <a:sy n="90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7DF0B-565F-4F43-8258-CE8B37D77A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116D-D59D-3447-B686-9ECD1BA6C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5116D-D59D-3447-B686-9ECD1BA6CD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5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5116D-D59D-3447-B686-9ECD1BA6CD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5116D-D59D-3447-B686-9ECD1BA6CD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conversion and modulo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5116D-D59D-3447-B686-9ECD1BA6CD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6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 6"/>
          <p:cNvSpPr/>
          <p:nvPr userDrawn="1"/>
        </p:nvSpPr>
        <p:spPr>
          <a:xfrm rot="16200000">
            <a:off x="-2389523" y="1204596"/>
            <a:ext cx="4770797" cy="4301589"/>
          </a:xfrm>
          <a:prstGeom prst="hexagon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 userDrawn="1"/>
        </p:nvSpPr>
        <p:spPr>
          <a:xfrm rot="16200000">
            <a:off x="9799076" y="1156298"/>
            <a:ext cx="4770797" cy="4301589"/>
          </a:xfrm>
          <a:prstGeom prst="hex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 userDrawn="1"/>
        </p:nvSpPr>
        <p:spPr>
          <a:xfrm>
            <a:off x="2219547" y="5692491"/>
            <a:ext cx="7972667" cy="2362382"/>
          </a:xfrm>
          <a:prstGeom prst="hexagon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 userDrawn="1"/>
        </p:nvSpPr>
        <p:spPr>
          <a:xfrm>
            <a:off x="2083315" y="-1181191"/>
            <a:ext cx="7972667" cy="2362382"/>
          </a:xfrm>
          <a:prstGeom prst="hexagon">
            <a:avLst/>
          </a:prstGeom>
          <a:solidFill>
            <a:srgbClr val="1E73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2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24468" y="6158266"/>
            <a:ext cx="11567532" cy="354045"/>
          </a:xfrm>
          <a:prstGeom prst="rect">
            <a:avLst/>
          </a:prstGeom>
          <a:solidFill>
            <a:srgbClr val="1E73BD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690687"/>
            <a:ext cx="11567532" cy="4174853"/>
          </a:xfrm>
          <a:prstGeom prst="rect">
            <a:avLst/>
          </a:prstGeom>
          <a:solidFill>
            <a:srgbClr val="FC7013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24468" y="365125"/>
            <a:ext cx="11567532" cy="1077440"/>
          </a:xfrm>
          <a:prstGeom prst="rect">
            <a:avLst/>
          </a:prstGeom>
          <a:solidFill>
            <a:srgbClr val="1E73BD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1"/>
          <a:stretch/>
        </p:blipFill>
        <p:spPr>
          <a:xfrm>
            <a:off x="10161646" y="5865540"/>
            <a:ext cx="2030354" cy="794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hampagne &amp; Limousines" charset="0"/>
                <a:ea typeface="Champagne &amp; Limousines" charset="0"/>
                <a:cs typeface="Champagne &amp; Limousines" charset="0"/>
              </a:defRPr>
            </a:lvl1pPr>
            <a:lvl2pPr>
              <a:defRPr>
                <a:latin typeface="Champagne &amp; Limousines" charset="0"/>
                <a:ea typeface="Champagne &amp; Limousines" charset="0"/>
                <a:cs typeface="Champagne &amp; Limousines" charset="0"/>
              </a:defRPr>
            </a:lvl2pPr>
            <a:lvl3pPr>
              <a:defRPr>
                <a:latin typeface="Champagne &amp; Limousines" charset="0"/>
                <a:ea typeface="Champagne &amp; Limousines" charset="0"/>
                <a:cs typeface="Champagne &amp; Limousines" charset="0"/>
              </a:defRPr>
            </a:lvl3pPr>
            <a:lvl4pPr>
              <a:defRPr>
                <a:latin typeface="Champagne &amp; Limousines" charset="0"/>
                <a:ea typeface="Champagne &amp; Limousines" charset="0"/>
                <a:cs typeface="Champagne &amp; Limousines" charset="0"/>
              </a:defRPr>
            </a:lvl4pPr>
            <a:lvl5pPr>
              <a:defRPr>
                <a:latin typeface="Champagne &amp; Limousines" charset="0"/>
                <a:ea typeface="Champagne &amp; Limousines" charset="0"/>
                <a:cs typeface="Champagne &amp; Limousine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7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4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0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1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CC4D-0752-3F4A-AB55-1D1AE941D840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4CC4D-0752-3F4A-AB55-1D1AE941D840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4FC7-81D5-AE4A-B1BC-975FFFDB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2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298" y="1210226"/>
            <a:ext cx="2068579" cy="9653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0" y="2130769"/>
            <a:ext cx="1219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FC7013"/>
                </a:solidFill>
                <a:latin typeface="Champagne &amp; Limousines" charset="0"/>
                <a:ea typeface="Champagne &amp; Limousines" charset="0"/>
                <a:cs typeface="Champagne &amp; Limousines" charset="0"/>
              </a:rPr>
              <a:t>PYTHON </a:t>
            </a:r>
          </a:p>
          <a:p>
            <a:pPr algn="ctr"/>
            <a:r>
              <a:rPr lang="en-US" sz="6600" b="1" dirty="0" smtClean="0">
                <a:solidFill>
                  <a:srgbClr val="FC7013"/>
                </a:solidFill>
                <a:latin typeface="Champagne &amp; Limousines" charset="0"/>
                <a:ea typeface="Champagne &amp; Limousines" charset="0"/>
                <a:cs typeface="Champagne &amp; Limousines" charset="0"/>
              </a:rPr>
              <a:t>WORKSHOP 3</a:t>
            </a:r>
            <a:endParaRPr lang="en-US" sz="6600" b="1" dirty="0">
              <a:solidFill>
                <a:srgbClr val="1E73BD"/>
              </a:solidFill>
              <a:latin typeface="Champagne &amp; Limousines" charset="0"/>
              <a:ea typeface="Champagne &amp; Limousines" charset="0"/>
              <a:cs typeface="Champagne &amp; Limousin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2731872" y="4424414"/>
            <a:ext cx="695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1E73BD"/>
                </a:solidFill>
                <a:latin typeface="Champagne &amp; Limousines" charset="0"/>
                <a:ea typeface="Champagne &amp; Limousines" charset="0"/>
                <a:cs typeface="Champagne &amp; Limousines" charset="0"/>
              </a:rPr>
              <a:t>DICTIONARIES &amp; FUNCTIONS</a:t>
            </a:r>
            <a:endParaRPr lang="en-US" sz="3600" b="1" dirty="0">
              <a:solidFill>
                <a:srgbClr val="1E73BD"/>
              </a:solidFill>
              <a:latin typeface="Champagne &amp; Limousines" charset="0"/>
              <a:ea typeface="Champagne &amp; Limousines" charset="0"/>
              <a:cs typeface="Champagne &amp; Limousin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Greetings with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Rewrite the greeting function to accept 2 parameters.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A string variable </a:t>
            </a:r>
            <a:r>
              <a:rPr lang="mr-IN" dirty="0" smtClean="0"/>
              <a:t>–</a:t>
            </a:r>
            <a:r>
              <a:rPr lang="en-US" dirty="0" smtClean="0"/>
              <a:t> name.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An integer in 0000 hours format. Your greeting should vary from Good Morning (600 to 1159)  / Good afternoon (1200 </a:t>
            </a:r>
            <a:r>
              <a:rPr lang="mr-IN" dirty="0" smtClean="0"/>
              <a:t>–</a:t>
            </a:r>
            <a:r>
              <a:rPr lang="en-US" dirty="0" smtClean="0"/>
              <a:t> 1759) / Good Night (1800 to 0559)  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You may write 0000 to 0959 as 0 and 959 respectively.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9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on VOID vs Fruitful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Code Together</a:t>
            </a:r>
          </a:p>
          <a:p>
            <a:r>
              <a:rPr lang="en-US" dirty="0" smtClean="0"/>
              <a:t>Sort vs Sorted example [1,4,5,2,3,6].sort() vs sorted(1,4,5,2,3,6])</a:t>
            </a:r>
          </a:p>
          <a:p>
            <a:endParaRPr lang="en-US" dirty="0" smtClean="0"/>
          </a:p>
          <a:p>
            <a:r>
              <a:rPr lang="en-US" u="sng" dirty="0" smtClean="0"/>
              <a:t>Now you try</a:t>
            </a:r>
          </a:p>
          <a:p>
            <a:r>
              <a:rPr lang="en-US" dirty="0" smtClean="0"/>
              <a:t>Create a function that takes in a list of integers and multiply them by 2.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Modify the list, do not return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Return, but do not modify the 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1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Supposed you are a 7-up ice breaker enthusiast. You would like to </a:t>
            </a:r>
            <a:r>
              <a:rPr lang="en-US" sz="2400" dirty="0" err="1" smtClean="0"/>
              <a:t>memorise</a:t>
            </a:r>
            <a:r>
              <a:rPr lang="en-US" sz="2400" dirty="0" smtClean="0"/>
              <a:t> all the 7 ups below a certain number so that you can “train” for the game.</a:t>
            </a:r>
          </a:p>
          <a:p>
            <a:r>
              <a:rPr lang="en-US" sz="2400" dirty="0" smtClean="0"/>
              <a:t>Create a function that takes in </a:t>
            </a:r>
            <a:r>
              <a:rPr lang="en-US" sz="2400" b="1" dirty="0" smtClean="0"/>
              <a:t>an integer </a:t>
            </a:r>
            <a:r>
              <a:rPr lang="en-US" sz="2400" dirty="0" smtClean="0"/>
              <a:t>and prints all the numbers from 1 to the </a:t>
            </a:r>
            <a:r>
              <a:rPr lang="en-US" sz="2400" b="1" dirty="0" smtClean="0"/>
              <a:t>integer (inclusive). For multiples of 7 and numbers containing 7, print “Seven up!” instead. </a:t>
            </a:r>
          </a:p>
          <a:p>
            <a:r>
              <a:rPr lang="en-US" sz="2400" dirty="0" err="1" smtClean="0"/>
              <a:t>Seven_up</a:t>
            </a:r>
            <a:r>
              <a:rPr lang="en-US" sz="2400" dirty="0" smtClean="0"/>
              <a:t>(10) </a:t>
            </a:r>
          </a:p>
          <a:p>
            <a:pPr lvl="1"/>
            <a:r>
              <a:rPr lang="en-US" sz="2000" dirty="0" smtClean="0"/>
              <a:t>1,2,3,4,5,6,</a:t>
            </a:r>
            <a:r>
              <a:rPr lang="en-US" sz="2000" b="1" dirty="0" smtClean="0"/>
              <a:t>”Seven up!” </a:t>
            </a:r>
            <a:r>
              <a:rPr lang="en-US" sz="2000" dirty="0" smtClean="0"/>
              <a:t>,8,9,10</a:t>
            </a:r>
          </a:p>
          <a:p>
            <a:r>
              <a:rPr lang="en-US" sz="2400" dirty="0" err="1" smtClean="0"/>
              <a:t>Seven_up</a:t>
            </a:r>
            <a:r>
              <a:rPr lang="en-US" sz="2400" dirty="0" smtClean="0"/>
              <a:t>(20) </a:t>
            </a:r>
          </a:p>
          <a:p>
            <a:pPr lvl="1"/>
            <a:r>
              <a:rPr lang="en-US" sz="2000" dirty="0" smtClean="0"/>
              <a:t>1,2,3,4,5,6,”</a:t>
            </a:r>
            <a:r>
              <a:rPr lang="en-US" sz="2000" b="1" dirty="0" smtClean="0"/>
              <a:t>Seven up!”,</a:t>
            </a:r>
            <a:r>
              <a:rPr lang="en-US" sz="2000" dirty="0" smtClean="0"/>
              <a:t> 8, 9, 10, 11, 12, 13, </a:t>
            </a:r>
            <a:r>
              <a:rPr lang="en-US" sz="2000" dirty="0"/>
              <a:t>,”</a:t>
            </a:r>
            <a:r>
              <a:rPr lang="en-US" sz="2000" b="1" dirty="0"/>
              <a:t>Seven up!”,</a:t>
            </a:r>
            <a:r>
              <a:rPr lang="en-US" sz="2000" dirty="0"/>
              <a:t> </a:t>
            </a:r>
            <a:r>
              <a:rPr lang="en-US" sz="2000" dirty="0" smtClean="0"/>
              <a:t>, 15 16, </a:t>
            </a:r>
            <a:r>
              <a:rPr lang="en-US" sz="2000" dirty="0"/>
              <a:t>,”</a:t>
            </a:r>
            <a:r>
              <a:rPr lang="en-US" sz="2000" b="1" dirty="0"/>
              <a:t>Seven up!”,</a:t>
            </a:r>
            <a:r>
              <a:rPr lang="en-US" sz="2000" dirty="0"/>
              <a:t> </a:t>
            </a:r>
            <a:r>
              <a:rPr lang="en-US" sz="2000" dirty="0" smtClean="0"/>
              <a:t>, 18, 19, 20</a:t>
            </a:r>
          </a:p>
        </p:txBody>
      </p:sp>
    </p:spTree>
    <p:extLst>
      <p:ext uri="{BB962C8B-B14F-4D97-AF65-F5344CB8AC3E}">
        <p14:creationId xmlns:p14="http://schemas.microsoft.com/office/powerpoint/2010/main" val="131374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concepts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Returning </a:t>
            </a:r>
            <a:r>
              <a:rPr lang="en-US" dirty="0" err="1" smtClean="0"/>
              <a:t>booleans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Key-word arguments </a:t>
            </a:r>
          </a:p>
          <a:p>
            <a:r>
              <a:rPr lang="en-US" dirty="0"/>
              <a:t>Default parameters </a:t>
            </a:r>
            <a:endParaRPr lang="en-US" dirty="0" smtClean="0"/>
          </a:p>
          <a:p>
            <a:r>
              <a:rPr lang="en-US" dirty="0" smtClean="0"/>
              <a:t>Recursive function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spc="600" dirty="0" smtClean="0">
                <a:latin typeface="Bebas Neue" charset="0"/>
                <a:ea typeface="Bebas Neue" charset="0"/>
                <a:cs typeface="Bebas Neue" charset="0"/>
              </a:rPr>
              <a:t>RECAP</a:t>
            </a:r>
            <a:endParaRPr lang="en-US" sz="660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68" y="1779897"/>
            <a:ext cx="10515600" cy="37483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DATA TYPES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COMPARATORS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FOR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WHILE LOOPS </a:t>
            </a:r>
            <a:endParaRPr lang="en-US" sz="3200" dirty="0">
              <a:latin typeface="Champagne &amp; Limousines" charset="0"/>
              <a:ea typeface="Champagne &amp; Limousines" charset="0"/>
              <a:cs typeface="Champagne &amp; Limousin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spc="600" dirty="0" smtClean="0">
                <a:latin typeface="Bebas Neue" charset="0"/>
                <a:ea typeface="Bebas Neue" charset="0"/>
                <a:cs typeface="Bebas Neue" charset="0"/>
              </a:rPr>
              <a:t>CONTENT </a:t>
            </a:r>
            <a:endParaRPr lang="en-US" sz="6600" spc="600" dirty="0"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68" y="1779897"/>
            <a:ext cx="10515600" cy="37483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RECAP (20 minutes)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Dictionaries (40 minutes)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Break (10 minutes) 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Functions (50 minutes) </a:t>
            </a:r>
            <a:endParaRPr lang="en-US" sz="3200" dirty="0">
              <a:latin typeface="Champagne &amp; Limousines" charset="0"/>
              <a:ea typeface="Champagne &amp; Limousines" charset="0"/>
              <a:cs typeface="Champagne &amp; Limousin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(Code Together)  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24468" y="1779897"/>
            <a:ext cx="10515600" cy="417799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Consists of </a:t>
            </a:r>
            <a:r>
              <a:rPr lang="en-US" sz="3200" b="1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unordered</a:t>
            </a:r>
            <a:r>
              <a:rPr lang="en-US" sz="3200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Word </a:t>
            </a:r>
            <a:r>
              <a:rPr lang="mr-IN" sz="3200" dirty="0" smtClean="0"/>
              <a:t>–</a:t>
            </a:r>
            <a:r>
              <a:rPr lang="en-US" sz="3200" dirty="0" smtClean="0"/>
              <a:t>&gt; definition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The </a:t>
            </a:r>
            <a:r>
              <a:rPr lang="en-US" sz="3200" b="1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key</a:t>
            </a:r>
            <a:r>
              <a:rPr lang="en-US" sz="3200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 must be </a:t>
            </a:r>
            <a:r>
              <a:rPr lang="en-US" sz="3200" b="1" dirty="0" smtClean="0">
                <a:latin typeface="Champagne &amp; Limousines" charset="0"/>
                <a:ea typeface="Champagne &amp; Limousines" charset="0"/>
                <a:cs typeface="Champagne &amp; Limousines" charset="0"/>
              </a:rPr>
              <a:t>immutable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Example: Student as a dictionary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Creating a dictionary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Assigning a key to a value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Re-assigning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Deleting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Getting all the keys and getting all the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Looping through a dictionary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smtClean="0"/>
              <a:t>Getting the length of a </a:t>
            </a:r>
            <a:r>
              <a:rPr lang="en-US" sz="1600" dirty="0" err="1" smtClean="0"/>
              <a:t>dictioanry</a:t>
            </a:r>
            <a:endParaRPr lang="en-US" dirty="0" smtClean="0">
              <a:latin typeface="Champagne &amp; Limousines" charset="0"/>
              <a:ea typeface="Champagne &amp; Limousines" charset="0"/>
              <a:cs typeface="Champagne &amp; Limousines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latin typeface="Champagne &amp; Limousines" charset="0"/>
              <a:ea typeface="Champagne &amp; Limousines" charset="0"/>
              <a:cs typeface="Champagne &amp; Limousines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latin typeface="Champagne &amp; Limousines" charset="0"/>
              <a:ea typeface="Champagne &amp; Limousines" charset="0"/>
              <a:cs typeface="Champagne &amp; Limousine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2728913"/>
            <a:ext cx="16573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”BALL”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58000" y="3706504"/>
            <a:ext cx="16573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“SUTD”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58000" y="4684095"/>
            <a:ext cx="16573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“3DC”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672513" y="2986088"/>
            <a:ext cx="871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72513" y="3995738"/>
            <a:ext cx="871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672513" y="5005388"/>
            <a:ext cx="871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799134" y="2728913"/>
            <a:ext cx="16573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”A round thing”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799134" y="3706504"/>
            <a:ext cx="16573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“An awesome school”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799134" y="4684095"/>
            <a:ext cx="16573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“An awesome 5</a:t>
            </a:r>
            <a:r>
              <a:rPr lang="en-US" baseline="30000" dirty="0" smtClean="0"/>
              <a:t>th</a:t>
            </a:r>
            <a:r>
              <a:rPr lang="en-US" dirty="0" smtClean="0"/>
              <a:t> row”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2277" y="2197562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KEY</a:t>
            </a:r>
            <a:endParaRPr lang="en-US" sz="2400" b="1"/>
          </a:p>
        </p:txBody>
      </p:sp>
      <p:sp>
        <p:nvSpPr>
          <p:cNvPr id="28" name="TextBox 27"/>
          <p:cNvSpPr txBox="1"/>
          <p:nvPr/>
        </p:nvSpPr>
        <p:spPr>
          <a:xfrm>
            <a:off x="10122510" y="2196892"/>
            <a:ext cx="1010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VALUE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7497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9985"/>
          </a:xfrm>
        </p:spPr>
        <p:txBody>
          <a:bodyPr/>
          <a:lstStyle/>
          <a:p>
            <a:r>
              <a:rPr lang="en-US" dirty="0" smtClean="0"/>
              <a:t>Define a dictionary called </a:t>
            </a:r>
            <a:r>
              <a:rPr lang="en-US" b="1" dirty="0" smtClean="0"/>
              <a:t>released</a:t>
            </a:r>
          </a:p>
          <a:p>
            <a:r>
              <a:rPr lang="en-US" b="1" dirty="0" smtClean="0"/>
              <a:t>released = { iPhone = }</a:t>
            </a:r>
            <a:r>
              <a:rPr lang="en-US" dirty="0"/>
              <a:t> released = { "</a:t>
            </a:r>
            <a:r>
              <a:rPr lang="en-US" dirty="0" err="1"/>
              <a:t>iphone</a:t>
            </a:r>
            <a:r>
              <a:rPr lang="en-US" dirty="0"/>
              <a:t>" : 2007, "</a:t>
            </a:r>
            <a:r>
              <a:rPr lang="en-US" dirty="0" err="1"/>
              <a:t>iphone</a:t>
            </a:r>
            <a:r>
              <a:rPr lang="en-US" dirty="0"/>
              <a:t> 3G" : 2008, "</a:t>
            </a:r>
            <a:r>
              <a:rPr lang="en-US" dirty="0" err="1"/>
              <a:t>iphone</a:t>
            </a:r>
            <a:r>
              <a:rPr lang="en-US" dirty="0"/>
              <a:t> 3GS" : 2009, "</a:t>
            </a:r>
            <a:r>
              <a:rPr lang="en-US" dirty="0" err="1"/>
              <a:t>iphone</a:t>
            </a:r>
            <a:r>
              <a:rPr lang="en-US" dirty="0"/>
              <a:t> 4" : 2010, "</a:t>
            </a:r>
            <a:r>
              <a:rPr lang="en-US" dirty="0" err="1"/>
              <a:t>iphone</a:t>
            </a:r>
            <a:r>
              <a:rPr lang="en-US" dirty="0"/>
              <a:t> 4S" : 2011, "</a:t>
            </a:r>
            <a:r>
              <a:rPr lang="en-US" dirty="0" err="1"/>
              <a:t>iphone</a:t>
            </a:r>
            <a:r>
              <a:rPr lang="en-US" dirty="0"/>
              <a:t> 5" : 2012 }</a:t>
            </a:r>
            <a:endParaRPr lang="en-US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02674"/>
              </p:ext>
            </p:extLst>
          </p:nvPr>
        </p:nvGraphicFramePr>
        <p:xfrm>
          <a:off x="6470650" y="3350570"/>
          <a:ext cx="48831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575"/>
                <a:gridCol w="2441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iPhone</a:t>
                      </a:r>
                      <a:r>
                        <a:rPr lang="en-US" baseline="0" dirty="0" smtClean="0"/>
                        <a:t> Model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iPhone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iPhone 3G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iPhone 3GS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iPhone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iPhone</a:t>
                      </a:r>
                      <a:r>
                        <a:rPr lang="en-US" baseline="0" dirty="0" smtClean="0"/>
                        <a:t> 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4625" y="350681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/>
              <a:t>PRINT IT OUT!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Which year was iPhone 4 released?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How many iPhone models are there from 2007 to 2011?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Since iPhone 3G, how long did it take for Apple to release iPhone 4S? </a:t>
            </a:r>
            <a:endParaRPr lang="en-US" sz="1600" b="1" dirty="0"/>
          </a:p>
          <a:p>
            <a:pPr marL="514350" indent="-514350">
              <a:buFont typeface="+mj-lt"/>
              <a:buAutoNum type="arabicPeriod"/>
            </a:pPr>
            <a:endParaRPr lang="en-US" sz="1600" b="1" dirty="0" smtClean="0"/>
          </a:p>
          <a:p>
            <a:pPr marL="514350" indent="-514350">
              <a:buFont typeface="Arial" charset="0"/>
              <a:buChar char="•"/>
            </a:pPr>
            <a:r>
              <a:rPr lang="en-US" sz="1600" dirty="0" smtClean="0"/>
              <a:t>iPhone 5 was released in 2012, add that in to the dict. </a:t>
            </a:r>
          </a:p>
          <a:p>
            <a:pPr marL="514350" indent="-514350">
              <a:buFont typeface="Arial" charset="0"/>
              <a:buChar char="•"/>
            </a:pPr>
            <a:r>
              <a:rPr lang="en-US" sz="1600" dirty="0" smtClean="0"/>
              <a:t>Remove iPhone 3G from the dict. </a:t>
            </a:r>
          </a:p>
          <a:p>
            <a:pPr marL="514350" indent="-514350">
              <a:buFont typeface="Arial" charset="0"/>
              <a:buChar char="•"/>
            </a:pPr>
            <a:r>
              <a:rPr lang="en-US" sz="1600" dirty="0" smtClean="0"/>
              <a:t>First iPhone’s actual release date was 2007, change it</a:t>
            </a:r>
          </a:p>
          <a:p>
            <a:pPr marL="514350" indent="-514350">
              <a:buFont typeface="Arial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451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9985"/>
          </a:xfrm>
        </p:spPr>
        <p:txBody>
          <a:bodyPr/>
          <a:lstStyle/>
          <a:p>
            <a:r>
              <a:rPr lang="en-US" dirty="0" smtClean="0"/>
              <a:t>You are interested in the price of computers. After doing some research, you decided to compile the prices of different brands in a dictionary.</a:t>
            </a:r>
            <a:endParaRPr lang="en-US" dirty="0"/>
          </a:p>
          <a:p>
            <a:r>
              <a:rPr lang="en-US" dirty="0" smtClean="0"/>
              <a:t>Computers = {}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70650" y="3172452"/>
          <a:ext cx="48831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575"/>
                <a:gridCol w="2441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($)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Macbook</a:t>
                      </a:r>
                      <a:r>
                        <a:rPr lang="en-US" dirty="0" smtClean="0"/>
                        <a:t> Air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Aspire S3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Zenbook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Ideapad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Folio 13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74650" y="3942343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Print the price of an </a:t>
            </a:r>
            <a:r>
              <a:rPr lang="en-US" sz="1600" dirty="0" err="1"/>
              <a:t>ideapad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Reassign the price of Folio 13 to 1200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You have a budget of $1200.  Loop through the </a:t>
            </a:r>
            <a:r>
              <a:rPr lang="en-US" sz="1600" dirty="0" smtClean="0"/>
              <a:t>dictionary and find print out the models of computers you can afford.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Challenge: Find out the total price of all the computers</a:t>
            </a:r>
          </a:p>
        </p:txBody>
      </p:sp>
    </p:spTree>
    <p:extLst>
      <p:ext uri="{BB962C8B-B14F-4D97-AF65-F5344CB8AC3E}">
        <p14:creationId xmlns:p14="http://schemas.microsoft.com/office/powerpoint/2010/main" val="8628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9985"/>
          </a:xfrm>
        </p:spPr>
        <p:txBody>
          <a:bodyPr/>
          <a:lstStyle/>
          <a:p>
            <a:r>
              <a:rPr lang="en-US" dirty="0" smtClean="0"/>
              <a:t>Functions are building blocks of complicated </a:t>
            </a:r>
            <a:r>
              <a:rPr lang="en-US" dirty="0" err="1" smtClean="0"/>
              <a:t>programmes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Higher degree of reusing code. </a:t>
            </a:r>
          </a:p>
          <a:p>
            <a:r>
              <a:rPr lang="en-US" dirty="0"/>
              <a:t>It allows you to perform abstraction. </a:t>
            </a:r>
            <a:endParaRPr lang="en-US" dirty="0" smtClean="0"/>
          </a:p>
          <a:p>
            <a:r>
              <a:rPr lang="en-US" dirty="0" smtClean="0"/>
              <a:t>Enhances modularity.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83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the following for “Jane”, “Marry” and “Jones” </a:t>
            </a:r>
          </a:p>
          <a:p>
            <a:r>
              <a:rPr lang="en-US" dirty="0" smtClean="0"/>
              <a:t>Hi &lt;name&gt; </a:t>
            </a:r>
          </a:p>
          <a:p>
            <a:r>
              <a:rPr lang="en-US" dirty="0" smtClean="0"/>
              <a:t>“Good morning” </a:t>
            </a:r>
          </a:p>
          <a:p>
            <a:r>
              <a:rPr lang="en-US" dirty="0" smtClean="0"/>
              <a:t>“How have you been” </a:t>
            </a:r>
          </a:p>
          <a:p>
            <a:r>
              <a:rPr lang="en-US" dirty="0" smtClean="0"/>
              <a:t>”It is a pleasure to meet you”</a:t>
            </a:r>
          </a:p>
        </p:txBody>
      </p:sp>
    </p:spTree>
    <p:extLst>
      <p:ext uri="{BB962C8B-B14F-4D97-AF65-F5344CB8AC3E}">
        <p14:creationId xmlns:p14="http://schemas.microsoft.com/office/powerpoint/2010/main" val="52097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Conversion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Code Together </a:t>
            </a:r>
          </a:p>
          <a:p>
            <a:r>
              <a:rPr lang="en-US" dirty="0" smtClean="0"/>
              <a:t>1 cm = 0.393701 inches </a:t>
            </a:r>
          </a:p>
          <a:p>
            <a:r>
              <a:rPr lang="en-US" dirty="0" err="1" smtClean="0"/>
              <a:t>Programme</a:t>
            </a:r>
            <a:r>
              <a:rPr lang="en-US" dirty="0" smtClean="0"/>
              <a:t> a </a:t>
            </a:r>
            <a:r>
              <a:rPr lang="en-US" dirty="0" err="1" smtClean="0"/>
              <a:t>cm_to_inches</a:t>
            </a:r>
            <a:r>
              <a:rPr lang="en-US" dirty="0" smtClean="0"/>
              <a:t> function </a:t>
            </a:r>
          </a:p>
          <a:p>
            <a:r>
              <a:rPr lang="en-US" dirty="0" err="1" smtClean="0"/>
              <a:t>Programme</a:t>
            </a:r>
            <a:r>
              <a:rPr lang="en-US" dirty="0" smtClean="0"/>
              <a:t> an </a:t>
            </a:r>
            <a:r>
              <a:rPr lang="en-US" dirty="0" err="1" smtClean="0"/>
              <a:t>inches_to_cm</a:t>
            </a:r>
            <a:r>
              <a:rPr lang="en-US" dirty="0" smtClean="0"/>
              <a:t> function </a:t>
            </a:r>
          </a:p>
          <a:p>
            <a:r>
              <a:rPr lang="en-US" dirty="0" smtClean="0"/>
              <a:t>Returning (Void vs Fruitful functions) </a:t>
            </a:r>
          </a:p>
          <a:p>
            <a:pPr marL="0" indent="0">
              <a:buNone/>
            </a:pPr>
            <a:r>
              <a:rPr lang="en-US" u="sng" dirty="0" smtClean="0"/>
              <a:t>Now you try</a:t>
            </a:r>
          </a:p>
          <a:p>
            <a:r>
              <a:rPr lang="en-US" dirty="0" smtClean="0"/>
              <a:t>1 kg = 2.20462 pounds</a:t>
            </a:r>
          </a:p>
          <a:p>
            <a:r>
              <a:rPr lang="en-US" dirty="0"/>
              <a:t>To convert temperatures in degrees </a:t>
            </a:r>
            <a:r>
              <a:rPr lang="en-US" b="1" dirty="0"/>
              <a:t>Celsius to Fahrenheit</a:t>
            </a:r>
            <a:r>
              <a:rPr lang="en-US" dirty="0"/>
              <a:t>, multiply by 1.8 (or 9/5) and add 32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0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718</Words>
  <Application>Microsoft Macintosh PowerPoint</Application>
  <PresentationFormat>Widescreen</PresentationFormat>
  <Paragraphs>128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Bebas Neue</vt:lpstr>
      <vt:lpstr>Calibri</vt:lpstr>
      <vt:lpstr>Calibri Light</vt:lpstr>
      <vt:lpstr>Champagne &amp; Limousines</vt:lpstr>
      <vt:lpstr>Arial</vt:lpstr>
      <vt:lpstr>Office Theme</vt:lpstr>
      <vt:lpstr>PowerPoint Presentation</vt:lpstr>
      <vt:lpstr>RECAP</vt:lpstr>
      <vt:lpstr>CONTENT </vt:lpstr>
      <vt:lpstr>DICTIONARIES (Code Together)  </vt:lpstr>
      <vt:lpstr>Exercise  1</vt:lpstr>
      <vt:lpstr>Exercise 2</vt:lpstr>
      <vt:lpstr>Intro to function</vt:lpstr>
      <vt:lpstr>Greetings</vt:lpstr>
      <vt:lpstr>Some Conversion functions </vt:lpstr>
      <vt:lpstr>Greetings with Parameters </vt:lpstr>
      <vt:lpstr>More on VOID vs Fruitful functions</vt:lpstr>
      <vt:lpstr>Challenge </vt:lpstr>
      <vt:lpstr>More Advanced concepts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2017-11-19T11:47:25Z</dcterms:created>
  <dcterms:modified xsi:type="dcterms:W3CDTF">2018-06-10T15:53:37Z</dcterms:modified>
</cp:coreProperties>
</file>