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charts/chart3.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charts/chart4.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charts/chart5.xml" ContentType="application/vnd.openxmlformats-officedocument.drawingml.chart+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21" d="100"/>
          <a:sy n="121"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Total</c:v>
          </c:tx>
          <c:dPt>
            <c:idx val="0"/>
            <c:bubble3D val="0"/>
            <c:spPr>
              <a:solidFill>
                <a:srgbClr val="4F81BD"/>
              </a:solidFill>
              <a:ln>
                <a:noFill/>
              </a:ln>
            </c:spPr>
          </c:dPt>
          <c:dPt>
            <c:idx val="1"/>
            <c:bubble3D val="0"/>
            <c:spPr>
              <a:solidFill>
                <a:srgbClr val="C0504D"/>
              </a:solidFill>
              <a:ln>
                <a:noFill/>
              </a:ln>
            </c:spPr>
          </c:dPt>
          <c:dPt>
            <c:idx val="2"/>
            <c:bubble3D val="0"/>
            <c:spPr>
              <a:solidFill>
                <a:srgbClr val="9BBB59"/>
              </a:solidFill>
              <a:ln>
                <a:noFill/>
              </a:ln>
            </c:spPr>
          </c:dPt>
          <c:dPt>
            <c:idx val="3"/>
            <c:bubble3D val="0"/>
            <c:spPr>
              <a:solidFill>
                <a:srgbClr val="8064A2"/>
              </a:solidFill>
              <a:ln>
                <a:noFill/>
              </a:ln>
            </c:spPr>
          </c:dPt>
          <c:dLbls>
            <c:spPr>
              <a:noFill/>
              <a:ln>
                <a:noFill/>
              </a:ln>
            </c:spPr>
            <c:txPr>
              <a:bodyPr vert="horz"/>
              <a:lstStyle/>
              <a:p>
                <a:pPr>
                  <a:defRPr sz="900" b="1" i="0" u="none" strike="noStrike" baseline="0">
                    <a:solidFill>
                      <a:srgbClr val="FFFFFF"/>
                    </a:solidFill>
                    <a:latin typeface="Droid Sans"/>
                    <a:ea typeface="Droid Sans"/>
                    <a:cs typeface="Lucida Sans"/>
                  </a:defRPr>
                </a:pPr>
                <a:endParaRPr lang="zh-CN"/>
              </a:p>
            </c:txPr>
            <c:numFmt formatCode="##.##,&quot;L&quot;" sourceLinked="0"/>
            <c:showLegendKey val="0"/>
            <c:showVal val="1"/>
            <c:showCatName val="0"/>
            <c:showSerName val="0"/>
            <c:showPercent val="0"/>
            <c:showBubbleSize val="0"/>
            <c:showLeaderLines val="1"/>
          </c:dLbls>
          <c:cat>
            <c:strLit>
              <c:ptCount val="4"/>
              <c:pt idx="0">
                <c:v>East</c:v>
              </c:pt>
              <c:pt idx="1">
                <c:v>North</c:v>
              </c:pt>
              <c:pt idx="2">
                <c:v>South</c:v>
              </c:pt>
              <c:pt idx="3">
                <c:v>West</c:v>
              </c:pt>
            </c:strLit>
          </c:cat>
          <c:val>
            <c:numRef>
              <c:f/>
              <c:numCache>
                <c:formatCode>General</c:formatCode>
                <c:ptCount val="4"/>
                <c:pt idx="0">
                  <c:v>2201632.0</c:v>
                </c:pt>
                <c:pt idx="1">
                  <c:v>2334595.0</c:v>
                </c:pt>
                <c:pt idx="2">
                  <c:v>2386309.0</c:v>
                </c:pt>
                <c:pt idx="3">
                  <c:v>1974059.0</c:v>
                </c:pt>
              </c:numCache>
            </c:numRef>
          </c:val>
        </c:ser>
        <c:holeSize val="50"/>
        <c:firstSliceAng val="0"/>
      </c:doughnutChart>
      <c:spPr>
        <a:noFill/>
        <a:ln>
          <a:noFill/>
        </a:ln>
      </c:spPr>
    </c:plotArea>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27015"/>
          <c:y val="0.11088351"/>
          <c:w val="0.47010416"/>
          <c:h val="0.8255262"/>
        </c:manualLayout>
      </c:layout>
      <c:doughnutChart>
        <c:varyColors val="1"/>
        <c:ser>
          <c:idx val="0"/>
          <c:order val="0"/>
          <c:tx>
            <c:v>Total</c:v>
          </c:tx>
          <c:dPt>
            <c:idx val="0"/>
            <c:bubble3D val="0"/>
            <c:spPr>
              <a:solidFill>
                <a:srgbClr val="4F81BD"/>
              </a:solidFill>
              <a:ln>
                <a:noFill/>
              </a:ln>
            </c:spPr>
          </c:dPt>
          <c:dPt>
            <c:idx val="1"/>
            <c:bubble3D val="0"/>
            <c:spPr>
              <a:solidFill>
                <a:srgbClr val="C0504D"/>
              </a:solidFill>
              <a:ln>
                <a:noFill/>
              </a:ln>
            </c:spPr>
          </c:dPt>
          <c:dPt>
            <c:idx val="2"/>
            <c:bubble3D val="0"/>
            <c:spPr>
              <a:solidFill>
                <a:srgbClr val="9BBB59"/>
              </a:solidFill>
              <a:ln>
                <a:noFill/>
              </a:ln>
            </c:spPr>
          </c:dPt>
          <c:dPt>
            <c:idx val="3"/>
            <c:bubble3D val="0"/>
            <c:spPr>
              <a:solidFill>
                <a:srgbClr val="8064A2"/>
              </a:solidFill>
              <a:ln>
                <a:noFill/>
              </a:ln>
            </c:spPr>
          </c:dPt>
          <c:dLbls>
            <c:spPr>
              <a:noFill/>
              <a:ln>
                <a:noFill/>
              </a:ln>
            </c:spPr>
            <c:txPr>
              <a:bodyPr vert="horz"/>
              <a:lstStyle/>
              <a:p>
                <a:pPr>
                  <a:defRPr sz="900" b="1" i="0" u="none" strike="noStrike" baseline="0">
                    <a:solidFill>
                      <a:srgbClr val="FFFFFF"/>
                    </a:solidFill>
                    <a:latin typeface="Droid Sans"/>
                    <a:ea typeface="Droid Sans"/>
                    <a:cs typeface="Lucida Sans"/>
                  </a:defRPr>
                </a:pPr>
                <a:endParaRPr lang="zh-CN"/>
              </a:p>
            </c:txPr>
            <c:numFmt formatCode="##.##,&quot;L&quot;" sourceLinked="0"/>
            <c:showLegendKey val="0"/>
            <c:showVal val="1"/>
            <c:showCatName val="0"/>
            <c:showSerName val="0"/>
            <c:showPercent val="0"/>
            <c:showBubbleSize val="0"/>
            <c:showLeaderLines val="1"/>
          </c:dLbls>
          <c:cat>
            <c:strLit>
              <c:ptCount val="4"/>
              <c:pt idx="0">
                <c:v>East</c:v>
              </c:pt>
              <c:pt idx="1">
                <c:v>North</c:v>
              </c:pt>
              <c:pt idx="2">
                <c:v>South</c:v>
              </c:pt>
              <c:pt idx="3">
                <c:v>West</c:v>
              </c:pt>
            </c:strLit>
          </c:cat>
          <c:val>
            <c:numRef>
              <c:f/>
              <c:numCache>
                <c:formatCode>General</c:formatCode>
                <c:ptCount val="4"/>
                <c:pt idx="0">
                  <c:v>2201632.0</c:v>
                </c:pt>
                <c:pt idx="1">
                  <c:v>2334595.0</c:v>
                </c:pt>
                <c:pt idx="2">
                  <c:v>2386309.0</c:v>
                </c:pt>
                <c:pt idx="3">
                  <c:v>1974059.0</c:v>
                </c:pt>
              </c:numCache>
            </c:numRef>
          </c:val>
        </c:ser>
        <c:holeSize val="50"/>
        <c:firstSliceAng val="0"/>
      </c:doughnut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9381866"/>
          <c:y val="0.083349794"/>
          <c:w val="0.94297403"/>
          <c:h val="0.713095"/>
        </c:manualLayout>
      </c:layout>
      <c:barChart>
        <c:barDir val="col"/>
        <c:grouping val="stacked"/>
        <c:varyColors val="0"/>
        <c:ser>
          <c:idx val="0"/>
          <c:order val="0"/>
          <c:tx>
            <c:v>Total</c:v>
          </c:tx>
          <c:spPr>
            <a:solidFill>
              <a:srgbClr val="4F81BD"/>
            </a:solidFill>
            <a:ln>
              <a:noFill/>
            </a:ln>
          </c:spPr>
          <c:invertIfNegative val="0"/>
          <c:dLbls>
            <c:spPr>
              <a:noFill/>
              <a:ln>
                <a:noFill/>
              </a:ln>
            </c:spPr>
            <c:txPr>
              <a:bodyPr vert="horz"/>
              <a:lstStyle/>
              <a:p>
                <a:pPr>
                  <a:defRPr sz="1000" b="1" i="0" u="none" strike="noStrike" baseline="0">
                    <a:solidFill>
                      <a:srgbClr val="254061"/>
                    </a:solidFill>
                    <a:latin typeface="Droid Sans"/>
                    <a:ea typeface="Droid Sans"/>
                    <a:cs typeface="Lucida Sans"/>
                  </a:defRPr>
                </a:pPr>
                <a:endParaRPr lang="zh-CN"/>
              </a:p>
            </c:txPr>
            <c:numFmt formatCode="##.##,&quot;L&quot;" sourceLinked="0"/>
            <c:dLbl>
              <c:idx val="0"/>
              <c:spPr>
                <a:noFill/>
              </c:spPr>
              <c:dLblPos val="inEnd"/>
              <c:showLegendKey val="0"/>
              <c:showVal val="1"/>
              <c:showCatName val="0"/>
              <c:showSerName val="0"/>
              <c:showPercent val="0"/>
              <c:showBubbleSize val="0"/>
            </c:dLbl>
            <c:dLbl>
              <c:idx val="1"/>
              <c:spPr>
                <a:noFill/>
              </c:spPr>
              <c:dLblPos val="inEnd"/>
              <c:showLegendKey val="0"/>
              <c:showVal val="1"/>
              <c:showCatName val="0"/>
              <c:showSerName val="0"/>
              <c:showPercent val="0"/>
              <c:showBubbleSize val="0"/>
            </c:dLbl>
            <c:dLbl>
              <c:idx val="2"/>
              <c:spPr>
                <a:noFill/>
              </c:spPr>
              <c:dLblPos val="inEnd"/>
              <c:showLegendKey val="0"/>
              <c:showVal val="1"/>
              <c:showCatName val="0"/>
              <c:showSerName val="0"/>
              <c:showPercent val="0"/>
              <c:showBubbleSize val="0"/>
            </c:dLbl>
            <c:dLbl>
              <c:idx val="3"/>
              <c:spPr>
                <a:noFill/>
              </c:spPr>
              <c:dLblPos val="inEnd"/>
              <c:showLegendKey val="0"/>
              <c:showVal val="1"/>
              <c:showCatName val="0"/>
              <c:showSerName val="0"/>
              <c:showPercent val="0"/>
              <c:showBubbleSize val="0"/>
            </c:dLbl>
            <c:dLbl>
              <c:idx val="4"/>
              <c:spPr>
                <a:noFill/>
              </c:spPr>
              <c:dLblPos val="inEnd"/>
              <c:showLegendKey val="0"/>
              <c:showVal val="1"/>
              <c:showCatName val="0"/>
              <c:showSerName val="0"/>
              <c:showPercent val="0"/>
              <c:showBubbleSize val="0"/>
            </c:dLbl>
            <c:dLbl>
              <c:idx val="5"/>
              <c:spPr>
                <a:noFill/>
              </c:spPr>
              <c:dLblPos val="inEnd"/>
              <c:showLegendKey val="0"/>
              <c:showVal val="1"/>
              <c:showCatName val="0"/>
              <c:showSerName val="0"/>
              <c:showPercent val="0"/>
              <c:showBubbleSize val="0"/>
            </c:dLbl>
            <c:dLbl>
              <c:idx val="6"/>
              <c:spPr>
                <a:noFill/>
              </c:spPr>
              <c:dLblPos val="inEnd"/>
              <c:showLegendKey val="0"/>
              <c:showVal val="1"/>
              <c:showCatName val="0"/>
              <c:showSerName val="0"/>
              <c:showPercent val="0"/>
              <c:showBubbleSize val="0"/>
            </c:dLbl>
            <c:dLbl>
              <c:idx val="7"/>
              <c:spPr>
                <a:noFill/>
              </c:spPr>
              <c:dLblPos val="inEnd"/>
              <c:showLegendKey val="0"/>
              <c:showVal val="1"/>
              <c:showCatName val="0"/>
              <c:showSerName val="0"/>
              <c:showPercent val="0"/>
              <c:showBubbleSize val="0"/>
            </c:dLbl>
            <c:dLbl>
              <c:idx val="8"/>
              <c:spPr>
                <a:noFill/>
              </c:spPr>
              <c:dLblPos val="inEnd"/>
              <c:showLegendKey val="0"/>
              <c:showVal val="1"/>
              <c:showCatName val="0"/>
              <c:showSerName val="0"/>
              <c:showPercent val="0"/>
              <c:showBubbleSize val="0"/>
            </c:dLbl>
            <c:dLbl>
              <c:idx val="9"/>
              <c:spPr>
                <a:noFill/>
              </c:spPr>
              <c:dLblPos val="inEnd"/>
              <c:showLegendKey val="0"/>
              <c:showVal val="1"/>
              <c:showCatName val="0"/>
              <c:showSerName val="0"/>
              <c:showPercent val="0"/>
              <c:showBubbleSize val="0"/>
            </c:dLbl>
            <c:dLbl>
              <c:idx val="10"/>
              <c:spPr>
                <a:noFill/>
              </c:spPr>
              <c:dLblPos val="inEnd"/>
              <c:showLegendKey val="0"/>
              <c:showVal val="1"/>
              <c:showCatName val="0"/>
              <c:showSerName val="0"/>
              <c:showPercent val="0"/>
              <c:showBubbleSize val="0"/>
            </c:dLbl>
            <c:dLbl>
              <c:idx val="11"/>
              <c:spPr>
                <a:noFill/>
              </c:spPr>
              <c:dLblPos val="inEnd"/>
              <c:showLegendKey val="0"/>
              <c:showVal val="1"/>
              <c:showCatName val="0"/>
              <c:showSerName val="0"/>
              <c:showPercent val="0"/>
              <c:showBubbleSize val="0"/>
            </c:dLbl>
            <c:dLbl>
              <c:idx val="12"/>
              <c:spPr>
                <a:noFill/>
              </c:spPr>
              <c:dLblPos val="inEnd"/>
              <c:showLegendKey val="0"/>
              <c:showVal val="1"/>
              <c:showCatName val="0"/>
              <c:showSerName val="0"/>
              <c:showPercent val="0"/>
              <c:showBubbleSize val="0"/>
            </c:dLbl>
            <c:dLbl>
              <c:idx val="13"/>
              <c:spPr>
                <a:noFill/>
              </c:spPr>
              <c:dLblPos val="inEnd"/>
              <c:showLegendKey val="0"/>
              <c:showVal val="1"/>
              <c:showCatName val="0"/>
              <c:showSerName val="0"/>
              <c:showPercent val="0"/>
              <c:showBubbleSize val="0"/>
            </c:dLbl>
            <c:dLbl>
              <c:idx val="14"/>
              <c:spPr>
                <a:noFill/>
              </c:spPr>
              <c:dLblPos val="inEnd"/>
              <c:showLegendKey val="0"/>
              <c:showVal val="1"/>
              <c:showCatName val="0"/>
              <c:showSerName val="0"/>
              <c:showPercent val="0"/>
              <c:showBubbleSize val="0"/>
            </c:dLbl>
            <c:dLbl>
              <c:idx val="15"/>
              <c:spPr>
                <a:noFill/>
              </c:spPr>
              <c:dLblPos val="inEnd"/>
              <c:showLegendKey val="0"/>
              <c:showVal val="1"/>
              <c:showCatName val="0"/>
              <c:showSerName val="0"/>
              <c:showPercent val="0"/>
              <c:showBubbleSize val="0"/>
            </c:dLbl>
            <c:dLbl>
              <c:idx val="16"/>
              <c:spPr>
                <a:noFill/>
              </c:spPr>
              <c:dLblPos val="inEnd"/>
              <c:showLegendKey val="0"/>
              <c:showVal val="1"/>
              <c:showCatName val="0"/>
              <c:showSerName val="0"/>
              <c:showPercent val="0"/>
              <c:showBubbleSize val="0"/>
            </c:dLbl>
            <c:dLbl>
              <c:idx val="17"/>
              <c:spPr>
                <a:noFill/>
              </c:spPr>
              <c:dLblPos val="inEnd"/>
              <c:showLegendKey val="0"/>
              <c:showVal val="1"/>
              <c:showCatName val="0"/>
              <c:showSerName val="0"/>
              <c:showPercent val="0"/>
              <c:showBubbleSize val="0"/>
            </c:dLbl>
            <c:dLbl>
              <c:idx val="18"/>
              <c:spPr>
                <a:noFill/>
              </c:spPr>
              <c:dLblPos val="inEnd"/>
              <c:showLegendKey val="0"/>
              <c:showVal val="1"/>
              <c:showCatName val="0"/>
              <c:showSerName val="0"/>
              <c:showPercent val="0"/>
              <c:showBubbleSize val="0"/>
            </c:dLbl>
            <c:dLbl>
              <c:idx val="19"/>
              <c:spPr>
                <a:noFill/>
              </c:spPr>
              <c:dLblPos val="inEnd"/>
              <c:showLegendKey val="0"/>
              <c:showVal val="1"/>
              <c:showCatName val="0"/>
              <c:showSerName val="0"/>
              <c:showPercent val="0"/>
              <c:showBubbleSize val="0"/>
            </c:dLbl>
            <c:dLblPos val="inEnd"/>
            <c:showLegendKey val="0"/>
            <c:showVal val="1"/>
            <c:showCatName val="0"/>
            <c:showSerName val="0"/>
            <c:showPercent val="0"/>
            <c:showBubbleSize val="0"/>
            <c:showLeaderLines val="0"/>
          </c:dLbls>
          <c:cat>
            <c:strLit>
              <c:ptCount val="20"/>
              <c:pt idx="0">
                <c:v>Wayne</c:v>
              </c:pt>
              <c:pt idx="1">
                <c:v>Theresa</c:v>
              </c:pt>
              <c:pt idx="2">
                <c:v>Roy</c:v>
              </c:pt>
              <c:pt idx="3">
                <c:v>Patrick</c:v>
              </c:pt>
              <c:pt idx="4">
                <c:v>Nancy</c:v>
              </c:pt>
              <c:pt idx="5">
                <c:v>Melissa</c:v>
              </c:pt>
              <c:pt idx="6">
                <c:v>Matthew</c:v>
              </c:pt>
              <c:pt idx="7">
                <c:v>Mary</c:v>
              </c:pt>
              <c:pt idx="8">
                <c:v>Lois</c:v>
              </c:pt>
              <c:pt idx="9">
                <c:v>Judy</c:v>
              </c:pt>
              <c:pt idx="10">
                <c:v>Jeremy</c:v>
              </c:pt>
              <c:pt idx="11">
                <c:v>Jason</c:v>
              </c:pt>
              <c:pt idx="12">
                <c:v>Frances</c:v>
              </c:pt>
              <c:pt idx="13">
                <c:v>Elizabeth</c:v>
              </c:pt>
              <c:pt idx="14">
                <c:v>Donna</c:v>
              </c:pt>
              <c:pt idx="15">
                <c:v>Diana</c:v>
              </c:pt>
              <c:pt idx="16">
                <c:v>Brenda</c:v>
              </c:pt>
              <c:pt idx="17">
                <c:v>Benjamin</c:v>
              </c:pt>
              <c:pt idx="18">
                <c:v>Anne</c:v>
              </c:pt>
              <c:pt idx="19">
                <c:v>Ann</c:v>
              </c:pt>
            </c:strLit>
          </c:cat>
          <c:val>
            <c:numRef>
              <c:f/>
              <c:numCache>
                <c:formatCode>##.##,"L"</c:formatCode>
                <c:ptCount val="20"/>
                <c:pt idx="0">
                  <c:v>522528.0</c:v>
                </c:pt>
                <c:pt idx="1">
                  <c:v>506884.0</c:v>
                </c:pt>
                <c:pt idx="2">
                  <c:v>456917.0</c:v>
                </c:pt>
                <c:pt idx="3">
                  <c:v>352999.0</c:v>
                </c:pt>
                <c:pt idx="4">
                  <c:v>439104.0</c:v>
                </c:pt>
                <c:pt idx="5">
                  <c:v>576135.0</c:v>
                </c:pt>
                <c:pt idx="6">
                  <c:v>366538.0</c:v>
                </c:pt>
                <c:pt idx="7">
                  <c:v>610789.0</c:v>
                </c:pt>
                <c:pt idx="8">
                  <c:v>449763.0</c:v>
                </c:pt>
                <c:pt idx="9">
                  <c:v>678212.0</c:v>
                </c:pt>
                <c:pt idx="10">
                  <c:v>363081.0</c:v>
                </c:pt>
                <c:pt idx="11">
                  <c:v>488496.0</c:v>
                </c:pt>
                <c:pt idx="12">
                  <c:v>233647.0</c:v>
                </c:pt>
                <c:pt idx="13">
                  <c:v>485836.0</c:v>
                </c:pt>
                <c:pt idx="14">
                  <c:v>411316.0</c:v>
                </c:pt>
                <c:pt idx="15">
                  <c:v>411324.0</c:v>
                </c:pt>
                <c:pt idx="16">
                  <c:v>409719.0</c:v>
                </c:pt>
                <c:pt idx="17">
                  <c:v>117642.0</c:v>
                </c:pt>
                <c:pt idx="18">
                  <c:v>435519.0</c:v>
                </c:pt>
                <c:pt idx="19">
                  <c:v>580146.0</c:v>
                </c:pt>
              </c:numCache>
            </c:numRef>
          </c:val>
        </c:ser>
        <c:overlap val="100"/>
        <c:gapWidth val="150"/>
        <c:axId val="0"/>
        <c:axId val="1"/>
      </c:barChart>
      <c:catAx>
        <c:axId val="0"/>
        <c:scaling>
          <c:orientation val="minMax"/>
        </c:scaling>
        <c:delete val="0"/>
        <c:axPos val="b"/>
        <c:majorTickMark val="out"/>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1"/>
        <c:axPos val="l"/>
        <c:numFmt formatCode="##.##,&quot;L&quot;" sourceLinked="0"/>
        <c:majorTickMark val="out"/>
        <c:minorTickMark val="none"/>
        <c:tickLblPos val="nextTo"/>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1116673"/>
          <c:y val="0.31040937"/>
          <c:w val="0.55303854"/>
          <c:h val="0.62091225"/>
        </c:manualLayout>
      </c:layout>
      <c:barChart>
        <c:barDir val="col"/>
        <c:grouping val="clustered"/>
        <c:varyColors val="0"/>
        <c:ser>
          <c:idx val="0"/>
          <c:order val="0"/>
          <c:tx>
            <c:v>Total</c:v>
          </c:tx>
          <c:spPr>
            <a:gradFill>
              <a:gsLst>
                <a:gs pos="0">
                  <a:srgbClr val="668EC4"/>
                </a:gs>
                <a:gs pos="50000">
                  <a:srgbClr val="4A80C2"/>
                </a:gs>
                <a:gs pos="100000">
                  <a:srgbClr val="3970B2"/>
                </a:gs>
              </a:gsLst>
              <a:lin ang="5400000" scaled="1"/>
            </a:gradFill>
            <a:ln>
              <a:noFill/>
            </a:ln>
          </c:spPr>
          <c:invertIfNegative val="0"/>
          <c:dLbls>
            <c:spPr>
              <a:noFill/>
              <a:ln>
                <a:noFill/>
              </a:ln>
            </c:spPr>
            <c:txPr>
              <a:bodyPr vert="horz"/>
              <a:lstStyle/>
              <a:p>
                <a:pPr>
                  <a:defRPr sz="900" b="0" i="0" u="none" strike="noStrike" baseline="0">
                    <a:solidFill>
                      <a:srgbClr val="1F497D"/>
                    </a:solidFill>
                    <a:latin typeface="Droid Sans"/>
                    <a:ea typeface="Droid Sans"/>
                    <a:cs typeface="Lucida Sans"/>
                  </a:defRPr>
                </a:pPr>
                <a:endParaRPr lang="zh-CN"/>
              </a:p>
            </c:txPr>
            <c:numFmt formatCode="##.##,&quot;L&quot;" sourceLinked="0"/>
            <c:showLegendKey val="0"/>
            <c:showVal val="1"/>
            <c:showCatName val="0"/>
            <c:showSerName val="0"/>
            <c:showPercent val="0"/>
            <c:showBubbleSize val="0"/>
            <c:showLeaderLines val="0"/>
          </c:dLbls>
          <c:cat>
            <c:strLit>
              <c:ptCount val="4"/>
              <c:pt idx="0">
                <c:v>Tent</c:v>
              </c:pt>
              <c:pt idx="1">
                <c:v>Cloth</c:v>
              </c:pt>
              <c:pt idx="2">
                <c:v>Shoes</c:v>
              </c:pt>
              <c:pt idx="3">
                <c:v>Cups</c:v>
              </c:pt>
            </c:strLit>
          </c:cat>
          <c:val>
            <c:numRef>
              <c:f/>
              <c:numCache>
                <c:formatCode>##.##,"L"</c:formatCode>
                <c:ptCount val="4"/>
                <c:pt idx="0">
                  <c:v>2260012.0</c:v>
                </c:pt>
                <c:pt idx="1">
                  <c:v>1877169.0</c:v>
                </c:pt>
                <c:pt idx="2">
                  <c:v>2375389.0</c:v>
                </c:pt>
                <c:pt idx="3">
                  <c:v>2384025.0</c:v>
                </c:pt>
              </c:numCache>
            </c:numRef>
          </c:val>
        </c:ser>
        <c:overlap val="-24"/>
        <c:gapWidth val="100"/>
        <c:axId val="0"/>
        <c:axId val="1"/>
      </c:barChart>
      <c:catAx>
        <c:axId val="0"/>
        <c:scaling>
          <c:orientation val="minMax"/>
        </c:scaling>
        <c:delete val="0"/>
        <c:axPos val="b"/>
        <c:majorTickMark val="none"/>
        <c:minorTickMark val="none"/>
        <c:tickLblPos val="nextTo"/>
        <c:spPr>
          <a:ln w="12700">
            <a:solidFill>
              <a:srgbClr val="D3E2F5"/>
            </a:solidFill>
            <a:prstDash val="solid"/>
          </a:ln>
        </c:spPr>
        <c:txPr>
          <a:bodyPr rot="0" vert="horz" anchor="t" anchorCtr="0"/>
          <a:lstStyle/>
          <a:p>
            <a:pPr>
              <a:defRPr sz="900" b="0" i="0" u="none" strike="noStrike" baseline="0">
                <a:solidFill>
                  <a:srgbClr val="1F497D"/>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3E2F5"/>
              </a:solidFill>
              <a:prstDash val="solid"/>
            </a:ln>
          </c:spPr>
        </c:majorGridlines>
        <c:numFmt formatCode="##.##,&quot;L&quot;" sourceLinked="0"/>
        <c:majorTickMark val="none"/>
        <c:minorTickMark val="none"/>
        <c:tickLblPos val="nextTo"/>
        <c:spPr>
          <a:ln>
            <a:noFill/>
          </a:ln>
        </c:spPr>
        <c:txPr>
          <a:bodyPr rot="0" vert="horz" anchor="t" anchorCtr="0"/>
          <a:lstStyle/>
          <a:p>
            <a:pPr>
              <a:defRPr sz="900" b="0" i="0" u="none" strike="noStrike" baseline="0">
                <a:solidFill>
                  <a:srgbClr val="1F497D"/>
                </a:solidFill>
                <a:latin typeface="Droid Sans"/>
                <a:ea typeface="Droid Sans"/>
                <a:cs typeface="Lucida Sans"/>
              </a:defRPr>
            </a:pPr>
            <a:endParaRPr lang="zh-CN"/>
          </a:p>
        </c:txPr>
        <c:crosses val="autoZero"/>
        <c:crossBetween val="between"/>
        <c:crossAx val="0"/>
      </c:valAx>
      <c:spPr>
        <a:noFill/>
        <a:ln>
          <a:noFill/>
        </a:ln>
      </c:spPr>
    </c:plotArea>
    <c:plotVisOnly val="1"/>
    <c:dispBlanksAs val="gap"/>
    <c:showDLblsOverMax val="0"/>
  </c:chart>
  <c:spPr>
    <a:solidFill>
      <a:srgbClr val="FFFFFF"/>
    </a:solidFill>
    <a:ln w="12700">
      <a:solidFill>
        <a:srgbClr val="D3E2F5"/>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04166667"/>
          <c:y val="0.2199074"/>
          <c:w val="0.96694446"/>
          <c:h val="0.68435186"/>
        </c:manualLayout>
      </c:layout>
      <c:lineChart>
        <c:grouping val="standard"/>
        <c:varyColors val="0"/>
        <c:ser>
          <c:idx val="0"/>
          <c:order val="0"/>
          <c:tx>
            <c:v>Total</c:v>
          </c:tx>
          <c:spPr>
            <a:ln w="38100">
              <a:solidFill>
                <a:srgbClr val="FFFFFF"/>
              </a:solidFill>
              <a:prstDash val="solid"/>
            </a:ln>
          </c:spPr>
          <c:marker>
            <c:symbol val="circle"/>
            <c:size val="5"/>
            <c:spPr>
              <a:solidFill>
                <a:srgbClr val="4f81bd"/>
              </a:solidFill>
              <a:ln>
                <a:solidFill>
                  <a:srgbClr val="ffffff"/>
                </a:solidFill>
                <a:prstDash val="solid"/>
              </a:ln>
            </c:spPr>
          </c:marker>
          <c:dLbls>
            <c:spPr>
              <a:solidFill>
                <a:srgbClr val="4F81BD"/>
              </a:solidFill>
              <a:ln>
                <a:noFill/>
              </a:ln>
            </c:spPr>
            <c:txPr>
              <a:bodyPr vert="horz"/>
              <a:lstStyle/>
              <a:p>
                <a:pPr>
                  <a:defRPr sz="900" b="1" i="0" u="none" strike="noStrike" baseline="0">
                    <a:solidFill>
                      <a:srgbClr val="FFFFFF"/>
                    </a:solidFill>
                    <a:latin typeface="Droid Sans"/>
                    <a:ea typeface="Droid Sans"/>
                    <a:cs typeface="Lucida Sans"/>
                  </a:defRPr>
                </a:pPr>
                <a:endParaRPr lang="zh-CN"/>
              </a:p>
            </c:txPr>
            <c:numFmt formatCode="General" sourceLinked="0"/>
            <c:dLblPos val="t"/>
            <c:showLegendKey val="0"/>
            <c:showVal val="1"/>
            <c:showCatName val="0"/>
            <c:showSerName val="0"/>
            <c:showPercent val="0"/>
            <c:showBubbleSize val="0"/>
            <c:showLeaderLines val="0"/>
          </c:dLbls>
          <c:trendline>
            <c:spPr>
              <a:ln w="25400">
                <a:solidFill>
                  <a:srgbClr val="FFFFFF"/>
                </a:solidFill>
                <a:prstDash val="solid"/>
              </a:ln>
            </c:spPr>
            <c:trendlineType val="linear"/>
            <c:dispRSqr val="0"/>
            <c:dispEq val="0"/>
          </c:trendline>
          <c:cat>
            <c:strLit>
              <c:ptCount val="4"/>
              <c:pt idx="0">
                <c:v>Tent</c:v>
              </c:pt>
              <c:pt idx="1">
                <c:v>Cloth</c:v>
              </c:pt>
              <c:pt idx="2">
                <c:v>Shoes</c:v>
              </c:pt>
              <c:pt idx="3">
                <c:v>Cups</c:v>
              </c:pt>
            </c:strLit>
          </c:cat>
          <c:val>
            <c:numRef>
              <c:f/>
              <c:numCache>
                <c:formatCode>General</c:formatCode>
                <c:ptCount val="4"/>
                <c:pt idx="0">
                  <c:v>25371.0</c:v>
                </c:pt>
                <c:pt idx="1">
                  <c:v>24666.0</c:v>
                </c:pt>
                <c:pt idx="2">
                  <c:v>18000.0</c:v>
                </c:pt>
                <c:pt idx="3">
                  <c:v>34393.0</c:v>
                </c:pt>
              </c:numCache>
            </c:numRef>
          </c:val>
          <c:smooth val="0"/>
        </c:ser>
        <c:dropLines>
          <c:spPr>
            <a:ln w="12700">
              <a:solidFill>
                <a:srgbClr val="95B3D7"/>
              </a:solidFill>
              <a:prstDash val="solid"/>
            </a:ln>
          </c:spPr>
        </c:dropLines>
        <c:marker val="1"/>
        <c:smooth val="0"/>
        <c:axId val="0"/>
        <c:axId val="1"/>
      </c:lineChart>
      <c:catAx>
        <c:axId val="0"/>
        <c:scaling>
          <c:orientation val="minMax"/>
        </c:scaling>
        <c:delete val="0"/>
        <c:axPos val="b"/>
        <c:majorTickMark val="out"/>
        <c:minorTickMark val="none"/>
        <c:tickLblPos val="nextTo"/>
        <c:spPr>
          <a:ln w="12700">
            <a:solidFill>
              <a:srgbClr val="FFFFFF"/>
            </a:solidFill>
            <a:prstDash val="solid"/>
          </a:ln>
        </c:spPr>
        <c:txPr>
          <a:bodyPr rot="0" vert="horz" anchor="t" anchorCtr="0"/>
          <a:lstStyle/>
          <a:p>
            <a:pPr>
              <a:defRPr sz="900" b="0" i="0" u="none" strike="noStrike" baseline="0">
                <a:solidFill>
                  <a:srgbClr val="FFFFFF"/>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1"/>
        <c:axPos val="l"/>
        <c:majorGridlines>
          <c:spPr>
            <a:ln w="12700">
              <a:solidFill>
                <a:srgbClr val="FFFFFF"/>
              </a:solidFill>
              <a:prstDash val="solid"/>
            </a:ln>
          </c:spPr>
        </c:majorGridlines>
        <c:numFmt formatCode="General" sourceLinked="0"/>
        <c:majorTickMark val="out"/>
        <c:minorTickMark val="none"/>
        <c:tickLblPos val="nextTo"/>
        <c:txPr>
          <a:bodyPr rot="0" vert="horz" anchor="t" anchorCtr="0"/>
          <a:lstStyle/>
          <a:p>
            <a:pPr>
              <a:defRPr sz="900" b="0" i="0" u="none" strike="noStrike" baseline="0">
                <a:solidFill>
                  <a:srgbClr val="FFFFFF"/>
                </a:solidFill>
                <a:latin typeface="Droid Sans"/>
                <a:ea typeface="Droid Sans"/>
                <a:cs typeface="Lucida Sans"/>
              </a:defRPr>
            </a:pPr>
            <a:endParaRPr lang="zh-CN"/>
          </a:p>
        </c:txPr>
        <c:crosses val="autoZero"/>
        <c:crossBetween val="between"/>
        <c:crossAx val="0"/>
      </c:valAx>
      <c:spPr>
        <a:solidFill>
          <a:srgbClr val="FFFFFF"/>
        </a:solidFill>
        <a:ln>
          <a:noFill/>
        </a:ln>
      </c:spPr>
    </c:plotArea>
    <c:plotVisOnly val="1"/>
    <c:dispBlanksAs val="gap"/>
    <c:showDLblsOverMax val="0"/>
  </c:chart>
  <c:spPr>
    <a:solidFill>
      <a:srgbClr val="FFFFFF"/>
    </a:solidFill>
    <a:ln w="12700">
      <a:solidFill>
        <a:srgbClr val="4F81BD"/>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3416172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144616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876989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8663776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1053335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748932"/>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29863429"/>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218908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6885814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784524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0391643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2371807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840536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592787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09054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7826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6314053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098403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375158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2980640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7197222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227996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618285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16809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187706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599776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481883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528874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99504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261169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slideLayout" Target="../slideLayouts/slideLayout13.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3.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4.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5.xml"/><Relationship Id="rId3" Type="http://schemas.openxmlformats.org/officeDocument/2006/relationships/slideLayout" Target="../slideLayouts/slideLayout13.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Lionelmarg Raj</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312212149/asunm1437312212149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(COMPUTER APPLICATION)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MAR GREGORIOS COLLEGE CHENNAI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7537130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Tree>
    <p:extLst>
      <p:ext uri="{BB962C8B-B14F-4D97-AF65-F5344CB8AC3E}">
        <p14:creationId xmlns:p14="http://schemas.microsoft.com/office/powerpoint/2010/main" val="119240485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6"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58" name="图表"/>
          <p:cNvGraphicFramePr/>
          <p:nvPr/>
        </p:nvGraphicFramePr>
        <p:xfrm>
          <a:off x="1918970" y="2019300"/>
          <a:ext cx="6463030" cy="2781300"/>
        </p:xfrm>
        <a:graphic>
          <a:graphicData uri="http://schemas.openxmlformats.org/drawingml/2006/chart">
            <c:chart xmlns:c="http://schemas.openxmlformats.org/drawingml/2006/chart" r:id="rId2"/>
          </a:graphicData>
        </a:graphic>
      </p:graphicFrame>
      <p:graphicFrame>
        <p:nvGraphicFramePr>
          <p:cNvPr id="159" name="图表"/>
          <p:cNvGraphicFramePr/>
          <p:nvPr/>
        </p:nvGraphicFramePr>
        <p:xfrm>
          <a:off x="455930" y="1570355"/>
          <a:ext cx="7926070" cy="4513580"/>
        </p:xfrm>
        <a:graphic>
          <a:graphicData uri="http://schemas.openxmlformats.org/drawingml/2006/chart">
            <c:chart xmlns:c="http://schemas.openxmlformats.org/drawingml/2006/chart" r:id="rId3"/>
          </a:graphicData>
        </a:graphic>
      </p:graphicFrame>
      <p:sp>
        <p:nvSpPr>
          <p:cNvPr id="160" name="矩形"/>
          <p:cNvSpPr>
            <a:spLocks/>
          </p:cNvSpPr>
          <p:nvPr/>
        </p:nvSpPr>
        <p:spPr>
          <a:xfrm rot="0">
            <a:off x="2438400" y="1620520"/>
            <a:ext cx="40639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Arial Black" pitchFamily="0" charset="0"/>
                <a:ea typeface="宋体" pitchFamily="0" charset="0"/>
                <a:cs typeface="Arial Black" pitchFamily="0" charset="0"/>
              </a:rPr>
              <a:t>PROFIT IN EACH REGIN</a:t>
            </a:r>
            <a:endParaRPr lang="zh-CN" altLang="en-US" sz="2000" b="1" i="0" u="none" strike="noStrike" kern="1200" cap="none" spc="0" baseline="0">
              <a:solidFill>
                <a:schemeClr val="tx1"/>
              </a:solidFill>
              <a:latin typeface="Arial Black" pitchFamily="0" charset="0"/>
              <a:ea typeface="宋体" pitchFamily="0" charset="0"/>
              <a:cs typeface="Arial Black" pitchFamily="0" charset="0"/>
            </a:endParaRPr>
          </a:p>
        </p:txBody>
      </p:sp>
    </p:spTree>
    <p:extLst>
      <p:ext uri="{BB962C8B-B14F-4D97-AF65-F5344CB8AC3E}">
        <p14:creationId xmlns:p14="http://schemas.microsoft.com/office/powerpoint/2010/main" val="9237206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5"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7" name="图表"/>
          <p:cNvGraphicFramePr/>
          <p:nvPr/>
        </p:nvGraphicFramePr>
        <p:xfrm>
          <a:off x="533400" y="1390015"/>
          <a:ext cx="9087485" cy="4851399"/>
        </p:xfrm>
        <a:graphic>
          <a:graphicData uri="http://schemas.openxmlformats.org/drawingml/2006/chart">
            <c:chart xmlns:c="http://schemas.openxmlformats.org/drawingml/2006/chart" r:id="rId2"/>
          </a:graphicData>
        </a:graphic>
      </p:graphicFrame>
      <p:sp>
        <p:nvSpPr>
          <p:cNvPr id="168" name="矩形"/>
          <p:cNvSpPr>
            <a:spLocks/>
          </p:cNvSpPr>
          <p:nvPr/>
        </p:nvSpPr>
        <p:spPr>
          <a:xfrm rot="0">
            <a:off x="3810000" y="1447800"/>
            <a:ext cx="4063999" cy="358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Arial Black" pitchFamily="0" charset="0"/>
                <a:ea typeface="宋体" pitchFamily="0" charset="0"/>
                <a:cs typeface="Arial Black" pitchFamily="0" charset="0"/>
              </a:rPr>
              <a:t>EMPOLYEE TOTAL SALES</a:t>
            </a:r>
            <a:endParaRPr lang="zh-CN" altLang="en-US" sz="1800" b="1" i="0" u="none" strike="noStrike" kern="1200" cap="none" spc="0" baseline="0">
              <a:solidFill>
                <a:schemeClr val="tx1"/>
              </a:solidFill>
              <a:latin typeface="Arial Black" pitchFamily="0" charset="0"/>
              <a:ea typeface="宋体" pitchFamily="0" charset="0"/>
              <a:cs typeface="Arial Black" pitchFamily="0" charset="0"/>
            </a:endParaRPr>
          </a:p>
        </p:txBody>
      </p:sp>
    </p:spTree>
    <p:extLst>
      <p:ext uri="{BB962C8B-B14F-4D97-AF65-F5344CB8AC3E}">
        <p14:creationId xmlns:p14="http://schemas.microsoft.com/office/powerpoint/2010/main" val="128838194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3"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5" name="图表"/>
          <p:cNvGraphicFramePr/>
          <p:nvPr/>
        </p:nvGraphicFramePr>
        <p:xfrm>
          <a:off x="533400" y="1600200"/>
          <a:ext cx="6621779" cy="4119245"/>
        </p:xfrm>
        <a:graphic>
          <a:graphicData uri="http://schemas.openxmlformats.org/drawingml/2006/chart">
            <c:chart xmlns:c="http://schemas.openxmlformats.org/drawingml/2006/chart" r:id="rId2"/>
          </a:graphicData>
        </a:graphic>
      </p:graphicFrame>
      <p:sp>
        <p:nvSpPr>
          <p:cNvPr id="176" name="矩形"/>
          <p:cNvSpPr>
            <a:spLocks/>
          </p:cNvSpPr>
          <p:nvPr/>
        </p:nvSpPr>
        <p:spPr>
          <a:xfrm rot="0">
            <a:off x="2286000" y="1695450"/>
            <a:ext cx="4063999" cy="358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Arial Black" pitchFamily="0" charset="0"/>
                <a:ea typeface="宋体" pitchFamily="0" charset="0"/>
                <a:cs typeface="Arial Black" pitchFamily="0" charset="0"/>
              </a:rPr>
              <a:t>PRICE OF PRODUCT SOLD</a:t>
            </a:r>
            <a:endParaRPr lang="zh-CN" altLang="en-US" sz="1800" b="1" i="0" u="none" strike="noStrike" kern="1200" cap="none" spc="0" baseline="0">
              <a:solidFill>
                <a:schemeClr val="tx1"/>
              </a:solidFill>
              <a:latin typeface="Arial Black" pitchFamily="0" charset="0"/>
              <a:ea typeface="宋体" pitchFamily="0" charset="0"/>
              <a:cs typeface="Arial Black" pitchFamily="0" charset="0"/>
            </a:endParaRPr>
          </a:p>
        </p:txBody>
      </p:sp>
    </p:spTree>
    <p:extLst>
      <p:ext uri="{BB962C8B-B14F-4D97-AF65-F5344CB8AC3E}">
        <p14:creationId xmlns:p14="http://schemas.microsoft.com/office/powerpoint/2010/main" val="651773921"/>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1"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14</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3" name="矩形"/>
          <p:cNvSpPr>
            <a:spLocks/>
          </p:cNvSpPr>
          <p:nvPr/>
        </p:nvSpPr>
        <p:spPr>
          <a:xfrm rot="0">
            <a:off x="2286000" y="1695450"/>
            <a:ext cx="4575175" cy="358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800" b="1" i="0" u="none" strike="noStrike" kern="1200" cap="none" spc="0" baseline="0">
                <a:solidFill>
                  <a:schemeClr val="tx1"/>
                </a:solidFill>
                <a:latin typeface="Arial Black" pitchFamily="0" charset="0"/>
                <a:ea typeface="宋体" pitchFamily="0" charset="0"/>
                <a:cs typeface="Arial Black" pitchFamily="0" charset="0"/>
              </a:rPr>
              <a:t>PRODUCT SOLD</a:t>
            </a:r>
            <a:endParaRPr lang="zh-CN" altLang="en-US" sz="1800" b="1" i="0" u="none" strike="noStrike" kern="1200" cap="none" spc="0" baseline="0">
              <a:solidFill>
                <a:schemeClr val="tx1"/>
              </a:solidFill>
              <a:latin typeface="Arial Black" pitchFamily="0" charset="0"/>
              <a:ea typeface="宋体" pitchFamily="0" charset="0"/>
              <a:cs typeface="Arial Black" pitchFamily="0" charset="0"/>
            </a:endParaRPr>
          </a:p>
        </p:txBody>
      </p:sp>
      <p:graphicFrame>
        <p:nvGraphicFramePr>
          <p:cNvPr id="184" name="图表"/>
          <p:cNvGraphicFramePr/>
          <p:nvPr/>
        </p:nvGraphicFramePr>
        <p:xfrm>
          <a:off x="922655" y="2119630"/>
          <a:ext cx="7851775" cy="359156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382844222"/>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6" name="矩形"/>
          <p:cNvSpPr>
            <a:spLocks/>
          </p:cNvSpPr>
          <p:nvPr/>
        </p:nvSpPr>
        <p:spPr>
          <a:xfrm rot="0">
            <a:off x="843280" y="1764030"/>
            <a:ext cx="7840980" cy="2719070"/>
          </a:xfrm>
          <a:prstGeom prst="rect"/>
          <a:noFill/>
          <a:ln w="12700" cmpd="sng" cap="flat">
            <a:noFill/>
            <a:prstDash val="solid"/>
            <a:miter/>
          </a:ln>
        </p:spPr>
        <p:txBody>
          <a:bodyPr vert="horz" wrap="square" lIns="91440" tIns="45720" rIns="91440" bIns="45720" anchor="t" anchorCtr="0">
            <a:prstTxWarp prst="textNoShape"/>
          </a:bodyPr>
          <a:lstStyle/>
          <a:p>
            <a:pPr marL="0" indent="457200" algn="just">
              <a:lnSpc>
                <a:spcPct val="100000"/>
              </a:lnSpc>
              <a:spcBef>
                <a:spcPts val="0"/>
              </a:spcBef>
              <a:spcAft>
                <a:spcPts val="0"/>
              </a:spcAft>
              <a:buNone/>
            </a:pPr>
            <a:r>
              <a:rPr lang="en-US" altLang="zh-CN" sz="2000" b="1" i="0" u="none" strike="noStrike" kern="1200" cap="none" spc="0" baseline="0">
                <a:solidFill>
                  <a:schemeClr val="tx1"/>
                </a:solidFill>
                <a:latin typeface="Arial Black" pitchFamily="0" charset="0"/>
                <a:ea typeface="宋体" pitchFamily="0" charset="0"/>
                <a:cs typeface="Arial Black" pitchFamily="0" charset="0"/>
              </a:rPr>
              <a:t>We have done a data anaylsis on employee dataset that will improve the performance of the employee and the company . This data anaylsis in done with the help of Microsoft Excel using feature like Pivot table,Pivot charts and fuction like Number Formatting,SUM fuction,Average fuction.</a:t>
            </a:r>
            <a:endParaRPr lang="zh-CN" altLang="en-US" sz="2000" b="1" i="0" u="none" strike="noStrike" kern="1200" cap="none" spc="0" baseline="0">
              <a:solidFill>
                <a:schemeClr val="tx1"/>
              </a:solidFill>
              <a:latin typeface="Arial Black" pitchFamily="0" charset="0"/>
              <a:ea typeface="宋体" pitchFamily="0" charset="0"/>
              <a:cs typeface="Arial Black" pitchFamily="0" charset="0"/>
            </a:endParaRPr>
          </a:p>
        </p:txBody>
      </p:sp>
    </p:spTree>
    <p:extLst>
      <p:ext uri="{BB962C8B-B14F-4D97-AF65-F5344CB8AC3E}">
        <p14:creationId xmlns:p14="http://schemas.microsoft.com/office/powerpoint/2010/main" val="144066582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Sales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4913835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3459657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762000" y="1449705"/>
            <a:ext cx="6628765" cy="5934074"/>
          </a:xfrm>
          <a:prstGeom prst="rect"/>
          <a:noFill/>
          <a:ln w="12700" cmpd="sng" cap="flat">
            <a:noFill/>
            <a:prstDash val="solid"/>
            <a:miter/>
          </a:ln>
        </p:spPr>
        <p:txBody>
          <a:bodyPr vert="horz" wrap="square" lIns="91440" tIns="45720" rIns="91440" bIns="45720" anchor="t" anchorCtr="0">
            <a:prstTxWarp prst="textNoShape"/>
          </a:bodyPr>
          <a:lstStyle/>
          <a:p>
            <a:pPr lvl="1" marL="800100" indent="-342900" algn="l">
              <a:lnSpc>
                <a:spcPct val="100000"/>
              </a:lnSpc>
              <a:spcBef>
                <a:spcPts val="0"/>
              </a:spcBef>
              <a:spcAft>
                <a:spcPts val="0"/>
              </a:spcAft>
              <a:buFont typeface="Wingdings" pitchFamily="0" charset="0"/>
              <a:buChar char="v"/>
            </a:pPr>
            <a:r>
              <a:rPr lang="en-US" altLang="zh-CN" sz="2000" b="0" i="0" u="none" strike="noStrike" kern="1200" cap="none" spc="0" baseline="0">
                <a:solidFill>
                  <a:schemeClr val="tx1"/>
                </a:solidFill>
                <a:latin typeface="Calibri" pitchFamily="0" charset="0"/>
                <a:ea typeface="宋体" pitchFamily="0" charset="0"/>
                <a:cs typeface="Calibri" pitchFamily="0" charset="0"/>
              </a:rPr>
              <a:t>By analyzing sales data, companies can make informed decisions about product offerings, pricing strategies , and marketing campaigns.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lvl="1" marL="800100" indent="-342900" algn="l">
              <a:lnSpc>
                <a:spcPct val="100000"/>
              </a:lnSpc>
              <a:spcBef>
                <a:spcPts val="0"/>
              </a:spcBef>
              <a:spcAft>
                <a:spcPts val="0"/>
              </a:spcAft>
              <a:buFont typeface="Wingdings" pitchFamily="0" charset="0"/>
              <a:buChar char="v"/>
            </a:pPr>
            <a:r>
              <a:rPr lang="en-US" altLang="zh-CN" sz="2000" b="0" i="0" u="none" strike="noStrike" kern="1200" cap="none" spc="0" baseline="0">
                <a:solidFill>
                  <a:schemeClr val="tx1"/>
                </a:solidFill>
                <a:latin typeface="Calibri" pitchFamily="0" charset="0"/>
                <a:ea typeface="宋体" pitchFamily="0" charset="0"/>
                <a:cs typeface="Calibri" pitchFamily="0" charset="0"/>
              </a:rPr>
              <a:t>Understanding individual performance allows management to adjust sales strategies. For example, high-performing techniques used by top salespeople can be replicated across the team</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lvl="1" marL="800100" indent="-342900" algn="l">
              <a:lnSpc>
                <a:spcPct val="100000"/>
              </a:lnSpc>
              <a:spcBef>
                <a:spcPts val="0"/>
              </a:spcBef>
              <a:spcAft>
                <a:spcPts val="0"/>
              </a:spcAft>
              <a:buFont typeface="Wingdings" pitchFamily="0" charset="0"/>
              <a:buChar char="v"/>
            </a:pPr>
            <a:r>
              <a:rPr lang="en-US" altLang="zh-CN" sz="2000" b="0" i="0" u="none" strike="noStrike" kern="1200" cap="none" spc="0" baseline="0">
                <a:solidFill>
                  <a:schemeClr val="tx1"/>
                </a:solidFill>
                <a:latin typeface="Calibri" pitchFamily="0" charset="0"/>
                <a:ea typeface="宋体" pitchFamily="0" charset="0"/>
                <a:cs typeface="Calibri" pitchFamily="0" charset="0"/>
              </a:rPr>
              <a:t>It will help the HR manager to analysis the employees performance .And reduce the work of HR.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lvl="1" marL="800100" indent="-342900" algn="l">
              <a:lnSpc>
                <a:spcPct val="100000"/>
              </a:lnSpc>
              <a:spcBef>
                <a:spcPts val="0"/>
              </a:spcBef>
              <a:spcAft>
                <a:spcPts val="0"/>
              </a:spcAft>
              <a:buFont typeface="Wingdings" pitchFamily="0" charset="0"/>
              <a:buChar char="v"/>
            </a:pPr>
            <a:r>
              <a:rPr lang="en-US" altLang="zh-CN" sz="2000" b="0" i="0" u="none" strike="noStrike" kern="1200" cap="none" spc="0" baseline="0">
                <a:solidFill>
                  <a:schemeClr val="tx1"/>
                </a:solidFill>
                <a:latin typeface="Calibri" pitchFamily="0" charset="0"/>
                <a:ea typeface="宋体" pitchFamily="0" charset="0"/>
                <a:cs typeface="Calibri" pitchFamily="0" charset="0"/>
              </a:rPr>
              <a:t>Sales analysis can reveal specific areas where employees excel or struggle, allowing HR to tailor training programs to address these needs and improve overall sales effectiveness.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lvl="1" marL="800100" indent="-342900" algn="l">
              <a:lnSpc>
                <a:spcPct val="100000"/>
              </a:lnSpc>
              <a:spcBef>
                <a:spcPts val="0"/>
              </a:spcBef>
              <a:spcAft>
                <a:spcPts val="0"/>
              </a:spcAft>
              <a:buFont typeface="Wingdings" pitchFamily="0" charset="0"/>
              <a:buChar char="v"/>
            </a:pPr>
            <a:r>
              <a:rPr lang="en-US" altLang="zh-CN" sz="2000" b="0" i="0" u="none" strike="noStrike" kern="1200" cap="none" spc="0" baseline="0">
                <a:solidFill>
                  <a:schemeClr val="tx1"/>
                </a:solidFill>
                <a:latin typeface="Calibri" pitchFamily="0" charset="0"/>
                <a:ea typeface="宋体" pitchFamily="0" charset="0"/>
                <a:cs typeface="Calibri" pitchFamily="0" charset="0"/>
              </a:rPr>
              <a:t>Sales performance data can help HR identify potential leaders and create succession plans by recognizing employees who consistently achieve strong results and exhibit leadership potential.</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0" charset="0"/>
              <a:buChar char="v"/>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7626150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90600" y="2133600"/>
            <a:ext cx="7924800" cy="4796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Understanding sales trends can help HR anticipate staffing needs, ensuring that the company has the right number of employees with the right skills to meet future demand.</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Sales performance data can help HR identify potential leaders and create succession plans by recognizing employees who consistently achieve strong results and exhibit leadership potential.</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 By recognizing and rewarding employees based on their sales achievements, HR can boost morale and engagement, fostering a more motivated and productive workforce</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7038735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1990090" y="2235835"/>
            <a:ext cx="6029325" cy="3089910"/>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q"/>
            </a:pPr>
            <a:r>
              <a:rPr lang="en-US" altLang="zh-CN" sz="2000" b="0" i="0" u="none" strike="noStrike" kern="1200" cap="none" spc="0" baseline="0">
                <a:solidFill>
                  <a:schemeClr val="tx1"/>
                </a:solidFill>
                <a:latin typeface="Calibri" pitchFamily="0" charset="0"/>
                <a:ea typeface="宋体" pitchFamily="0" charset="0"/>
                <a:cs typeface="Calibri" pitchFamily="0" charset="0"/>
              </a:rPr>
              <a:t>Human Resource manager is the end user of this analysis this will help the manager to analysis the employee performance in sale departmenet and also the manufracturing department also by analysing the total amount of product or unit sold in the</a:t>
            </a:r>
            <a:r>
              <a:rPr lang="en-US" altLang="zh-CN" sz="2000" b="0" i="0" u="none" strike="noStrike" kern="1200" cap="none" spc="0" baseline="0">
                <a:solidFill>
                  <a:schemeClr val="tx1"/>
                </a:solidFill>
                <a:latin typeface="Calibri" pitchFamily="0" charset="0"/>
                <a:ea typeface="宋体" pitchFamily="0" charset="0"/>
                <a:cs typeface="Calibri" pitchFamily="0" charset="0"/>
              </a:rPr>
              <a:t> company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Wingdings" pitchFamily="0" charset="0"/>
              <a:buChar char="q"/>
            </a:pPr>
            <a:r>
              <a:rPr lang="en-US" altLang="zh-CN" sz="2000" b="0" i="0" u="none" strike="noStrike" kern="1200" cap="none" spc="0" baseline="0">
                <a:solidFill>
                  <a:schemeClr val="tx1"/>
                </a:solidFill>
                <a:latin typeface="Calibri" pitchFamily="0" charset="0"/>
                <a:ea typeface="宋体" pitchFamily="0" charset="0"/>
                <a:cs typeface="Calibri" pitchFamily="0" charset="0"/>
              </a:rPr>
              <a:t>It helps to evaluate the company performace in the market and also help to understand the demand and supply chain in the market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6284888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4559503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2591435" y="1537970"/>
            <a:ext cx="5746750" cy="345630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1: EMPLOYEE ID</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2: NAME OF THE EMPLOYEE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3: SALARY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4: PRODUCT</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5:REGIN</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6:UNIT SOLD</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7:COST PER UNIT</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8:PRODUCT</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9:COST OF SALES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10:PROFIT</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7651165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3"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4"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矩形"/>
          <p:cNvSpPr>
            <a:spLocks/>
          </p:cNvSpPr>
          <p:nvPr/>
        </p:nvSpPr>
        <p:spPr>
          <a:xfrm rot="0">
            <a:off x="1544955" y="2354580"/>
            <a:ext cx="7484745" cy="252793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We have use the PIVOT TABLE analysis in the dataset and also use charts to represent the data .</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1730574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14</cp:revision>
  <dcterms:created xsi:type="dcterms:W3CDTF">2024-03-29T15:07:00Z</dcterms:created>
  <dcterms:modified xsi:type="dcterms:W3CDTF">2024-09-10T15:03:58Z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230DBF0638FA46AFBC75B1FE5B19678E_12</vt:lpwstr>
  </property>
  <property fmtid="{D5CDD505-2E9C-101B-9397-08002B2CF9AE}" pid="5" name="KSOProductBuildVer">
    <vt:lpwstr>1033-12.2.0.13472</vt:lpwstr>
  </property>
</Properties>
</file>