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6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59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33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8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9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0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2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E715-FE31-411A-BBA3-4394090C4360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260622-C7BC-4B0A-BC52-71F4480D94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2D323B88-7B37-4F61-B5F8-9186C0191ABC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84912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ADF9-33D1-4F18-A856-AB07B0E3D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Relocation Analysis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87FB7-BF7A-46B4-9DF6-61188D80C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personalized city to city comparison</a:t>
            </a:r>
          </a:p>
        </p:txBody>
      </p:sp>
    </p:spTree>
    <p:extLst>
      <p:ext uri="{BB962C8B-B14F-4D97-AF65-F5344CB8AC3E}">
        <p14:creationId xmlns:p14="http://schemas.microsoft.com/office/powerpoint/2010/main" val="125848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DD99-424C-4859-8D94-868A091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Clusterisation</a:t>
            </a:r>
            <a:r>
              <a:rPr lang="en-US" dirty="0"/>
              <a:t> based on Art &amp; Entertainment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DED-F042-4AFE-A279-4DD1F60A1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A44A1-71B7-43EF-AF86-2AD50C09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5908" y="2160589"/>
            <a:ext cx="3508095" cy="3880773"/>
          </a:xfrm>
        </p:spPr>
        <p:txBody>
          <a:bodyPr/>
          <a:lstStyle/>
          <a:p>
            <a:r>
              <a:rPr lang="en-US" dirty="0"/>
              <a:t>Cluster 2 = ‘Art gallery and performances’ cluster.</a:t>
            </a:r>
          </a:p>
          <a:p>
            <a:endParaRPr lang="en-US" dirty="0"/>
          </a:p>
          <a:p>
            <a:r>
              <a:rPr lang="en-US" dirty="0"/>
              <a:t>Seems to lack some entertainment places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5A8B3-254F-4F92-A13C-6E8D77AD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" y="1930400"/>
            <a:ext cx="5695826" cy="44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2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DD99-424C-4859-8D94-868A091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Clusterisation</a:t>
            </a:r>
            <a:r>
              <a:rPr lang="en-US" dirty="0"/>
              <a:t> based on Art &amp; Entertainment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DED-F042-4AFE-A279-4DD1F60A1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A44A1-71B7-43EF-AF86-2AD50C09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5908" y="2160589"/>
            <a:ext cx="3508095" cy="3880773"/>
          </a:xfrm>
        </p:spPr>
        <p:txBody>
          <a:bodyPr/>
          <a:lstStyle/>
          <a:p>
            <a:r>
              <a:rPr lang="en-US" dirty="0"/>
              <a:t>Cluster 0 = ‘Entertainment cluster’, with general places, movie theaters, bowling etc.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81914-BCDE-4FA1-BDA1-3E73F93A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0" y="2021840"/>
            <a:ext cx="5456682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1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DD99-424C-4859-8D94-868A091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DED-F042-4AFE-A279-4DD1F60A1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A44A1-71B7-43EF-AF86-2AD50C09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5406" y="2160589"/>
            <a:ext cx="3688598" cy="3880773"/>
          </a:xfrm>
        </p:spPr>
        <p:txBody>
          <a:bodyPr/>
          <a:lstStyle/>
          <a:p>
            <a:r>
              <a:rPr lang="en-US" dirty="0"/>
              <a:t>Cluster 20 provides an overall similar flavor than reference </a:t>
            </a:r>
            <a:r>
              <a:rPr lang="en-US" dirty="0" err="1"/>
              <a:t>neighbourhood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top, it presents more art related venues than reference, at walking distance to an entertainment oriented area</a:t>
            </a:r>
          </a:p>
          <a:p>
            <a:endParaRPr lang="en-US" dirty="0"/>
          </a:p>
          <a:p>
            <a:r>
              <a:rPr lang="en-US" dirty="0"/>
              <a:t>Recommendation is Cluster 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A71B4-C675-4CE3-BA7D-7B019932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84" y="2052320"/>
            <a:ext cx="3841133" cy="429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5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DD99-424C-4859-8D94-868A091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DED-F042-4AFE-A279-4DD1F60A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an easy to use and adapt tool to perform comparative analyses of different </a:t>
            </a:r>
            <a:r>
              <a:rPr lang="en-US" dirty="0" err="1"/>
              <a:t>neighbourhoods</a:t>
            </a:r>
            <a:r>
              <a:rPr lang="en-US" dirty="0"/>
              <a:t> in an area; compared to a known reference</a:t>
            </a:r>
          </a:p>
          <a:p>
            <a:endParaRPr lang="en-US" dirty="0"/>
          </a:p>
          <a:p>
            <a:r>
              <a:rPr lang="en-US" dirty="0"/>
              <a:t>Allows to determine recommendations based on both:</a:t>
            </a:r>
          </a:p>
          <a:p>
            <a:pPr lvl="1"/>
            <a:r>
              <a:rPr lang="en-US" dirty="0"/>
              <a:t>Similitude (closest </a:t>
            </a:r>
            <a:r>
              <a:rPr lang="en-US" dirty="0" err="1"/>
              <a:t>neighbourhood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General flavors (</a:t>
            </a:r>
            <a:r>
              <a:rPr lang="en-US" dirty="0" err="1"/>
              <a:t>clusterisation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Working from any </a:t>
            </a:r>
            <a:r>
              <a:rPr lang="en-US" dirty="0" err="1"/>
              <a:t>neighbourhood</a:t>
            </a:r>
            <a:r>
              <a:rPr lang="en-US" dirty="0"/>
              <a:t> to any city</a:t>
            </a:r>
          </a:p>
          <a:p>
            <a:r>
              <a:rPr lang="en-US" dirty="0"/>
              <a:t>Allows to focus on particular categories of venues to provide more insights according to customer preference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2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630E-2F1E-449F-93E9-A26974CC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080C-536D-4100-A1BA-47D20DC5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01168" lvl="1" indent="0">
              <a:buNone/>
            </a:pPr>
            <a:r>
              <a:rPr lang="en-US" sz="2800" dirty="0"/>
              <a:t>As a relocation service company: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sz="2400" dirty="0"/>
              <a:t>Customers’ main problematic: lack of visibility on their destination city</a:t>
            </a:r>
          </a:p>
          <a:p>
            <a:pPr lvl="2"/>
            <a:endParaRPr lang="en-US" sz="1800" dirty="0"/>
          </a:p>
          <a:p>
            <a:pPr lvl="1"/>
            <a:r>
              <a:rPr lang="en-US" sz="2400" dirty="0"/>
              <a:t>Expectation:</a:t>
            </a:r>
          </a:p>
          <a:p>
            <a:pPr lvl="2"/>
            <a:r>
              <a:rPr lang="en-US" sz="2000" dirty="0"/>
              <a:t>Compare to what they know</a:t>
            </a:r>
          </a:p>
          <a:p>
            <a:pPr lvl="2"/>
            <a:r>
              <a:rPr lang="en-US" sz="2000" dirty="0"/>
              <a:t>Be provided with several alternatives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Solution explored:</a:t>
            </a:r>
          </a:p>
          <a:p>
            <a:pPr lvl="2"/>
            <a:r>
              <a:rPr lang="en-US" sz="2000" dirty="0"/>
              <a:t>Provide a generic city to city comparison tool working worldwide</a:t>
            </a:r>
          </a:p>
          <a:p>
            <a:pPr lvl="2"/>
            <a:r>
              <a:rPr lang="en-US" sz="2000" dirty="0"/>
              <a:t>Establish comparison with a given reference </a:t>
            </a:r>
            <a:r>
              <a:rPr lang="en-US" sz="2000" dirty="0" err="1"/>
              <a:t>neighbourhood</a:t>
            </a:r>
            <a:r>
              <a:rPr lang="en-US" sz="2000" dirty="0"/>
              <a:t> profile</a:t>
            </a:r>
          </a:p>
          <a:p>
            <a:pPr lvl="2"/>
            <a:r>
              <a:rPr lang="en-US" sz="2000" dirty="0"/>
              <a:t>Determine similar </a:t>
            </a:r>
            <a:r>
              <a:rPr lang="en-US" sz="2000" dirty="0" err="1"/>
              <a:t>neighbourhood</a:t>
            </a:r>
            <a:r>
              <a:rPr lang="en-US" sz="2000" dirty="0"/>
              <a:t> in destination city</a:t>
            </a:r>
          </a:p>
          <a:p>
            <a:pPr lvl="2"/>
            <a:r>
              <a:rPr lang="en-US" sz="2000" dirty="0"/>
              <a:t>Determine different alternative flavors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26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630E-2F1E-449F-93E9-A26974CC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Scenario:</a:t>
            </a:r>
            <a:br>
              <a:rPr lang="en-US" dirty="0"/>
            </a:br>
            <a:r>
              <a:rPr lang="en-US" sz="3100" dirty="0"/>
              <a:t>Let’s explore the possibilities through an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080C-536D-4100-A1BA-47D20DC5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0749"/>
            <a:ext cx="8596668" cy="388077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2000" dirty="0"/>
          </a:p>
          <a:p>
            <a:pPr marL="544068" lvl="1" indent="-342900"/>
            <a:r>
              <a:rPr lang="en-US" sz="2000" dirty="0"/>
              <a:t>Customer moving from east of Singapore ( </a:t>
            </a:r>
            <a:r>
              <a:rPr lang="en-US" sz="2000" dirty="0" err="1"/>
              <a:t>Paya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area) to Toronto</a:t>
            </a:r>
          </a:p>
          <a:p>
            <a:pPr marL="544068" lvl="1" indent="-342900"/>
            <a:r>
              <a:rPr lang="en-US" sz="2000" dirty="0"/>
              <a:t>Looking for a neighborhood close to central district where his company is based</a:t>
            </a:r>
          </a:p>
          <a:p>
            <a:pPr marL="544068" lvl="1" indent="-342900"/>
            <a:r>
              <a:rPr lang="en-US" sz="2000" dirty="0"/>
              <a:t>Looking for a similar </a:t>
            </a:r>
            <a:r>
              <a:rPr lang="en-US" sz="2000" dirty="0" err="1"/>
              <a:t>neighbourhood</a:t>
            </a:r>
            <a:r>
              <a:rPr lang="en-US" sz="2000" dirty="0"/>
              <a:t> feeling</a:t>
            </a:r>
          </a:p>
          <a:p>
            <a:pPr marL="544068" lvl="1" indent="-342900"/>
            <a:r>
              <a:rPr lang="en-US" sz="2000" dirty="0"/>
              <a:t>Interesting to get alternative suggestions, mostly according to Arts &amp; Entertainment venues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056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DD99-424C-4859-8D94-868A091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DED-F042-4AFE-A279-4DD1F60A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address of customer</a:t>
            </a:r>
          </a:p>
          <a:p>
            <a:pPr lvl="1"/>
            <a:r>
              <a:rPr lang="en-US" dirty="0"/>
              <a:t>Converted in geocoordinates using Nomination API</a:t>
            </a:r>
          </a:p>
          <a:p>
            <a:r>
              <a:rPr lang="en-US" dirty="0"/>
              <a:t>Future search area</a:t>
            </a:r>
          </a:p>
          <a:p>
            <a:pPr lvl="1"/>
            <a:r>
              <a:rPr lang="en-US" dirty="0"/>
              <a:t>Defined by its center and radius of search</a:t>
            </a:r>
          </a:p>
          <a:p>
            <a:pPr lvl="1"/>
            <a:endParaRPr lang="en-US" dirty="0"/>
          </a:p>
          <a:p>
            <a:r>
              <a:rPr lang="en-US" dirty="0"/>
              <a:t>Venues information gathered from Foursquare API</a:t>
            </a:r>
          </a:p>
          <a:p>
            <a:pPr lvl="1"/>
            <a:r>
              <a:rPr lang="en-US" dirty="0"/>
              <a:t>Categories API to map sub-categories with master categories (Food, Art etc.)</a:t>
            </a:r>
          </a:p>
          <a:p>
            <a:pPr lvl="1"/>
            <a:r>
              <a:rPr lang="en-US" dirty="0"/>
              <a:t>Explore to get most recommended venues in the different </a:t>
            </a:r>
            <a:r>
              <a:rPr lang="en-US" dirty="0" err="1"/>
              <a:t>neighbourhoods</a:t>
            </a:r>
            <a:r>
              <a:rPr lang="en-US" dirty="0"/>
              <a:t> to establish their profile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DD99-424C-4859-8D94-868A091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DED-F042-4AFE-A279-4DD1F60A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grid of 30 </a:t>
            </a:r>
            <a:r>
              <a:rPr lang="en-US" dirty="0" err="1"/>
              <a:t>Neighbourhood</a:t>
            </a:r>
            <a:r>
              <a:rPr lang="en-US" dirty="0"/>
              <a:t> built on destination area to explore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5DFA0-983E-4541-9732-F7806B44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50" y="2827945"/>
            <a:ext cx="3982235" cy="32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0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DD99-424C-4859-8D94-868A091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</a:t>
            </a:r>
            <a:r>
              <a:rPr lang="en-US" dirty="0" err="1"/>
              <a:t>neighbourhood</a:t>
            </a:r>
            <a:r>
              <a:rPr lang="en-US" dirty="0"/>
              <a:t> identified and located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DED-F042-4AFE-A279-4DD1F60A1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A44A1-71B7-43EF-AF86-2AD50C094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Based on future </a:t>
            </a:r>
            <a:r>
              <a:rPr lang="en-US" dirty="0" err="1"/>
              <a:t>neighbourhood</a:t>
            </a:r>
            <a:r>
              <a:rPr lang="en-US" dirty="0"/>
              <a:t> profiles, compared to reference</a:t>
            </a:r>
          </a:p>
          <a:p>
            <a:endParaRPr lang="en-US" dirty="0"/>
          </a:p>
          <a:p>
            <a:r>
              <a:rPr lang="en-US" dirty="0"/>
              <a:t>Using least square calculation</a:t>
            </a:r>
          </a:p>
          <a:p>
            <a:endParaRPr lang="en-US" dirty="0"/>
          </a:p>
          <a:p>
            <a:r>
              <a:rPr lang="en-US" dirty="0" err="1"/>
              <a:t>Neighbourhood</a:t>
            </a:r>
            <a:r>
              <a:rPr lang="en-US" dirty="0"/>
              <a:t> close to Bloor-Yonge is identified as the closest to what reference </a:t>
            </a:r>
            <a:r>
              <a:rPr lang="en-US" dirty="0" err="1"/>
              <a:t>neighbourhood</a:t>
            </a:r>
            <a:r>
              <a:rPr lang="en-US" dirty="0"/>
              <a:t> in Singapore 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A4E15-416B-4196-8E02-3842B881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07" y="1930400"/>
            <a:ext cx="3629287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DD99-424C-4859-8D94-868A091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</a:t>
            </a:r>
            <a:r>
              <a:rPr lang="en-US" dirty="0" err="1"/>
              <a:t>neighbourhood</a:t>
            </a:r>
            <a:r>
              <a:rPr lang="en-US" dirty="0"/>
              <a:t> identified and located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DED-F042-4AFE-A279-4DD1F60A1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A44A1-71B7-43EF-AF86-2AD50C09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5406" y="2160589"/>
            <a:ext cx="3688598" cy="3880773"/>
          </a:xfrm>
        </p:spPr>
        <p:txBody>
          <a:bodyPr/>
          <a:lstStyle/>
          <a:p>
            <a:r>
              <a:rPr lang="en-US" dirty="0"/>
              <a:t>Main highlights when comparing both </a:t>
            </a:r>
            <a:r>
              <a:rPr lang="en-US" dirty="0" err="1"/>
              <a:t>neighbourhoods</a:t>
            </a:r>
            <a:r>
              <a:rPr lang="en-US" dirty="0"/>
              <a:t> seems to be on the food places: Food courts and Asian restaurants are replaced by Italian Restaurant and Gourmet Shops. </a:t>
            </a:r>
          </a:p>
          <a:p>
            <a:endParaRPr lang="en-US" dirty="0"/>
          </a:p>
          <a:p>
            <a:r>
              <a:rPr lang="en-US" dirty="0"/>
              <a:t>Most other venue categories  frequencies are quite similar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90554-64A3-4AB4-93B7-C983A3EE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705" y="2008189"/>
            <a:ext cx="5632111" cy="45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6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DD99-424C-4859-8D94-868A091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Clusterisation</a:t>
            </a:r>
            <a:r>
              <a:rPr lang="en-US" dirty="0"/>
              <a:t> based on Art &amp; Entertainment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DED-F042-4AFE-A279-4DD1F60A1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A44A1-71B7-43EF-AF86-2AD50C09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5406" y="2160589"/>
            <a:ext cx="3688598" cy="3880773"/>
          </a:xfrm>
        </p:spPr>
        <p:txBody>
          <a:bodyPr/>
          <a:lstStyle/>
          <a:p>
            <a:r>
              <a:rPr lang="en-US" dirty="0" err="1"/>
              <a:t>Clusterisation</a:t>
            </a:r>
            <a:r>
              <a:rPr lang="en-US" dirty="0"/>
              <a:t> methodology tentatively based on Elbow method. </a:t>
            </a:r>
          </a:p>
          <a:p>
            <a:endParaRPr lang="en-US" dirty="0"/>
          </a:p>
          <a:p>
            <a:r>
              <a:rPr lang="en-US" dirty="0"/>
              <a:t>This eventually did not highlight an optimum, selection was therefore manual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DC3BB-5330-4971-B63C-61BB1939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6" y="2160589"/>
            <a:ext cx="3676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7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DD99-424C-4859-8D94-868A091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Clusterisation</a:t>
            </a:r>
            <a:r>
              <a:rPr lang="en-US" dirty="0"/>
              <a:t> based on Art &amp; Entertainment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DED-F042-4AFE-A279-4DD1F60A1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A44A1-71B7-43EF-AF86-2AD50C09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5406" y="2160589"/>
            <a:ext cx="3688598" cy="3880773"/>
          </a:xfrm>
        </p:spPr>
        <p:txBody>
          <a:bodyPr/>
          <a:lstStyle/>
          <a:p>
            <a:r>
              <a:rPr lang="en-US" dirty="0"/>
              <a:t>This area of Toronto appeared to be quite homogeneous in terms of Arts &amp; Entertainment venues</a:t>
            </a:r>
          </a:p>
          <a:p>
            <a:endParaRPr lang="en-US" dirty="0"/>
          </a:p>
          <a:p>
            <a:r>
              <a:rPr lang="en-US" dirty="0"/>
              <a:t>Cluster 20, identified previously as the more similar to reference however appears to be at walking distance to ‘Red’ cluster (cluster 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A71B4-C675-4CE3-BA7D-7B019932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84" y="2052320"/>
            <a:ext cx="3841133" cy="429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13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40</TotalTime>
  <Words>490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Relocation Analysis Tool</vt:lpstr>
      <vt:lpstr>Business justification</vt:lpstr>
      <vt:lpstr>Scenario: Let’s explore the possibilities through an example </vt:lpstr>
      <vt:lpstr>Data acquisition and cleaning</vt:lpstr>
      <vt:lpstr>Data preparation</vt:lpstr>
      <vt:lpstr>Closest neighbourhood identified and located</vt:lpstr>
      <vt:lpstr>Closest neighbourhood identified and located</vt:lpstr>
      <vt:lpstr>Clusterisation based on Art &amp; Entertainment</vt:lpstr>
      <vt:lpstr>Clusterisation based on Art &amp; Entertainment</vt:lpstr>
      <vt:lpstr>Clusterisation based on Art &amp; Entertainment</vt:lpstr>
      <vt:lpstr>Clusterisation based on Art &amp; Entertainment</vt:lpstr>
      <vt:lpstr>Result of scenario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Relocation Analysis Tool</dc:title>
  <dc:creator>Lionel PEREZ</dc:creator>
  <cp:lastModifiedBy>Lionel PEREZ</cp:lastModifiedBy>
  <cp:revision>5</cp:revision>
  <dcterms:created xsi:type="dcterms:W3CDTF">2020-01-27T14:10:10Z</dcterms:created>
  <dcterms:modified xsi:type="dcterms:W3CDTF">2020-01-27T14:50:18Z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lionel.perez@amadeus.com</vt:lpwstr>
  </property>
  <property fmtid="{D5CDD505-2E9C-101B-9397-08002B2CF9AE}" pid="5" name="MSIP_Label_d2db9220-a04a-4f06-aab9-80cbe5287fb3_SetDate">
    <vt:lpwstr>2020-01-27T14:25:35.8272623Z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1f667c67-46a3-4a9a-80ce-82fc7df40983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