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aleway-regular.fntdata"/><Relationship Id="rId25" Type="http://schemas.openxmlformats.org/officeDocument/2006/relationships/slide" Target="slides/slide19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e08b8cd7e_0_2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e08b8cd7e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e08b8cd7e_0_2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e08b8cd7e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e08b8cd7e_0_3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e08b8cd7e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e08b8cd7e_0_3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e08b8cd7e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e08b8cd7e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e08b8cd7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e08b8cd7e_0_2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e08b8cd7e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e08b8cd7e_0_4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e08b8cd7e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e08b8cd7e_0_4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e08b8cd7e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e08b8cd7e_0_3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e08b8cd7e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00c827b3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00c827b3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e9dc514d5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e9dc514d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e9dc514d5_0_1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e9dc514d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de7d3e070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de7d3e07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e08b8cd7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e08b8cd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e08b8cd7e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e08b8cd7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e08b8cd7e_0_3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e08b8cd7e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e08b8cd7e_0_1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e08b8cd7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e08b8cd7e_0_3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e08b8cd7e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9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2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2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perceptualedge.com/articles/ie/the_right_graph.pd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311700" y="744575"/>
            <a:ext cx="8520600" cy="3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CAS Applied Data Science - Module 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Acquisition and Management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PD Dr. Sigve Haug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Bern, 2020-09-20</a:t>
            </a:r>
            <a:endParaRPr sz="1800"/>
          </a:p>
        </p:txBody>
      </p:sp>
      <p:sp>
        <p:nvSpPr>
          <p:cNvPr id="118" name="Google Shape;11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of data - general considerations</a:t>
            </a:r>
            <a:endParaRPr/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00" y="1152475"/>
            <a:ext cx="393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Communication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600"/>
              <a:buChar char="●"/>
            </a:pPr>
            <a:r>
              <a:rPr lang="en" sz="1600">
                <a:solidFill>
                  <a:srgbClr val="FF0000"/>
                </a:solidFill>
              </a:rPr>
              <a:t>Sender - Message - Receiver</a:t>
            </a:r>
            <a:endParaRPr sz="1600">
              <a:solidFill>
                <a:srgbClr val="FF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sender should have a clear motivation and be trustworthy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Choose the right medium for message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The message should be clear and decodable and interpretable for the receiver</a:t>
            </a:r>
            <a:endParaRPr sz="1600"/>
          </a:p>
        </p:txBody>
      </p:sp>
      <p:sp>
        <p:nvSpPr>
          <p:cNvPr id="185" name="Google Shape;18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34"/>
          <p:cNvSpPr txBox="1"/>
          <p:nvPr>
            <p:ph idx="1" type="body"/>
          </p:nvPr>
        </p:nvSpPr>
        <p:spPr>
          <a:xfrm>
            <a:off x="4718400" y="1152475"/>
            <a:ext cx="393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Human cognition</a:t>
            </a:r>
            <a:endParaRPr sz="1600">
              <a:solidFill>
                <a:srgbClr val="FF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Most graphics (still) target humans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Should therefore take </a:t>
            </a:r>
            <a:endParaRPr sz="1600"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Cognition</a:t>
            </a:r>
            <a:endParaRPr sz="1600"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Pre-attentive attributes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into account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of data - general guidelines</a:t>
            </a:r>
            <a:endParaRPr/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311700" y="1152475"/>
            <a:ext cx="430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Graphs should reveal data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Show the data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Make the viewer think about the message/data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Avoid distorting from the message/data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Present many number in a small space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Encourage comparison of different pieces of data</a:t>
            </a:r>
            <a:endParaRPr sz="1600"/>
          </a:p>
        </p:txBody>
      </p:sp>
      <p:sp>
        <p:nvSpPr>
          <p:cNvPr id="193" name="Google Shape;19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4841100" y="1152475"/>
            <a:ext cx="430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Show several levels of detail (from overview to fine structures)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Serve a clear purpose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 closely integrated with other description of the the data (text, tables etc)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Edward Tufte, The Visual Display of Quantitative Information, 1983</a:t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of data - concrete guidelines</a:t>
            </a:r>
            <a:endParaRPr/>
          </a:p>
        </p:txBody>
      </p:sp>
      <p:sp>
        <p:nvSpPr>
          <p:cNvPr id="200" name="Google Shape;200;p36"/>
          <p:cNvSpPr txBox="1"/>
          <p:nvPr>
            <p:ph idx="1" type="body"/>
          </p:nvPr>
        </p:nvSpPr>
        <p:spPr>
          <a:xfrm>
            <a:off x="311700" y="1152475"/>
            <a:ext cx="430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Important points for graphs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Axes labeling with units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Sufficient but not redundant information for understanding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Readability and visibility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publications </a:t>
            </a:r>
            <a:r>
              <a:rPr b="1" lang="en" sz="1600"/>
              <a:t>figure legend and reference in text</a:t>
            </a:r>
            <a:r>
              <a:rPr lang="en" sz="1600"/>
              <a:t> 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In science very often </a:t>
            </a:r>
            <a:r>
              <a:rPr b="1" lang="en" sz="1600"/>
              <a:t>uncertainties</a:t>
            </a:r>
            <a:r>
              <a:rPr lang="en" sz="1600"/>
              <a:t> should be included</a:t>
            </a:r>
            <a:endParaRPr sz="1600"/>
          </a:p>
        </p:txBody>
      </p:sp>
      <p:sp>
        <p:nvSpPr>
          <p:cNvPr id="201" name="Google Shape;201;p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Dataframes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Have 50-100 methods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i/o, sorting, selecting, adding ...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Descriptive statistics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Visualisation (plotting)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t/>
            </a:r>
            <a:endParaRPr sz="1600"/>
          </a:p>
        </p:txBody>
      </p:sp>
      <p:sp>
        <p:nvSpPr>
          <p:cNvPr id="202" name="Google Shape;20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" name="Google Shape;2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3800" y="1017724"/>
            <a:ext cx="4618501" cy="3347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of data</a:t>
            </a:r>
            <a:endParaRPr/>
          </a:p>
        </p:txBody>
      </p:sp>
      <p:sp>
        <p:nvSpPr>
          <p:cNvPr id="209" name="Google Shape;209;p37"/>
          <p:cNvSpPr txBox="1"/>
          <p:nvPr>
            <p:ph idx="1" type="body"/>
          </p:nvPr>
        </p:nvSpPr>
        <p:spPr>
          <a:xfrm>
            <a:off x="311700" y="1152475"/>
            <a:ext cx="430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8 message types and graphs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Time series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Ranking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Part to whole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Deviation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Frequency distributions</a:t>
            </a:r>
            <a:endParaRPr sz="1600"/>
          </a:p>
        </p:txBody>
      </p:sp>
      <p:sp>
        <p:nvSpPr>
          <p:cNvPr id="210" name="Google Shape;21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7"/>
          <p:cNvSpPr txBox="1"/>
          <p:nvPr>
            <p:ph idx="1" type="body"/>
          </p:nvPr>
        </p:nvSpPr>
        <p:spPr>
          <a:xfrm>
            <a:off x="4841100" y="1152475"/>
            <a:ext cx="430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Correlation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Nominal comparison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Geospatial and geographic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u="sng">
                <a:solidFill>
                  <a:srgbClr val="663366"/>
                </a:solidFill>
                <a:highlight>
                  <a:srgbClr val="FFFFFF"/>
                </a:highlight>
                <a:hlinkClick r:id="rId3"/>
              </a:rPr>
              <a:t>Stephen Few-Perceptual Edge-Selecting the Right Graph for Your Message-2004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212" name="Google Shape;212;p37"/>
          <p:cNvSpPr txBox="1"/>
          <p:nvPr/>
        </p:nvSpPr>
        <p:spPr>
          <a:xfrm>
            <a:off x="475250" y="4288800"/>
            <a:ext cx="30000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For sure there are more ...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tools</a:t>
            </a:r>
            <a:endParaRPr/>
          </a:p>
        </p:txBody>
      </p:sp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Spreadsheets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Easy plotting by mouse clicking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Limited customisation possibilities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In (hard) sciences often below standard</a:t>
            </a:r>
            <a:endParaRPr sz="1600"/>
          </a:p>
        </p:txBody>
      </p:sp>
      <p:sp>
        <p:nvSpPr>
          <p:cNvPr id="219" name="Google Shape;219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R, Python etc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Programmable plotting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Highly customisable and automisable 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With effort almost everything can be done (scripted/programmed) </a:t>
            </a:r>
            <a:endParaRPr sz="1600"/>
          </a:p>
        </p:txBody>
      </p:sp>
      <p:sp>
        <p:nvSpPr>
          <p:cNvPr id="220" name="Google Shape;22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38"/>
          <p:cNvSpPr txBox="1"/>
          <p:nvPr/>
        </p:nvSpPr>
        <p:spPr>
          <a:xfrm>
            <a:off x="408150" y="3343275"/>
            <a:ext cx="4848000" cy="10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We don’t cover drawings, diagrams, sketches etc (see for example gimp)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of data - graphs</a:t>
            </a:r>
            <a:endParaRPr/>
          </a:p>
        </p:txBody>
      </p:sp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Line charts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Time series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a variable varies with time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Example - CH population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28" name="Google Shape;22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550" y="1700550"/>
            <a:ext cx="4527600" cy="2575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 - histograms</a:t>
            </a:r>
            <a:endParaRPr/>
          </a:p>
        </p:txBody>
      </p:sp>
      <p:sp>
        <p:nvSpPr>
          <p:cNvPr id="235" name="Google Shape;235;p40"/>
          <p:cNvSpPr txBox="1"/>
          <p:nvPr>
            <p:ph idx="1" type="body"/>
          </p:nvPr>
        </p:nvSpPr>
        <p:spPr>
          <a:xfrm>
            <a:off x="418275" y="12468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Frequency distribution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Samples the data into bins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Shows the amount of data in each bin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Many bins increase the visual fluctuation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Few bins may hide structures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36" name="Google Shape;23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7" name="Google Shape;23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400" y="256225"/>
            <a:ext cx="362902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0800" y="2570200"/>
            <a:ext cx="362902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 - scatter plots</a:t>
            </a:r>
            <a:endParaRPr/>
          </a:p>
        </p:txBody>
      </p:sp>
      <p:sp>
        <p:nvSpPr>
          <p:cNvPr id="244" name="Google Shape;244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Shows c</a:t>
            </a:r>
            <a:r>
              <a:rPr b="1" lang="en" sz="2100">
                <a:solidFill>
                  <a:schemeClr val="dk1"/>
                </a:solidFill>
              </a:rPr>
              <a:t>orrelations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Comparison between observations represented by two variables (X,Y) to determine if they tend to move in the same or opposite directions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Example - human fertility versus child mortality 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Scatter plots are often used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be 2 or 3 dimensional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Box plots may indicate frequency too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45" name="Google Shape;24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6" name="Google Shape;24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4527600" cy="2777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 - pie charts</a:t>
            </a:r>
            <a:endParaRPr/>
          </a:p>
        </p:txBody>
      </p:sp>
      <p:sp>
        <p:nvSpPr>
          <p:cNvPr id="252" name="Google Shape;252;p4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Parts-to-whole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Categorical subdivisions are measured as a ratio to the whole (i.e., a percentage out of 100%)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Example - countries with their parts of the total english speaking world population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Pie charts can be used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53" name="Google Shape;25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4" name="Google Shape;25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9150" y="1459450"/>
            <a:ext cx="256222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3"/>
          <p:cNvSpPr txBox="1"/>
          <p:nvPr>
            <p:ph type="ctrTitle"/>
          </p:nvPr>
        </p:nvSpPr>
        <p:spPr>
          <a:xfrm>
            <a:off x="311700" y="744575"/>
            <a:ext cx="8520600" cy="3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CAS Applied Data Science - Module 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Acquisition and Management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0" name="Google Shape;26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24" name="Google Shape;124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First day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About data and working with data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Infrastructures for data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sources and acquisition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Second day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Visualisation of data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management planning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Third day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Collecting data from www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bases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Project abstracts and clarifications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Project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Written report by 2018-09-23</a:t>
            </a:r>
            <a:endParaRPr b="1" sz="1500"/>
          </a:p>
        </p:txBody>
      </p:sp>
      <p:sp>
        <p:nvSpPr>
          <p:cNvPr id="125" name="Google Shape;125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day</a:t>
            </a:r>
            <a:endParaRPr/>
          </a:p>
        </p:txBody>
      </p:sp>
      <p:sp>
        <p:nvSpPr>
          <p:cNvPr id="131" name="Google Shape;131;p27"/>
          <p:cNvSpPr txBox="1"/>
          <p:nvPr>
            <p:ph idx="2" type="body"/>
          </p:nvPr>
        </p:nvSpPr>
        <p:spPr>
          <a:xfrm>
            <a:off x="4939500" y="724200"/>
            <a:ext cx="4333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09:00 Discussion session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09:30 Visualisation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Lecture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Notebook tutorial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10:30 Break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11:00 Notebook tutorial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12:30 Lunch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13:30 Databases and MySQL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17:00 End</a:t>
            </a:r>
            <a:endParaRPr b="1"/>
          </a:p>
        </p:txBody>
      </p:sp>
      <p:sp>
        <p:nvSpPr>
          <p:cNvPr id="132" name="Google Shape;132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from yesterday</a:t>
            </a:r>
            <a:endParaRPr/>
          </a:p>
        </p:txBody>
      </p:sp>
      <p:sp>
        <p:nvSpPr>
          <p:cNvPr id="138" name="Google Shape;138;p28"/>
          <p:cNvSpPr txBox="1"/>
          <p:nvPr>
            <p:ph idx="1" type="body"/>
          </p:nvPr>
        </p:nvSpPr>
        <p:spPr>
          <a:xfrm>
            <a:off x="2400300" y="1602675"/>
            <a:ext cx="5542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...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20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/>
              <a:t>...</a:t>
            </a:r>
            <a:endParaRPr sz="1600"/>
          </a:p>
        </p:txBody>
      </p:sp>
      <p:sp>
        <p:nvSpPr>
          <p:cNvPr id="139" name="Google Shape;139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225" y="1726950"/>
            <a:ext cx="7625650" cy="157181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of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examples</a:t>
            </a:r>
            <a:endParaRPr/>
          </a:p>
        </p:txBody>
      </p:sp>
      <p:sp>
        <p:nvSpPr>
          <p:cNvPr id="152" name="Google Shape;152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R, Python etc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Programmable plotting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Highly customisable and automisable 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With effort almost everything can be done (scripted/programmed) </a:t>
            </a:r>
            <a:endParaRPr sz="1600"/>
          </a:p>
        </p:txBody>
      </p:sp>
      <p:sp>
        <p:nvSpPr>
          <p:cNvPr id="153" name="Google Shape;15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191862"/>
            <a:ext cx="4548726" cy="329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25" y="1413975"/>
            <a:ext cx="3559375" cy="31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1001600" y="4617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Example of v</a:t>
            </a:r>
            <a:r>
              <a:rPr lang="en" sz="1800"/>
              <a:t>isualisation in the data science process (actually it is all over)</a:t>
            </a:r>
            <a:endParaRPr sz="1800"/>
          </a:p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238" y="242625"/>
            <a:ext cx="5832823" cy="43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of data - a division</a:t>
            </a:r>
            <a:endParaRPr/>
          </a:p>
        </p:txBody>
      </p:sp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Descriptive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Describes the data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Helps understand the data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 as many as possible at every stage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 different spaces/representations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Look for patterns, similarities differences, significant features, correlations ..</a:t>
            </a:r>
            <a:endParaRPr sz="1600"/>
          </a:p>
        </p:txBody>
      </p:sp>
      <p:sp>
        <p:nvSpPr>
          <p:cNvPr id="169" name="Google Shape;169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Inferential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Communicates information and knowledge inferred from the data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be complex / compact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Normally your “goal” - whole data science process is about improving the final inferential graph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70" name="Google Shape;17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read a publication (paper, book, report)?</a:t>
            </a:r>
            <a:endParaRPr/>
          </a:p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Typically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Quickly read the abstract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Scan introduction and conclusion (for important numbers)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Study </a:t>
            </a:r>
            <a:r>
              <a:rPr b="1" lang="en" sz="1600"/>
              <a:t>figures and graphs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Study tables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 if there are known references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Dig into the text</a:t>
            </a:r>
            <a:endParaRPr sz="1600"/>
          </a:p>
        </p:txBody>
      </p:sp>
      <p:sp>
        <p:nvSpPr>
          <p:cNvPr id="177" name="Google Shape;177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So visualisation is important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People with power don’t have time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Normally your space and time for communication are limited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Need to pass your message in an elevator (20 seconds)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Good visualisation communicates trust, results and interpretations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Also helps you understand your data</a:t>
            </a:r>
            <a:endParaRPr sz="1600"/>
          </a:p>
        </p:txBody>
      </p:sp>
      <p:sp>
        <p:nvSpPr>
          <p:cNvPr id="178" name="Google Shape;17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