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premier point : Donner des détails sur l’application</a:t>
            </a:r>
            <a:endParaRPr sz="12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second point : parler des différents décorateurs de la barre et des briques</a:t>
            </a:r>
            <a:endParaRPr sz="12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troisième point : donner des </a:t>
            </a:r>
            <a:r>
              <a:rPr lang="en-US"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détails</a:t>
            </a:r>
            <a:r>
              <a:rPr lang="en-US"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sur le fonctionnement</a:t>
            </a:r>
            <a:endParaRPr sz="12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b6d81acea_0_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5b6d81acea_0_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b6d81acea_8_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g5b6d81acea_8_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b6d81acea_8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g5b6d81acea_8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b6d81acea_6_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g5b6d81acea_6_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2"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3"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4"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2"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4"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6"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3"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3"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3"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3"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4"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2"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3"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4"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5"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6"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3"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0800" y="0"/>
              <a:ext cx="121932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000" y="3681360"/>
              <a:ext cx="4763520" cy="317664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40" y="-8640"/>
              <a:ext cx="3007080" cy="6866280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29803"/>
              </a:srgbClr>
            </a:solidFill>
            <a:ln>
              <a:noFill/>
            </a:ln>
            <a:effectLst>
              <a:outerShdw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10" name="Google Shape;10;p1"/>
            <p:cNvSpPr/>
            <p:nvPr/>
          </p:nvSpPr>
          <p:spPr>
            <a:xfrm>
              <a:off x="9603360" y="-8640"/>
              <a:ext cx="2588040" cy="6866280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>
              <a:noFill/>
            </a:ln>
            <a:effectLst>
              <a:outerShdw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11" name="Google Shape;11;p1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fmla="val 100000" name="adj"/>
              </a:avLst>
            </a:prstGeom>
            <a:solidFill>
              <a:srgbClr val="54A021">
                <a:alpha val="71764"/>
              </a:srgbClr>
            </a:solidFill>
            <a:ln>
              <a:noFill/>
            </a:ln>
            <a:effectLst>
              <a:outerShdw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440" y="-8640"/>
              <a:ext cx="2854080" cy="6866280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  <a:effectLst>
              <a:outerShdw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13" name="Google Shape;13;p1"/>
            <p:cNvSpPr/>
            <p:nvPr/>
          </p:nvSpPr>
          <p:spPr>
            <a:xfrm>
              <a:off x="10898640" y="-8640"/>
              <a:ext cx="1289880" cy="686628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  <a:effectLst>
              <a:outerShdw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14" name="Google Shape;14;p1"/>
            <p:cNvSpPr/>
            <p:nvPr/>
          </p:nvSpPr>
          <p:spPr>
            <a:xfrm>
              <a:off x="10938960" y="-8640"/>
              <a:ext cx="1249560" cy="686628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4705"/>
              </a:srgbClr>
            </a:solidFill>
            <a:ln>
              <a:noFill/>
            </a:ln>
            <a:effectLst>
              <a:outerShdw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15" name="Google Shape;15;p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fmla="val 100000" name="adj"/>
              </a:avLst>
            </a:prstGeom>
            <a:solidFill>
              <a:srgbClr val="90C226">
                <a:alpha val="80000"/>
              </a:srgbClr>
            </a:solidFill>
            <a:ln>
              <a:noFill/>
            </a:ln>
            <a:effectLst>
              <a:outerShdw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fmla="val 0" name="adj"/>
              </a:avLst>
            </a:prstGeom>
            <a:solidFill>
              <a:srgbClr val="90C226">
                <a:alpha val="84705"/>
              </a:srgbClr>
            </a:solidFill>
            <a:ln>
              <a:noFill/>
            </a:ln>
            <a:effectLst>
              <a:outerShdw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1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cxnSp>
          <p:nvCxnSpPr>
            <p:cNvPr id="18" name="Google Shape;18;p1"/>
            <p:cNvCxnSpPr/>
            <p:nvPr/>
          </p:nvCxnSpPr>
          <p:spPr>
            <a:xfrm>
              <a:off x="9370800" y="0"/>
              <a:ext cx="121932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 flipH="1">
              <a:off x="7425000" y="3681360"/>
              <a:ext cx="4763520" cy="317664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" name="Google Shape;20;p1"/>
            <p:cNvSpPr/>
            <p:nvPr/>
          </p:nvSpPr>
          <p:spPr>
            <a:xfrm>
              <a:off x="9181440" y="-8640"/>
              <a:ext cx="3007080" cy="6866280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29803"/>
              </a:srgbClr>
            </a:solidFill>
            <a:ln>
              <a:noFill/>
            </a:ln>
            <a:effectLst>
              <a:outerShdw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21" name="Google Shape;21;p1"/>
            <p:cNvSpPr/>
            <p:nvPr/>
          </p:nvSpPr>
          <p:spPr>
            <a:xfrm>
              <a:off x="9603360" y="-8640"/>
              <a:ext cx="2588040" cy="6866280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>
              <a:noFill/>
            </a:ln>
            <a:effectLst>
              <a:outerShdw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22" name="Google Shape;22;p1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fmla="val 100000" name="adj"/>
              </a:avLst>
            </a:prstGeom>
            <a:solidFill>
              <a:srgbClr val="54A021">
                <a:alpha val="71764"/>
              </a:srgbClr>
            </a:solidFill>
            <a:ln>
              <a:noFill/>
            </a:ln>
            <a:effectLst>
              <a:outerShdw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9334440" y="-8640"/>
              <a:ext cx="2854080" cy="6866280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  <a:effectLst>
              <a:outerShdw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24" name="Google Shape;24;p1"/>
            <p:cNvSpPr/>
            <p:nvPr/>
          </p:nvSpPr>
          <p:spPr>
            <a:xfrm>
              <a:off x="10898640" y="-8640"/>
              <a:ext cx="1289880" cy="686628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  <a:effectLst>
              <a:outerShdw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25" name="Google Shape;25;p1"/>
            <p:cNvSpPr/>
            <p:nvPr/>
          </p:nvSpPr>
          <p:spPr>
            <a:xfrm>
              <a:off x="10938960" y="-8640"/>
              <a:ext cx="1249560" cy="686628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4705"/>
              </a:srgbClr>
            </a:solidFill>
            <a:ln>
              <a:noFill/>
            </a:ln>
            <a:effectLst>
              <a:outerShdw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26" name="Google Shape;26;p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fmla="val 100000" name="adj"/>
              </a:avLst>
            </a:prstGeom>
            <a:solidFill>
              <a:srgbClr val="90C226">
                <a:alpha val="80000"/>
              </a:srgbClr>
            </a:solidFill>
            <a:ln>
              <a:noFill/>
            </a:ln>
            <a:effectLst>
              <a:outerShdw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fmla="val 100000" name="adj"/>
              </a:avLst>
            </a:prstGeom>
            <a:solidFill>
              <a:srgbClr val="90C226">
                <a:alpha val="84705"/>
              </a:srgbClr>
            </a:solidFill>
            <a:ln>
              <a:noFill/>
            </a:ln>
            <a:effectLst>
              <a:outerShdw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1"/>
          <p:cNvSpPr txBox="1"/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1"/>
          <p:cNvSpPr txBox="1"/>
          <p:nvPr>
            <p:ph idx="10"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1"/>
          <p:cNvSpPr txBox="1"/>
          <p:nvPr>
            <p:ph idx="11"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1"/>
          <p:cNvSpPr txBox="1"/>
          <p:nvPr>
            <p:ph idx="12"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4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83" name="Google Shape;83;p14"/>
            <p:cNvCxnSpPr/>
            <p:nvPr/>
          </p:nvCxnSpPr>
          <p:spPr>
            <a:xfrm>
              <a:off x="9370800" y="0"/>
              <a:ext cx="121932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14"/>
            <p:cNvCxnSpPr/>
            <p:nvPr/>
          </p:nvCxnSpPr>
          <p:spPr>
            <a:xfrm flipH="1">
              <a:off x="7425000" y="3681360"/>
              <a:ext cx="4763520" cy="317664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5" name="Google Shape;85;p14"/>
            <p:cNvSpPr/>
            <p:nvPr/>
          </p:nvSpPr>
          <p:spPr>
            <a:xfrm>
              <a:off x="9181440" y="-8640"/>
              <a:ext cx="3007080" cy="6866280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29803"/>
              </a:srgbClr>
            </a:solidFill>
            <a:ln>
              <a:noFill/>
            </a:ln>
            <a:effectLst>
              <a:outerShdw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86" name="Google Shape;86;p14"/>
            <p:cNvSpPr/>
            <p:nvPr/>
          </p:nvSpPr>
          <p:spPr>
            <a:xfrm>
              <a:off x="9603360" y="-8640"/>
              <a:ext cx="2588040" cy="6866280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>
              <a:noFill/>
            </a:ln>
            <a:effectLst>
              <a:outerShdw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87" name="Google Shape;87;p14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fmla="val 100000" name="adj"/>
              </a:avLst>
            </a:prstGeom>
            <a:solidFill>
              <a:srgbClr val="54A021">
                <a:alpha val="71764"/>
              </a:srgbClr>
            </a:solidFill>
            <a:ln>
              <a:noFill/>
            </a:ln>
            <a:effectLst>
              <a:outerShdw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9334440" y="-8640"/>
              <a:ext cx="2854080" cy="6866280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  <a:effectLst>
              <a:outerShdw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89" name="Google Shape;89;p14"/>
            <p:cNvSpPr/>
            <p:nvPr/>
          </p:nvSpPr>
          <p:spPr>
            <a:xfrm>
              <a:off x="10898640" y="-8640"/>
              <a:ext cx="1289880" cy="686628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  <a:effectLst>
              <a:outerShdw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90" name="Google Shape;90;p14"/>
            <p:cNvSpPr/>
            <p:nvPr/>
          </p:nvSpPr>
          <p:spPr>
            <a:xfrm>
              <a:off x="10938960" y="-8640"/>
              <a:ext cx="1249560" cy="686628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4705"/>
              </a:srgbClr>
            </a:solidFill>
            <a:ln>
              <a:noFill/>
            </a:ln>
            <a:effectLst>
              <a:outerShdw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91" name="Google Shape;91;p14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fmla="val 100000" name="adj"/>
              </a:avLst>
            </a:prstGeom>
            <a:solidFill>
              <a:srgbClr val="90C226">
                <a:alpha val="80000"/>
              </a:srgbClr>
            </a:solidFill>
            <a:ln>
              <a:noFill/>
            </a:ln>
            <a:effectLst>
              <a:outerShdw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fmla="val 0" name="adj"/>
              </a:avLst>
            </a:prstGeom>
            <a:solidFill>
              <a:srgbClr val="90C226">
                <a:alpha val="84705"/>
              </a:srgbClr>
            </a:solidFill>
            <a:ln>
              <a:noFill/>
            </a:ln>
            <a:effectLst>
              <a:outerShdw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4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Modèle Décorateur</a:t>
            </a:r>
            <a:endParaRPr b="0" i="0" sz="5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rPr>
              <a:t>Stéphane Bouyiatiotis, Jérémy Corbaz, Joshua Gomes Da Costa, Nicodème Stalder, Lionel Widmer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46280" y="-299520"/>
            <a:ext cx="914040" cy="19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Rappel</a:t>
            </a:r>
            <a:endParaRPr b="0" i="0" sz="3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GOF : structurel, objet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Ajout ou suppression de comportements et de fonctionnalités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Ne modifie pas l’objet, l’encapsule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Rappel</a:t>
            </a:r>
            <a:endParaRPr b="0" i="0" sz="3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7560" y="2160720"/>
            <a:ext cx="5256720" cy="388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Description de l’application </a:t>
            </a:r>
            <a:endParaRPr b="0" i="0" sz="3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677150" y="2160725"/>
            <a:ext cx="8830200" cy="3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casse-briques</a:t>
            </a:r>
            <a:r>
              <a:rPr lang="en-US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(Breakout)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différents décorateurs pour les briques et la barre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Char char="○"/>
            </a:pPr>
            <a:r>
              <a:rPr lang="en-US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Shield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Char char="○"/>
            </a:pPr>
            <a:r>
              <a:rPr lang="en-US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SideProtect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Char char="○"/>
            </a:pPr>
            <a:r>
              <a:rPr lang="en-US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Bigger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Char char="○"/>
            </a:pPr>
            <a:r>
              <a:rPr lang="en-US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Smaller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Char char="○"/>
            </a:pPr>
            <a:r>
              <a:rPr lang="en-US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Scotch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briques lâchent des bonus pour la barre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/>
        </p:nvSpPr>
        <p:spPr>
          <a:xfrm>
            <a:off x="677160" y="609480"/>
            <a:ext cx="85965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UML</a:t>
            </a:r>
            <a:endParaRPr b="0" i="0" sz="3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677160" y="2160720"/>
            <a:ext cx="8596500" cy="3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150" y="1157775"/>
            <a:ext cx="8895249" cy="54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/>
        </p:nvSpPr>
        <p:spPr>
          <a:xfrm>
            <a:off x="677160" y="609480"/>
            <a:ext cx="85965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Améliorations et bugs</a:t>
            </a:r>
            <a:endParaRPr b="0" i="0" sz="3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677150" y="2160700"/>
            <a:ext cx="8830200" cy="3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Améliorations</a:t>
            </a:r>
            <a:endParaRPr b="1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amélioration de l’aspect graphique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ajouter de niveaux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ajouter des l’options pause et rejouer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Bugs</a:t>
            </a:r>
            <a:endParaRPr b="1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comportement du rebond dans certain cas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comportement incomplet de </a:t>
            </a:r>
            <a:r>
              <a:rPr lang="en-US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SideProtect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/>
        </p:nvSpPr>
        <p:spPr>
          <a:xfrm>
            <a:off x="683385" y="2655580"/>
            <a:ext cx="85965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Demo</a:t>
            </a:r>
            <a:r>
              <a:rPr lang="en-US" sz="60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6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/>
        </p:nvSpPr>
        <p:spPr>
          <a:xfrm>
            <a:off x="683385" y="2655580"/>
            <a:ext cx="85965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</a:t>
            </a:r>
            <a:r>
              <a:rPr lang="en-US" sz="60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 ? </a:t>
            </a:r>
            <a:endParaRPr b="0" i="0" sz="6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