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4"/>
  </p:notesMasterIdLst>
  <p:handoutMasterIdLst>
    <p:handoutMasterId r:id="rId5"/>
  </p:handoutMasterIdLst>
  <p:sldIdLst>
    <p:sldId id="314" r:id="rId2"/>
    <p:sldId id="307" r:id="rId3"/>
  </p:sldIdLst>
  <p:sldSz cx="9144000" cy="5143500" type="screen16x9"/>
  <p:notesSz cx="6858000" cy="9144000"/>
  <p:custShowLst>
    <p:custShow name="aws1" id="0">
      <p:sldLst/>
    </p:custShow>
    <p:custShow name="aws2" id="1">
      <p:sldLst/>
    </p:custShow>
    <p:custShow name="aws3" id="2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1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2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4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5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5676" algn="l" defTabSz="9142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2811" algn="l" defTabSz="9142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199946" algn="l" defTabSz="9142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082" algn="l" defTabSz="9142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7C8"/>
    <a:srgbClr val="9FDFFF"/>
    <a:srgbClr val="FF6201"/>
    <a:srgbClr val="54AF01"/>
    <a:srgbClr val="D923DD"/>
    <a:srgbClr val="99CCFF"/>
    <a:srgbClr val="FFFF00"/>
    <a:srgbClr val="FFFFFF"/>
    <a:srgbClr val="FFCD2F"/>
    <a:srgbClr val="BBC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6800" autoAdjust="0"/>
  </p:normalViewPr>
  <p:slideViewPr>
    <p:cSldViewPr showGuides="1">
      <p:cViewPr varScale="1">
        <p:scale>
          <a:sx n="151" d="100"/>
          <a:sy n="151" d="100"/>
        </p:scale>
        <p:origin x="-828" y="-90"/>
      </p:cViewPr>
      <p:guideLst>
        <p:guide orient="horz" pos="429"/>
        <p:guide orient="horz" pos="1688"/>
        <p:guide orient="horz" pos="2913"/>
        <p:guide pos="2903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9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27846A6-D38A-4461-83D8-2DC0D5230FEA}" type="datetimeFigureOut">
              <a:rPr lang="zh-CN" altLang="en-US"/>
              <a:pPr>
                <a:defRPr/>
              </a:pPr>
              <a:t>2016/6/28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700B4EE-FEA9-4359-8ACB-333049A08C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97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19853-05D8-4413-847C-7A3CD0C24321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9B103-9D90-48E1-8BF7-54F126D4B9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6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0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41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6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11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6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82" algn="l" defTabSz="9142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510990" y="4841128"/>
            <a:ext cx="2191376" cy="207749"/>
          </a:xfrm>
          <a:prstGeom prst="rect">
            <a:avLst/>
          </a:prstGeom>
          <a:noFill/>
        </p:spPr>
        <p:txBody>
          <a:bodyPr wrap="none" lIns="68522" tIns="34261" rIns="68522" bIns="34261" rtlCol="0">
            <a:spAutoFit/>
          </a:bodyPr>
          <a:lstStyle/>
          <a:p>
            <a:pPr>
              <a:buNone/>
            </a:pPr>
            <a:r>
              <a:rPr lang="de-DE" sz="9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Company confidential, do not distribute !</a:t>
            </a:r>
            <a:endParaRPr lang="en-US" sz="900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95536" y="114478"/>
            <a:ext cx="8244917" cy="51305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1491" y="2139702"/>
            <a:ext cx="7841174" cy="569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22" tIns="34261" rIns="68522" bIns="34261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sz="3000" b="0" dirty="0">
                <a:solidFill>
                  <a:srgbClr val="CC0000"/>
                </a:solidFill>
                <a:latin typeface="FrutigerNext LT Regular" pitchFamily="34" charset="0"/>
                <a:ea typeface="黑体" pitchFamily="49" charset="-122"/>
              </a:defRPr>
            </a:lvl1pPr>
          </a:lstStyle>
          <a:p>
            <a:pPr lvl="0"/>
            <a:r>
              <a:rPr lang="en-US" altLang="zh-CN" dirty="0" smtClean="0"/>
              <a:t>HEADLINE TEXT TO BE PLACED HERE</a:t>
            </a:r>
            <a:endParaRPr lang="zh-CN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10990" y="4841128"/>
            <a:ext cx="2191376" cy="207749"/>
          </a:xfrm>
          <a:prstGeom prst="rect">
            <a:avLst/>
          </a:prstGeom>
          <a:noFill/>
        </p:spPr>
        <p:txBody>
          <a:bodyPr wrap="none" lIns="68522" tIns="34261" rIns="68522" bIns="34261" rtlCol="0">
            <a:spAutoFit/>
          </a:bodyPr>
          <a:lstStyle/>
          <a:p>
            <a:pPr>
              <a:buNone/>
            </a:pPr>
            <a:r>
              <a:rPr lang="de-DE" sz="9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Company confidential, do not distribute !</a:t>
            </a:r>
            <a:endParaRPr lang="en-US" sz="900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30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536" y="114478"/>
            <a:ext cx="8244917" cy="51305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5289" y="681039"/>
            <a:ext cx="8353425" cy="394334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j-lt"/>
              </a:defRPr>
            </a:lvl1pPr>
            <a:lvl2pPr marL="685611" indent="-342900"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971172" indent="-285750">
              <a:buFont typeface="Wingdings" panose="05000000000000000000" pitchFamily="2" charset="2"/>
              <a:buChar char="§"/>
              <a:defRPr>
                <a:latin typeface="+mj-lt"/>
              </a:defRPr>
            </a:lvl3pPr>
            <a:lvl4pPr marL="1313884" indent="-285750"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656595" indent="-285750">
              <a:buFont typeface="Wingdings" panose="05000000000000000000" pitchFamily="2" charset="2"/>
              <a:buChar char="§"/>
              <a:defRPr>
                <a:latin typeface="+mj-lt"/>
              </a:defRPr>
            </a:lvl5pPr>
          </a:lstStyle>
          <a:p>
            <a:pPr lvl="0"/>
            <a:r>
              <a:rPr lang="en-US" altLang="zh-CN" dirty="0" smtClean="0"/>
              <a:t>Insert Text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Insert Text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Insert Text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Insert Text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Insert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87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652" y="1631314"/>
            <a:ext cx="5616575" cy="1084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45714" bIns="45714" anchor="t"/>
          <a:lstStyle>
            <a:lvl1pPr>
              <a:defRPr lang="zh-CN" altLang="en-US" sz="3200" b="1" dirty="0">
                <a:solidFill>
                  <a:schemeClr val="tx1"/>
                </a:solidFill>
                <a:latin typeface="FrutigerNext LT Medium" pitchFamily="34" charset="0"/>
                <a:ea typeface="黑体" pitchFamily="49" charset="-122"/>
                <a:cs typeface="+mj-cs"/>
              </a:defRPr>
            </a:lvl1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755650" y="2301480"/>
            <a:ext cx="64008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57055" y="359570"/>
            <a:ext cx="121888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latin typeface="+mn-lt"/>
                <a:ea typeface="+mn-ea"/>
              </a:defRPr>
            </a:lvl1pPr>
          </a:lstStyle>
          <a:p>
            <a:pPr defTabSz="6855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6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95536" y="114478"/>
            <a:ext cx="8244917" cy="51305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38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6"/>
          <p:cNvSpPr>
            <a:spLocks noChangeArrowheads="1"/>
          </p:cNvSpPr>
          <p:nvPr/>
        </p:nvSpPr>
        <p:spPr bwMode="auto">
          <a:xfrm>
            <a:off x="8629784" y="4782742"/>
            <a:ext cx="514216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587845" eaLnBrk="0" hangingPunct="0">
              <a:lnSpc>
                <a:spcPct val="85000"/>
              </a:lnSpc>
              <a:buClrTx/>
              <a:buFontTx/>
              <a:buNone/>
            </a:pPr>
            <a:endParaRPr lang="de-DE" sz="700" b="0" dirty="0">
              <a:latin typeface="FrutigerNext LT Light" pitchFamily="34" charset="0"/>
              <a:ea typeface="MS PGothic" pitchFamily="34" charset="-128"/>
            </a:endParaRPr>
          </a:p>
          <a:p>
            <a:pPr defTabSz="587845" eaLnBrk="0" hangingPunct="0">
              <a:lnSpc>
                <a:spcPct val="85000"/>
              </a:lnSpc>
              <a:buClrTx/>
              <a:buFontTx/>
              <a:buNone/>
            </a:pPr>
            <a:r>
              <a:rPr lang="de-DE" sz="700" b="0" dirty="0">
                <a:latin typeface="FrutigerNext LT Light" pitchFamily="34" charset="0"/>
                <a:ea typeface="MS PGothic" pitchFamily="34" charset="-128"/>
              </a:rPr>
              <a:t>Page </a:t>
            </a:r>
            <a:fld id="{E68EC476-442B-4BB7-9603-F1440C241F3D}" type="slidenum">
              <a:rPr lang="de-DE" sz="700" b="0">
                <a:latin typeface="FrutigerNext LT Light" pitchFamily="34" charset="0"/>
                <a:ea typeface="MS PGothic" pitchFamily="34" charset="-128"/>
              </a:rPr>
              <a:pPr defTabSz="587845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700" b="0" dirty="0">
              <a:latin typeface="FrutigerNext LT Light" pitchFamily="34" charset="0"/>
              <a:ea typeface="MS PGothic" pitchFamily="34" charset="-128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2208" y="4850601"/>
            <a:ext cx="22445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854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utigerNext LT Light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5" name="Picture 77" descr="Logo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692" y="87759"/>
            <a:ext cx="396547" cy="39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974" r:id="rId2"/>
    <p:sldLayoutId id="2147483987" r:id="rId3"/>
    <p:sldLayoutId id="2147484004" r:id="rId4"/>
    <p:sldLayoutId id="214748400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 baseline="0">
          <a:solidFill>
            <a:srgbClr val="CC0000"/>
          </a:solidFill>
          <a:latin typeface="FrutigerNext LT Regular" pitchFamily="34" charset="0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34271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68542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028134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37084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257034" indent="-2570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2"/>
        </a:buClr>
        <a:buNone/>
        <a:defRPr sz="2400" b="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556906" indent="-214195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None/>
        <a:defRPr sz="2100" b="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856778" indent="-171356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FrutigerNext LT Medium" pitchFamily="34" charset="0"/>
        <a:buNone/>
        <a:defRPr sz="1800" b="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199490" indent="-171356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None/>
        <a:defRPr sz="1500" b="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1542201" indent="-171356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None/>
        <a:defRPr sz="1500" b="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1884913" indent="-171356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1500">
          <a:solidFill>
            <a:srgbClr val="808080"/>
          </a:solidFill>
          <a:latin typeface="+mn-lt"/>
          <a:ea typeface="+mn-ea"/>
          <a:cs typeface="+mn-cs"/>
        </a:defRPr>
      </a:lvl6pPr>
      <a:lvl7pPr marL="2227624" indent="-171356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1500">
          <a:solidFill>
            <a:srgbClr val="808080"/>
          </a:solidFill>
          <a:latin typeface="+mn-lt"/>
          <a:ea typeface="+mn-ea"/>
          <a:cs typeface="+mn-cs"/>
        </a:defRPr>
      </a:lvl7pPr>
      <a:lvl8pPr marL="2570335" indent="-171356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1500">
          <a:solidFill>
            <a:srgbClr val="808080"/>
          </a:solidFill>
          <a:latin typeface="+mn-lt"/>
          <a:ea typeface="+mn-ea"/>
          <a:cs typeface="+mn-cs"/>
        </a:defRPr>
      </a:lvl8pPr>
      <a:lvl9pPr marL="2913047" indent="-171356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Arial" charset="0"/>
        <a:buChar char="~"/>
        <a:defRPr sz="1500">
          <a:solidFill>
            <a:srgbClr val="80808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42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13" algn="l" defTabSz="68542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423" algn="l" defTabSz="68542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134" algn="l" defTabSz="68542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846" algn="l" defTabSz="68542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557" algn="l" defTabSz="68542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269" algn="l" defTabSz="68542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980" algn="l" defTabSz="68542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690" algn="l" defTabSz="68542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Subject</a:t>
            </a:r>
            <a:br>
              <a:rPr lang="en-US" dirty="0" smtClean="0"/>
            </a:br>
            <a:r>
              <a:rPr lang="en-US" dirty="0" smtClean="0"/>
              <a:t>Hybrid-cloud Networking life without Tri-Circle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4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 bwMode="auto">
          <a:xfrm>
            <a:off x="4997142" y="2025870"/>
            <a:ext cx="2019300" cy="22860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C7C8"/>
                </a:solidFill>
                <a:effectLst/>
                <a:latin typeface="Arial" charset="0"/>
                <a:ea typeface="SimSun" pitchFamily="2" charset="-122"/>
              </a:rPr>
              <a:t>AZ3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C0C7C8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81000" y="2025870"/>
            <a:ext cx="1866900" cy="22949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C7C8"/>
                </a:solidFill>
                <a:effectLst/>
                <a:latin typeface="Arial" charset="0"/>
                <a:ea typeface="SimSun" pitchFamily="2" charset="-122"/>
              </a:rPr>
              <a:t>AZ1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C0C7C8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056120" y="2025870"/>
            <a:ext cx="2019300" cy="227706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C7C8"/>
                </a:solidFill>
                <a:effectLst/>
                <a:latin typeface="Arial" charset="0"/>
                <a:ea typeface="SimSun" pitchFamily="2" charset="-122"/>
              </a:rPr>
              <a:t>AZ4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C0C7C8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341180" y="2025870"/>
            <a:ext cx="2594740" cy="22860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C7C8"/>
                </a:solidFill>
                <a:effectLst/>
                <a:latin typeface="Arial" charset="0"/>
                <a:ea typeface="SimSun" pitchFamily="2" charset="-122"/>
              </a:rPr>
              <a:t>AZ2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C0C7C8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2200" y="3092012"/>
            <a:ext cx="2514600" cy="927538"/>
          </a:xfrm>
          <a:prstGeom prst="rect">
            <a:avLst/>
          </a:prstGeom>
          <a:noFill/>
          <a:ln>
            <a:solidFill>
              <a:srgbClr val="54AF01"/>
            </a:solidFill>
          </a:ln>
        </p:spPr>
        <p:txBody>
          <a:bodyPr wrap="none" rtlCol="0" anchor="t" anchorCtr="0">
            <a:noAutofit/>
          </a:bodyPr>
          <a:lstStyle/>
          <a:p>
            <a:pPr algn="ctr"/>
            <a:r>
              <a:rPr lang="en-US" dirty="0" smtClean="0"/>
              <a:t>AWS VPC1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67300" y="3092012"/>
            <a:ext cx="1866900" cy="927538"/>
          </a:xfrm>
          <a:prstGeom prst="rect">
            <a:avLst/>
          </a:prstGeom>
          <a:noFill/>
          <a:ln>
            <a:solidFill>
              <a:srgbClr val="54AF01"/>
            </a:solidFill>
          </a:ln>
        </p:spPr>
        <p:txBody>
          <a:bodyPr wrap="none" rtlCol="0" anchor="t" anchorCtr="0">
            <a:noAutofit/>
          </a:bodyPr>
          <a:lstStyle/>
          <a:p>
            <a:pPr algn="ctr"/>
            <a:r>
              <a:rPr lang="en-US" dirty="0" smtClean="0"/>
              <a:t>AWS VPC2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24700" y="3092012"/>
            <a:ext cx="1866900" cy="927538"/>
          </a:xfrm>
          <a:prstGeom prst="rect">
            <a:avLst/>
          </a:prstGeom>
          <a:noFill/>
          <a:ln>
            <a:solidFill>
              <a:srgbClr val="54AF01"/>
            </a:solidFill>
          </a:ln>
        </p:spPr>
        <p:txBody>
          <a:bodyPr wrap="none" rtlCol="0" anchor="t" anchorCtr="0">
            <a:noAutofit/>
          </a:bodyPr>
          <a:lstStyle/>
          <a:p>
            <a:pPr algn="ctr"/>
            <a:r>
              <a:rPr lang="en-US" dirty="0" err="1" smtClean="0"/>
              <a:t>vCloud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legacy or DVR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1047750"/>
            <a:ext cx="4705350" cy="533400"/>
          </a:xfrm>
          <a:prstGeom prst="rect">
            <a:avLst/>
          </a:prstGeom>
          <a:noFill/>
          <a:ln>
            <a:solidFill>
              <a:srgbClr val="54AF0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Network Node</a:t>
            </a:r>
          </a:p>
          <a:p>
            <a:pPr algn="ctr"/>
            <a:r>
              <a:rPr lang="en-US" dirty="0" smtClean="0"/>
              <a:t>q-</a:t>
            </a:r>
            <a:r>
              <a:rPr lang="en-US" dirty="0" err="1" smtClean="0"/>
              <a:t>dhcp</a:t>
            </a:r>
            <a:r>
              <a:rPr lang="en-US" dirty="0" smtClean="0"/>
              <a:t>/q-meta/q-l3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bambuk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r>
              <a:rPr lang="en-US" dirty="0" smtClean="0"/>
              <a:t>/q-svc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bambuk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114550"/>
            <a:ext cx="1676400" cy="1901321"/>
          </a:xfrm>
          <a:prstGeom prst="rect">
            <a:avLst/>
          </a:prstGeom>
          <a:noFill/>
          <a:ln>
            <a:solidFill>
              <a:srgbClr val="54AF01"/>
            </a:solidFill>
          </a:ln>
        </p:spPr>
        <p:txBody>
          <a:bodyPr wrap="none" rtlCol="0" anchor="t" anchorCtr="0">
            <a:noAutofit/>
          </a:bodyPr>
          <a:lstStyle/>
          <a:p>
            <a:pPr algn="ctr"/>
            <a:r>
              <a:rPr lang="en-US" dirty="0" smtClean="0"/>
              <a:t>Compute Node</a:t>
            </a:r>
          </a:p>
          <a:p>
            <a:pPr algn="ctr"/>
            <a:r>
              <a:rPr lang="en-US" dirty="0" smtClean="0"/>
              <a:t>n-</a:t>
            </a:r>
            <a:r>
              <a:rPr lang="en-US" dirty="0" err="1" smtClean="0"/>
              <a:t>cpu</a:t>
            </a:r>
            <a:r>
              <a:rPr lang="en-US" dirty="0" smtClean="0"/>
              <a:t>(</a:t>
            </a:r>
            <a:r>
              <a:rPr lang="en-US" dirty="0" err="1" smtClean="0"/>
              <a:t>kvm</a:t>
            </a:r>
            <a:r>
              <a:rPr lang="en-US" dirty="0" smtClean="0"/>
              <a:t>)/q-</a:t>
            </a:r>
            <a:r>
              <a:rPr lang="en-US" dirty="0" err="1" smtClean="0"/>
              <a:t>agt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3900" y="3105150"/>
            <a:ext cx="457200" cy="266700"/>
          </a:xfrm>
          <a:prstGeom prst="rect">
            <a:avLst/>
          </a:prstGeom>
          <a:noFill/>
          <a:ln>
            <a:solidFill>
              <a:srgbClr val="FF620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6201"/>
                </a:solidFill>
              </a:rPr>
              <a:t>VM</a:t>
            </a:r>
            <a:endParaRPr lang="en-US" dirty="0">
              <a:solidFill>
                <a:srgbClr val="FF620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1600" y="3111062"/>
            <a:ext cx="457200" cy="266700"/>
          </a:xfrm>
          <a:prstGeom prst="rect">
            <a:avLst/>
          </a:prstGeom>
          <a:noFill/>
          <a:ln>
            <a:solidFill>
              <a:srgbClr val="FF620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6201"/>
                </a:solidFill>
              </a:rPr>
              <a:t>VM</a:t>
            </a:r>
            <a:endParaRPr lang="en-US" dirty="0">
              <a:solidFill>
                <a:srgbClr val="FF620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900" y="3512163"/>
            <a:ext cx="457200" cy="266700"/>
          </a:xfrm>
          <a:prstGeom prst="rect">
            <a:avLst/>
          </a:prstGeom>
          <a:noFill/>
          <a:ln>
            <a:solidFill>
              <a:srgbClr val="FF620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6201"/>
                </a:solidFill>
              </a:rPr>
              <a:t>VM</a:t>
            </a:r>
            <a:endParaRPr lang="en-US" dirty="0">
              <a:solidFill>
                <a:srgbClr val="FF620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1600" y="3505200"/>
            <a:ext cx="457200" cy="266700"/>
          </a:xfrm>
          <a:prstGeom prst="rect">
            <a:avLst/>
          </a:prstGeom>
          <a:noFill/>
          <a:ln>
            <a:solidFill>
              <a:srgbClr val="FF620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6201"/>
                </a:solidFill>
              </a:rPr>
              <a:t>VM</a:t>
            </a:r>
            <a:endParaRPr lang="en-US" dirty="0">
              <a:solidFill>
                <a:srgbClr val="FF620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4600" y="2114550"/>
            <a:ext cx="1845880" cy="685800"/>
          </a:xfrm>
          <a:prstGeom prst="rect">
            <a:avLst/>
          </a:prstGeom>
          <a:noFill/>
          <a:ln>
            <a:solidFill>
              <a:srgbClr val="54AF01"/>
            </a:solidFill>
          </a:ln>
        </p:spPr>
        <p:txBody>
          <a:bodyPr wrap="none" rtlCol="0" anchor="t" anchorCtr="0">
            <a:noAutofit/>
          </a:bodyPr>
          <a:lstStyle/>
          <a:p>
            <a:pPr algn="ctr"/>
            <a:r>
              <a:rPr lang="en-US" dirty="0" smtClean="0"/>
              <a:t>Compute Node</a:t>
            </a:r>
          </a:p>
          <a:p>
            <a:pPr algn="ctr"/>
            <a:r>
              <a:rPr lang="en-US" sz="1100" dirty="0" smtClean="0"/>
              <a:t>n-</a:t>
            </a:r>
            <a:r>
              <a:rPr lang="en-US" sz="1100" dirty="0" err="1" smtClean="0"/>
              <a:t>cpu</a:t>
            </a:r>
            <a:r>
              <a:rPr lang="en-US" sz="1100" dirty="0" smtClean="0"/>
              <a:t> (jacket) / </a:t>
            </a:r>
            <a:r>
              <a:rPr lang="en-US" sz="1100" dirty="0" smtClean="0">
                <a:solidFill>
                  <a:srgbClr val="FF0000"/>
                </a:solidFill>
              </a:rPr>
              <a:t>q-</a:t>
            </a:r>
            <a:r>
              <a:rPr lang="en-US" sz="1100" dirty="0" err="1" smtClean="0">
                <a:solidFill>
                  <a:srgbClr val="FF0000"/>
                </a:solidFill>
              </a:rPr>
              <a:t>agt</a:t>
            </a:r>
            <a:r>
              <a:rPr lang="en-US" sz="1100" dirty="0" smtClean="0">
                <a:solidFill>
                  <a:srgbClr val="FF0000"/>
                </a:solidFill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</a:rPr>
              <a:t>bambuk</a:t>
            </a:r>
            <a:r>
              <a:rPr lang="en-US" sz="1100" dirty="0" smtClean="0">
                <a:solidFill>
                  <a:srgbClr val="FF0000"/>
                </a:solidFill>
              </a:rPr>
              <a:t>)?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0" y="1733550"/>
            <a:ext cx="6324600" cy="228600"/>
          </a:xfrm>
          <a:prstGeom prst="rect">
            <a:avLst/>
          </a:prstGeom>
          <a:noFill/>
          <a:ln>
            <a:solidFill>
              <a:srgbClr val="9FDFFF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9FDFFF"/>
                </a:solidFill>
              </a:rPr>
              <a:t>Standard Open Stack RPC</a:t>
            </a:r>
            <a:endParaRPr lang="en-US" dirty="0">
              <a:solidFill>
                <a:srgbClr val="9FD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3481814"/>
            <a:ext cx="1143000" cy="385336"/>
          </a:xfrm>
          <a:prstGeom prst="rect">
            <a:avLst/>
          </a:prstGeom>
          <a:noFill/>
          <a:ln>
            <a:solidFill>
              <a:srgbClr val="FF620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err="1" smtClean="0">
                <a:solidFill>
                  <a:srgbClr val="FF6201"/>
                </a:solidFill>
              </a:rPr>
              <a:t>HyperVM</a:t>
            </a:r>
            <a:endParaRPr lang="en-US" dirty="0" smtClean="0">
              <a:solidFill>
                <a:srgbClr val="FF6201"/>
              </a:solidFill>
            </a:endParaRPr>
          </a:p>
          <a:p>
            <a:pPr algn="ctr"/>
            <a:r>
              <a:rPr lang="en-US" sz="1050" dirty="0" err="1">
                <a:solidFill>
                  <a:srgbClr val="FF6201"/>
                </a:solidFill>
              </a:rPr>
              <a:t>b</a:t>
            </a:r>
            <a:r>
              <a:rPr lang="en-US" sz="1050" dirty="0" err="1" smtClean="0">
                <a:solidFill>
                  <a:srgbClr val="FF6201"/>
                </a:solidFill>
              </a:rPr>
              <a:t>ambuk</a:t>
            </a:r>
            <a:r>
              <a:rPr lang="en-US" sz="1050" dirty="0" smtClean="0">
                <a:solidFill>
                  <a:srgbClr val="FF6201"/>
                </a:solidFill>
              </a:rPr>
              <a:t>/wormhole</a:t>
            </a:r>
            <a:endParaRPr lang="en-US" sz="1050" dirty="0">
              <a:solidFill>
                <a:srgbClr val="FF620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00" y="3481814"/>
            <a:ext cx="1143000" cy="385336"/>
          </a:xfrm>
          <a:prstGeom prst="rect">
            <a:avLst/>
          </a:prstGeom>
          <a:noFill/>
          <a:ln>
            <a:solidFill>
              <a:srgbClr val="FF620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err="1" smtClean="0">
                <a:solidFill>
                  <a:srgbClr val="FF6201"/>
                </a:solidFill>
              </a:rPr>
              <a:t>HyperVM</a:t>
            </a:r>
            <a:endParaRPr lang="en-US" dirty="0" smtClean="0">
              <a:solidFill>
                <a:srgbClr val="FF6201"/>
              </a:solidFill>
            </a:endParaRPr>
          </a:p>
          <a:p>
            <a:pPr algn="ctr"/>
            <a:r>
              <a:rPr lang="en-US" sz="1050" dirty="0" err="1">
                <a:solidFill>
                  <a:srgbClr val="FF6201"/>
                </a:solidFill>
              </a:rPr>
              <a:t>b</a:t>
            </a:r>
            <a:r>
              <a:rPr lang="en-US" sz="1050" dirty="0" err="1" smtClean="0">
                <a:solidFill>
                  <a:srgbClr val="FF6201"/>
                </a:solidFill>
              </a:rPr>
              <a:t>ambuk</a:t>
            </a:r>
            <a:r>
              <a:rPr lang="en-US" sz="1050" dirty="0" smtClean="0">
                <a:solidFill>
                  <a:srgbClr val="FF6201"/>
                </a:solidFill>
              </a:rPr>
              <a:t>/wormhole</a:t>
            </a:r>
            <a:endParaRPr lang="en-US" sz="1050" dirty="0">
              <a:solidFill>
                <a:srgbClr val="FF620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0200" y="3481814"/>
            <a:ext cx="1143000" cy="385336"/>
          </a:xfrm>
          <a:prstGeom prst="rect">
            <a:avLst/>
          </a:prstGeom>
          <a:noFill/>
          <a:ln>
            <a:solidFill>
              <a:srgbClr val="FF620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err="1" smtClean="0">
                <a:solidFill>
                  <a:srgbClr val="FF6201"/>
                </a:solidFill>
              </a:rPr>
              <a:t>HyperVM</a:t>
            </a:r>
            <a:endParaRPr lang="en-US" dirty="0" smtClean="0">
              <a:solidFill>
                <a:srgbClr val="FF6201"/>
              </a:solidFill>
            </a:endParaRPr>
          </a:p>
          <a:p>
            <a:pPr algn="ctr"/>
            <a:r>
              <a:rPr lang="en-US" sz="1050" dirty="0" err="1">
                <a:solidFill>
                  <a:srgbClr val="FF6201"/>
                </a:solidFill>
              </a:rPr>
              <a:t>b</a:t>
            </a:r>
            <a:r>
              <a:rPr lang="en-US" sz="1050" dirty="0" err="1" smtClean="0">
                <a:solidFill>
                  <a:srgbClr val="FF6201"/>
                </a:solidFill>
              </a:rPr>
              <a:t>ambuk</a:t>
            </a:r>
            <a:r>
              <a:rPr lang="en-US" sz="1050" dirty="0" smtClean="0">
                <a:solidFill>
                  <a:srgbClr val="FF6201"/>
                </a:solidFill>
              </a:rPr>
              <a:t>/wormhole</a:t>
            </a:r>
            <a:endParaRPr lang="en-US" sz="1050" dirty="0">
              <a:solidFill>
                <a:srgbClr val="FF620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36180" y="3481814"/>
            <a:ext cx="1143000" cy="385336"/>
          </a:xfrm>
          <a:prstGeom prst="rect">
            <a:avLst/>
          </a:prstGeom>
          <a:noFill/>
          <a:ln>
            <a:solidFill>
              <a:srgbClr val="FF620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err="1" smtClean="0">
                <a:solidFill>
                  <a:srgbClr val="FF6201"/>
                </a:solidFill>
              </a:rPr>
              <a:t>HyperVM</a:t>
            </a:r>
            <a:endParaRPr lang="en-US" dirty="0" smtClean="0">
              <a:solidFill>
                <a:srgbClr val="FF6201"/>
              </a:solidFill>
            </a:endParaRPr>
          </a:p>
          <a:p>
            <a:pPr algn="ctr"/>
            <a:r>
              <a:rPr lang="en-US" sz="1050" dirty="0" err="1">
                <a:solidFill>
                  <a:srgbClr val="FF6201"/>
                </a:solidFill>
              </a:rPr>
              <a:t>b</a:t>
            </a:r>
            <a:r>
              <a:rPr lang="en-US" sz="1050" dirty="0" err="1" smtClean="0">
                <a:solidFill>
                  <a:srgbClr val="FF6201"/>
                </a:solidFill>
              </a:rPr>
              <a:t>ambuk</a:t>
            </a:r>
            <a:r>
              <a:rPr lang="en-US" sz="1050" dirty="0" smtClean="0">
                <a:solidFill>
                  <a:srgbClr val="FF6201"/>
                </a:solidFill>
              </a:rPr>
              <a:t>/wormhole</a:t>
            </a:r>
            <a:endParaRPr lang="en-US" sz="1050" dirty="0">
              <a:solidFill>
                <a:srgbClr val="FF620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724400" y="3177803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105400" y="3177803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7" name="Straight Connector 6"/>
          <p:cNvCxnSpPr>
            <a:stCxn id="3" idx="3"/>
            <a:endCxn id="46" idx="1"/>
          </p:cNvCxnSpPr>
          <p:nvPr/>
        </p:nvCxnSpPr>
        <p:spPr bwMode="auto">
          <a:xfrm>
            <a:off x="4838700" y="3215903"/>
            <a:ext cx="266700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6781800" y="3177803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62800" y="3177803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49" name="Straight Connector 48"/>
          <p:cNvCxnSpPr>
            <a:stCxn id="47" idx="3"/>
            <a:endCxn id="48" idx="1"/>
          </p:cNvCxnSpPr>
          <p:nvPr/>
        </p:nvCxnSpPr>
        <p:spPr bwMode="auto">
          <a:xfrm>
            <a:off x="6896100" y="3215903"/>
            <a:ext cx="266700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1981200" y="3177803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0300" y="3177803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 bwMode="auto">
          <a:xfrm>
            <a:off x="2095500" y="3215903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1981200" y="3886068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160579" y="3886068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15" name="Elbow Connector 14"/>
          <p:cNvCxnSpPr>
            <a:stCxn id="65" idx="2"/>
            <a:endCxn id="66" idx="2"/>
          </p:cNvCxnSpPr>
          <p:nvPr/>
        </p:nvCxnSpPr>
        <p:spPr bwMode="auto">
          <a:xfrm rot="16200000" flipH="1">
            <a:off x="3628039" y="2372578"/>
            <a:ext cx="12700" cy="3179379"/>
          </a:xfrm>
          <a:prstGeom prst="bentConnector3">
            <a:avLst>
              <a:gd name="adj1" fmla="val 3835866"/>
            </a:avLst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1824860" y="3886068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162800" y="3886068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70" name="Elbow Connector 69"/>
          <p:cNvCxnSpPr>
            <a:stCxn id="68" idx="2"/>
            <a:endCxn id="69" idx="2"/>
          </p:cNvCxnSpPr>
          <p:nvPr/>
        </p:nvCxnSpPr>
        <p:spPr bwMode="auto">
          <a:xfrm rot="16200000" flipH="1">
            <a:off x="4550980" y="1293298"/>
            <a:ext cx="12700" cy="5337940"/>
          </a:xfrm>
          <a:prstGeom prst="bentConnector3">
            <a:avLst>
              <a:gd name="adj1" fmla="val 4779315"/>
            </a:avLst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4512880" y="3177803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353300" y="3177803"/>
            <a:ext cx="114300" cy="76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73" name="Elbow Connector 72"/>
          <p:cNvCxnSpPr>
            <a:stCxn id="71" idx="0"/>
            <a:endCxn id="72" idx="0"/>
          </p:cNvCxnSpPr>
          <p:nvPr/>
        </p:nvCxnSpPr>
        <p:spPr bwMode="auto">
          <a:xfrm rot="5400000" flipH="1" flipV="1">
            <a:off x="5990240" y="1757593"/>
            <a:ext cx="12700" cy="2840420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088320" y="2114550"/>
            <a:ext cx="1845880" cy="685800"/>
          </a:xfrm>
          <a:prstGeom prst="rect">
            <a:avLst/>
          </a:prstGeom>
          <a:noFill/>
          <a:ln>
            <a:solidFill>
              <a:srgbClr val="54AF01"/>
            </a:solidFill>
          </a:ln>
        </p:spPr>
        <p:txBody>
          <a:bodyPr wrap="none" rtlCol="0" anchor="t" anchorCtr="0">
            <a:noAutofit/>
          </a:bodyPr>
          <a:lstStyle/>
          <a:p>
            <a:pPr algn="ctr"/>
            <a:r>
              <a:rPr lang="en-US" dirty="0" smtClean="0"/>
              <a:t>Compute Node</a:t>
            </a:r>
          </a:p>
          <a:p>
            <a:pPr algn="ctr"/>
            <a:r>
              <a:rPr lang="en-US" sz="1100" dirty="0" smtClean="0"/>
              <a:t>n-</a:t>
            </a:r>
            <a:r>
              <a:rPr lang="en-US" sz="1100" dirty="0" err="1" smtClean="0"/>
              <a:t>cpu</a:t>
            </a:r>
            <a:r>
              <a:rPr lang="en-US" sz="1100" dirty="0" smtClean="0"/>
              <a:t> (jacket) / </a:t>
            </a:r>
            <a:r>
              <a:rPr lang="en-US" sz="1100" dirty="0" smtClean="0">
                <a:solidFill>
                  <a:srgbClr val="FF0000"/>
                </a:solidFill>
              </a:rPr>
              <a:t>q-</a:t>
            </a:r>
            <a:r>
              <a:rPr lang="en-US" sz="1100" dirty="0" err="1" smtClean="0">
                <a:solidFill>
                  <a:srgbClr val="FF0000"/>
                </a:solidFill>
              </a:rPr>
              <a:t>agt</a:t>
            </a:r>
            <a:r>
              <a:rPr lang="en-US" sz="1100" dirty="0" smtClean="0">
                <a:solidFill>
                  <a:srgbClr val="FF0000"/>
                </a:solidFill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</a:rPr>
              <a:t>bambuk</a:t>
            </a:r>
            <a:r>
              <a:rPr lang="en-US" sz="1100" dirty="0" smtClean="0">
                <a:solidFill>
                  <a:srgbClr val="FF0000"/>
                </a:solidFill>
              </a:rPr>
              <a:t>)?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07620" y="2114550"/>
            <a:ext cx="1845880" cy="685800"/>
          </a:xfrm>
          <a:prstGeom prst="rect">
            <a:avLst/>
          </a:prstGeom>
          <a:noFill/>
          <a:ln>
            <a:solidFill>
              <a:srgbClr val="54AF01"/>
            </a:solidFill>
          </a:ln>
        </p:spPr>
        <p:txBody>
          <a:bodyPr wrap="none" rtlCol="0" anchor="t" anchorCtr="0">
            <a:noAutofit/>
          </a:bodyPr>
          <a:lstStyle/>
          <a:p>
            <a:pPr algn="ctr"/>
            <a:r>
              <a:rPr lang="en-US" dirty="0" smtClean="0"/>
              <a:t>Compute Node</a:t>
            </a:r>
          </a:p>
          <a:p>
            <a:pPr algn="ctr"/>
            <a:r>
              <a:rPr lang="en-US" sz="1100" dirty="0" smtClean="0"/>
              <a:t>n-</a:t>
            </a:r>
            <a:r>
              <a:rPr lang="en-US" sz="1100" dirty="0" err="1" smtClean="0"/>
              <a:t>cpu</a:t>
            </a:r>
            <a:r>
              <a:rPr lang="en-US" sz="1100" dirty="0" smtClean="0"/>
              <a:t> (jacket) / </a:t>
            </a:r>
            <a:r>
              <a:rPr lang="en-US" sz="1100" dirty="0" smtClean="0">
                <a:solidFill>
                  <a:srgbClr val="FF0000"/>
                </a:solidFill>
              </a:rPr>
              <a:t>q-</a:t>
            </a:r>
            <a:r>
              <a:rPr lang="en-US" sz="1100" dirty="0" err="1" smtClean="0">
                <a:solidFill>
                  <a:srgbClr val="FF0000"/>
                </a:solidFill>
              </a:rPr>
              <a:t>agt</a:t>
            </a:r>
            <a:r>
              <a:rPr lang="en-US" sz="1100" dirty="0" smtClean="0">
                <a:solidFill>
                  <a:srgbClr val="FF0000"/>
                </a:solidFill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</a:rPr>
              <a:t>bambuk</a:t>
            </a:r>
            <a:r>
              <a:rPr lang="en-US" sz="1100" dirty="0" smtClean="0">
                <a:solidFill>
                  <a:srgbClr val="FF0000"/>
                </a:solidFill>
              </a:rPr>
              <a:t>)?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4986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">
  <a:themeElements>
    <a:clrScheme name="1_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1_default">
      <a:majorFont>
        <a:latin typeface="FrutigerNext LT Medium"/>
        <a:ea typeface="华文细黑"/>
        <a:cs typeface="SimSun"/>
      </a:majorFont>
      <a:minorFont>
        <a:latin typeface="FrutigerNext LT Medium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6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noFill/>
        <a:ln w="1905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 generic 2015</Template>
  <TotalTime>11398</TotalTime>
  <Words>70</Words>
  <Application>Microsoft Office PowerPoint</Application>
  <PresentationFormat>On-screen Show (16:9)</PresentationFormat>
  <Paragraphs>32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3</vt:i4>
      </vt:variant>
    </vt:vector>
  </HeadingPairs>
  <TitlesOfParts>
    <vt:vector size="6" baseType="lpstr">
      <vt:lpstr>1_default</vt:lpstr>
      <vt:lpstr>Brainstorming Subject Hybrid-cloud Networking life without Tri-Circle</vt:lpstr>
      <vt:lpstr>Can be legacy or DVR</vt:lpstr>
      <vt:lpstr>aws1</vt:lpstr>
      <vt:lpstr>aws2</vt:lpstr>
      <vt:lpstr>aws3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HyperVM / HyperSwtich sequence diagrams</dc:title>
  <dc:creator>Eshed Gal Or</dc:creator>
  <cp:lastModifiedBy>Lionel Zerbib</cp:lastModifiedBy>
  <cp:revision>313</cp:revision>
  <dcterms:created xsi:type="dcterms:W3CDTF">2015-06-14T11:25:51Z</dcterms:created>
  <dcterms:modified xsi:type="dcterms:W3CDTF">2016-06-28T07:59:16Z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1435653761</vt:lpwstr>
  </property>
</Properties>
</file>