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9" r:id="rId3"/>
    <p:sldId id="260" r:id="rId4"/>
    <p:sldId id="261" r:id="rId5"/>
    <p:sldId id="262" r:id="rId6"/>
    <p:sldId id="263" r:id="rId7"/>
    <p:sldId id="265" r:id="rId8"/>
    <p:sldId id="264" r:id="rId9"/>
    <p:sldId id="266" r:id="rId10"/>
    <p:sldId id="267" r:id="rId11"/>
    <p:sldId id="268" r:id="rId12"/>
    <p:sldId id="272" r:id="rId13"/>
    <p:sldId id="273" r:id="rId14"/>
    <p:sldId id="274" r:id="rId15"/>
    <p:sldId id="275" r:id="rId16"/>
    <p:sldId id="276" r:id="rId17"/>
    <p:sldId id="269"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E6BBE-59AA-D6DA-568C-B5D20857EB9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A7400405-4587-ED6B-29A2-064CD92BE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6A9814D-DFB9-3C27-15C8-9910049F0DA2}"/>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0480C090-FD7C-1534-6C4C-19FDD912B4B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76083EB-517F-4347-0040-CCBC364B0B3B}"/>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5857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D7315E-4AAA-E0A8-2CCB-0A80ACBD604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4CD2703-9698-467B-679C-C5FF2020034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62370E9-1BDB-264A-D041-B5038FBEF083}"/>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3E9CD838-7D20-F863-1CD3-0538ADDE474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B62F4EE-C61C-5736-64D6-AC26DE6A8B3E}"/>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183118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CA3053C-A106-D15B-C665-C46469EBF7C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204C084-32B7-097E-A901-2054E30BEE0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478C53A-C9D7-35D0-4FF8-9A315CAF33C2}"/>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354A669D-040B-81C1-A80F-A44BFC59125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74DFDDF-CA08-9B8A-5CEC-3430DFDF8C35}"/>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371745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10EEDF-F917-10AD-C6E7-2D3025FEAAF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A41FA3B-EE6B-DFE5-FC36-FE1A499354B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4C1D987-537E-BE0D-AA76-AA2F6DEF58E8}"/>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6F8B3434-926F-8CAD-470C-E3B7972226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012DD65-0268-10CC-4924-0C9B9F0ED979}"/>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426952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6EFE3F-4CE5-520E-922D-37E086B6478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01DC169-1066-D54D-95B7-70AF7602F5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E54E8D9-9DAD-95C8-52F9-CF3BE0221C70}"/>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FDAB3843-D79C-C7D8-211B-0CAC51BBC84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4986E6F-ECE4-43EA-7A71-1348C45B9BE2}"/>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163733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3A484A-ACF7-01A8-EEEC-4D1CA490E16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683E033-FAE9-9CF5-3F4B-B23C0052918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133A3F1-654D-59B7-C9F7-EA633805529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1E3D802-E1A5-8C4F-30E5-E0F493765C0C}"/>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6" name="מציין מיקום של כותרת תחתונה 5">
            <a:extLst>
              <a:ext uri="{FF2B5EF4-FFF2-40B4-BE49-F238E27FC236}">
                <a16:creationId xmlns:a16="http://schemas.microsoft.com/office/drawing/2014/main" id="{40BA87D1-FE5B-63B1-1CAE-2A13D491284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729F721-476F-804C-0774-C215EEE11338}"/>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11334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38350E-AC0A-4601-A3B2-D695453360A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040C61-D19C-8AA5-7D37-10A8BA644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151492F-0AA3-D283-7276-50456DFDCE0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0EEEEC1-3C5E-5FAD-67BD-B4A0DB495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D953E75-64E8-ABB4-D99F-FE63AB53CC8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7CB7962-7703-C74E-52B0-B25390101E14}"/>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8" name="מציין מיקום של כותרת תחתונה 7">
            <a:extLst>
              <a:ext uri="{FF2B5EF4-FFF2-40B4-BE49-F238E27FC236}">
                <a16:creationId xmlns:a16="http://schemas.microsoft.com/office/drawing/2014/main" id="{3E4129E7-643E-CB39-C492-8131A54EC090}"/>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4D166D64-E806-D09C-92A2-6F4C8D23D4B5}"/>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404042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1B11B2-9727-03A3-C034-FE55BCDDFF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3E06A9A-59E9-640C-BCD3-2946BB831209}"/>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4" name="מציין מיקום של כותרת תחתונה 3">
            <a:extLst>
              <a:ext uri="{FF2B5EF4-FFF2-40B4-BE49-F238E27FC236}">
                <a16:creationId xmlns:a16="http://schemas.microsoft.com/office/drawing/2014/main" id="{5C817B42-7567-E07B-8FC2-1CEEAD562E4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76C11310-5E6A-739E-C905-DFB4729ABBD4}"/>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85449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8ACA3C1-51AC-0C6B-1566-930340E3AD07}"/>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3" name="מציין מיקום של כותרת תחתונה 2">
            <a:extLst>
              <a:ext uri="{FF2B5EF4-FFF2-40B4-BE49-F238E27FC236}">
                <a16:creationId xmlns:a16="http://schemas.microsoft.com/office/drawing/2014/main" id="{382A0ABC-475E-D71F-65CC-9BF1AF5BAB0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31F00EE-73D8-2DD3-0BA2-20E3AF49ABE9}"/>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90175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1BCA3D-59DF-1300-1E86-DC9C9795A89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7F35E53-8133-8BFC-4AB7-51DFB4B71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E129808-0B4B-93C2-F9FB-93E1BF77C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1596AC2-6D3F-FBDB-A66F-23CE74A6A9F6}"/>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6" name="מציין מיקום של כותרת תחתונה 5">
            <a:extLst>
              <a:ext uri="{FF2B5EF4-FFF2-40B4-BE49-F238E27FC236}">
                <a16:creationId xmlns:a16="http://schemas.microsoft.com/office/drawing/2014/main" id="{FE8A79C2-87BE-02A3-94B6-530277B883B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916A4D9-B9EA-99DB-3BA2-80A57A419B61}"/>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328659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C59088-D3D4-6502-07DA-4DF37BFD76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9346AE4-A021-0757-806D-899447FF0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B988535-C24D-814F-EB66-A9BB4EF48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22E8085-D282-05FB-BECF-A10C0B95CDEC}"/>
              </a:ext>
            </a:extLst>
          </p:cNvPr>
          <p:cNvSpPr>
            <a:spLocks noGrp="1"/>
          </p:cNvSpPr>
          <p:nvPr>
            <p:ph type="dt" sz="half" idx="10"/>
          </p:nvPr>
        </p:nvSpPr>
        <p:spPr/>
        <p:txBody>
          <a:bodyPr/>
          <a:lstStyle/>
          <a:p>
            <a:fld id="{D12676C9-1946-4B4E-BE47-2AB385DF6FDD}" type="datetimeFigureOut">
              <a:rPr lang="he-IL" smtClean="0"/>
              <a:t>ל'/שבט/תשפ"ה</a:t>
            </a:fld>
            <a:endParaRPr lang="he-IL"/>
          </a:p>
        </p:txBody>
      </p:sp>
      <p:sp>
        <p:nvSpPr>
          <p:cNvPr id="6" name="מציין מיקום של כותרת תחתונה 5">
            <a:extLst>
              <a:ext uri="{FF2B5EF4-FFF2-40B4-BE49-F238E27FC236}">
                <a16:creationId xmlns:a16="http://schemas.microsoft.com/office/drawing/2014/main" id="{F51732AF-AE63-DAB0-7D0C-4172487C289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F70C8CA-85BB-6AD7-A864-CE433CD18D29}"/>
              </a:ext>
            </a:extLst>
          </p:cNvPr>
          <p:cNvSpPr>
            <a:spLocks noGrp="1"/>
          </p:cNvSpPr>
          <p:nvPr>
            <p:ph type="sldNum" sz="quarter" idx="12"/>
          </p:nvPr>
        </p:nvSpPr>
        <p:spPr/>
        <p:txBody>
          <a:bodyPr/>
          <a:lstStyle/>
          <a:p>
            <a:fld id="{1DB05661-8F15-40B3-8963-5A38839F7670}" type="slidenum">
              <a:rPr lang="he-IL" smtClean="0"/>
              <a:t>‹#›</a:t>
            </a:fld>
            <a:endParaRPr lang="he-IL"/>
          </a:p>
        </p:txBody>
      </p:sp>
    </p:spTree>
    <p:extLst>
      <p:ext uri="{BB962C8B-B14F-4D97-AF65-F5344CB8AC3E}">
        <p14:creationId xmlns:p14="http://schemas.microsoft.com/office/powerpoint/2010/main" val="275094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8C833CA7-D2D5-8236-5943-C58CD7F6024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3CD2C3D-823E-ADF7-67F8-8BAC7D42BE2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42C9B9D-1FEC-43E4-A7AF-C7B527D07CD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D12676C9-1946-4B4E-BE47-2AB385DF6FDD}" type="datetimeFigureOut">
              <a:rPr lang="he-IL" smtClean="0"/>
              <a:t>ל'/שבט/תשפ"ה</a:t>
            </a:fld>
            <a:endParaRPr lang="he-IL"/>
          </a:p>
        </p:txBody>
      </p:sp>
      <p:sp>
        <p:nvSpPr>
          <p:cNvPr id="5" name="מציין מיקום של כותרת תחתונה 4">
            <a:extLst>
              <a:ext uri="{FF2B5EF4-FFF2-40B4-BE49-F238E27FC236}">
                <a16:creationId xmlns:a16="http://schemas.microsoft.com/office/drawing/2014/main" id="{92E7198D-B701-CABA-BA97-8E9CCB26D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7139B9C-0F71-1606-989A-9A9C55A53B2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1DB05661-8F15-40B3-8963-5A38839F7670}" type="slidenum">
              <a:rPr lang="he-IL" smtClean="0"/>
              <a:t>‹#›</a:t>
            </a:fld>
            <a:endParaRPr lang="he-IL"/>
          </a:p>
        </p:txBody>
      </p:sp>
    </p:spTree>
    <p:extLst>
      <p:ext uri="{BB962C8B-B14F-4D97-AF65-F5344CB8AC3E}">
        <p14:creationId xmlns:p14="http://schemas.microsoft.com/office/powerpoint/2010/main" val="152081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67A0992-3A6E-0BE8-8D58-6E92BF4012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סיווג ספרות באמצעות מקודדים עצמיים</a:t>
            </a:r>
          </a:p>
        </p:txBody>
      </p:sp>
      <p:pic>
        <p:nvPicPr>
          <p:cNvPr id="7" name="תמונה 6" descr="תמונה שמכילה מקלדת, צילום מסך, ידית&#10;&#10;התיאור נוצר באופן אוטומטי">
            <a:extLst>
              <a:ext uri="{FF2B5EF4-FFF2-40B4-BE49-F238E27FC236}">
                <a16:creationId xmlns:a16="http://schemas.microsoft.com/office/drawing/2014/main" id="{F9A856C4-649D-4C44-97B5-E2A39EC73285}"/>
              </a:ext>
            </a:extLst>
          </p:cNvPr>
          <p:cNvPicPr>
            <a:picLocks noChangeAspect="1"/>
          </p:cNvPicPr>
          <p:nvPr/>
        </p:nvPicPr>
        <p:blipFill>
          <a:blip r:embed="rId2"/>
          <a:stretch>
            <a:fillRect/>
          </a:stretch>
        </p:blipFill>
        <p:spPr>
          <a:xfrm>
            <a:off x="643467" y="1745839"/>
            <a:ext cx="10905066" cy="4252974"/>
          </a:xfrm>
          <a:prstGeom prst="rect">
            <a:avLst/>
          </a:prstGeom>
        </p:spPr>
      </p:pic>
    </p:spTree>
    <p:extLst>
      <p:ext uri="{BB962C8B-B14F-4D97-AF65-F5344CB8AC3E}">
        <p14:creationId xmlns:p14="http://schemas.microsoft.com/office/powerpoint/2010/main" val="337148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D831B-0D2D-1AA6-CC50-5F563F880BA2}"/>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3C43624-E325-B36A-7503-35C29176627B}"/>
              </a:ext>
            </a:extLst>
          </p:cNvPr>
          <p:cNvSpPr>
            <a:spLocks noGrp="1"/>
          </p:cNvSpPr>
          <p:nvPr>
            <p:ph idx="1"/>
          </p:nvPr>
        </p:nvSpPr>
        <p:spPr>
          <a:xfrm>
            <a:off x="9212826" y="1524001"/>
            <a:ext cx="2847094" cy="5250970"/>
          </a:xfrm>
        </p:spPr>
        <p:txBody>
          <a:bodyPr>
            <a:normAutofit/>
          </a:bodyPr>
          <a:lstStyle/>
          <a:p>
            <a:r>
              <a:rPr lang="he-IL" sz="2200" dirty="0">
                <a:cs typeface="Arial" panose="020B0604020202020204" pitchFamily="34" charset="0"/>
              </a:rPr>
              <a:t>לאחר שאימנו את המקודדים העצמיים. </a:t>
            </a:r>
            <a:br>
              <a:rPr lang="en-US" sz="2200" dirty="0">
                <a:cs typeface="Arial" panose="020B0604020202020204" pitchFamily="34" charset="0"/>
              </a:rPr>
            </a:br>
            <a:r>
              <a:rPr lang="he-IL" sz="2200" dirty="0">
                <a:cs typeface="Arial" panose="020B0604020202020204" pitchFamily="34" charset="0"/>
              </a:rPr>
              <a:t>נרצה לבנות תהליך שבו אנחנו מריצים את כל התמונות לכל אחד מה10 מקודדים ואז בודקים מה השגיאה הריבועית הממוצעת לכל אחת מהתמונות.</a:t>
            </a:r>
            <a:endParaRPr lang="he-IL" sz="2200" dirty="0"/>
          </a:p>
        </p:txBody>
      </p:sp>
      <p:sp>
        <p:nvSpPr>
          <p:cNvPr id="10" name="כותרת 9">
            <a:extLst>
              <a:ext uri="{FF2B5EF4-FFF2-40B4-BE49-F238E27FC236}">
                <a16:creationId xmlns:a16="http://schemas.microsoft.com/office/drawing/2014/main" id="{70CB9C69-4009-F6D9-7764-FBE63579904A}"/>
              </a:ext>
            </a:extLst>
          </p:cNvPr>
          <p:cNvSpPr>
            <a:spLocks noGrp="1"/>
          </p:cNvSpPr>
          <p:nvPr>
            <p:ph type="title"/>
          </p:nvPr>
        </p:nvSpPr>
        <p:spPr>
          <a:xfrm>
            <a:off x="838200" y="83029"/>
            <a:ext cx="11353800" cy="1607659"/>
          </a:xfrm>
        </p:spPr>
        <p:txBody>
          <a:bodyPr/>
          <a:lstStyle/>
          <a:p>
            <a:r>
              <a:rPr lang="he-IL" dirty="0"/>
              <a:t>חיזוי תוצאות</a:t>
            </a:r>
            <a:br>
              <a:rPr lang="en-US" dirty="0"/>
            </a:br>
            <a:r>
              <a:rPr lang="he-IL" dirty="0"/>
              <a:t> סופי</a:t>
            </a:r>
          </a:p>
        </p:txBody>
      </p:sp>
      <p:pic>
        <p:nvPicPr>
          <p:cNvPr id="5" name="תמונה 4">
            <a:extLst>
              <a:ext uri="{FF2B5EF4-FFF2-40B4-BE49-F238E27FC236}">
                <a16:creationId xmlns:a16="http://schemas.microsoft.com/office/drawing/2014/main" id="{20FB48EC-890E-E162-6E77-592840B3845B}"/>
              </a:ext>
            </a:extLst>
          </p:cNvPr>
          <p:cNvPicPr>
            <a:picLocks noChangeAspect="1"/>
          </p:cNvPicPr>
          <p:nvPr/>
        </p:nvPicPr>
        <p:blipFill>
          <a:blip r:embed="rId2"/>
          <a:stretch>
            <a:fillRect/>
          </a:stretch>
        </p:blipFill>
        <p:spPr>
          <a:xfrm>
            <a:off x="355600" y="135385"/>
            <a:ext cx="8611638" cy="4154676"/>
          </a:xfrm>
          <a:prstGeom prst="rect">
            <a:avLst/>
          </a:prstGeom>
        </p:spPr>
      </p:pic>
      <p:pic>
        <p:nvPicPr>
          <p:cNvPr id="8" name="תמונה 7">
            <a:extLst>
              <a:ext uri="{FF2B5EF4-FFF2-40B4-BE49-F238E27FC236}">
                <a16:creationId xmlns:a16="http://schemas.microsoft.com/office/drawing/2014/main" id="{51ABC0B2-F3AD-4E35-D126-CDDF7F3B23A9}"/>
              </a:ext>
            </a:extLst>
          </p:cNvPr>
          <p:cNvPicPr>
            <a:picLocks noChangeAspect="1"/>
          </p:cNvPicPr>
          <p:nvPr/>
        </p:nvPicPr>
        <p:blipFill>
          <a:blip r:embed="rId3"/>
          <a:stretch>
            <a:fillRect/>
          </a:stretch>
        </p:blipFill>
        <p:spPr>
          <a:xfrm>
            <a:off x="335281" y="4714061"/>
            <a:ext cx="8154538" cy="1648055"/>
          </a:xfrm>
          <a:prstGeom prst="rect">
            <a:avLst/>
          </a:prstGeom>
        </p:spPr>
      </p:pic>
      <p:pic>
        <p:nvPicPr>
          <p:cNvPr id="4" name="תמונה 3">
            <a:extLst>
              <a:ext uri="{FF2B5EF4-FFF2-40B4-BE49-F238E27FC236}">
                <a16:creationId xmlns:a16="http://schemas.microsoft.com/office/drawing/2014/main" id="{13DC133E-9A7B-91FE-31F4-9D1A3B01E6D2}"/>
              </a:ext>
            </a:extLst>
          </p:cNvPr>
          <p:cNvPicPr>
            <a:picLocks noChangeAspect="1"/>
          </p:cNvPicPr>
          <p:nvPr/>
        </p:nvPicPr>
        <p:blipFill>
          <a:blip r:embed="rId4"/>
          <a:stretch>
            <a:fillRect/>
          </a:stretch>
        </p:blipFill>
        <p:spPr>
          <a:xfrm>
            <a:off x="8325599" y="4526757"/>
            <a:ext cx="3734321" cy="2248214"/>
          </a:xfrm>
          <a:prstGeom prst="rect">
            <a:avLst/>
          </a:prstGeom>
        </p:spPr>
      </p:pic>
    </p:spTree>
    <p:extLst>
      <p:ext uri="{BB962C8B-B14F-4D97-AF65-F5344CB8AC3E}">
        <p14:creationId xmlns:p14="http://schemas.microsoft.com/office/powerpoint/2010/main" val="412165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31F34-EFD6-78F5-4E16-D896FFAA2012}"/>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45C1739-6D79-8941-7C7F-7F2C593115F8}"/>
              </a:ext>
            </a:extLst>
          </p:cNvPr>
          <p:cNvSpPr>
            <a:spLocks noGrp="1"/>
          </p:cNvSpPr>
          <p:nvPr>
            <p:ph idx="1"/>
          </p:nvPr>
        </p:nvSpPr>
        <p:spPr>
          <a:xfrm>
            <a:off x="9212826" y="1524001"/>
            <a:ext cx="2847094" cy="5250970"/>
          </a:xfrm>
        </p:spPr>
        <p:txBody>
          <a:bodyPr>
            <a:normAutofit/>
          </a:bodyPr>
          <a:lstStyle/>
          <a:p>
            <a:r>
              <a:rPr lang="he-IL" sz="2200" dirty="0">
                <a:cs typeface="Arial" panose="020B0604020202020204" pitchFamily="34" charset="0"/>
              </a:rPr>
              <a:t>המקודדים משיגים לאחר אימון קצר יחסית של </a:t>
            </a:r>
            <a:r>
              <a:rPr lang="en-US" sz="2200" dirty="0">
                <a:cs typeface="Arial" panose="020B0604020202020204" pitchFamily="34" charset="0"/>
              </a:rPr>
              <a:t>1000 epoch</a:t>
            </a:r>
            <a:r>
              <a:rPr lang="he-IL" sz="2200" dirty="0">
                <a:cs typeface="Arial" panose="020B0604020202020204" pitchFamily="34" charset="0"/>
              </a:rPr>
              <a:t> לכל אחד ( הרצתי על </a:t>
            </a:r>
            <a:r>
              <a:rPr lang="en-US" sz="2200" dirty="0">
                <a:cs typeface="Arial" panose="020B0604020202020204" pitchFamily="34" charset="0"/>
              </a:rPr>
              <a:t>CPU</a:t>
            </a:r>
            <a:r>
              <a:rPr lang="he-IL" sz="2200" dirty="0">
                <a:cs typeface="Arial" panose="020B0604020202020204" pitchFamily="34" charset="0"/>
              </a:rPr>
              <a:t>). תוצאות של</a:t>
            </a:r>
            <a:br>
              <a:rPr lang="en-US" sz="2200" dirty="0">
                <a:cs typeface="Arial" panose="020B0604020202020204" pitchFamily="34" charset="0"/>
              </a:rPr>
            </a:br>
            <a:r>
              <a:rPr lang="he-IL" sz="2200" dirty="0">
                <a:cs typeface="Arial" panose="020B0604020202020204" pitchFamily="34" charset="0"/>
              </a:rPr>
              <a:t>96.3% דיוק על ה</a:t>
            </a:r>
            <a:br>
              <a:rPr lang="en-US" sz="2200" dirty="0">
                <a:cs typeface="Arial" panose="020B0604020202020204" pitchFamily="34" charset="0"/>
              </a:rPr>
            </a:br>
            <a:r>
              <a:rPr lang="en-US" sz="2200" dirty="0">
                <a:cs typeface="Arial" panose="020B0604020202020204" pitchFamily="34" charset="0"/>
              </a:rPr>
              <a:t>test set</a:t>
            </a:r>
            <a:r>
              <a:rPr lang="he-IL" sz="2200" dirty="0">
                <a:cs typeface="Arial" panose="020B0604020202020204" pitchFamily="34" charset="0"/>
              </a:rPr>
              <a:t>.</a:t>
            </a:r>
            <a:endParaRPr lang="he-IL" sz="2200" dirty="0"/>
          </a:p>
        </p:txBody>
      </p:sp>
      <p:sp>
        <p:nvSpPr>
          <p:cNvPr id="10" name="כותרת 9">
            <a:extLst>
              <a:ext uri="{FF2B5EF4-FFF2-40B4-BE49-F238E27FC236}">
                <a16:creationId xmlns:a16="http://schemas.microsoft.com/office/drawing/2014/main" id="{FB7B21E5-0FC6-6C09-7F57-23A73A40AC7E}"/>
              </a:ext>
            </a:extLst>
          </p:cNvPr>
          <p:cNvSpPr>
            <a:spLocks noGrp="1"/>
          </p:cNvSpPr>
          <p:nvPr>
            <p:ph type="title"/>
          </p:nvPr>
        </p:nvSpPr>
        <p:spPr>
          <a:xfrm>
            <a:off x="838200" y="83029"/>
            <a:ext cx="11353800" cy="1607659"/>
          </a:xfrm>
        </p:spPr>
        <p:txBody>
          <a:bodyPr/>
          <a:lstStyle/>
          <a:p>
            <a:r>
              <a:rPr lang="he-IL" dirty="0"/>
              <a:t>תוצאות סופיות</a:t>
            </a:r>
          </a:p>
        </p:txBody>
      </p:sp>
      <p:pic>
        <p:nvPicPr>
          <p:cNvPr id="8" name="תמונה 7">
            <a:extLst>
              <a:ext uri="{FF2B5EF4-FFF2-40B4-BE49-F238E27FC236}">
                <a16:creationId xmlns:a16="http://schemas.microsoft.com/office/drawing/2014/main" id="{6BED4382-72A1-2DC4-1633-7A77F24394CA}"/>
              </a:ext>
            </a:extLst>
          </p:cNvPr>
          <p:cNvPicPr>
            <a:picLocks noChangeAspect="1"/>
          </p:cNvPicPr>
          <p:nvPr/>
        </p:nvPicPr>
        <p:blipFill>
          <a:blip r:embed="rId2"/>
          <a:stretch>
            <a:fillRect/>
          </a:stretch>
        </p:blipFill>
        <p:spPr>
          <a:xfrm>
            <a:off x="386081" y="866660"/>
            <a:ext cx="8154538" cy="1648055"/>
          </a:xfrm>
          <a:prstGeom prst="rect">
            <a:avLst/>
          </a:prstGeom>
        </p:spPr>
      </p:pic>
      <p:pic>
        <p:nvPicPr>
          <p:cNvPr id="4" name="תמונה 3">
            <a:extLst>
              <a:ext uri="{FF2B5EF4-FFF2-40B4-BE49-F238E27FC236}">
                <a16:creationId xmlns:a16="http://schemas.microsoft.com/office/drawing/2014/main" id="{A2F0824F-4DAC-773E-392C-3B5F8CA0E3BC}"/>
              </a:ext>
            </a:extLst>
          </p:cNvPr>
          <p:cNvPicPr>
            <a:picLocks noChangeAspect="1"/>
          </p:cNvPicPr>
          <p:nvPr/>
        </p:nvPicPr>
        <p:blipFill>
          <a:blip r:embed="rId3"/>
          <a:stretch>
            <a:fillRect/>
          </a:stretch>
        </p:blipFill>
        <p:spPr>
          <a:xfrm>
            <a:off x="1933555" y="2651611"/>
            <a:ext cx="4829849" cy="2886478"/>
          </a:xfrm>
          <a:prstGeom prst="rect">
            <a:avLst/>
          </a:prstGeom>
        </p:spPr>
      </p:pic>
      <p:pic>
        <p:nvPicPr>
          <p:cNvPr id="5" name="תמונה 4">
            <a:extLst>
              <a:ext uri="{FF2B5EF4-FFF2-40B4-BE49-F238E27FC236}">
                <a16:creationId xmlns:a16="http://schemas.microsoft.com/office/drawing/2014/main" id="{5F6D7D95-A0B3-6E30-70F9-7294C2CFF5C9}"/>
              </a:ext>
            </a:extLst>
          </p:cNvPr>
          <p:cNvPicPr>
            <a:picLocks noChangeAspect="1"/>
          </p:cNvPicPr>
          <p:nvPr/>
        </p:nvPicPr>
        <p:blipFill>
          <a:blip r:embed="rId4"/>
          <a:stretch>
            <a:fillRect/>
          </a:stretch>
        </p:blipFill>
        <p:spPr>
          <a:xfrm>
            <a:off x="7837277" y="4209892"/>
            <a:ext cx="3734321" cy="2248214"/>
          </a:xfrm>
          <a:prstGeom prst="rect">
            <a:avLst/>
          </a:prstGeom>
        </p:spPr>
      </p:pic>
    </p:spTree>
    <p:extLst>
      <p:ext uri="{BB962C8B-B14F-4D97-AF65-F5344CB8AC3E}">
        <p14:creationId xmlns:p14="http://schemas.microsoft.com/office/powerpoint/2010/main" val="121237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789B0-15B8-F764-5C43-8E6ABABC5D3D}"/>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44DB0B9-C41D-3641-4525-5525B70BF01E}"/>
              </a:ext>
            </a:extLst>
          </p:cNvPr>
          <p:cNvSpPr>
            <a:spLocks noGrp="1"/>
          </p:cNvSpPr>
          <p:nvPr>
            <p:ph idx="1"/>
          </p:nvPr>
        </p:nvSpPr>
        <p:spPr>
          <a:xfrm>
            <a:off x="9850906" y="1524001"/>
            <a:ext cx="2432534" cy="5250970"/>
          </a:xfrm>
        </p:spPr>
        <p:txBody>
          <a:bodyPr>
            <a:normAutofit/>
          </a:bodyPr>
          <a:lstStyle/>
          <a:p>
            <a:r>
              <a:rPr lang="he-IL" sz="2200">
                <a:cs typeface="Arial" panose="020B0604020202020204" pitchFamily="34" charset="0"/>
              </a:rPr>
              <a:t>נבחר 4 רקעים ונשמור אותם בשחור לבן כולל הגדלים שלהם.</a:t>
            </a:r>
            <a:endParaRPr lang="he-IL" sz="2200" dirty="0"/>
          </a:p>
        </p:txBody>
      </p:sp>
      <p:sp>
        <p:nvSpPr>
          <p:cNvPr id="10" name="כותרת 9">
            <a:extLst>
              <a:ext uri="{FF2B5EF4-FFF2-40B4-BE49-F238E27FC236}">
                <a16:creationId xmlns:a16="http://schemas.microsoft.com/office/drawing/2014/main" id="{0A604087-3356-5235-E845-945D0CCA5D4F}"/>
              </a:ext>
            </a:extLst>
          </p:cNvPr>
          <p:cNvSpPr>
            <a:spLocks noGrp="1"/>
          </p:cNvSpPr>
          <p:nvPr>
            <p:ph type="title"/>
          </p:nvPr>
        </p:nvSpPr>
        <p:spPr>
          <a:xfrm>
            <a:off x="838200" y="83029"/>
            <a:ext cx="11353800" cy="1607659"/>
          </a:xfrm>
        </p:spPr>
        <p:txBody>
          <a:bodyPr/>
          <a:lstStyle/>
          <a:p>
            <a:r>
              <a:rPr lang="en-US"/>
              <a:t>Object detection using autoencoders</a:t>
            </a:r>
            <a:endParaRPr lang="he-IL" dirty="0"/>
          </a:p>
        </p:txBody>
      </p:sp>
      <p:pic>
        <p:nvPicPr>
          <p:cNvPr id="4" name="תמונה 3">
            <a:extLst>
              <a:ext uri="{FF2B5EF4-FFF2-40B4-BE49-F238E27FC236}">
                <a16:creationId xmlns:a16="http://schemas.microsoft.com/office/drawing/2014/main" id="{59A94126-3647-D00E-9482-ED4FFE696DE7}"/>
              </a:ext>
            </a:extLst>
          </p:cNvPr>
          <p:cNvPicPr>
            <a:picLocks noChangeAspect="1"/>
          </p:cNvPicPr>
          <p:nvPr/>
        </p:nvPicPr>
        <p:blipFill>
          <a:blip r:embed="rId2"/>
          <a:stretch>
            <a:fillRect/>
          </a:stretch>
        </p:blipFill>
        <p:spPr>
          <a:xfrm>
            <a:off x="5733158" y="1328092"/>
            <a:ext cx="4233070" cy="2368837"/>
          </a:xfrm>
          <a:prstGeom prst="rect">
            <a:avLst/>
          </a:prstGeom>
        </p:spPr>
      </p:pic>
      <p:pic>
        <p:nvPicPr>
          <p:cNvPr id="6" name="תמונה 5">
            <a:extLst>
              <a:ext uri="{FF2B5EF4-FFF2-40B4-BE49-F238E27FC236}">
                <a16:creationId xmlns:a16="http://schemas.microsoft.com/office/drawing/2014/main" id="{C425F4AC-09CB-6756-5A31-A0784B57BD5E}"/>
              </a:ext>
            </a:extLst>
          </p:cNvPr>
          <p:cNvPicPr>
            <a:picLocks noChangeAspect="1"/>
          </p:cNvPicPr>
          <p:nvPr/>
        </p:nvPicPr>
        <p:blipFill>
          <a:blip r:embed="rId3"/>
          <a:stretch>
            <a:fillRect/>
          </a:stretch>
        </p:blipFill>
        <p:spPr>
          <a:xfrm>
            <a:off x="184620" y="3899045"/>
            <a:ext cx="3645700" cy="1849976"/>
          </a:xfrm>
          <a:prstGeom prst="rect">
            <a:avLst/>
          </a:prstGeom>
        </p:spPr>
      </p:pic>
      <p:pic>
        <p:nvPicPr>
          <p:cNvPr id="8" name="תמונה 7">
            <a:extLst>
              <a:ext uri="{FF2B5EF4-FFF2-40B4-BE49-F238E27FC236}">
                <a16:creationId xmlns:a16="http://schemas.microsoft.com/office/drawing/2014/main" id="{9FE89C09-134B-AB1C-C981-01C17A7849A1}"/>
              </a:ext>
            </a:extLst>
          </p:cNvPr>
          <p:cNvPicPr>
            <a:picLocks noChangeAspect="1"/>
          </p:cNvPicPr>
          <p:nvPr/>
        </p:nvPicPr>
        <p:blipFill>
          <a:blip r:embed="rId4"/>
          <a:stretch>
            <a:fillRect/>
          </a:stretch>
        </p:blipFill>
        <p:spPr>
          <a:xfrm>
            <a:off x="3830320" y="3849925"/>
            <a:ext cx="3169920" cy="1899096"/>
          </a:xfrm>
          <a:prstGeom prst="rect">
            <a:avLst/>
          </a:prstGeom>
        </p:spPr>
      </p:pic>
      <p:pic>
        <p:nvPicPr>
          <p:cNvPr id="13" name="תמונה 12">
            <a:extLst>
              <a:ext uri="{FF2B5EF4-FFF2-40B4-BE49-F238E27FC236}">
                <a16:creationId xmlns:a16="http://schemas.microsoft.com/office/drawing/2014/main" id="{32202475-B0CA-3861-6891-17FEAF81E06D}"/>
              </a:ext>
            </a:extLst>
          </p:cNvPr>
          <p:cNvPicPr>
            <a:picLocks noChangeAspect="1"/>
          </p:cNvPicPr>
          <p:nvPr/>
        </p:nvPicPr>
        <p:blipFill>
          <a:blip r:embed="rId5"/>
          <a:stretch>
            <a:fillRect/>
          </a:stretch>
        </p:blipFill>
        <p:spPr>
          <a:xfrm>
            <a:off x="7134102" y="3771671"/>
            <a:ext cx="3810996" cy="1977350"/>
          </a:xfrm>
          <a:prstGeom prst="rect">
            <a:avLst/>
          </a:prstGeom>
        </p:spPr>
      </p:pic>
      <p:pic>
        <p:nvPicPr>
          <p:cNvPr id="17" name="תמונה 16">
            <a:extLst>
              <a:ext uri="{FF2B5EF4-FFF2-40B4-BE49-F238E27FC236}">
                <a16:creationId xmlns:a16="http://schemas.microsoft.com/office/drawing/2014/main" id="{7C7608B8-15C6-5434-9D54-2483740922BA}"/>
              </a:ext>
            </a:extLst>
          </p:cNvPr>
          <p:cNvPicPr>
            <a:picLocks noChangeAspect="1"/>
          </p:cNvPicPr>
          <p:nvPr/>
        </p:nvPicPr>
        <p:blipFill>
          <a:blip r:embed="rId6"/>
          <a:stretch>
            <a:fillRect/>
          </a:stretch>
        </p:blipFill>
        <p:spPr>
          <a:xfrm>
            <a:off x="1775554" y="1797833"/>
            <a:ext cx="3463663" cy="1899096"/>
          </a:xfrm>
          <a:prstGeom prst="rect">
            <a:avLst/>
          </a:prstGeom>
        </p:spPr>
      </p:pic>
    </p:spTree>
    <p:extLst>
      <p:ext uri="{BB962C8B-B14F-4D97-AF65-F5344CB8AC3E}">
        <p14:creationId xmlns:p14="http://schemas.microsoft.com/office/powerpoint/2010/main" val="198428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5055D-9088-4F9A-D3E6-C6F697A11FAD}"/>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1B8C94F-6219-A74C-AB0F-8C8335E93B32}"/>
              </a:ext>
            </a:extLst>
          </p:cNvPr>
          <p:cNvSpPr>
            <a:spLocks noGrp="1"/>
          </p:cNvSpPr>
          <p:nvPr>
            <p:ph idx="1"/>
          </p:nvPr>
        </p:nvSpPr>
        <p:spPr>
          <a:xfrm>
            <a:off x="9850906" y="1524001"/>
            <a:ext cx="2432534" cy="5250970"/>
          </a:xfrm>
        </p:spPr>
        <p:txBody>
          <a:bodyPr>
            <a:normAutofit/>
          </a:bodyPr>
          <a:lstStyle/>
          <a:p>
            <a:r>
              <a:rPr lang="he-IL" sz="2200">
                <a:cs typeface="Arial" panose="020B0604020202020204" pitchFamily="34" charset="0"/>
              </a:rPr>
              <a:t>לאחר ששמרנו את הרקעים והגדלים שלהם נשתמש באקראיות על מנת ליצור מהם 1000 </a:t>
            </a:r>
            <a:br>
              <a:rPr lang="en-US" sz="2200">
                <a:cs typeface="Arial" panose="020B0604020202020204" pitchFamily="34" charset="0"/>
              </a:rPr>
            </a:br>
            <a:r>
              <a:rPr lang="he-IL" sz="2200">
                <a:cs typeface="Arial" panose="020B0604020202020204" pitchFamily="34" charset="0"/>
              </a:rPr>
              <a:t>תמונות שבכל אחד </a:t>
            </a:r>
            <a:br>
              <a:rPr lang="en-US" sz="2200">
                <a:cs typeface="Arial" panose="020B0604020202020204" pitchFamily="34" charset="0"/>
              </a:rPr>
            </a:br>
            <a:r>
              <a:rPr lang="he-IL" sz="2200">
                <a:cs typeface="Arial" panose="020B0604020202020204" pitchFamily="34" charset="0"/>
              </a:rPr>
              <a:t>יש ספרה בודדת</a:t>
            </a:r>
            <a:br>
              <a:rPr lang="en-US" sz="2200">
                <a:cs typeface="Arial" panose="020B0604020202020204" pitchFamily="34" charset="0"/>
              </a:rPr>
            </a:br>
            <a:r>
              <a:rPr lang="he-IL" sz="2200">
                <a:cs typeface="Arial" panose="020B0604020202020204" pitchFamily="34" charset="0"/>
              </a:rPr>
              <a:t>במקום אקראי </a:t>
            </a:r>
            <a:br>
              <a:rPr lang="en-US" sz="2200">
                <a:cs typeface="Arial" panose="020B0604020202020204" pitchFamily="34" charset="0"/>
              </a:rPr>
            </a:br>
            <a:r>
              <a:rPr lang="he-IL" sz="2200">
                <a:cs typeface="Arial" panose="020B0604020202020204" pitchFamily="34" charset="0"/>
              </a:rPr>
              <a:t>בתמונה.</a:t>
            </a:r>
            <a:endParaRPr lang="he-IL" sz="2200" dirty="0"/>
          </a:p>
        </p:txBody>
      </p:sp>
      <p:sp>
        <p:nvSpPr>
          <p:cNvPr id="10" name="כותרת 9">
            <a:extLst>
              <a:ext uri="{FF2B5EF4-FFF2-40B4-BE49-F238E27FC236}">
                <a16:creationId xmlns:a16="http://schemas.microsoft.com/office/drawing/2014/main" id="{8BD83DEF-0882-F302-2528-535A83C95153}"/>
              </a:ext>
            </a:extLst>
          </p:cNvPr>
          <p:cNvSpPr>
            <a:spLocks noGrp="1"/>
          </p:cNvSpPr>
          <p:nvPr>
            <p:ph type="title"/>
          </p:nvPr>
        </p:nvSpPr>
        <p:spPr>
          <a:xfrm>
            <a:off x="838200" y="83029"/>
            <a:ext cx="11353800" cy="1607659"/>
          </a:xfrm>
        </p:spPr>
        <p:txBody>
          <a:bodyPr/>
          <a:lstStyle/>
          <a:p>
            <a:r>
              <a:rPr lang="en-US"/>
              <a:t>Object detection using autoencoders</a:t>
            </a:r>
            <a:endParaRPr lang="he-IL" dirty="0"/>
          </a:p>
        </p:txBody>
      </p:sp>
      <p:pic>
        <p:nvPicPr>
          <p:cNvPr id="8" name="תמונה 7">
            <a:extLst>
              <a:ext uri="{FF2B5EF4-FFF2-40B4-BE49-F238E27FC236}">
                <a16:creationId xmlns:a16="http://schemas.microsoft.com/office/drawing/2014/main" id="{45E3F552-C0D0-AC55-020F-F76838A2C32B}"/>
              </a:ext>
            </a:extLst>
          </p:cNvPr>
          <p:cNvPicPr>
            <a:picLocks noChangeAspect="1"/>
          </p:cNvPicPr>
          <p:nvPr/>
        </p:nvPicPr>
        <p:blipFill>
          <a:blip r:embed="rId2"/>
          <a:stretch>
            <a:fillRect/>
          </a:stretch>
        </p:blipFill>
        <p:spPr>
          <a:xfrm>
            <a:off x="4886960" y="1279413"/>
            <a:ext cx="3860800" cy="2067709"/>
          </a:xfrm>
          <a:prstGeom prst="rect">
            <a:avLst/>
          </a:prstGeom>
        </p:spPr>
      </p:pic>
      <p:pic>
        <p:nvPicPr>
          <p:cNvPr id="19" name="תמונה 18">
            <a:extLst>
              <a:ext uri="{FF2B5EF4-FFF2-40B4-BE49-F238E27FC236}">
                <a16:creationId xmlns:a16="http://schemas.microsoft.com/office/drawing/2014/main" id="{7B4ABFEC-E832-8249-8321-384147DF8062}"/>
              </a:ext>
            </a:extLst>
          </p:cNvPr>
          <p:cNvPicPr>
            <a:picLocks noChangeAspect="1"/>
          </p:cNvPicPr>
          <p:nvPr/>
        </p:nvPicPr>
        <p:blipFill>
          <a:blip r:embed="rId3"/>
          <a:stretch>
            <a:fillRect/>
          </a:stretch>
        </p:blipFill>
        <p:spPr>
          <a:xfrm>
            <a:off x="1286736" y="1202855"/>
            <a:ext cx="8564170" cy="5258534"/>
          </a:xfrm>
          <a:prstGeom prst="rect">
            <a:avLst/>
          </a:prstGeom>
        </p:spPr>
      </p:pic>
    </p:spTree>
    <p:extLst>
      <p:ext uri="{BB962C8B-B14F-4D97-AF65-F5344CB8AC3E}">
        <p14:creationId xmlns:p14="http://schemas.microsoft.com/office/powerpoint/2010/main" val="347750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C3FA3-50E2-29E8-04C4-5570F01BE8B4}"/>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B1EE1F4-7DE3-B421-E922-26B8700976CF}"/>
              </a:ext>
            </a:extLst>
          </p:cNvPr>
          <p:cNvSpPr>
            <a:spLocks noGrp="1"/>
          </p:cNvSpPr>
          <p:nvPr>
            <p:ph idx="1"/>
          </p:nvPr>
        </p:nvSpPr>
        <p:spPr>
          <a:xfrm>
            <a:off x="9850906" y="1524001"/>
            <a:ext cx="2432534" cy="5250970"/>
          </a:xfrm>
        </p:spPr>
        <p:txBody>
          <a:bodyPr>
            <a:normAutofit/>
          </a:bodyPr>
          <a:lstStyle/>
          <a:p>
            <a:endParaRPr lang="he-IL" sz="2200" dirty="0"/>
          </a:p>
          <a:p>
            <a:endParaRPr lang="he-IL" sz="2200" dirty="0"/>
          </a:p>
        </p:txBody>
      </p:sp>
      <p:sp>
        <p:nvSpPr>
          <p:cNvPr id="10" name="כותרת 9">
            <a:extLst>
              <a:ext uri="{FF2B5EF4-FFF2-40B4-BE49-F238E27FC236}">
                <a16:creationId xmlns:a16="http://schemas.microsoft.com/office/drawing/2014/main" id="{CDB4DB67-9662-30D7-1DA8-983279D46212}"/>
              </a:ext>
            </a:extLst>
          </p:cNvPr>
          <p:cNvSpPr>
            <a:spLocks noGrp="1"/>
          </p:cNvSpPr>
          <p:nvPr>
            <p:ph type="title"/>
          </p:nvPr>
        </p:nvSpPr>
        <p:spPr>
          <a:xfrm>
            <a:off x="838200" y="83029"/>
            <a:ext cx="11353800" cy="1607659"/>
          </a:xfrm>
        </p:spPr>
        <p:txBody>
          <a:bodyPr/>
          <a:lstStyle/>
          <a:p>
            <a:r>
              <a:rPr lang="en-US"/>
              <a:t>Object detection using autoencoders</a:t>
            </a:r>
            <a:endParaRPr lang="he-IL" dirty="0"/>
          </a:p>
        </p:txBody>
      </p:sp>
      <p:pic>
        <p:nvPicPr>
          <p:cNvPr id="8" name="תמונה 7">
            <a:extLst>
              <a:ext uri="{FF2B5EF4-FFF2-40B4-BE49-F238E27FC236}">
                <a16:creationId xmlns:a16="http://schemas.microsoft.com/office/drawing/2014/main" id="{83ABF76B-9ED3-B9B6-6D90-5CD4C074639A}"/>
              </a:ext>
            </a:extLst>
          </p:cNvPr>
          <p:cNvPicPr>
            <a:picLocks noChangeAspect="1"/>
          </p:cNvPicPr>
          <p:nvPr/>
        </p:nvPicPr>
        <p:blipFill>
          <a:blip r:embed="rId2"/>
          <a:stretch>
            <a:fillRect/>
          </a:stretch>
        </p:blipFill>
        <p:spPr>
          <a:xfrm>
            <a:off x="7777644" y="1289245"/>
            <a:ext cx="3860800" cy="2067709"/>
          </a:xfrm>
          <a:prstGeom prst="rect">
            <a:avLst/>
          </a:prstGeom>
        </p:spPr>
      </p:pic>
      <p:pic>
        <p:nvPicPr>
          <p:cNvPr id="11" name="תמונה 10">
            <a:extLst>
              <a:ext uri="{FF2B5EF4-FFF2-40B4-BE49-F238E27FC236}">
                <a16:creationId xmlns:a16="http://schemas.microsoft.com/office/drawing/2014/main" id="{450E9B45-2F8A-CBC6-1BFF-2656E19B8D4B}"/>
              </a:ext>
            </a:extLst>
          </p:cNvPr>
          <p:cNvPicPr>
            <a:picLocks noChangeAspect="1"/>
          </p:cNvPicPr>
          <p:nvPr/>
        </p:nvPicPr>
        <p:blipFill>
          <a:blip r:embed="rId3"/>
          <a:stretch>
            <a:fillRect/>
          </a:stretch>
        </p:blipFill>
        <p:spPr>
          <a:xfrm>
            <a:off x="4314823" y="3356954"/>
            <a:ext cx="6925642" cy="3591426"/>
          </a:xfrm>
          <a:prstGeom prst="rect">
            <a:avLst/>
          </a:prstGeom>
        </p:spPr>
      </p:pic>
      <p:pic>
        <p:nvPicPr>
          <p:cNvPr id="4" name="תמונה 3">
            <a:extLst>
              <a:ext uri="{FF2B5EF4-FFF2-40B4-BE49-F238E27FC236}">
                <a16:creationId xmlns:a16="http://schemas.microsoft.com/office/drawing/2014/main" id="{AD9B6919-4006-E8A8-4E07-D131ADB5403A}"/>
              </a:ext>
            </a:extLst>
          </p:cNvPr>
          <p:cNvPicPr>
            <a:picLocks noChangeAspect="1"/>
          </p:cNvPicPr>
          <p:nvPr/>
        </p:nvPicPr>
        <p:blipFill>
          <a:blip r:embed="rId4"/>
          <a:stretch>
            <a:fillRect/>
          </a:stretch>
        </p:blipFill>
        <p:spPr>
          <a:xfrm>
            <a:off x="0" y="1196779"/>
            <a:ext cx="4568797" cy="2811568"/>
          </a:xfrm>
          <a:prstGeom prst="rect">
            <a:avLst/>
          </a:prstGeom>
        </p:spPr>
      </p:pic>
    </p:spTree>
    <p:extLst>
      <p:ext uri="{BB962C8B-B14F-4D97-AF65-F5344CB8AC3E}">
        <p14:creationId xmlns:p14="http://schemas.microsoft.com/office/powerpoint/2010/main" val="184655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E00D9-FE20-3304-1AFE-A3AFF0D56475}"/>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F4697A8-EC9B-681A-0CB6-18F3935274F7}"/>
              </a:ext>
            </a:extLst>
          </p:cNvPr>
          <p:cNvSpPr>
            <a:spLocks noGrp="1"/>
          </p:cNvSpPr>
          <p:nvPr>
            <p:ph idx="1"/>
          </p:nvPr>
        </p:nvSpPr>
        <p:spPr>
          <a:xfrm>
            <a:off x="9850906" y="1524001"/>
            <a:ext cx="2432534" cy="5250970"/>
          </a:xfrm>
        </p:spPr>
        <p:txBody>
          <a:bodyPr>
            <a:normAutofit/>
          </a:bodyPr>
          <a:lstStyle/>
          <a:p>
            <a:r>
              <a:rPr lang="he-IL" sz="2200" dirty="0">
                <a:cs typeface="Arial" panose="020B0604020202020204" pitchFamily="34" charset="0"/>
              </a:rPr>
              <a:t>נאמן מקודד על כל הספרות 0-9.</a:t>
            </a:r>
            <a:br>
              <a:rPr lang="en-US" sz="2200" dirty="0">
                <a:cs typeface="Arial" panose="020B0604020202020204" pitchFamily="34" charset="0"/>
              </a:rPr>
            </a:br>
            <a:br>
              <a:rPr lang="en-US" sz="2200" dirty="0">
                <a:cs typeface="Arial" panose="020B0604020202020204" pitchFamily="34" charset="0"/>
              </a:rPr>
            </a:br>
            <a:br>
              <a:rPr lang="en-US" sz="2200" dirty="0">
                <a:cs typeface="Arial" panose="020B0604020202020204" pitchFamily="34" charset="0"/>
              </a:rPr>
            </a:br>
            <a:r>
              <a:rPr lang="he-IL" sz="2200" dirty="0">
                <a:cs typeface="Arial" panose="020B0604020202020204" pitchFamily="34" charset="0"/>
              </a:rPr>
              <a:t>ואז נרוץ ב</a:t>
            </a:r>
            <a:r>
              <a:rPr lang="en-US" sz="2200" dirty="0">
                <a:cs typeface="Arial" panose="020B0604020202020204" pitchFamily="34" charset="0"/>
              </a:rPr>
              <a:t>gradient descent</a:t>
            </a:r>
            <a:r>
              <a:rPr lang="he-IL" sz="2200" dirty="0">
                <a:cs typeface="Arial" panose="020B0604020202020204" pitchFamily="34" charset="0"/>
              </a:rPr>
              <a:t> על כל תמונת </a:t>
            </a:r>
            <a:r>
              <a:rPr lang="en-US" sz="2200" dirty="0">
                <a:cs typeface="Arial" panose="020B0604020202020204" pitchFamily="34" charset="0"/>
              </a:rPr>
              <a:t>BG</a:t>
            </a:r>
            <a:r>
              <a:rPr lang="he-IL" sz="2200" dirty="0">
                <a:cs typeface="Arial" panose="020B0604020202020204" pitchFamily="34" charset="0"/>
              </a:rPr>
              <a:t> ונחפש איפה ההתאמה הטובה ביותר לספרה.</a:t>
            </a:r>
            <a:br>
              <a:rPr lang="en-US" sz="2200" dirty="0">
                <a:cs typeface="Arial" panose="020B0604020202020204" pitchFamily="34" charset="0"/>
              </a:rPr>
            </a:br>
            <a:br>
              <a:rPr lang="en-US" sz="2200" dirty="0">
                <a:cs typeface="Arial" panose="020B0604020202020204" pitchFamily="34" charset="0"/>
              </a:rPr>
            </a:br>
            <a:r>
              <a:rPr lang="he-IL" sz="2200" dirty="0">
                <a:cs typeface="Arial" panose="020B0604020202020204" pitchFamily="34" charset="0"/>
              </a:rPr>
              <a:t>לבסוף נשתמש במסווג לגלות איזה ספרה.</a:t>
            </a:r>
            <a:endParaRPr lang="he-IL" sz="2200" dirty="0"/>
          </a:p>
        </p:txBody>
      </p:sp>
      <p:sp>
        <p:nvSpPr>
          <p:cNvPr id="10" name="כותרת 9">
            <a:extLst>
              <a:ext uri="{FF2B5EF4-FFF2-40B4-BE49-F238E27FC236}">
                <a16:creationId xmlns:a16="http://schemas.microsoft.com/office/drawing/2014/main" id="{8A7627A9-A25D-7CF0-7F90-4E35E320DF12}"/>
              </a:ext>
            </a:extLst>
          </p:cNvPr>
          <p:cNvSpPr>
            <a:spLocks noGrp="1"/>
          </p:cNvSpPr>
          <p:nvPr>
            <p:ph type="title"/>
          </p:nvPr>
        </p:nvSpPr>
        <p:spPr>
          <a:xfrm>
            <a:off x="838200" y="83029"/>
            <a:ext cx="11353800" cy="1607659"/>
          </a:xfrm>
        </p:spPr>
        <p:txBody>
          <a:bodyPr/>
          <a:lstStyle/>
          <a:p>
            <a:r>
              <a:rPr lang="en-US"/>
              <a:t>Object detection using autoencoders</a:t>
            </a:r>
            <a:endParaRPr lang="he-IL" dirty="0"/>
          </a:p>
        </p:txBody>
      </p:sp>
      <p:pic>
        <p:nvPicPr>
          <p:cNvPr id="4" name="תמונה 3">
            <a:extLst>
              <a:ext uri="{FF2B5EF4-FFF2-40B4-BE49-F238E27FC236}">
                <a16:creationId xmlns:a16="http://schemas.microsoft.com/office/drawing/2014/main" id="{9282DDF2-DC4C-E903-2FB7-B2ADD56CB67F}"/>
              </a:ext>
            </a:extLst>
          </p:cNvPr>
          <p:cNvPicPr>
            <a:picLocks noChangeAspect="1"/>
          </p:cNvPicPr>
          <p:nvPr/>
        </p:nvPicPr>
        <p:blipFill>
          <a:blip r:embed="rId2"/>
          <a:stretch>
            <a:fillRect/>
          </a:stretch>
        </p:blipFill>
        <p:spPr>
          <a:xfrm>
            <a:off x="940110" y="1524001"/>
            <a:ext cx="8030696" cy="1590897"/>
          </a:xfrm>
          <a:prstGeom prst="rect">
            <a:avLst/>
          </a:prstGeom>
        </p:spPr>
      </p:pic>
      <p:pic>
        <p:nvPicPr>
          <p:cNvPr id="1026" name="Picture 2" descr="1: Object detection by sliding window approach. | Download Scientific  Diagram">
            <a:extLst>
              <a:ext uri="{FF2B5EF4-FFF2-40B4-BE49-F238E27FC236}">
                <a16:creationId xmlns:a16="http://schemas.microsoft.com/office/drawing/2014/main" id="{A2805CA0-1FC3-C52E-F302-C0A2A2B5E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16" y="3515801"/>
            <a:ext cx="80962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5983-987B-161E-59EA-4CF8233F7769}"/>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9370056-2299-45DF-2DBF-0199C1E5394A}"/>
              </a:ext>
            </a:extLst>
          </p:cNvPr>
          <p:cNvSpPr>
            <a:spLocks noGrp="1"/>
          </p:cNvSpPr>
          <p:nvPr>
            <p:ph idx="1"/>
          </p:nvPr>
        </p:nvSpPr>
        <p:spPr>
          <a:xfrm>
            <a:off x="8849032" y="1524001"/>
            <a:ext cx="3434408" cy="5250970"/>
          </a:xfrm>
        </p:spPr>
        <p:txBody>
          <a:bodyPr>
            <a:normAutofit/>
          </a:bodyPr>
          <a:lstStyle/>
          <a:p>
            <a:r>
              <a:rPr lang="he-IL" sz="2200" dirty="0">
                <a:cs typeface="Arial" panose="020B0604020202020204" pitchFamily="34" charset="0"/>
              </a:rPr>
              <a:t>נאמן מקודד על כל הספרות 0-9.</a:t>
            </a:r>
            <a:br>
              <a:rPr lang="en-US" sz="2200" dirty="0">
                <a:cs typeface="Arial" panose="020B0604020202020204" pitchFamily="34" charset="0"/>
              </a:rPr>
            </a:br>
            <a:br>
              <a:rPr lang="en-US" sz="2200" dirty="0">
                <a:cs typeface="Arial" panose="020B0604020202020204" pitchFamily="34" charset="0"/>
              </a:rPr>
            </a:br>
            <a:br>
              <a:rPr lang="en-US" sz="2200" dirty="0">
                <a:cs typeface="Arial" panose="020B0604020202020204" pitchFamily="34" charset="0"/>
              </a:rPr>
            </a:br>
            <a:r>
              <a:rPr lang="he-IL" sz="2200" dirty="0">
                <a:cs typeface="Arial" panose="020B0604020202020204" pitchFamily="34" charset="0"/>
              </a:rPr>
              <a:t>ואז נרוץ ב</a:t>
            </a:r>
            <a:r>
              <a:rPr lang="en-US" sz="2200" dirty="0">
                <a:cs typeface="Arial" panose="020B0604020202020204" pitchFamily="34" charset="0"/>
              </a:rPr>
              <a:t>gradient descent</a:t>
            </a:r>
            <a:r>
              <a:rPr lang="he-IL" sz="2200" dirty="0">
                <a:cs typeface="Arial" panose="020B0604020202020204" pitchFamily="34" charset="0"/>
              </a:rPr>
              <a:t> על כל תמונת </a:t>
            </a:r>
            <a:r>
              <a:rPr lang="en-US" sz="2200" dirty="0">
                <a:cs typeface="Arial" panose="020B0604020202020204" pitchFamily="34" charset="0"/>
              </a:rPr>
              <a:t>BG</a:t>
            </a:r>
            <a:r>
              <a:rPr lang="he-IL" sz="2200" dirty="0">
                <a:cs typeface="Arial" panose="020B0604020202020204" pitchFamily="34" charset="0"/>
              </a:rPr>
              <a:t> ונחפש איפה ההתאמה הטובה ביותר לספרה.</a:t>
            </a:r>
            <a:br>
              <a:rPr lang="en-US" sz="2200" dirty="0">
                <a:cs typeface="Arial" panose="020B0604020202020204" pitchFamily="34" charset="0"/>
              </a:rPr>
            </a:br>
            <a:br>
              <a:rPr lang="en-US" sz="2200" dirty="0">
                <a:cs typeface="Arial" panose="020B0604020202020204" pitchFamily="34" charset="0"/>
              </a:rPr>
            </a:br>
            <a:r>
              <a:rPr lang="he-IL" sz="2200" dirty="0">
                <a:cs typeface="Arial" panose="020B0604020202020204" pitchFamily="34" charset="0"/>
              </a:rPr>
              <a:t>לבסוף נשתמש במסווג לגלות איזה ספרה.</a:t>
            </a:r>
            <a:endParaRPr lang="he-IL" sz="2200" dirty="0"/>
          </a:p>
        </p:txBody>
      </p:sp>
      <p:sp>
        <p:nvSpPr>
          <p:cNvPr id="10" name="כותרת 9">
            <a:extLst>
              <a:ext uri="{FF2B5EF4-FFF2-40B4-BE49-F238E27FC236}">
                <a16:creationId xmlns:a16="http://schemas.microsoft.com/office/drawing/2014/main" id="{5044FE60-8987-77C8-64F8-7E7673F571CE}"/>
              </a:ext>
            </a:extLst>
          </p:cNvPr>
          <p:cNvSpPr>
            <a:spLocks noGrp="1"/>
          </p:cNvSpPr>
          <p:nvPr>
            <p:ph type="title"/>
          </p:nvPr>
        </p:nvSpPr>
        <p:spPr>
          <a:xfrm>
            <a:off x="838200" y="83029"/>
            <a:ext cx="11353800" cy="1607659"/>
          </a:xfrm>
        </p:spPr>
        <p:txBody>
          <a:bodyPr/>
          <a:lstStyle/>
          <a:p>
            <a:r>
              <a:rPr lang="en-US" dirty="0"/>
              <a:t>Testing Object detection using autoencoders</a:t>
            </a:r>
            <a:endParaRPr lang="he-IL" dirty="0"/>
          </a:p>
        </p:txBody>
      </p:sp>
    </p:spTree>
    <p:extLst>
      <p:ext uri="{BB962C8B-B14F-4D97-AF65-F5344CB8AC3E}">
        <p14:creationId xmlns:p14="http://schemas.microsoft.com/office/powerpoint/2010/main" val="69719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D8C82-9DB1-70DD-A686-4A98F6F34329}"/>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01EE1AC-7086-F80A-8C06-75C55A20B1CC}"/>
              </a:ext>
            </a:extLst>
          </p:cNvPr>
          <p:cNvSpPr>
            <a:spLocks noGrp="1"/>
          </p:cNvSpPr>
          <p:nvPr>
            <p:ph idx="1"/>
          </p:nvPr>
        </p:nvSpPr>
        <p:spPr>
          <a:xfrm>
            <a:off x="5230761" y="1524001"/>
            <a:ext cx="6829159" cy="5250970"/>
          </a:xfrm>
        </p:spPr>
        <p:txBody>
          <a:bodyPr>
            <a:normAutofit/>
          </a:bodyPr>
          <a:lstStyle/>
          <a:p>
            <a:r>
              <a:rPr lang="en-US" sz="2200" dirty="0"/>
              <a:t>FFT</a:t>
            </a:r>
            <a:r>
              <a:rPr lang="he-IL" sz="2200" dirty="0"/>
              <a:t> לא משפר את התוצאות כנראה בגלל שקשה למקודדים עצמיים להבין את מישור התדר.</a:t>
            </a:r>
          </a:p>
          <a:p>
            <a:r>
              <a:rPr lang="he-IL" sz="2200" dirty="0"/>
              <a:t>ניתן להוסיף רעש לתמונות עם מעט השפעה</a:t>
            </a:r>
          </a:p>
          <a:p>
            <a:r>
              <a:rPr lang="he-IL" sz="2200" dirty="0"/>
              <a:t>לשיפור התוצאות יש צורך בהרצה ב</a:t>
            </a:r>
            <a:r>
              <a:rPr lang="en-US" sz="2200" dirty="0"/>
              <a:t>GPU</a:t>
            </a:r>
            <a:r>
              <a:rPr lang="he-IL" sz="2200" dirty="0"/>
              <a:t> </a:t>
            </a:r>
          </a:p>
          <a:p>
            <a:r>
              <a:rPr lang="he-IL" sz="2200" dirty="0"/>
              <a:t>לשיפור נוסף בתוצאות יש להגדיל משמעותית את </a:t>
            </a:r>
            <a:r>
              <a:rPr lang="he-IL" sz="2200"/>
              <a:t>זמן האימון.</a:t>
            </a:r>
            <a:endParaRPr lang="he-IL" sz="2200" dirty="0"/>
          </a:p>
        </p:txBody>
      </p:sp>
      <p:sp>
        <p:nvSpPr>
          <p:cNvPr id="10" name="כותרת 9">
            <a:extLst>
              <a:ext uri="{FF2B5EF4-FFF2-40B4-BE49-F238E27FC236}">
                <a16:creationId xmlns:a16="http://schemas.microsoft.com/office/drawing/2014/main" id="{CDB191D2-E819-403A-531D-B6459A27E1E8}"/>
              </a:ext>
            </a:extLst>
          </p:cNvPr>
          <p:cNvSpPr>
            <a:spLocks noGrp="1"/>
          </p:cNvSpPr>
          <p:nvPr>
            <p:ph type="title"/>
          </p:nvPr>
        </p:nvSpPr>
        <p:spPr>
          <a:xfrm>
            <a:off x="838200" y="83029"/>
            <a:ext cx="10151841" cy="1607659"/>
          </a:xfrm>
        </p:spPr>
        <p:txBody>
          <a:bodyPr/>
          <a:lstStyle/>
          <a:p>
            <a:r>
              <a:rPr lang="he-IL" dirty="0"/>
              <a:t>הערות נוספות</a:t>
            </a:r>
          </a:p>
        </p:txBody>
      </p:sp>
      <p:pic>
        <p:nvPicPr>
          <p:cNvPr id="4" name="תמונה 3">
            <a:extLst>
              <a:ext uri="{FF2B5EF4-FFF2-40B4-BE49-F238E27FC236}">
                <a16:creationId xmlns:a16="http://schemas.microsoft.com/office/drawing/2014/main" id="{6532C973-186E-A6DC-CA2E-CD457B032267}"/>
              </a:ext>
            </a:extLst>
          </p:cNvPr>
          <p:cNvPicPr>
            <a:picLocks noChangeAspect="1"/>
          </p:cNvPicPr>
          <p:nvPr/>
        </p:nvPicPr>
        <p:blipFill>
          <a:blip r:embed="rId2"/>
          <a:stretch>
            <a:fillRect/>
          </a:stretch>
        </p:blipFill>
        <p:spPr>
          <a:xfrm>
            <a:off x="611879" y="1014573"/>
            <a:ext cx="3734321" cy="2248214"/>
          </a:xfrm>
          <a:prstGeom prst="rect">
            <a:avLst/>
          </a:prstGeom>
        </p:spPr>
      </p:pic>
    </p:spTree>
    <p:extLst>
      <p:ext uri="{BB962C8B-B14F-4D97-AF65-F5344CB8AC3E}">
        <p14:creationId xmlns:p14="http://schemas.microsoft.com/office/powerpoint/2010/main" val="159225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DDA8107-D0D2-AEA4-74AE-AA04A9A5E766}"/>
              </a:ext>
            </a:extLst>
          </p:cNvPr>
          <p:cNvSpPr>
            <a:spLocks noGrp="1"/>
          </p:cNvSpPr>
          <p:nvPr>
            <p:ph type="ctrTitle"/>
          </p:nvPr>
        </p:nvSpPr>
        <p:spPr>
          <a:xfrm>
            <a:off x="599609" y="679731"/>
            <a:ext cx="4171994" cy="3736540"/>
          </a:xfrm>
        </p:spPr>
        <p:txBody>
          <a:bodyPr>
            <a:normAutofit/>
          </a:bodyPr>
          <a:lstStyle/>
          <a:p>
            <a:pPr algn="l"/>
            <a:r>
              <a:rPr lang="he-IL"/>
              <a:t>על מאגר נתונים </a:t>
            </a:r>
            <a:r>
              <a:rPr lang="en-US"/>
              <a:t>MNIST</a:t>
            </a:r>
            <a:br>
              <a:rPr lang="en-US"/>
            </a:br>
            <a:endParaRPr lang="he-IL"/>
          </a:p>
        </p:txBody>
      </p:sp>
      <p:sp>
        <p:nvSpPr>
          <p:cNvPr id="4" name="AutoShape 2" descr="MNIST - Machine Learning Datasets">
            <a:extLst>
              <a:ext uri="{FF2B5EF4-FFF2-40B4-BE49-F238E27FC236}">
                <a16:creationId xmlns:a16="http://schemas.microsoft.com/office/drawing/2014/main" id="{BD0AE061-6717-99EE-6961-5B6D4429CEB7}"/>
              </a:ext>
            </a:extLst>
          </p:cNvPr>
          <p:cNvSpPr>
            <a:spLocks noGrp="1" noChangeAspect="1" noChangeArrowheads="1"/>
          </p:cNvSpPr>
          <p:nvPr>
            <p:ph type="subTitle" idx="1"/>
          </p:nvPr>
        </p:nvSpPr>
        <p:spPr bwMode="auto">
          <a:xfrm>
            <a:off x="599609" y="4685288"/>
            <a:ext cx="4171994" cy="103578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gn="l"/>
            <a:r>
              <a:rPr lang="he-IL" sz="1700">
                <a:effectLst/>
                <a:latin typeface="Arial" panose="020B0604020202020204" pitchFamily="34" charset="0"/>
                <a:ea typeface="Arial" panose="020B0604020202020204" pitchFamily="34" charset="0"/>
              </a:rPr>
              <a:t>מאגר המידע </a:t>
            </a:r>
            <a:r>
              <a:rPr lang="en-US" sz="1700">
                <a:effectLst/>
                <a:latin typeface="Arial" panose="020B0604020202020204" pitchFamily="34" charset="0"/>
                <a:ea typeface="Arial" panose="020B0604020202020204" pitchFamily="34" charset="0"/>
              </a:rPr>
              <a:t>MNIST</a:t>
            </a:r>
            <a:r>
              <a:rPr lang="he-IL" sz="1700">
                <a:effectLst/>
                <a:latin typeface="Arial" panose="020B0604020202020204" pitchFamily="34" charset="0"/>
                <a:ea typeface="Arial" panose="020B0604020202020204" pitchFamily="34" charset="0"/>
              </a:rPr>
              <a:t> המפורסם בקוד פתוח ושימוש חופשי וכולל 60,000 תמונות אימון ו10,000 תמונות ל</a:t>
            </a:r>
            <a:r>
              <a:rPr lang="en-US" sz="1700">
                <a:effectLst/>
                <a:latin typeface="Arial" panose="020B0604020202020204" pitchFamily="34" charset="0"/>
                <a:ea typeface="Arial" panose="020B0604020202020204" pitchFamily="34" charset="0"/>
              </a:rPr>
              <a:t>test</a:t>
            </a:r>
            <a:r>
              <a:rPr lang="he-IL" sz="1700">
                <a:effectLst/>
                <a:latin typeface="Arial" panose="020B0604020202020204" pitchFamily="34" charset="0"/>
                <a:ea typeface="Arial" panose="020B0604020202020204" pitchFamily="34" charset="0"/>
              </a:rPr>
              <a:t> ברזולוציה של 28*28 פיקסלים. </a:t>
            </a:r>
            <a:endParaRPr lang="he-IL" sz="1700"/>
          </a:p>
        </p:txBody>
      </p:sp>
      <p:grpSp>
        <p:nvGrpSpPr>
          <p:cNvPr id="17"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מקלדת, ציוד משרדי, ידית&#10;&#10;התיאור נוצר באופן אוטומטי">
            <a:extLst>
              <a:ext uri="{FF2B5EF4-FFF2-40B4-BE49-F238E27FC236}">
                <a16:creationId xmlns:a16="http://schemas.microsoft.com/office/drawing/2014/main" id="{2E2D558D-172D-7E02-99DC-8C1634044237}"/>
              </a:ext>
            </a:extLst>
          </p:cNvPr>
          <p:cNvPicPr>
            <a:picLocks noChangeAspect="1"/>
          </p:cNvPicPr>
          <p:nvPr/>
        </p:nvPicPr>
        <p:blipFill>
          <a:blip r:embed="rId2"/>
          <a:stretch>
            <a:fillRect/>
          </a:stretch>
        </p:blipFill>
        <p:spPr>
          <a:xfrm>
            <a:off x="5640572" y="1571875"/>
            <a:ext cx="5608830" cy="3603673"/>
          </a:xfrm>
          <a:prstGeom prst="rect">
            <a:avLst/>
          </a:prstGeom>
        </p:spPr>
      </p:pic>
    </p:spTree>
    <p:extLst>
      <p:ext uri="{BB962C8B-B14F-4D97-AF65-F5344CB8AC3E}">
        <p14:creationId xmlns:p14="http://schemas.microsoft.com/office/powerpoint/2010/main" val="75343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0EF44BB2-7336-E9D4-0BA4-E251CBF51DBA}"/>
              </a:ext>
            </a:extLst>
          </p:cNvPr>
          <p:cNvSpPr>
            <a:spLocks noGrp="1"/>
          </p:cNvSpPr>
          <p:nvPr>
            <p:ph type="title"/>
          </p:nvPr>
        </p:nvSpPr>
        <p:spPr>
          <a:xfrm>
            <a:off x="838201" y="3998018"/>
            <a:ext cx="3981854" cy="2216513"/>
          </a:xfrm>
        </p:spPr>
        <p:txBody>
          <a:bodyPr>
            <a:normAutofit/>
          </a:bodyPr>
          <a:lstStyle/>
          <a:p>
            <a:r>
              <a:rPr lang="he-IL" dirty="0"/>
              <a:t>מקודד עצמי</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תמונה 3">
            <a:extLst>
              <a:ext uri="{FF2B5EF4-FFF2-40B4-BE49-F238E27FC236}">
                <a16:creationId xmlns:a16="http://schemas.microsoft.com/office/drawing/2014/main" id="{390C63B2-E0FB-2451-86C8-9BCB62952845}"/>
              </a:ext>
            </a:extLst>
          </p:cNvPr>
          <p:cNvPicPr>
            <a:picLocks noChangeAspect="1"/>
          </p:cNvPicPr>
          <p:nvPr/>
        </p:nvPicPr>
        <p:blipFill>
          <a:blip r:embed="rId2"/>
          <a:stretch>
            <a:fillRect/>
          </a:stretch>
        </p:blipFill>
        <p:spPr>
          <a:xfrm>
            <a:off x="659914" y="729087"/>
            <a:ext cx="10872172" cy="290830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מציין מיקום תוכן 2">
            <a:extLst>
              <a:ext uri="{FF2B5EF4-FFF2-40B4-BE49-F238E27FC236}">
                <a16:creationId xmlns:a16="http://schemas.microsoft.com/office/drawing/2014/main" id="{4FC089B5-A0FB-5B11-500E-8B69675FA7A5}"/>
              </a:ext>
            </a:extLst>
          </p:cNvPr>
          <p:cNvSpPr>
            <a:spLocks noGrp="1"/>
          </p:cNvSpPr>
          <p:nvPr>
            <p:ph idx="1"/>
          </p:nvPr>
        </p:nvSpPr>
        <p:spPr>
          <a:xfrm>
            <a:off x="4970835" y="3998019"/>
            <a:ext cx="6382966" cy="2216512"/>
          </a:xfrm>
        </p:spPr>
        <p:txBody>
          <a:bodyPr>
            <a:normAutofit/>
          </a:bodyPr>
          <a:lstStyle/>
          <a:p>
            <a:r>
              <a:rPr lang="he-IL" sz="2200">
                <a:effectLst/>
                <a:ea typeface="Arial" panose="020B0604020202020204" pitchFamily="34" charset="0"/>
                <a:cs typeface="Arial" panose="020B0604020202020204" pitchFamily="34" charset="0"/>
              </a:rPr>
              <a:t>מקודד עצמי הוא רשת נוירונים שמנסה לדחוס מידע לייצוג מוקטן ולאחר מכן להחזיר אותו לייצוג המקורי, כלומר שהקלט והפלט שלה זהים. כאשר מאמנים רשת נוירונים עם רמה מסוימת של רגולציה (מניעת התאמת יתר), אנחנו מצפים שהרשת תלמד איך לבנות "ייצוג מוקטן" או "ייצוג דחוס" של המידע, כלומר שתדע לזהות תבניות במידע</a:t>
            </a:r>
            <a:r>
              <a:rPr lang="en-US" sz="2200" b="1">
                <a:effectLst/>
                <a:latin typeface="Arial" panose="020B0604020202020204" pitchFamily="34" charset="0"/>
                <a:ea typeface="Arial" panose="020B0604020202020204" pitchFamily="34" charset="0"/>
              </a:rPr>
              <a:t>.</a:t>
            </a:r>
            <a:endParaRPr lang="he-IL" sz="2200"/>
          </a:p>
        </p:txBody>
      </p:sp>
    </p:spTree>
    <p:extLst>
      <p:ext uri="{BB962C8B-B14F-4D97-AF65-F5344CB8AC3E}">
        <p14:creationId xmlns:p14="http://schemas.microsoft.com/office/powerpoint/2010/main" val="362402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6935A-67F4-9AE5-65C8-2FAEFC0FE9D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B9A975B0-EE59-D0BF-B5A6-4F8C2AB5407D}"/>
              </a:ext>
            </a:extLst>
          </p:cNvPr>
          <p:cNvSpPr>
            <a:spLocks noGrp="1"/>
          </p:cNvSpPr>
          <p:nvPr>
            <p:ph type="title"/>
          </p:nvPr>
        </p:nvSpPr>
        <p:spPr>
          <a:xfrm>
            <a:off x="285135" y="4955458"/>
            <a:ext cx="4534920" cy="1259073"/>
          </a:xfrm>
        </p:spPr>
        <p:txBody>
          <a:bodyPr>
            <a:normAutofit fontScale="90000"/>
          </a:bodyPr>
          <a:lstStyle/>
          <a:p>
            <a:r>
              <a:rPr lang="he-IL" dirty="0"/>
              <a:t>שימוש במספר מקודדים עצמיים לפי קטגוריה</a:t>
            </a:r>
          </a:p>
        </p:txBody>
      </p:sp>
      <p:sp>
        <p:nvSpPr>
          <p:cNvPr id="3" name="מציין מיקום תוכן 2">
            <a:extLst>
              <a:ext uri="{FF2B5EF4-FFF2-40B4-BE49-F238E27FC236}">
                <a16:creationId xmlns:a16="http://schemas.microsoft.com/office/drawing/2014/main" id="{C27B67C1-AE3B-9518-C558-9B9DE0823F22}"/>
              </a:ext>
            </a:extLst>
          </p:cNvPr>
          <p:cNvSpPr>
            <a:spLocks noGrp="1"/>
          </p:cNvSpPr>
          <p:nvPr>
            <p:ph idx="1"/>
          </p:nvPr>
        </p:nvSpPr>
        <p:spPr>
          <a:xfrm>
            <a:off x="5069158" y="4558458"/>
            <a:ext cx="6382966" cy="2216512"/>
          </a:xfrm>
        </p:spPr>
        <p:txBody>
          <a:bodyPr>
            <a:normAutofit/>
          </a:bodyPr>
          <a:lstStyle/>
          <a:p>
            <a:r>
              <a:rPr lang="he-IL" sz="2200" dirty="0">
                <a:cs typeface="Arial" panose="020B0604020202020204" pitchFamily="34" charset="0"/>
              </a:rPr>
              <a:t>בבעיות סיווג אנחנו יכולים לאמן מקודדים עצמיים שונים. כך שכל אחד ילמד לזהות קידוד מוקטן של קטגוריה ספציפית. באמצעות שימוש ברגולטור ,הרשת לבסוף תלמד ייצוג מופשט של תכונות שקיימות בקטגוריות מסוימות של תמונות.</a:t>
            </a:r>
            <a:endParaRPr lang="he-IL" sz="2200" dirty="0"/>
          </a:p>
        </p:txBody>
      </p:sp>
      <p:pic>
        <p:nvPicPr>
          <p:cNvPr id="6" name="תמונה 5">
            <a:extLst>
              <a:ext uri="{FF2B5EF4-FFF2-40B4-BE49-F238E27FC236}">
                <a16:creationId xmlns:a16="http://schemas.microsoft.com/office/drawing/2014/main" id="{6E8A8890-FBAC-004C-F443-ED7C28662922}"/>
              </a:ext>
            </a:extLst>
          </p:cNvPr>
          <p:cNvPicPr>
            <a:picLocks noChangeAspect="1"/>
          </p:cNvPicPr>
          <p:nvPr/>
        </p:nvPicPr>
        <p:blipFill>
          <a:blip r:embed="rId2"/>
          <a:stretch>
            <a:fillRect/>
          </a:stretch>
        </p:blipFill>
        <p:spPr>
          <a:xfrm>
            <a:off x="1880422" y="-712833"/>
            <a:ext cx="9259528" cy="5454911"/>
          </a:xfrm>
          <a:prstGeom prst="rect">
            <a:avLst/>
          </a:prstGeom>
        </p:spPr>
      </p:pic>
    </p:spTree>
    <p:extLst>
      <p:ext uri="{BB962C8B-B14F-4D97-AF65-F5344CB8AC3E}">
        <p14:creationId xmlns:p14="http://schemas.microsoft.com/office/powerpoint/2010/main" val="323277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93DBA-5DF4-7999-8C89-4DAB5219CC3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A1A24BD4-DE00-FF2E-BF75-3FEE72758FBD}"/>
              </a:ext>
            </a:extLst>
          </p:cNvPr>
          <p:cNvSpPr>
            <a:spLocks noGrp="1"/>
          </p:cNvSpPr>
          <p:nvPr>
            <p:ph type="title"/>
          </p:nvPr>
        </p:nvSpPr>
        <p:spPr>
          <a:xfrm>
            <a:off x="285135" y="4955458"/>
            <a:ext cx="4534920" cy="1259073"/>
          </a:xfrm>
        </p:spPr>
        <p:txBody>
          <a:bodyPr>
            <a:normAutofit fontScale="90000"/>
          </a:bodyPr>
          <a:lstStyle/>
          <a:p>
            <a:r>
              <a:rPr lang="he-IL" dirty="0"/>
              <a:t>שימוש במספר מקודדים עצמיים לפי קטגוריה</a:t>
            </a:r>
          </a:p>
        </p:txBody>
      </p:sp>
      <p:sp>
        <p:nvSpPr>
          <p:cNvPr id="3" name="מציין מיקום תוכן 2">
            <a:extLst>
              <a:ext uri="{FF2B5EF4-FFF2-40B4-BE49-F238E27FC236}">
                <a16:creationId xmlns:a16="http://schemas.microsoft.com/office/drawing/2014/main" id="{2985EEB5-AC55-6559-AC2F-04A5A6352823}"/>
              </a:ext>
            </a:extLst>
          </p:cNvPr>
          <p:cNvSpPr>
            <a:spLocks noGrp="1"/>
          </p:cNvSpPr>
          <p:nvPr>
            <p:ph idx="1"/>
          </p:nvPr>
        </p:nvSpPr>
        <p:spPr>
          <a:xfrm>
            <a:off x="5069158" y="4558458"/>
            <a:ext cx="6382966" cy="2216512"/>
          </a:xfrm>
        </p:spPr>
        <p:txBody>
          <a:bodyPr>
            <a:normAutofit/>
          </a:bodyPr>
          <a:lstStyle/>
          <a:p>
            <a:r>
              <a:rPr lang="he-IL" sz="2200" dirty="0">
                <a:cs typeface="Arial" panose="020B0604020202020204" pitchFamily="34" charset="0"/>
              </a:rPr>
              <a:t>לאחר שאימנו טוב מקודדים עצמיים לכל קטגוריה לדוגמה לכל ספרה אנחנו יכולים לשחזר את התמונה שאנחנו רוצים לבדוק את הקטגוריה שלה דרך כל אחד מהמקודדים ולחפש את השגיאה הריבועית הקטנה ביותר ,ההנחה שלנו שהמקודד העצמי של הספרה ייצר את התמונה הכי קרובה לזו שאנחנו מחפשים.</a:t>
            </a:r>
            <a:endParaRPr lang="he-IL" sz="2200" dirty="0"/>
          </a:p>
        </p:txBody>
      </p:sp>
      <p:pic>
        <p:nvPicPr>
          <p:cNvPr id="5" name="תמונה 4">
            <a:extLst>
              <a:ext uri="{FF2B5EF4-FFF2-40B4-BE49-F238E27FC236}">
                <a16:creationId xmlns:a16="http://schemas.microsoft.com/office/drawing/2014/main" id="{B070CC5D-86FE-B138-3E22-92996955BD3C}"/>
              </a:ext>
            </a:extLst>
          </p:cNvPr>
          <p:cNvPicPr>
            <a:picLocks noChangeAspect="1"/>
          </p:cNvPicPr>
          <p:nvPr/>
        </p:nvPicPr>
        <p:blipFill>
          <a:blip r:embed="rId2"/>
          <a:stretch>
            <a:fillRect/>
          </a:stretch>
        </p:blipFill>
        <p:spPr>
          <a:xfrm>
            <a:off x="1771046" y="-115383"/>
            <a:ext cx="8649907" cy="4829849"/>
          </a:xfrm>
          <a:prstGeom prst="rect">
            <a:avLst/>
          </a:prstGeom>
        </p:spPr>
      </p:pic>
    </p:spTree>
    <p:extLst>
      <p:ext uri="{BB962C8B-B14F-4D97-AF65-F5344CB8AC3E}">
        <p14:creationId xmlns:p14="http://schemas.microsoft.com/office/powerpoint/2010/main" val="406063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532B6-4A1B-0B7B-BF8D-7F2E4E3D7B8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95ACB2C1-F17D-DA76-C30D-7D61E24F4320}"/>
              </a:ext>
            </a:extLst>
          </p:cNvPr>
          <p:cNvSpPr>
            <a:spLocks noGrp="1"/>
          </p:cNvSpPr>
          <p:nvPr>
            <p:ph type="title"/>
          </p:nvPr>
        </p:nvSpPr>
        <p:spPr>
          <a:xfrm>
            <a:off x="285135" y="4955458"/>
            <a:ext cx="4534920" cy="1259073"/>
          </a:xfrm>
        </p:spPr>
        <p:txBody>
          <a:bodyPr>
            <a:normAutofit/>
          </a:bodyPr>
          <a:lstStyle/>
          <a:p>
            <a:r>
              <a:rPr lang="he-IL" dirty="0"/>
              <a:t>שלבים מקדימים</a:t>
            </a:r>
          </a:p>
        </p:txBody>
      </p:sp>
      <p:sp>
        <p:nvSpPr>
          <p:cNvPr id="3" name="מציין מיקום תוכן 2">
            <a:extLst>
              <a:ext uri="{FF2B5EF4-FFF2-40B4-BE49-F238E27FC236}">
                <a16:creationId xmlns:a16="http://schemas.microsoft.com/office/drawing/2014/main" id="{E0D6EE3E-92FA-F592-641D-8AA0F45AC0D5}"/>
              </a:ext>
            </a:extLst>
          </p:cNvPr>
          <p:cNvSpPr>
            <a:spLocks noGrp="1"/>
          </p:cNvSpPr>
          <p:nvPr>
            <p:ph idx="1"/>
          </p:nvPr>
        </p:nvSpPr>
        <p:spPr>
          <a:xfrm>
            <a:off x="5069158" y="4558458"/>
            <a:ext cx="6382966" cy="2216512"/>
          </a:xfrm>
        </p:spPr>
        <p:txBody>
          <a:bodyPr>
            <a:normAutofit/>
          </a:bodyPr>
          <a:lstStyle/>
          <a:p>
            <a:r>
              <a:rPr lang="he-IL" sz="2200" dirty="0">
                <a:cs typeface="Arial" panose="020B0604020202020204" pitchFamily="34" charset="0"/>
              </a:rPr>
              <a:t>נעבור לקוד עצמו ונדגים את איך שאימנו את המקודדים העצמיים ,השלב הראשון הוא שלב ההורדה של המידע. אנחנו משתמשים בספרייה </a:t>
            </a:r>
            <a:r>
              <a:rPr lang="en-US" sz="2200" dirty="0">
                <a:cs typeface="Arial" panose="020B0604020202020204" pitchFamily="34" charset="0"/>
              </a:rPr>
              <a:t>pickle</a:t>
            </a:r>
            <a:r>
              <a:rPr lang="he-IL" sz="2200" dirty="0">
                <a:cs typeface="Arial" panose="020B0604020202020204" pitchFamily="34" charset="0"/>
              </a:rPr>
              <a:t> לשמירת המידע על מנת לאפשר שימוש </a:t>
            </a:r>
            <a:r>
              <a:rPr lang="en-US" sz="2200" dirty="0">
                <a:cs typeface="Arial" panose="020B0604020202020204" pitchFamily="34" charset="0"/>
              </a:rPr>
              <a:t>OFFLINE</a:t>
            </a:r>
            <a:r>
              <a:rPr lang="he-IL" sz="2200" dirty="0">
                <a:cs typeface="Arial" panose="020B0604020202020204" pitchFamily="34" charset="0"/>
              </a:rPr>
              <a:t> בפרויקט ללא חיבור לאינטרנט.</a:t>
            </a:r>
            <a:endParaRPr lang="he-IL" sz="2200" dirty="0"/>
          </a:p>
        </p:txBody>
      </p:sp>
      <p:pic>
        <p:nvPicPr>
          <p:cNvPr id="6" name="תמונה 5">
            <a:extLst>
              <a:ext uri="{FF2B5EF4-FFF2-40B4-BE49-F238E27FC236}">
                <a16:creationId xmlns:a16="http://schemas.microsoft.com/office/drawing/2014/main" id="{590A8954-081A-C5B2-44CF-EDD847187598}"/>
              </a:ext>
            </a:extLst>
          </p:cNvPr>
          <p:cNvPicPr>
            <a:picLocks noChangeAspect="1"/>
          </p:cNvPicPr>
          <p:nvPr/>
        </p:nvPicPr>
        <p:blipFill>
          <a:blip r:embed="rId2"/>
          <a:stretch>
            <a:fillRect/>
          </a:stretch>
        </p:blipFill>
        <p:spPr>
          <a:xfrm>
            <a:off x="2552595" y="8460"/>
            <a:ext cx="7049484" cy="4582164"/>
          </a:xfrm>
          <a:prstGeom prst="rect">
            <a:avLst/>
          </a:prstGeom>
        </p:spPr>
      </p:pic>
    </p:spTree>
    <p:extLst>
      <p:ext uri="{BB962C8B-B14F-4D97-AF65-F5344CB8AC3E}">
        <p14:creationId xmlns:p14="http://schemas.microsoft.com/office/powerpoint/2010/main" val="276119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5DA2A-10E7-4B2E-AB0F-C1CBE08582DC}"/>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DE4E410-BB99-58F4-B4A7-499872A95003}"/>
              </a:ext>
            </a:extLst>
          </p:cNvPr>
          <p:cNvSpPr>
            <a:spLocks noGrp="1"/>
          </p:cNvSpPr>
          <p:nvPr>
            <p:ph idx="1"/>
          </p:nvPr>
        </p:nvSpPr>
        <p:spPr>
          <a:xfrm>
            <a:off x="5069158" y="4558458"/>
            <a:ext cx="6382966" cy="2216512"/>
          </a:xfrm>
        </p:spPr>
        <p:txBody>
          <a:bodyPr>
            <a:normAutofit/>
          </a:bodyPr>
          <a:lstStyle/>
          <a:p>
            <a:r>
              <a:rPr lang="he-IL" sz="2200" dirty="0">
                <a:cs typeface="Arial" panose="020B0604020202020204" pitchFamily="34" charset="0"/>
              </a:rPr>
              <a:t>לאחר מכאן אנחנו מנרמלים את הקוד וממירים אותו לפורמט שמתאים להרצה ברשת נוירונים </a:t>
            </a:r>
            <a:r>
              <a:rPr lang="he-IL" sz="2200" dirty="0" err="1">
                <a:cs typeface="Arial" panose="020B0604020202020204" pitchFamily="34" charset="0"/>
              </a:rPr>
              <a:t>כוקטור</a:t>
            </a:r>
            <a:r>
              <a:rPr lang="he-IL" sz="2200" dirty="0">
                <a:cs typeface="Arial" panose="020B0604020202020204" pitchFamily="34" charset="0"/>
              </a:rPr>
              <a:t> חד </a:t>
            </a:r>
            <a:r>
              <a:rPr lang="he-IL" sz="2200" dirty="0" err="1">
                <a:cs typeface="Arial" panose="020B0604020202020204" pitchFamily="34" charset="0"/>
              </a:rPr>
              <a:t>מימדי</a:t>
            </a:r>
            <a:endParaRPr lang="he-IL" sz="2200" dirty="0"/>
          </a:p>
        </p:txBody>
      </p:sp>
      <p:pic>
        <p:nvPicPr>
          <p:cNvPr id="5" name="תמונה 4">
            <a:extLst>
              <a:ext uri="{FF2B5EF4-FFF2-40B4-BE49-F238E27FC236}">
                <a16:creationId xmlns:a16="http://schemas.microsoft.com/office/drawing/2014/main" id="{302BEEAF-4831-0BBE-8874-1CE2A85054DF}"/>
              </a:ext>
            </a:extLst>
          </p:cNvPr>
          <p:cNvPicPr>
            <a:picLocks noChangeAspect="1"/>
          </p:cNvPicPr>
          <p:nvPr/>
        </p:nvPicPr>
        <p:blipFill>
          <a:blip r:embed="rId2"/>
          <a:stretch>
            <a:fillRect/>
          </a:stretch>
        </p:blipFill>
        <p:spPr>
          <a:xfrm>
            <a:off x="2467471" y="135408"/>
            <a:ext cx="6096851" cy="3534268"/>
          </a:xfrm>
          <a:prstGeom prst="rect">
            <a:avLst/>
          </a:prstGeom>
        </p:spPr>
      </p:pic>
      <p:pic>
        <p:nvPicPr>
          <p:cNvPr id="8" name="תמונה 7">
            <a:extLst>
              <a:ext uri="{FF2B5EF4-FFF2-40B4-BE49-F238E27FC236}">
                <a16:creationId xmlns:a16="http://schemas.microsoft.com/office/drawing/2014/main" id="{5A956ACA-00BF-747D-68A6-B0B95A83AB66}"/>
              </a:ext>
            </a:extLst>
          </p:cNvPr>
          <p:cNvPicPr>
            <a:picLocks noChangeAspect="1"/>
          </p:cNvPicPr>
          <p:nvPr/>
        </p:nvPicPr>
        <p:blipFill>
          <a:blip r:embed="rId3"/>
          <a:stretch>
            <a:fillRect/>
          </a:stretch>
        </p:blipFill>
        <p:spPr>
          <a:xfrm>
            <a:off x="2658704" y="3429000"/>
            <a:ext cx="9678751" cy="3000794"/>
          </a:xfrm>
          <a:prstGeom prst="rect">
            <a:avLst/>
          </a:prstGeom>
        </p:spPr>
      </p:pic>
      <p:sp>
        <p:nvSpPr>
          <p:cNvPr id="10" name="כותרת 9">
            <a:extLst>
              <a:ext uri="{FF2B5EF4-FFF2-40B4-BE49-F238E27FC236}">
                <a16:creationId xmlns:a16="http://schemas.microsoft.com/office/drawing/2014/main" id="{94AD93B4-E32F-8C76-FBF4-94E28041C671}"/>
              </a:ext>
            </a:extLst>
          </p:cNvPr>
          <p:cNvSpPr>
            <a:spLocks noGrp="1"/>
          </p:cNvSpPr>
          <p:nvPr>
            <p:ph type="title"/>
          </p:nvPr>
        </p:nvSpPr>
        <p:spPr/>
        <p:txBody>
          <a:bodyPr/>
          <a:lstStyle/>
          <a:p>
            <a:endParaRPr lang="he-IL"/>
          </a:p>
        </p:txBody>
      </p:sp>
    </p:spTree>
    <p:extLst>
      <p:ext uri="{BB962C8B-B14F-4D97-AF65-F5344CB8AC3E}">
        <p14:creationId xmlns:p14="http://schemas.microsoft.com/office/powerpoint/2010/main" val="311218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8A6C6-6BE6-DD19-055B-DB4BDDD48B4E}"/>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8B53FBC-3F75-B9A4-90CF-88E29B1801E2}"/>
              </a:ext>
            </a:extLst>
          </p:cNvPr>
          <p:cNvSpPr>
            <a:spLocks noGrp="1"/>
          </p:cNvSpPr>
          <p:nvPr>
            <p:ph idx="1"/>
          </p:nvPr>
        </p:nvSpPr>
        <p:spPr>
          <a:xfrm>
            <a:off x="9212826" y="1524001"/>
            <a:ext cx="2239298" cy="5250970"/>
          </a:xfrm>
        </p:spPr>
        <p:txBody>
          <a:bodyPr>
            <a:normAutofit/>
          </a:bodyPr>
          <a:lstStyle/>
          <a:p>
            <a:r>
              <a:rPr lang="he-IL" sz="2200" dirty="0">
                <a:cs typeface="Arial" panose="020B0604020202020204" pitchFamily="34" charset="0"/>
              </a:rPr>
              <a:t>לאחר מכאן אנחנו מתכננים רשת נוירונים שתשמש כבסיס למקודד העצמי. אני ביצעתי ניסויים על ערכים שונים ולבסוף הגעתי לרשת </a:t>
            </a:r>
            <a:br>
              <a:rPr lang="en-US" sz="2200" dirty="0">
                <a:cs typeface="Arial" panose="020B0604020202020204" pitchFamily="34" charset="0"/>
              </a:rPr>
            </a:br>
            <a:r>
              <a:rPr lang="en-US" sz="2200" dirty="0" err="1">
                <a:cs typeface="Arial" panose="020B0604020202020204" pitchFamily="34" charset="0"/>
              </a:rPr>
              <a:t>relu</a:t>
            </a:r>
            <a:r>
              <a:rPr lang="he-IL" sz="2200" dirty="0">
                <a:cs typeface="Arial" panose="020B0604020202020204" pitchFamily="34" charset="0"/>
              </a:rPr>
              <a:t>. עם </a:t>
            </a:r>
            <a:r>
              <a:rPr lang="en-US" sz="2200" dirty="0">
                <a:cs typeface="Arial" panose="020B0604020202020204" pitchFamily="34" charset="0"/>
              </a:rPr>
              <a:t>DROPOUT</a:t>
            </a:r>
            <a:r>
              <a:rPr lang="he-IL" sz="2200" dirty="0">
                <a:cs typeface="Arial" panose="020B0604020202020204" pitchFamily="34" charset="0"/>
              </a:rPr>
              <a:t> של 20% ו512 מקדמים ב2 שכבות. </a:t>
            </a:r>
            <a:r>
              <a:rPr lang="en-US" sz="2200" dirty="0">
                <a:cs typeface="Arial" panose="020B0604020202020204" pitchFamily="34" charset="0"/>
              </a:rPr>
              <a:t>MSE</a:t>
            </a:r>
            <a:r>
              <a:rPr lang="he-IL" sz="2200" dirty="0">
                <a:cs typeface="Arial" panose="020B0604020202020204" pitchFamily="34" charset="0"/>
              </a:rPr>
              <a:t> </a:t>
            </a:r>
            <a:r>
              <a:rPr lang="he-IL" sz="2200" dirty="0" err="1">
                <a:cs typeface="Arial" panose="020B0604020202020204" pitchFamily="34" charset="0"/>
              </a:rPr>
              <a:t>אופטימזר</a:t>
            </a:r>
            <a:endParaRPr lang="he-IL" sz="2200" dirty="0"/>
          </a:p>
        </p:txBody>
      </p:sp>
      <p:sp>
        <p:nvSpPr>
          <p:cNvPr id="10" name="כותרת 9">
            <a:extLst>
              <a:ext uri="{FF2B5EF4-FFF2-40B4-BE49-F238E27FC236}">
                <a16:creationId xmlns:a16="http://schemas.microsoft.com/office/drawing/2014/main" id="{9D6C8354-7805-148D-A1F9-39F24405CD73}"/>
              </a:ext>
            </a:extLst>
          </p:cNvPr>
          <p:cNvSpPr>
            <a:spLocks noGrp="1"/>
          </p:cNvSpPr>
          <p:nvPr>
            <p:ph type="title"/>
          </p:nvPr>
        </p:nvSpPr>
        <p:spPr/>
        <p:txBody>
          <a:bodyPr/>
          <a:lstStyle/>
          <a:p>
            <a:endParaRPr lang="he-IL" dirty="0"/>
          </a:p>
        </p:txBody>
      </p:sp>
      <p:pic>
        <p:nvPicPr>
          <p:cNvPr id="12" name="תמונה 11">
            <a:extLst>
              <a:ext uri="{FF2B5EF4-FFF2-40B4-BE49-F238E27FC236}">
                <a16:creationId xmlns:a16="http://schemas.microsoft.com/office/drawing/2014/main" id="{9214A3F4-58BB-815A-3E89-1BD32DEA4090}"/>
              </a:ext>
            </a:extLst>
          </p:cNvPr>
          <p:cNvPicPr>
            <a:picLocks noChangeAspect="1"/>
          </p:cNvPicPr>
          <p:nvPr/>
        </p:nvPicPr>
        <p:blipFill>
          <a:blip r:embed="rId2"/>
          <a:stretch>
            <a:fillRect/>
          </a:stretch>
        </p:blipFill>
        <p:spPr>
          <a:xfrm>
            <a:off x="72513" y="243402"/>
            <a:ext cx="8802328" cy="5820587"/>
          </a:xfrm>
          <a:prstGeom prst="rect">
            <a:avLst/>
          </a:prstGeom>
        </p:spPr>
      </p:pic>
    </p:spTree>
    <p:extLst>
      <p:ext uri="{BB962C8B-B14F-4D97-AF65-F5344CB8AC3E}">
        <p14:creationId xmlns:p14="http://schemas.microsoft.com/office/powerpoint/2010/main" val="282942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EA341-BCE2-89BE-E257-2D5F611C85D1}"/>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E3B7C4F-1295-FE67-783C-FD3CC2DF854F}"/>
              </a:ext>
            </a:extLst>
          </p:cNvPr>
          <p:cNvSpPr>
            <a:spLocks noGrp="1"/>
          </p:cNvSpPr>
          <p:nvPr>
            <p:ph idx="1"/>
          </p:nvPr>
        </p:nvSpPr>
        <p:spPr>
          <a:xfrm>
            <a:off x="9212826" y="1524001"/>
            <a:ext cx="2239298" cy="5250970"/>
          </a:xfrm>
        </p:spPr>
        <p:txBody>
          <a:bodyPr>
            <a:normAutofit/>
          </a:bodyPr>
          <a:lstStyle/>
          <a:p>
            <a:r>
              <a:rPr lang="he-IL" sz="2200" dirty="0">
                <a:cs typeface="Arial" panose="020B0604020202020204" pitchFamily="34" charset="0"/>
              </a:rPr>
              <a:t>ולבסוף מאמנים 10 מקודדים עצמיים עם אותה ארכיטקטורה</a:t>
            </a:r>
            <a:endParaRPr lang="he-IL" sz="2200" dirty="0"/>
          </a:p>
        </p:txBody>
      </p:sp>
      <p:sp>
        <p:nvSpPr>
          <p:cNvPr id="10" name="כותרת 9">
            <a:extLst>
              <a:ext uri="{FF2B5EF4-FFF2-40B4-BE49-F238E27FC236}">
                <a16:creationId xmlns:a16="http://schemas.microsoft.com/office/drawing/2014/main" id="{E7FEC93A-858C-EB9D-76D6-92459607CE46}"/>
              </a:ext>
            </a:extLst>
          </p:cNvPr>
          <p:cNvSpPr>
            <a:spLocks noGrp="1"/>
          </p:cNvSpPr>
          <p:nvPr>
            <p:ph type="title"/>
          </p:nvPr>
        </p:nvSpPr>
        <p:spPr/>
        <p:txBody>
          <a:bodyPr/>
          <a:lstStyle/>
          <a:p>
            <a:endParaRPr lang="he-IL" dirty="0"/>
          </a:p>
        </p:txBody>
      </p:sp>
      <p:pic>
        <p:nvPicPr>
          <p:cNvPr id="4" name="תמונה 3">
            <a:extLst>
              <a:ext uri="{FF2B5EF4-FFF2-40B4-BE49-F238E27FC236}">
                <a16:creationId xmlns:a16="http://schemas.microsoft.com/office/drawing/2014/main" id="{7C3399C7-AC64-ABEF-632D-4111CC8D8C16}"/>
              </a:ext>
            </a:extLst>
          </p:cNvPr>
          <p:cNvPicPr>
            <a:picLocks noChangeAspect="1"/>
          </p:cNvPicPr>
          <p:nvPr/>
        </p:nvPicPr>
        <p:blipFill>
          <a:blip r:embed="rId2"/>
          <a:stretch>
            <a:fillRect/>
          </a:stretch>
        </p:blipFill>
        <p:spPr>
          <a:xfrm>
            <a:off x="502700" y="1334730"/>
            <a:ext cx="8611802" cy="3886742"/>
          </a:xfrm>
          <a:prstGeom prst="rect">
            <a:avLst/>
          </a:prstGeom>
        </p:spPr>
      </p:pic>
    </p:spTree>
    <p:extLst>
      <p:ext uri="{BB962C8B-B14F-4D97-AF65-F5344CB8AC3E}">
        <p14:creationId xmlns:p14="http://schemas.microsoft.com/office/powerpoint/2010/main" val="336626323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521</Words>
  <Application>Microsoft Office PowerPoint</Application>
  <PresentationFormat>מסך רחב</PresentationFormat>
  <Paragraphs>32</Paragraphs>
  <Slides>17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Aptos</vt:lpstr>
      <vt:lpstr>Aptos Display</vt:lpstr>
      <vt:lpstr>Arial</vt:lpstr>
      <vt:lpstr>Calibri</vt:lpstr>
      <vt:lpstr>ערכת נושא Office</vt:lpstr>
      <vt:lpstr>סיווג ספרות באמצעות מקודדים עצמיים</vt:lpstr>
      <vt:lpstr>על מאגר נתונים MNIST </vt:lpstr>
      <vt:lpstr>מקודד עצמי</vt:lpstr>
      <vt:lpstr>שימוש במספר מקודדים עצמיים לפי קטגוריה</vt:lpstr>
      <vt:lpstr>שימוש במספר מקודדים עצמיים לפי קטגוריה</vt:lpstr>
      <vt:lpstr>שלבים מקדימים</vt:lpstr>
      <vt:lpstr>מצגת של PowerPoint‏</vt:lpstr>
      <vt:lpstr>מצגת של PowerPoint‏</vt:lpstr>
      <vt:lpstr>מצגת של PowerPoint‏</vt:lpstr>
      <vt:lpstr>חיזוי תוצאות  סופי</vt:lpstr>
      <vt:lpstr>תוצאות סופיות</vt:lpstr>
      <vt:lpstr>Object detection using autoencoders</vt:lpstr>
      <vt:lpstr>Object detection using autoencoders</vt:lpstr>
      <vt:lpstr>Object detection using autoencoders</vt:lpstr>
      <vt:lpstr>Object detection using autoencoders</vt:lpstr>
      <vt:lpstr>Testing Object detection using autoencoders</vt:lpstr>
      <vt:lpstr>הערות נוספות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Aviad Ben Arie</dc:creator>
  <cp:lastModifiedBy>Aviad Ben Arie</cp:lastModifiedBy>
  <cp:revision>12</cp:revision>
  <dcterms:created xsi:type="dcterms:W3CDTF">2025-02-26T07:17:35Z</dcterms:created>
  <dcterms:modified xsi:type="dcterms:W3CDTF">2025-02-28T06:27:48Z</dcterms:modified>
</cp:coreProperties>
</file>