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58"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EA194-8348-4715-A912-59D4F67A8528}" type="datetimeFigureOut">
              <a:rPr lang="en-US" smtClean="0"/>
              <a:pPr/>
              <a:t>8/2/2012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2D18C-D607-4560-9A41-8C272442AF3F}" type="slidenum">
              <a:rPr lang="en-US" smtClean="0"/>
              <a:pPr/>
              <a:t>‹#›</a:t>
            </a:fld>
            <a:endParaRPr lang="en-US"/>
          </a:p>
        </p:txBody>
      </p:sp>
    </p:spTree>
    <p:extLst>
      <p:ext uri="{BB962C8B-B14F-4D97-AF65-F5344CB8AC3E}">
        <p14:creationId xmlns="" xmlns:p14="http://schemas.microsoft.com/office/powerpoint/2010/main" val="133112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EA194-8348-4715-A912-59D4F67A8528}" type="datetimeFigureOut">
              <a:rPr lang="en-US" smtClean="0"/>
              <a:pPr/>
              <a:t>8/2/2012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2D18C-D607-4560-9A41-8C272442AF3F}" type="slidenum">
              <a:rPr lang="en-US" smtClean="0"/>
              <a:pPr/>
              <a:t>‹#›</a:t>
            </a:fld>
            <a:endParaRPr lang="en-US"/>
          </a:p>
        </p:txBody>
      </p:sp>
    </p:spTree>
    <p:extLst>
      <p:ext uri="{BB962C8B-B14F-4D97-AF65-F5344CB8AC3E}">
        <p14:creationId xmlns="" xmlns:p14="http://schemas.microsoft.com/office/powerpoint/2010/main" val="1532545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EA194-8348-4715-A912-59D4F67A8528}" type="datetimeFigureOut">
              <a:rPr lang="en-US" smtClean="0"/>
              <a:pPr/>
              <a:t>8/2/2012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2D18C-D607-4560-9A41-8C272442AF3F}" type="slidenum">
              <a:rPr lang="en-US" smtClean="0"/>
              <a:pPr/>
              <a:t>‹#›</a:t>
            </a:fld>
            <a:endParaRPr lang="en-US"/>
          </a:p>
        </p:txBody>
      </p:sp>
    </p:spTree>
    <p:extLst>
      <p:ext uri="{BB962C8B-B14F-4D97-AF65-F5344CB8AC3E}">
        <p14:creationId xmlns="" xmlns:p14="http://schemas.microsoft.com/office/powerpoint/2010/main" val="3794928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EA194-8348-4715-A912-59D4F67A8528}" type="datetimeFigureOut">
              <a:rPr lang="en-US" smtClean="0"/>
              <a:pPr/>
              <a:t>8/2/2012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2D18C-D607-4560-9A41-8C272442AF3F}" type="slidenum">
              <a:rPr lang="en-US" smtClean="0"/>
              <a:pPr/>
              <a:t>‹#›</a:t>
            </a:fld>
            <a:endParaRPr lang="en-US"/>
          </a:p>
        </p:txBody>
      </p:sp>
    </p:spTree>
    <p:extLst>
      <p:ext uri="{BB962C8B-B14F-4D97-AF65-F5344CB8AC3E}">
        <p14:creationId xmlns="" xmlns:p14="http://schemas.microsoft.com/office/powerpoint/2010/main" val="330580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EA194-8348-4715-A912-59D4F67A8528}" type="datetimeFigureOut">
              <a:rPr lang="en-US" smtClean="0"/>
              <a:pPr/>
              <a:t>8/2/2012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2D18C-D607-4560-9A41-8C272442AF3F}" type="slidenum">
              <a:rPr lang="en-US" smtClean="0"/>
              <a:pPr/>
              <a:t>‹#›</a:t>
            </a:fld>
            <a:endParaRPr lang="en-US"/>
          </a:p>
        </p:txBody>
      </p:sp>
    </p:spTree>
    <p:extLst>
      <p:ext uri="{BB962C8B-B14F-4D97-AF65-F5344CB8AC3E}">
        <p14:creationId xmlns="" xmlns:p14="http://schemas.microsoft.com/office/powerpoint/2010/main" val="191440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EA194-8348-4715-A912-59D4F67A8528}" type="datetimeFigureOut">
              <a:rPr lang="en-US" smtClean="0"/>
              <a:pPr/>
              <a:t>8/2/2012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2D18C-D607-4560-9A41-8C272442AF3F}" type="slidenum">
              <a:rPr lang="en-US" smtClean="0"/>
              <a:pPr/>
              <a:t>‹#›</a:t>
            </a:fld>
            <a:endParaRPr lang="en-US"/>
          </a:p>
        </p:txBody>
      </p:sp>
    </p:spTree>
    <p:extLst>
      <p:ext uri="{BB962C8B-B14F-4D97-AF65-F5344CB8AC3E}">
        <p14:creationId xmlns="" xmlns:p14="http://schemas.microsoft.com/office/powerpoint/2010/main" val="1842964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EA194-8348-4715-A912-59D4F67A8528}" type="datetimeFigureOut">
              <a:rPr lang="en-US" smtClean="0"/>
              <a:pPr/>
              <a:t>8/2/2012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82D18C-D607-4560-9A41-8C272442AF3F}" type="slidenum">
              <a:rPr lang="en-US" smtClean="0"/>
              <a:pPr/>
              <a:t>‹#›</a:t>
            </a:fld>
            <a:endParaRPr lang="en-US"/>
          </a:p>
        </p:txBody>
      </p:sp>
    </p:spTree>
    <p:extLst>
      <p:ext uri="{BB962C8B-B14F-4D97-AF65-F5344CB8AC3E}">
        <p14:creationId xmlns="" xmlns:p14="http://schemas.microsoft.com/office/powerpoint/2010/main" val="7601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EA194-8348-4715-A912-59D4F67A8528}" type="datetimeFigureOut">
              <a:rPr lang="en-US" smtClean="0"/>
              <a:pPr/>
              <a:t>8/2/2012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82D18C-D607-4560-9A41-8C272442AF3F}" type="slidenum">
              <a:rPr lang="en-US" smtClean="0"/>
              <a:pPr/>
              <a:t>‹#›</a:t>
            </a:fld>
            <a:endParaRPr lang="en-US"/>
          </a:p>
        </p:txBody>
      </p:sp>
    </p:spTree>
    <p:extLst>
      <p:ext uri="{BB962C8B-B14F-4D97-AF65-F5344CB8AC3E}">
        <p14:creationId xmlns="" xmlns:p14="http://schemas.microsoft.com/office/powerpoint/2010/main" val="40443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EA194-8348-4715-A912-59D4F67A8528}" type="datetimeFigureOut">
              <a:rPr lang="en-US" smtClean="0"/>
              <a:pPr/>
              <a:t>8/2/2012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82D18C-D607-4560-9A41-8C272442AF3F}" type="slidenum">
              <a:rPr lang="en-US" smtClean="0"/>
              <a:pPr/>
              <a:t>‹#›</a:t>
            </a:fld>
            <a:endParaRPr lang="en-US"/>
          </a:p>
        </p:txBody>
      </p:sp>
    </p:spTree>
    <p:extLst>
      <p:ext uri="{BB962C8B-B14F-4D97-AF65-F5344CB8AC3E}">
        <p14:creationId xmlns="" xmlns:p14="http://schemas.microsoft.com/office/powerpoint/2010/main" val="1275503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EA194-8348-4715-A912-59D4F67A8528}" type="datetimeFigureOut">
              <a:rPr lang="en-US" smtClean="0"/>
              <a:pPr/>
              <a:t>8/2/2012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2D18C-D607-4560-9A41-8C272442AF3F}" type="slidenum">
              <a:rPr lang="en-US" smtClean="0"/>
              <a:pPr/>
              <a:t>‹#›</a:t>
            </a:fld>
            <a:endParaRPr lang="en-US"/>
          </a:p>
        </p:txBody>
      </p:sp>
    </p:spTree>
    <p:extLst>
      <p:ext uri="{BB962C8B-B14F-4D97-AF65-F5344CB8AC3E}">
        <p14:creationId xmlns="" xmlns:p14="http://schemas.microsoft.com/office/powerpoint/2010/main" val="1634488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EA194-8348-4715-A912-59D4F67A8528}" type="datetimeFigureOut">
              <a:rPr lang="en-US" smtClean="0"/>
              <a:pPr/>
              <a:t>8/2/2012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2D18C-D607-4560-9A41-8C272442AF3F}" type="slidenum">
              <a:rPr lang="en-US" smtClean="0"/>
              <a:pPr/>
              <a:t>‹#›</a:t>
            </a:fld>
            <a:endParaRPr lang="en-US"/>
          </a:p>
        </p:txBody>
      </p:sp>
    </p:spTree>
    <p:extLst>
      <p:ext uri="{BB962C8B-B14F-4D97-AF65-F5344CB8AC3E}">
        <p14:creationId xmlns="" xmlns:p14="http://schemas.microsoft.com/office/powerpoint/2010/main" val="364233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EA194-8348-4715-A912-59D4F67A8528}" type="datetimeFigureOut">
              <a:rPr lang="en-US" smtClean="0"/>
              <a:pPr/>
              <a:t>8/2/2012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2D18C-D607-4560-9A41-8C272442AF3F}" type="slidenum">
              <a:rPr lang="en-US" smtClean="0"/>
              <a:pPr/>
              <a:t>‹#›</a:t>
            </a:fld>
            <a:endParaRPr lang="en-US"/>
          </a:p>
        </p:txBody>
      </p:sp>
    </p:spTree>
    <p:extLst>
      <p:ext uri="{BB962C8B-B14F-4D97-AF65-F5344CB8AC3E}">
        <p14:creationId xmlns="" xmlns:p14="http://schemas.microsoft.com/office/powerpoint/2010/main" val="2716665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whatwg.org/specs/web-apps/current-work/multipage/the-canvas-element.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dev.w3.org/html5/2dcontex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ev.w3.org/html5/2dcontex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066800" y="304800"/>
            <a:ext cx="6705600" cy="5105400"/>
          </a:xfrm>
        </p:spPr>
        <p:txBody>
          <a:bodyPr>
            <a:normAutofit/>
          </a:bodyPr>
          <a:lstStyle/>
          <a:p>
            <a:pPr marL="457200" lvl="0" indent="-457200" algn="l">
              <a:buFont typeface="Arial" pitchFamily="34" charset="0"/>
              <a:buChar char="•"/>
            </a:pPr>
            <a:r>
              <a:rPr lang="en-US" dirty="0">
                <a:solidFill>
                  <a:srgbClr val="FF0000"/>
                </a:solidFill>
              </a:rPr>
              <a:t>Talk about different ways to clear Canvas</a:t>
            </a:r>
          </a:p>
          <a:p>
            <a:pPr marL="457200" lvl="0" indent="-457200" algn="l">
              <a:buFont typeface="Arial" pitchFamily="34" charset="0"/>
              <a:buChar char="•"/>
            </a:pPr>
            <a:r>
              <a:rPr lang="en-US" dirty="0">
                <a:solidFill>
                  <a:srgbClr val="FF0000"/>
                </a:solidFill>
              </a:rPr>
              <a:t>Add </a:t>
            </a:r>
            <a:r>
              <a:rPr lang="en-US" dirty="0" err="1">
                <a:solidFill>
                  <a:srgbClr val="FF0000"/>
                </a:solidFill>
              </a:rPr>
              <a:t>context.ClearRect</a:t>
            </a:r>
            <a:endParaRPr lang="en-US" dirty="0">
              <a:solidFill>
                <a:srgbClr val="FF0000"/>
              </a:solidFill>
            </a:endParaRPr>
          </a:p>
          <a:p>
            <a:pPr marL="457200" lvl="0" indent="-457200" algn="l">
              <a:buFont typeface="Arial" pitchFamily="34" charset="0"/>
              <a:buChar char="•"/>
            </a:pPr>
            <a:r>
              <a:rPr lang="en-US" dirty="0">
                <a:solidFill>
                  <a:srgbClr val="FF0000"/>
                </a:solidFill>
              </a:rPr>
              <a:t>Add any API calls left out of first version</a:t>
            </a:r>
          </a:p>
          <a:p>
            <a:pPr marL="457200" lvl="0" indent="-457200" algn="l">
              <a:buFont typeface="Arial" pitchFamily="34" charset="0"/>
              <a:buChar char="•"/>
            </a:pPr>
            <a:r>
              <a:rPr lang="en-US" u="sng" dirty="0" err="1">
                <a:solidFill>
                  <a:srgbClr val="FF0000"/>
                </a:solidFill>
                <a:hlinkClick r:id="rId2"/>
              </a:rPr>
              <a:t>context.getImageData</a:t>
            </a:r>
            <a:r>
              <a:rPr lang="en-US" u="sng" dirty="0" smtClean="0">
                <a:solidFill>
                  <a:srgbClr val="FF0000"/>
                </a:solidFill>
                <a:hlinkClick r:id="rId2"/>
              </a:rPr>
              <a:t>()</a:t>
            </a:r>
          </a:p>
          <a:p>
            <a:pPr marL="457200" lvl="0" indent="-457200" algn="l">
              <a:buFont typeface="Arial" pitchFamily="34" charset="0"/>
              <a:buChar char="•"/>
            </a:pPr>
            <a:r>
              <a:rPr lang="en-US" u="sng" dirty="0" err="1" smtClean="0">
                <a:solidFill>
                  <a:srgbClr val="FF0000"/>
                </a:solidFill>
                <a:hlinkClick r:id="rId2"/>
              </a:rPr>
              <a:t>context.putImageData</a:t>
            </a:r>
            <a:r>
              <a:rPr lang="en-US" u="sng" dirty="0">
                <a:solidFill>
                  <a:srgbClr val="FF0000"/>
                </a:solidFill>
                <a:hlinkClick r:id="rId2"/>
              </a:rPr>
              <a:t>()</a:t>
            </a:r>
            <a:endParaRPr lang="en-US" dirty="0">
              <a:solidFill>
                <a:srgbClr val="FF0000"/>
              </a:solidFill>
            </a:endParaRPr>
          </a:p>
        </p:txBody>
      </p:sp>
    </p:spTree>
    <p:extLst>
      <p:ext uri="{BB962C8B-B14F-4D97-AF65-F5344CB8AC3E}">
        <p14:creationId xmlns="" xmlns:p14="http://schemas.microsoft.com/office/powerpoint/2010/main" val="348488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hlinkClick r:id="rId2"/>
              </a:rPr>
              <a:t>http://dev.w3.org/html5/2dcontext/#line-styles</a:t>
            </a:r>
            <a:endParaRPr lang="en-US" dirty="0" smtClean="0"/>
          </a:p>
          <a:p>
            <a:r>
              <a:rPr lang="en-US" dirty="0" smtClean="0">
                <a:hlinkClick r:id="rId2"/>
              </a:rPr>
              <a:t>http://dev.w3.org/html5/2dcontext/#building-paths</a:t>
            </a:r>
            <a:endParaRPr lang="en-US" dirty="0" smtClean="0"/>
          </a:p>
          <a:p>
            <a:r>
              <a:rPr lang="en-US" dirty="0" smtClean="0">
                <a:hlinkClick r:id="rId2"/>
              </a:rPr>
              <a:t>http://dev.w3.org/html5/2dcontext/#fill-and-stroke-styles</a:t>
            </a:r>
            <a:endParaRPr lang="en-US" dirty="0" smtClean="0"/>
          </a:p>
          <a:p>
            <a:r>
              <a:rPr lang="en-US" dirty="0" smtClean="0">
                <a:hlinkClick r:id="rId2"/>
              </a:rPr>
              <a:t>http://dev.w3.org/html5/2dcontext/#the-current-default-path</a:t>
            </a:r>
            <a:endParaRPr lang="en-US" dirty="0" smtClean="0"/>
          </a:p>
          <a:p>
            <a:r>
              <a:rPr lang="en-US" dirty="0" smtClean="0">
                <a:hlinkClick r:id="rId2"/>
              </a:rPr>
              <a:t>http://dev.w3.org/html5/2dcontext/#drawing-rectangles-to-the-canvas</a:t>
            </a:r>
            <a:endParaRPr lang="en-US" dirty="0" smtClean="0"/>
          </a:p>
          <a:p>
            <a:r>
              <a:rPr lang="en-US" dirty="0" smtClean="0">
                <a:hlinkClick r:id="rId2"/>
              </a:rPr>
              <a:t>http://dev.w3.org/html5/2dcontext/#shadows</a:t>
            </a:r>
            <a:endParaRPr lang="en-US" dirty="0" smtClean="0"/>
          </a:p>
          <a:p>
            <a:r>
              <a:rPr lang="en-US" smtClean="0">
                <a:hlinkClick r:id="rId2"/>
              </a:rPr>
              <a:t>http://dev.w3.org/html5/2dcontext/#drawing-model</a:t>
            </a:r>
            <a:endParaRPr lang="en-US" dirty="0"/>
          </a:p>
        </p:txBody>
      </p:sp>
    </p:spTree>
    <p:extLst>
      <p:ext uri="{BB962C8B-B14F-4D97-AF65-F5344CB8AC3E}">
        <p14:creationId xmlns="" xmlns:p14="http://schemas.microsoft.com/office/powerpoint/2010/main" val="184503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a:t>
            </a:r>
            <a:r>
              <a:rPr lang="en-US" dirty="0" err="1" smtClean="0"/>
              <a:t>AdditIons</a:t>
            </a:r>
            <a:endParaRPr lang="en-US" dirty="0"/>
          </a:p>
        </p:txBody>
      </p:sp>
      <p:sp>
        <p:nvSpPr>
          <p:cNvPr id="3" name="Content Placeholder 2"/>
          <p:cNvSpPr>
            <a:spLocks noGrp="1"/>
          </p:cNvSpPr>
          <p:nvPr>
            <p:ph idx="1"/>
          </p:nvPr>
        </p:nvSpPr>
        <p:spPr/>
        <p:txBody>
          <a:bodyPr>
            <a:normAutofit/>
          </a:bodyPr>
          <a:lstStyle/>
          <a:p>
            <a:r>
              <a:rPr lang="en-US" dirty="0" smtClean="0"/>
              <a:t>void </a:t>
            </a:r>
            <a:r>
              <a:rPr lang="en-US" dirty="0" err="1" smtClean="0">
                <a:effectLst/>
                <a:hlinkClick r:id="rId2" tooltip="dom-context-2d-drawSystemFocusRing"/>
              </a:rPr>
              <a:t>drawSystemFocusRing</a:t>
            </a:r>
            <a:r>
              <a:rPr lang="en-US" dirty="0" smtClean="0"/>
              <a:t>(Element element);</a:t>
            </a:r>
          </a:p>
          <a:p>
            <a:r>
              <a:rPr lang="en-US" dirty="0" smtClean="0"/>
              <a:t> </a:t>
            </a:r>
            <a:r>
              <a:rPr lang="en-US" dirty="0" err="1" smtClean="0"/>
              <a:t>boolean</a:t>
            </a:r>
            <a:r>
              <a:rPr lang="en-US" dirty="0" smtClean="0"/>
              <a:t> </a:t>
            </a:r>
            <a:r>
              <a:rPr lang="en-US" dirty="0" err="1" smtClean="0">
                <a:effectLst/>
                <a:hlinkClick r:id="rId2" tooltip="dom-context-2d-drawCustomFocusRing"/>
              </a:rPr>
              <a:t>drawCustomFocusRing</a:t>
            </a:r>
            <a:r>
              <a:rPr lang="en-US" dirty="0" smtClean="0"/>
              <a:t>(Element </a:t>
            </a:r>
          </a:p>
          <a:p>
            <a:r>
              <a:rPr lang="en-US" dirty="0" smtClean="0"/>
              <a:t>element); void </a:t>
            </a:r>
            <a:r>
              <a:rPr lang="en-US" dirty="0" err="1" smtClean="0">
                <a:effectLst/>
                <a:hlinkClick r:id="rId2" tooltip="dom-context-2d-scrollPathIntoView"/>
              </a:rPr>
              <a:t>scrollPathIntoView</a:t>
            </a:r>
            <a:r>
              <a:rPr lang="en-US" dirty="0" smtClean="0"/>
              <a:t>(); void </a:t>
            </a:r>
            <a:r>
              <a:rPr lang="en-US" dirty="0" smtClean="0">
                <a:effectLst/>
                <a:hlinkClick r:id="rId2" tooltip="dom-context-2d-clip"/>
              </a:rPr>
              <a:t>clip</a:t>
            </a:r>
            <a:r>
              <a:rPr lang="en-US" dirty="0" smtClean="0"/>
              <a:t>(); </a:t>
            </a:r>
          </a:p>
          <a:p>
            <a:r>
              <a:rPr lang="en-US" dirty="0" err="1" smtClean="0"/>
              <a:t>boolean</a:t>
            </a:r>
            <a:r>
              <a:rPr lang="en-US" dirty="0" smtClean="0"/>
              <a:t> </a:t>
            </a:r>
            <a:r>
              <a:rPr lang="en-US" dirty="0" err="1" smtClean="0">
                <a:effectLst/>
                <a:hlinkClick r:id="rId2" tooltip="dom-context-2d-isPointInPath"/>
              </a:rPr>
              <a:t>isPointInPath</a:t>
            </a:r>
            <a:r>
              <a:rPr lang="en-US" dirty="0" smtClean="0"/>
              <a:t>(double x, double y);</a:t>
            </a:r>
          </a:p>
        </p:txBody>
      </p:sp>
    </p:spTree>
    <p:extLst>
      <p:ext uri="{BB962C8B-B14F-4D97-AF65-F5344CB8AC3E}">
        <p14:creationId xmlns="" xmlns:p14="http://schemas.microsoft.com/office/powerpoint/2010/main" val="105226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066800" y="304800"/>
            <a:ext cx="6705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r>
              <a:rPr lang="en-US" dirty="0" smtClean="0">
                <a:solidFill>
                  <a:srgbClr val="FF0000"/>
                </a:solidFill>
              </a:rPr>
              <a:t>ERRATA</a:t>
            </a:r>
          </a:p>
          <a:p>
            <a:pPr marL="457200" indent="-457200"/>
            <a:r>
              <a:rPr lang="en-US" sz="1400" dirty="0" smtClean="0">
                <a:solidFill>
                  <a:srgbClr val="FF0000"/>
                </a:solidFill>
              </a:rPr>
              <a:t>Page 32: </a:t>
            </a:r>
            <a:r>
              <a:rPr lang="en-US" sz="1400" dirty="0"/>
              <a:t>square</a:t>
            </a:r>
            <a:r>
              <a:rPr lang="en-US" sz="1400" dirty="0" smtClean="0"/>
              <a:t/>
            </a:r>
            <a:br>
              <a:rPr lang="en-US" sz="1400" dirty="0" smtClean="0"/>
            </a:br>
            <a:r>
              <a:rPr lang="en-US" sz="1400" dirty="0"/>
              <a:t>A rectangle with the length of the line width and the width of half the line width placed flat perpendicular to the edge of the line.</a:t>
            </a:r>
            <a:r>
              <a:rPr lang="en-US" sz="1400" dirty="0" smtClean="0"/>
              <a:t/>
            </a:r>
            <a:br>
              <a:rPr lang="en-US" sz="1400" dirty="0" smtClean="0"/>
            </a:br>
            <a:r>
              <a:rPr lang="en-US" sz="1400" dirty="0" smtClean="0"/>
              <a:t/>
            </a:r>
            <a:br>
              <a:rPr lang="en-US" sz="1400" dirty="0" smtClean="0"/>
            </a:br>
            <a:r>
              <a:rPr lang="en-US" sz="1400" dirty="0"/>
              <a:t>should be:</a:t>
            </a:r>
            <a:r>
              <a:rPr lang="en-US" sz="1400" dirty="0" smtClean="0"/>
              <a:t/>
            </a:r>
            <a:br>
              <a:rPr lang="en-US" sz="1400" dirty="0" smtClean="0"/>
            </a:br>
            <a:r>
              <a:rPr lang="en-US" sz="1400" dirty="0"/>
              <a:t>A rectangle with the length of the line width and the HEIGHT of half the line width placed flat perpendicular to the edge of the line</a:t>
            </a:r>
            <a:r>
              <a:rPr lang="en-US" sz="1400" dirty="0" smtClean="0"/>
              <a:t>.</a:t>
            </a:r>
          </a:p>
          <a:p>
            <a:pPr marL="457200" indent="-457200"/>
            <a:r>
              <a:rPr lang="en-US" sz="1400" dirty="0" smtClean="0">
                <a:solidFill>
                  <a:srgbClr val="FF0000"/>
                </a:solidFill>
              </a:rPr>
              <a:t>Page 41: </a:t>
            </a:r>
            <a:r>
              <a:rPr lang="en-US" sz="1400" dirty="0"/>
              <a:t>The </a:t>
            </a:r>
            <a:r>
              <a:rPr lang="en-US" sz="1400" dirty="0" err="1"/>
              <a:t>globalCompositeOperation</a:t>
            </a:r>
            <a:r>
              <a:rPr lang="en-US" sz="1400" dirty="0"/>
              <a:t> should be set to destination-over to get the results shown in Figure 2-11. Setting it to destination-atop, as printed, clips the image outside the newly-drawn square</a:t>
            </a:r>
            <a:r>
              <a:rPr lang="en-US" sz="1400" dirty="0" smtClean="0"/>
              <a:t>.</a:t>
            </a:r>
          </a:p>
          <a:p>
            <a:pPr marL="457200" indent="-457200"/>
            <a:r>
              <a:rPr lang="en-US" sz="1400" dirty="0" smtClean="0">
                <a:solidFill>
                  <a:srgbClr val="FF0000"/>
                </a:solidFill>
              </a:rPr>
              <a:t>Page 44: </a:t>
            </a:r>
            <a:r>
              <a:rPr lang="en-US" sz="1400" dirty="0"/>
              <a:t>This line:</a:t>
            </a:r>
            <a:r>
              <a:rPr lang="en-US" sz="1400" dirty="0" smtClean="0"/>
              <a:t/>
            </a:r>
            <a:br>
              <a:rPr lang="en-US" sz="1400" dirty="0" smtClean="0"/>
            </a:br>
            <a:r>
              <a:rPr lang="en-US" sz="1400" dirty="0"/>
              <a:t>y+.05*height</a:t>
            </a:r>
            <a:r>
              <a:rPr lang="en-US" sz="1400" dirty="0" smtClean="0"/>
              <a:t/>
            </a:r>
            <a:br>
              <a:rPr lang="en-US" sz="1400" dirty="0" smtClean="0"/>
            </a:br>
            <a:r>
              <a:rPr lang="en-US" sz="1400" dirty="0"/>
              <a:t>Should be:</a:t>
            </a:r>
            <a:r>
              <a:rPr lang="en-US" sz="1400" dirty="0" smtClean="0"/>
              <a:t/>
            </a:r>
            <a:br>
              <a:rPr lang="en-US" sz="1400" dirty="0" smtClean="0"/>
            </a:br>
            <a:r>
              <a:rPr lang="en-US" sz="1400" dirty="0"/>
              <a:t>y+0.5*height</a:t>
            </a:r>
            <a:r>
              <a:rPr lang="en-US" sz="1400" dirty="0" smtClean="0"/>
              <a:t/>
            </a:r>
            <a:br>
              <a:rPr lang="en-US" sz="1400" dirty="0" smtClean="0"/>
            </a:br>
            <a:r>
              <a:rPr lang="en-US" sz="1400" dirty="0" smtClean="0"/>
              <a:t/>
            </a:r>
            <a:br>
              <a:rPr lang="en-US" sz="1400" dirty="0" smtClean="0"/>
            </a:br>
            <a:r>
              <a:rPr lang="en-US" sz="1400" dirty="0"/>
              <a:t>Also:</a:t>
            </a:r>
            <a:r>
              <a:rPr lang="en-US" sz="1400" dirty="0" smtClean="0"/>
              <a:t/>
            </a:r>
            <a:br>
              <a:rPr lang="en-US" sz="1400" dirty="0" smtClean="0"/>
            </a:br>
            <a:r>
              <a:rPr lang="en-US" sz="1400" dirty="0" err="1"/>
              <a:t>context.translate</a:t>
            </a:r>
            <a:r>
              <a:rPr lang="en-US" sz="1400" dirty="0"/>
              <a:t>(x+.05*width, y+.05*height)</a:t>
            </a:r>
            <a:r>
              <a:rPr lang="en-US" sz="1400" dirty="0" smtClean="0"/>
              <a:t/>
            </a:r>
            <a:br>
              <a:rPr lang="en-US" sz="1400" dirty="0" smtClean="0"/>
            </a:br>
            <a:r>
              <a:rPr lang="en-US" sz="1400" dirty="0"/>
              <a:t>Should be:</a:t>
            </a:r>
            <a:r>
              <a:rPr lang="en-US" sz="1400" dirty="0" smtClean="0"/>
              <a:t/>
            </a:r>
            <a:br>
              <a:rPr lang="en-US" sz="1400" dirty="0" smtClean="0"/>
            </a:br>
            <a:r>
              <a:rPr lang="en-US" sz="1400" dirty="0" err="1"/>
              <a:t>context.translate</a:t>
            </a:r>
            <a:r>
              <a:rPr lang="en-US" sz="1400" dirty="0"/>
              <a:t>(x+0.5*width, y+0.5*height)</a:t>
            </a:r>
            <a:r>
              <a:rPr lang="en-US" sz="1400" dirty="0" smtClean="0"/>
              <a:t/>
            </a:r>
            <a:br>
              <a:rPr lang="en-US" sz="1400" dirty="0" smtClean="0"/>
            </a:br>
            <a:endParaRPr lang="en-US" sz="1400" dirty="0" smtClean="0">
              <a:solidFill>
                <a:srgbClr val="FF0000"/>
              </a:solidFill>
            </a:endParaRPr>
          </a:p>
        </p:txBody>
      </p:sp>
    </p:spTree>
    <p:extLst>
      <p:ext uri="{BB962C8B-B14F-4D97-AF65-F5344CB8AC3E}">
        <p14:creationId xmlns="" xmlns:p14="http://schemas.microsoft.com/office/powerpoint/2010/main" val="32689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066800" y="304800"/>
            <a:ext cx="6705600" cy="51054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r>
              <a:rPr lang="en-US" dirty="0" smtClean="0">
                <a:solidFill>
                  <a:srgbClr val="FF0000"/>
                </a:solidFill>
              </a:rPr>
              <a:t>ERRATA</a:t>
            </a:r>
          </a:p>
          <a:p>
            <a:pPr marL="457200" indent="-457200"/>
            <a:r>
              <a:rPr lang="en-US" sz="1400" dirty="0" smtClean="0">
                <a:solidFill>
                  <a:srgbClr val="FF0000"/>
                </a:solidFill>
              </a:rPr>
              <a:t>Page 52: </a:t>
            </a:r>
            <a:r>
              <a:rPr lang="en-US" sz="1400" dirty="0"/>
              <a:t>Both the </a:t>
            </a:r>
            <a:r>
              <a:rPr lang="en-US" sz="1400" dirty="0" err="1"/>
              <a:t>rgb</a:t>
            </a:r>
            <a:r>
              <a:rPr lang="en-US" sz="1400" dirty="0"/>
              <a:t>() and </a:t>
            </a:r>
            <a:r>
              <a:rPr lang="en-US" sz="1400" dirty="0" err="1"/>
              <a:t>rgba</a:t>
            </a:r>
            <a:r>
              <a:rPr lang="en-US" sz="1400" dirty="0"/>
              <a:t>() examples need quotes around them, same as the hex example. So:</a:t>
            </a:r>
            <a:r>
              <a:rPr lang="en-US" sz="1400" dirty="0" smtClean="0"/>
              <a:t/>
            </a:r>
            <a:br>
              <a:rPr lang="en-US" sz="1400" dirty="0" smtClean="0"/>
            </a:br>
            <a:r>
              <a:rPr lang="en-US" sz="1400" dirty="0" smtClean="0"/>
              <a:t/>
            </a:r>
            <a:br>
              <a:rPr lang="en-US" sz="1400" dirty="0" smtClean="0"/>
            </a:br>
            <a:r>
              <a:rPr lang="en-US" sz="1400" dirty="0" err="1"/>
              <a:t>context.fillStyle</a:t>
            </a:r>
            <a:r>
              <a:rPr lang="en-US" sz="1400" dirty="0"/>
              <a:t> = </a:t>
            </a:r>
            <a:r>
              <a:rPr lang="en-US" sz="1400" dirty="0" err="1"/>
              <a:t>rgb</a:t>
            </a:r>
            <a:r>
              <a:rPr lang="en-US" sz="1400" dirty="0"/>
              <a:t>(255,0,0);</a:t>
            </a:r>
            <a:r>
              <a:rPr lang="en-US" sz="1400" dirty="0" smtClean="0"/>
              <a:t/>
            </a:r>
            <a:br>
              <a:rPr lang="en-US" sz="1400" dirty="0" smtClean="0"/>
            </a:br>
            <a:r>
              <a:rPr lang="en-US" sz="1400" dirty="0" smtClean="0"/>
              <a:t/>
            </a:r>
            <a:br>
              <a:rPr lang="en-US" sz="1400" dirty="0" smtClean="0"/>
            </a:br>
            <a:r>
              <a:rPr lang="en-US" sz="1400" dirty="0"/>
              <a:t>should be:</a:t>
            </a:r>
            <a:r>
              <a:rPr lang="en-US" sz="1400" dirty="0" smtClean="0"/>
              <a:t/>
            </a:r>
            <a:br>
              <a:rPr lang="en-US" sz="1400" dirty="0" smtClean="0"/>
            </a:br>
            <a:r>
              <a:rPr lang="en-US" sz="1400" dirty="0" smtClean="0"/>
              <a:t/>
            </a:r>
            <a:br>
              <a:rPr lang="en-US" sz="1400" dirty="0" smtClean="0"/>
            </a:br>
            <a:r>
              <a:rPr lang="en-US" sz="1400" dirty="0" err="1"/>
              <a:t>context.fillStyle</a:t>
            </a:r>
            <a:r>
              <a:rPr lang="en-US" sz="1400" dirty="0"/>
              <a:t> = "</a:t>
            </a:r>
            <a:r>
              <a:rPr lang="en-US" sz="1400" dirty="0" err="1"/>
              <a:t>rgb</a:t>
            </a:r>
            <a:r>
              <a:rPr lang="en-US" sz="1400" dirty="0"/>
              <a:t>(255,0,0)";</a:t>
            </a:r>
            <a:r>
              <a:rPr lang="en-US" sz="1400" dirty="0" smtClean="0"/>
              <a:t/>
            </a:r>
            <a:br>
              <a:rPr lang="en-US" sz="1400" dirty="0" smtClean="0"/>
            </a:br>
            <a:r>
              <a:rPr lang="en-US" sz="1400" dirty="0" smtClean="0"/>
              <a:t/>
            </a:r>
            <a:br>
              <a:rPr lang="en-US" sz="1400" dirty="0" smtClean="0"/>
            </a:br>
            <a:r>
              <a:rPr lang="en-US" sz="1400" dirty="0"/>
              <a:t>AND</a:t>
            </a:r>
            <a:r>
              <a:rPr lang="en-US" sz="1400" dirty="0" smtClean="0"/>
              <a:t/>
            </a:r>
            <a:br>
              <a:rPr lang="en-US" sz="1400" dirty="0" smtClean="0"/>
            </a:br>
            <a:r>
              <a:rPr lang="en-US" sz="1400" dirty="0" smtClean="0"/>
              <a:t/>
            </a:r>
            <a:br>
              <a:rPr lang="en-US" sz="1400" dirty="0" smtClean="0"/>
            </a:br>
            <a:r>
              <a:rPr lang="en-US" sz="1400" dirty="0" err="1"/>
              <a:t>context.fillStyle</a:t>
            </a:r>
            <a:r>
              <a:rPr lang="en-US" sz="1400" dirty="0"/>
              <a:t> = </a:t>
            </a:r>
            <a:r>
              <a:rPr lang="en-US" sz="1400" dirty="0" err="1"/>
              <a:t>rgba</a:t>
            </a:r>
            <a:r>
              <a:rPr lang="en-US" sz="1400" dirty="0"/>
              <a:t>(255,0,0);</a:t>
            </a:r>
            <a:r>
              <a:rPr lang="en-US" sz="1400" dirty="0" smtClean="0"/>
              <a:t/>
            </a:r>
            <a:br>
              <a:rPr lang="en-US" sz="1400" dirty="0" smtClean="0"/>
            </a:br>
            <a:r>
              <a:rPr lang="en-US" sz="1400" dirty="0" smtClean="0"/>
              <a:t/>
            </a:r>
            <a:br>
              <a:rPr lang="en-US" sz="1400" dirty="0" smtClean="0"/>
            </a:br>
            <a:r>
              <a:rPr lang="en-US" sz="1400" dirty="0"/>
              <a:t>should be:</a:t>
            </a:r>
            <a:r>
              <a:rPr lang="en-US" sz="1400" dirty="0" smtClean="0"/>
              <a:t/>
            </a:r>
            <a:br>
              <a:rPr lang="en-US" sz="1400" dirty="0" smtClean="0"/>
            </a:br>
            <a:r>
              <a:rPr lang="en-US" sz="1400" dirty="0" smtClean="0"/>
              <a:t/>
            </a:r>
            <a:br>
              <a:rPr lang="en-US" sz="1400" dirty="0" smtClean="0"/>
            </a:br>
            <a:r>
              <a:rPr lang="en-US" sz="1400" dirty="0" err="1"/>
              <a:t>context.fillStyle</a:t>
            </a:r>
            <a:r>
              <a:rPr lang="en-US" sz="1400" dirty="0"/>
              <a:t> = "</a:t>
            </a:r>
            <a:r>
              <a:rPr lang="en-US" sz="1400" dirty="0" err="1"/>
              <a:t>rgba</a:t>
            </a:r>
            <a:r>
              <a:rPr lang="en-US" sz="1400" dirty="0"/>
              <a:t>(255,0,0</a:t>
            </a:r>
            <a:r>
              <a:rPr lang="en-US" sz="1400" dirty="0" smtClean="0"/>
              <a:t>)";</a:t>
            </a:r>
          </a:p>
          <a:p>
            <a:r>
              <a:rPr lang="en-US" sz="1400" dirty="0" smtClean="0">
                <a:solidFill>
                  <a:srgbClr val="FF0000"/>
                </a:solidFill>
              </a:rPr>
              <a:t>Page  37 : </a:t>
            </a:r>
            <a:r>
              <a:rPr lang="en-US" sz="1400" dirty="0"/>
              <a:t>I found the first line "Combing the save() and restore()..." very confusing, as I don't believe that save() nor restore() have anything to do with clipping per se. The save() in Example 2-5 saves the current non-clipped state of the canvas, and allows the subsequent restore() to revert back to not clipping anything, but since we haven't been introduced to save() and restore() yet, they detract from how to use clip(). Would suggest that this section be expanded to first explain clip(), and THEN show how to save()/restore() states. (Or, explain save() and restore() first, as they can be applied to things we have learned, then go on to clip</a:t>
            </a:r>
            <a:r>
              <a:rPr lang="en-US" sz="1400" dirty="0" smtClean="0"/>
              <a:t>().)</a:t>
            </a:r>
          </a:p>
          <a:p>
            <a:r>
              <a:rPr lang="en-US" sz="1400" dirty="0" smtClean="0"/>
              <a:t/>
            </a:r>
            <a:br>
              <a:rPr lang="en-US" sz="1400" dirty="0" smtClean="0"/>
            </a:br>
            <a:endParaRPr lang="en-US" sz="1400" dirty="0" smtClean="0">
              <a:solidFill>
                <a:srgbClr val="FF0000"/>
              </a:solidFill>
            </a:endParaRPr>
          </a:p>
        </p:txBody>
      </p:sp>
    </p:spTree>
    <p:extLst>
      <p:ext uri="{BB962C8B-B14F-4D97-AF65-F5344CB8AC3E}">
        <p14:creationId xmlns="" xmlns:p14="http://schemas.microsoft.com/office/powerpoint/2010/main" val="4198673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066800" y="304800"/>
            <a:ext cx="6705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r>
              <a:rPr lang="en-US" dirty="0" smtClean="0">
                <a:solidFill>
                  <a:srgbClr val="FF0000"/>
                </a:solidFill>
              </a:rPr>
              <a:t>ERRATA</a:t>
            </a:r>
          </a:p>
          <a:p>
            <a:pPr marL="457200" indent="-457200"/>
            <a:endParaRPr lang="en-US" sz="1400" dirty="0" smtClean="0">
              <a:solidFill>
                <a:srgbClr val="FF0000"/>
              </a:solidFill>
            </a:endParaRPr>
          </a:p>
        </p:txBody>
      </p:sp>
    </p:spTree>
    <p:extLst>
      <p:ext uri="{BB962C8B-B14F-4D97-AF65-F5344CB8AC3E}">
        <p14:creationId xmlns="" xmlns:p14="http://schemas.microsoft.com/office/powerpoint/2010/main" val="3943993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7079</TotalTime>
  <Words>113</Words>
  <Application>Microsoft Office PowerPoint</Application>
  <PresentationFormat>On-screen Show (4:3)</PresentationFormat>
  <Paragraphs>27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API</vt:lpstr>
      <vt:lpstr>API AdditIons</vt:lpstr>
      <vt:lpstr>Slide 4</vt:lpstr>
      <vt:lpstr>Slide 5</vt:lpstr>
      <vt:lpstr>Slide 6</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Jeff Fulton</cp:lastModifiedBy>
  <cp:revision>568</cp:revision>
  <dcterms:created xsi:type="dcterms:W3CDTF">2012-07-13T21:31:46Z</dcterms:created>
  <dcterms:modified xsi:type="dcterms:W3CDTF">2012-08-06T21:54:30Z</dcterms:modified>
</cp:coreProperties>
</file>