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CEA1-0C53-4753-9488-7183603B2172}"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F90C8-C6B9-4C1E-9D1C-7759493D4E5F}" type="slidenum">
              <a:rPr lang="en-US" smtClean="0"/>
              <a:t>‹#›</a:t>
            </a:fld>
            <a:endParaRPr lang="en-US"/>
          </a:p>
        </p:txBody>
      </p:sp>
    </p:spTree>
    <p:extLst>
      <p:ext uri="{BB962C8B-B14F-4D97-AF65-F5344CB8AC3E}">
        <p14:creationId xmlns:p14="http://schemas.microsoft.com/office/powerpoint/2010/main" val="148804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99E8-AA47-4A26-BD50-C3EB66CDD602}"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DF42E-6C07-47DA-B210-3A2416BB66EE}"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B3ED9-EE5D-4AFB-A4B6-6472E86FED65}"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2636CC-925D-4F44-9137-9955F89E367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F26D20-1B6E-4ADB-B31D-DCDC3FF029D7}"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F0A935-361E-4268-A9BA-EA6857BD6140}"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F3AEB-DC9A-404C-8B00-2E2B0AE31694}"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7A51-62DC-4F05-8C5D-086896C5ED64}"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8C56D-82AE-4750-9696-7B7F5C6BEDE3}"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DF904-AF05-45D4-B252-48E9A9FF0CA1}"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D056C-18C6-4CC7-8E79-4837BA557E7C}"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7E9DE-6E11-473C-9D16-DEEBD34EC4F9}" type="datetime1">
              <a:rPr lang="en-US" smtClean="0"/>
              <a:t>12/26/2018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62559-EFF8-47C3-A079-9F379609616B}" type="datetime1">
              <a:rPr lang="en-US" smtClean="0"/>
              <a:t>12/26/2018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0AC13-0313-4CA5-9D53-A32A8993F664}" type="datetime1">
              <a:rPr lang="en-US" smtClean="0"/>
              <a:t>12/26/2018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4612B-26F2-422E-87F5-A869B046C22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09BA5-D9A6-4AE7-821E-69E05C354EB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E3B5C-3A33-414F-8B09-339D2546B96D}" type="datetime1">
              <a:rPr lang="en-US" smtClean="0"/>
              <a:t>12/26/2018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a:t>Closure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vi-VN" sz="2000" dirty="0">
                <a:solidFill>
                  <a:srgbClr val="0070C0"/>
                </a:solidFill>
              </a:rPr>
              <a:t>Closure là những function tham chiếu đến các biến tự do (free avariable) tách biệt. Nói cách khác, function được định nghĩa trong closure sẽ ghi nhớ môi trường (environment) trong nó được tạo ra.</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1200329"/>
          </a:xfrm>
          <a:prstGeom prst="rect">
            <a:avLst/>
          </a:prstGeom>
          <a:noFill/>
        </p:spPr>
        <p:txBody>
          <a:bodyPr wrap="square" rtlCol="0">
            <a:spAutoFit/>
          </a:bodyPr>
          <a:lstStyle/>
          <a:p>
            <a:r>
              <a:rPr lang="vi-VN" i="1" dirty="0">
                <a:solidFill>
                  <a:srgbClr val="00B0F0"/>
                </a:solidFill>
              </a:rPr>
              <a:t>Chú ý: Các biến tự do không phải là các biến được khai báo cục bộ (local variable) hoặc được truyền vào như tham số (parameter)</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79315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3157268"/>
          </a:xfrm>
        </p:spPr>
        <p:txBody>
          <a:bodyPr>
            <a:no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Ví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a:t>
            </a:r>
            <a:r>
              <a:rPr lang="en-US" sz="2000" dirty="0" smtClean="0">
                <a:solidFill>
                  <a:srgbClr val="0070C0"/>
                </a:solidFill>
                <a:latin typeface="Tahoma" panose="020B0604030504040204" pitchFamily="34" charset="0"/>
                <a:cs typeface="Tahoma" panose="020B0604030504040204" pitchFamily="34" charset="0"/>
              </a:rPr>
              <a:t> : Ta </a:t>
            </a:r>
            <a:r>
              <a:rPr lang="en-US" sz="2000" dirty="0" err="1" smtClean="0">
                <a:solidFill>
                  <a:srgbClr val="0070C0"/>
                </a:solidFill>
                <a:latin typeface="Tahoma" panose="020B0604030504040204" pitchFamily="34" charset="0"/>
                <a:cs typeface="Tahoma" panose="020B0604030504040204" pitchFamily="34" charset="0"/>
              </a:rPr>
              <a:t>khởi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tạo</a:t>
            </a:r>
            <a:r>
              <a:rPr lang="en-US" sz="2000" dirty="0" smtClean="0">
                <a:solidFill>
                  <a:srgbClr val="0070C0"/>
                </a:solidFill>
                <a:latin typeface="Tahoma" panose="020B0604030504040204" pitchFamily="34" charset="0"/>
                <a:cs typeface="Tahoma" panose="020B0604030504040204" pitchFamily="34" charset="0"/>
              </a:rPr>
              <a:t> 1 function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numberGenerator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số</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truyền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trên</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thêm</a:t>
            </a:r>
            <a:r>
              <a:rPr lang="en-US" sz="2000" dirty="0" smtClean="0">
                <a:solidFill>
                  <a:srgbClr val="0070C0"/>
                </a:solidFill>
                <a:latin typeface="Tahoma" panose="020B0604030504040204" pitchFamily="34" charset="0"/>
                <a:cs typeface="Tahoma" panose="020B0604030504040204" pitchFamily="34" charset="0"/>
              </a:rPr>
              <a:t> 1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checkNumber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phải</a:t>
            </a:r>
            <a:r>
              <a:rPr lang="en-US" sz="2000" dirty="0" smtClean="0">
                <a:solidFill>
                  <a:srgbClr val="0070C0"/>
                </a:solidFill>
                <a:latin typeface="Tahoma" panose="020B0604030504040204" pitchFamily="34" charset="0"/>
                <a:cs typeface="Tahoma" panose="020B0604030504040204" pitchFamily="34" charset="0"/>
              </a:rPr>
              <a:t> 1.</a:t>
            </a:r>
            <a:r>
              <a:rPr lang="vi-VN" sz="2000" dirty="0">
                <a:solidFill>
                  <a:srgbClr val="0070C0"/>
                </a:solidFill>
                <a:latin typeface="Tahoma" panose="020B0604030504040204" pitchFamily="34" charset="0"/>
                <a:cs typeface="Tahoma" panose="020B0604030504040204" pitchFamily="34" charset="0"/>
              </a:rPr>
              <a:t> Vì </a:t>
            </a:r>
            <a:r>
              <a:rPr lang="en-US" sz="2000" dirty="0" err="1">
                <a:solidFill>
                  <a:srgbClr val="0070C0"/>
                </a:solidFill>
                <a:latin typeface="Tahoma" panose="020B0604030504040204" pitchFamily="34" charset="0"/>
                <a:cs typeface="Tahoma" panose="020B0604030504040204" pitchFamily="34" charset="0"/>
              </a:rPr>
              <a:t>checkNumber</a:t>
            </a:r>
            <a:r>
              <a:rPr lang="vi-VN" sz="2000" dirty="0" smtClean="0">
                <a:solidFill>
                  <a:srgbClr val="0070C0"/>
                </a:solidFill>
                <a:latin typeface="Tahoma" panose="020B0604030504040204" pitchFamily="34" charset="0"/>
                <a:cs typeface="Tahoma" panose="020B0604030504040204" pitchFamily="34" charset="0"/>
              </a:rPr>
              <a:t> </a:t>
            </a:r>
            <a:r>
              <a:rPr lang="vi-VN" sz="2000" dirty="0">
                <a:solidFill>
                  <a:srgbClr val="0070C0"/>
                </a:solidFill>
                <a:latin typeface="Tahoma" panose="020B0604030504040204" pitchFamily="34" charset="0"/>
                <a:cs typeface="Tahoma" panose="020B0604030504040204" pitchFamily="34" charset="0"/>
              </a:rPr>
              <a:t>có thể sử dụng biến num được khai báo trong hàm numberGenerator để in ra log thậm chí sau khi hàm numberGenerator đã trả về (return).</a:t>
            </a:r>
            <a:r>
              <a:rPr lang="en-US" sz="2000" dirty="0" smtClean="0">
                <a:solidFill>
                  <a:srgbClr val="0070C0"/>
                </a:solidFill>
                <a:latin typeface="Tahoma" panose="020B0604030504040204" pitchFamily="34" charset="0"/>
                <a:cs typeface="Tahoma" panose="020B0604030504040204" pitchFamily="34" charset="0"/>
              </a:rPr>
              <a:t/>
            </a:r>
            <a:br>
              <a:rPr lang="en-US" sz="2000" dirty="0" smtClean="0">
                <a:solidFill>
                  <a:srgbClr val="0070C0"/>
                </a:solidFill>
                <a:latin typeface="Tahoma" panose="020B0604030504040204" pitchFamily="34" charset="0"/>
                <a:cs typeface="Tahoma" panose="020B0604030504040204" pitchFamily="34" charset="0"/>
              </a:rPr>
            </a:b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353" y="3619034"/>
            <a:ext cx="7269533" cy="2678249"/>
          </a:xfrm>
        </p:spPr>
      </p:pic>
    </p:spTree>
    <p:extLst>
      <p:ext uri="{BB962C8B-B14F-4D97-AF65-F5344CB8AC3E}">
        <p14:creationId xmlns:p14="http://schemas.microsoft.com/office/powerpoint/2010/main" val="64815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latin typeface="Tahoma" panose="020B0604030504040204" pitchFamily="34" charset="0"/>
                <a:cs typeface="Tahoma" panose="020B0604030504040204" pitchFamily="34" charset="0"/>
              </a:rPr>
              <a:t>Recursion</a:t>
            </a:r>
            <a:br>
              <a:rPr lang="en-US" sz="6000" dirty="0">
                <a:latin typeface="Tahoma" panose="020B0604030504040204" pitchFamily="34" charset="0"/>
                <a:cs typeface="Tahoma" panose="020B0604030504040204" pitchFamily="34" charset="0"/>
              </a:rPr>
            </a:br>
            <a:endParaRPr lang="en-US" sz="6000"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Subtitle 3"/>
          <p:cNvSpPr txBox="1">
            <a:spLocks/>
          </p:cNvSpPr>
          <p:nvPr/>
        </p:nvSpPr>
        <p:spPr>
          <a:xfrm>
            <a:off x="2381301" y="3470525"/>
            <a:ext cx="8915399" cy="24342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vi-VN" sz="2000" dirty="0">
                <a:solidFill>
                  <a:srgbClr val="0070C0"/>
                </a:solidFill>
              </a:rPr>
              <a:t>Một hàm gọi chính nó được gọi là đệ </a:t>
            </a:r>
            <a:r>
              <a:rPr lang="vi-VN" sz="2000" dirty="0" smtClean="0">
                <a:solidFill>
                  <a:srgbClr val="0070C0"/>
                </a:solidFill>
              </a:rPr>
              <a:t>quy</a:t>
            </a:r>
            <a:endParaRPr lang="en-US" sz="2000" dirty="0" smtClean="0">
              <a:solidFill>
                <a:srgbClr val="0070C0"/>
              </a:solidFill>
            </a:endParaRPr>
          </a:p>
          <a:p>
            <a:pPr>
              <a:lnSpc>
                <a:spcPct val="200000"/>
              </a:lnSpc>
            </a:pPr>
            <a:r>
              <a:rPr lang="vi-VN" sz="2000" dirty="0">
                <a:solidFill>
                  <a:srgbClr val="0070C0"/>
                </a:solidFill>
                <a:cs typeface="Tahoma" panose="020B0604030504040204" pitchFamily="34" charset="0"/>
              </a:rPr>
              <a:t>Hoàn toàn ổn khi một hàm tự gọi nó, miễn là nó không làm điều đó thường xuyên đến mức nó tràn ra ngăn xếp</a:t>
            </a:r>
            <a:endParaRPr lang="en-US" sz="2000" dirty="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147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632" y="1411433"/>
            <a:ext cx="6462320" cy="1737511"/>
          </a:xfrm>
        </p:spPr>
      </p:pic>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TextBox 5"/>
          <p:cNvSpPr txBox="1"/>
          <p:nvPr/>
        </p:nvSpPr>
        <p:spPr>
          <a:xfrm>
            <a:off x="2855344" y="418450"/>
            <a:ext cx="8246853" cy="707886"/>
          </a:xfrm>
          <a:prstGeom prst="rect">
            <a:avLst/>
          </a:prstGeom>
          <a:noFill/>
        </p:spPr>
        <p:txBody>
          <a:bodyPr wrap="square" rtlCol="0">
            <a:spAutoFit/>
          </a:bodyPr>
          <a:lstStyle/>
          <a:p>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JS Call Stack </a:t>
            </a:r>
            <a:r>
              <a:rPr lang="en-US" sz="2000" dirty="0" err="1" smtClean="0">
                <a:solidFill>
                  <a:srgbClr val="0070C0"/>
                </a:solidFill>
                <a:latin typeface="Tahoma" panose="020B0604030504040204" pitchFamily="34" charset="0"/>
                <a:cs typeface="Tahoma" panose="020B0604030504040204" pitchFamily="34" charset="0"/>
              </a:rPr>
              <a:t>được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chạy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theo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kiểu</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đơn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luồng</a:t>
            </a:r>
            <a:r>
              <a:rPr lang="en-US" sz="2000" dirty="0" smtClean="0">
                <a:solidFill>
                  <a:srgbClr val="0070C0"/>
                </a:solidFill>
                <a:latin typeface="Tahoma" panose="020B0604030504040204" pitchFamily="34" charset="0"/>
                <a:cs typeface="Tahoma" panose="020B0604030504040204" pitchFamily="34" charset="0"/>
              </a:rPr>
              <a:t> First In – Last Out   </a:t>
            </a:r>
          </a:p>
          <a:p>
            <a:endParaRPr lang="en-US" sz="2000" dirty="0">
              <a:solidFill>
                <a:srgbClr val="0070C0"/>
              </a:solidFill>
              <a:latin typeface="Tahoma" panose="020B0604030504040204" pitchFamily="34" charset="0"/>
              <a:cs typeface="Tahoma" panose="020B0604030504040204" pitchFamily="34" charset="0"/>
            </a:endParaRPr>
          </a:p>
        </p:txBody>
      </p:sp>
      <p:sp>
        <p:nvSpPr>
          <p:cNvPr id="7" name="TextBox 6"/>
          <p:cNvSpPr txBox="1"/>
          <p:nvPr/>
        </p:nvSpPr>
        <p:spPr>
          <a:xfrm>
            <a:off x="2688567" y="3529710"/>
            <a:ext cx="8413630" cy="1938992"/>
          </a:xfrm>
          <a:prstGeom prst="rect">
            <a:avLst/>
          </a:prstGeom>
          <a:noFill/>
        </p:spPr>
        <p:txBody>
          <a:bodyPr wrap="square" rtlCol="0">
            <a:sp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Khi</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chạy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factorial(n) </a:t>
            </a:r>
            <a:r>
              <a:rPr lang="en-US" sz="2000" dirty="0" err="1" smtClean="0">
                <a:solidFill>
                  <a:srgbClr val="0070C0"/>
                </a:solidFill>
                <a:latin typeface="Tahoma" panose="020B0604030504040204" pitchFamily="34" charset="0"/>
                <a:cs typeface="Tahoma" panose="020B0604030504040204" pitchFamily="34" charset="0"/>
              </a:rPr>
              <a:t>sẽ</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được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đưa</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Stack </a:t>
            </a:r>
            <a:r>
              <a:rPr lang="en-US" sz="2000" dirty="0" err="1" smtClean="0">
                <a:solidFill>
                  <a:srgbClr val="0070C0"/>
                </a:solidFill>
                <a:latin typeface="Tahoma" panose="020B0604030504040204" pitchFamily="34" charset="0"/>
                <a:cs typeface="Tahoma" panose="020B0604030504040204" pitchFamily="34" charset="0"/>
              </a:rPr>
              <a:t>trước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rồi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đến</a:t>
            </a:r>
            <a:r>
              <a:rPr lang="en-US" sz="2000" dirty="0">
                <a:solidFill>
                  <a:srgbClr val="0070C0"/>
                </a:solidFill>
                <a:latin typeface="Tahoma" panose="020B0604030504040204" pitchFamily="34" charset="0"/>
                <a:cs typeface="Tahoma" panose="020B0604030504040204" pitchFamily="34" charset="0"/>
              </a:rPr>
              <a:t> </a:t>
            </a:r>
            <a:r>
              <a:rPr lang="en-US" sz="2000" dirty="0" smtClean="0">
                <a:solidFill>
                  <a:srgbClr val="0070C0"/>
                </a:solidFill>
                <a:latin typeface="Tahoma" panose="020B0604030504040204" pitchFamily="34" charset="0"/>
                <a:cs typeface="Tahoma" panose="020B0604030504040204" pitchFamily="34" charset="0"/>
              </a:rPr>
              <a:t>factorial(n - 1)  , </a:t>
            </a:r>
            <a:r>
              <a:rPr lang="en-US" sz="2000" dirty="0" err="1" smtClean="0">
                <a:solidFill>
                  <a:srgbClr val="0070C0"/>
                </a:solidFill>
                <a:latin typeface="Tahoma" panose="020B0604030504040204" pitchFamily="34" charset="0"/>
                <a:cs typeface="Tahoma" panose="020B0604030504040204" pitchFamily="34" charset="0"/>
              </a:rPr>
              <a:t>tiếp</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theo</a:t>
            </a:r>
            <a:r>
              <a:rPr lang="en-US" sz="2000" dirty="0" smtClean="0">
                <a:solidFill>
                  <a:srgbClr val="0070C0"/>
                </a:solidFill>
                <a:latin typeface="Tahoma" panose="020B0604030504040204" pitchFamily="34" charset="0"/>
                <a:cs typeface="Tahoma" panose="020B0604030504040204" pitchFamily="34" charset="0"/>
              </a:rPr>
              <a:t> </a:t>
            </a:r>
            <a:r>
              <a:rPr lang="en-US" sz="2000" dirty="0">
                <a:solidFill>
                  <a:srgbClr val="0070C0"/>
                </a:solidFill>
                <a:latin typeface="Tahoma" panose="020B0604030504040204" pitchFamily="34" charset="0"/>
                <a:cs typeface="Tahoma" panose="020B0604030504040204" pitchFamily="34" charset="0"/>
              </a:rPr>
              <a:t>factorial(n - </a:t>
            </a:r>
            <a:r>
              <a:rPr lang="en-US" sz="2000" dirty="0" smtClean="0">
                <a:solidFill>
                  <a:srgbClr val="0070C0"/>
                </a:solidFill>
                <a:latin typeface="Tahoma" panose="020B0604030504040204" pitchFamily="34" charset="0"/>
                <a:cs typeface="Tahoma" panose="020B0604030504040204" pitchFamily="34" charset="0"/>
              </a:rPr>
              <a:t>2) … factorial(0) .</a:t>
            </a:r>
            <a:endParaRPr lang="en-US" sz="2000" dirty="0" smtClean="0">
              <a:solidFill>
                <a:srgbClr val="0070C0"/>
              </a:solidFill>
              <a:latin typeface="Tahoma" panose="020B0604030504040204" pitchFamily="34" charset="0"/>
              <a:cs typeface="Tahoma" panose="020B0604030504040204" pitchFamily="34" charset="0"/>
            </a:endParaRPr>
          </a:p>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tự</a:t>
            </a:r>
            <a:r>
              <a:rPr lang="en-US" sz="2000" dirty="0" smtClean="0">
                <a:solidFill>
                  <a:srgbClr val="0070C0"/>
                </a:solidFill>
                <a:latin typeface="Tahoma" panose="020B0604030504040204" pitchFamily="34" charset="0"/>
                <a:cs typeface="Tahoma" panose="020B0604030504040204" pitchFamily="34" charset="0"/>
              </a:rPr>
              <a:t> </a:t>
            </a:r>
            <a:endParaRPr lang="en-US" sz="2000" dirty="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70918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404</TotalTime>
  <Words>235</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Century Gothic</vt:lpstr>
      <vt:lpstr>Arial</vt:lpstr>
      <vt:lpstr>Calibri</vt:lpstr>
      <vt:lpstr>Tahoma</vt:lpstr>
      <vt:lpstr>Wingdings 3</vt:lpstr>
      <vt:lpstr>Wisp</vt:lpstr>
      <vt:lpstr>Closure</vt:lpstr>
      <vt:lpstr>Ví dụ : Ta khởi tạo 1 function có tên là numberGenerator không có tham số truyền vào. Trong hàm trên ta thêm 1 hàm khác có tên checkNumber. Và kết quả trả về là 2 chứ không phải 1. Vì checkNumber có thể sử dụng biến num được khai báo trong hàm numberGenerator để in ra log thậm chí sau khi hàm numberGenerator đã trả về (return). </vt:lpstr>
      <vt:lpstr>Recursion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FLOAT</dc:title>
  <dc:creator>Su Noir</dc:creator>
  <cp:lastModifiedBy>Su Noir</cp:lastModifiedBy>
  <cp:revision>28</cp:revision>
  <dcterms:created xsi:type="dcterms:W3CDTF">2018-12-18T03:34:42Z</dcterms:created>
  <dcterms:modified xsi:type="dcterms:W3CDTF">2018-12-26T04:31:13Z</dcterms:modified>
</cp:coreProperties>
</file>