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9" r:id="rId3"/>
    <p:sldId id="260" r:id="rId4"/>
    <p:sldId id="261" r:id="rId5"/>
    <p:sldId id="262" r:id="rId6"/>
    <p:sldId id="258" r:id="rId7"/>
    <p:sldId id="257"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ACEA1-0C53-4753-9488-7183603B2172}" type="datetimeFigureOut">
              <a:rPr lang="en-US" smtClean="0"/>
              <a:t>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F90C8-C6B9-4C1E-9D1C-7759493D4E5F}" type="slidenum">
              <a:rPr lang="en-US" smtClean="0"/>
              <a:t>‹#›</a:t>
            </a:fld>
            <a:endParaRPr lang="en-US"/>
          </a:p>
        </p:txBody>
      </p:sp>
    </p:spTree>
    <p:extLst>
      <p:ext uri="{BB962C8B-B14F-4D97-AF65-F5344CB8AC3E}">
        <p14:creationId xmlns:p14="http://schemas.microsoft.com/office/powerpoint/2010/main" val="148804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3F99E8-AA47-4A26-BD50-C3EB66CDD602}" type="datetime1">
              <a:rPr lang="en-US" smtClean="0"/>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DF42E-6C07-47DA-B210-3A2416BB66EE}" type="datetime1">
              <a:rPr lang="en-US" smtClean="0"/>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B3ED9-EE5D-4AFB-A4B6-6472E86FED65}" type="datetime1">
              <a:rPr lang="en-US" smtClean="0"/>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D2636CC-925D-4F44-9137-9955F89E367F}" type="datetime1">
              <a:rPr lang="en-US" smtClean="0"/>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F26D20-1B6E-4ADB-B31D-DCDC3FF029D7}" type="datetime1">
              <a:rPr lang="en-US" smtClean="0"/>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2F0A935-361E-4268-A9BA-EA6857BD6140}" type="datetime1">
              <a:rPr lang="en-US" smtClean="0"/>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2F3AEB-DC9A-404C-8B00-2E2B0AE31694}" type="datetime1">
              <a:rPr lang="en-US" smtClean="0"/>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E27A51-62DC-4F05-8C5D-086896C5ED64}" type="datetime1">
              <a:rPr lang="en-US" smtClean="0"/>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8C56D-82AE-4750-9696-7B7F5C6BEDE3}" type="datetime1">
              <a:rPr lang="en-US" smtClean="0"/>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DF904-AF05-45D4-B252-48E9A9FF0CA1}" type="datetime1">
              <a:rPr lang="en-US" smtClean="0"/>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8D056C-18C6-4CC7-8E79-4837BA557E7C}" type="datetime1">
              <a:rPr lang="en-US" smtClean="0"/>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F7E9DE-6E11-473C-9D16-DEEBD34EC4F9}" type="datetime1">
              <a:rPr lang="en-US" smtClean="0"/>
              <a:t>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462559-EFF8-47C3-A079-9F379609616B}" type="datetime1">
              <a:rPr lang="en-US" smtClean="0"/>
              <a:t>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0AC13-0313-4CA5-9D53-A32A8993F664}" type="datetime1">
              <a:rPr lang="en-US" smtClean="0"/>
              <a:t>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4612B-26F2-422E-87F5-A869B046C22F}" type="datetime1">
              <a:rPr lang="en-US" smtClean="0"/>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09BA5-D9A6-4AE7-821E-69E05C354EBF}" type="datetime1">
              <a:rPr lang="en-US" smtClean="0"/>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DE3B5C-3A33-414F-8B09-339D2546B96D}" type="datetime1">
              <a:rPr lang="en-US" smtClean="0"/>
              <a:t>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134" y="1250830"/>
            <a:ext cx="3427214" cy="1124260"/>
          </a:xfrm>
        </p:spPr>
        <p:txBody>
          <a:bodyPr>
            <a:normAutofit/>
          </a:bodyPr>
          <a:lstStyle/>
          <a:p>
            <a:r>
              <a:rPr lang="en-US" sz="6000" dirty="0" err="1" smtClean="0"/>
              <a:t>Hoistring</a:t>
            </a:r>
            <a:endParaRPr lang="en-US" sz="6000"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Subtitle 3"/>
          <p:cNvSpPr>
            <a:spLocks noGrp="1"/>
          </p:cNvSpPr>
          <p:nvPr>
            <p:ph type="subTitle" idx="1"/>
          </p:nvPr>
        </p:nvSpPr>
        <p:spPr>
          <a:xfrm>
            <a:off x="2389927" y="3677559"/>
            <a:ext cx="8915399" cy="2434212"/>
          </a:xfrm>
        </p:spPr>
        <p:txBody>
          <a:bodyPr>
            <a:noAutofit/>
          </a:bodyPr>
          <a:lstStyle/>
          <a:p>
            <a:pPr algn="ctr">
              <a:lnSpc>
                <a:spcPct val="200000"/>
              </a:lnSpc>
            </a:pPr>
            <a:r>
              <a:rPr lang="en-US" sz="2000" dirty="0" smtClean="0">
                <a:solidFill>
                  <a:srgbClr val="0070C0"/>
                </a:solidFill>
              </a:rPr>
              <a:t>Is about this </a:t>
            </a:r>
            <a:r>
              <a:rPr lang="en-US" sz="2000" dirty="0" smtClean="0">
                <a:solidFill>
                  <a:srgbClr val="0070C0"/>
                </a:solidFill>
              </a:rPr>
              <a:t>process </a:t>
            </a:r>
            <a:r>
              <a:rPr lang="en-US" sz="2000" dirty="0">
                <a:solidFill>
                  <a:srgbClr val="0070C0"/>
                </a:solidFill>
              </a:rPr>
              <a:t>when </a:t>
            </a:r>
            <a:r>
              <a:rPr lang="en-US" sz="2000" dirty="0" smtClean="0">
                <a:solidFill>
                  <a:srgbClr val="0070C0"/>
                </a:solidFill>
              </a:rPr>
              <a:t>the declaration of that </a:t>
            </a:r>
            <a:r>
              <a:rPr lang="en-US" sz="2000" dirty="0" smtClean="0">
                <a:solidFill>
                  <a:srgbClr val="0070C0"/>
                </a:solidFill>
              </a:rPr>
              <a:t>variable and function </a:t>
            </a:r>
            <a:r>
              <a:rPr lang="en-US" sz="2000" dirty="0" smtClean="0">
                <a:solidFill>
                  <a:srgbClr val="0070C0"/>
                </a:solidFill>
              </a:rPr>
              <a:t>are </a:t>
            </a:r>
            <a:r>
              <a:rPr lang="en-US" sz="2000" dirty="0" smtClean="0">
                <a:solidFill>
                  <a:srgbClr val="0070C0"/>
                </a:solidFill>
              </a:rPr>
              <a:t>“moved” from where they appear in the flow of the code to top of the code.</a:t>
            </a:r>
            <a:endParaRPr lang="en-US" sz="2000" dirty="0">
              <a:solidFill>
                <a:srgbClr val="0070C0"/>
              </a:solidFill>
              <a:latin typeface="Tahoma" panose="020B0604030504040204" pitchFamily="34" charset="0"/>
              <a:cs typeface="Tahoma" panose="020B0604030504040204" pitchFamily="34" charset="0"/>
            </a:endParaRPr>
          </a:p>
        </p:txBody>
      </p:sp>
      <p:sp>
        <p:nvSpPr>
          <p:cNvPr id="3" name="TextBox 2"/>
          <p:cNvSpPr txBox="1"/>
          <p:nvPr/>
        </p:nvSpPr>
        <p:spPr>
          <a:xfrm>
            <a:off x="2656936" y="5657671"/>
            <a:ext cx="8522898" cy="923330"/>
          </a:xfrm>
          <a:prstGeom prst="rect">
            <a:avLst/>
          </a:prstGeom>
          <a:noFill/>
        </p:spPr>
        <p:txBody>
          <a:bodyPr wrap="square" rtlCol="0">
            <a:spAutoFit/>
          </a:bodyPr>
          <a:lstStyle/>
          <a:p>
            <a:r>
              <a:rPr lang="vi-VN" i="1" dirty="0">
                <a:solidFill>
                  <a:srgbClr val="00B0F0"/>
                </a:solidFill>
              </a:rPr>
              <a:t>Chú ý: </a:t>
            </a:r>
            <a:r>
              <a:rPr lang="en-US" i="1" dirty="0" err="1" smtClean="0">
                <a:solidFill>
                  <a:srgbClr val="00B0F0"/>
                </a:solidFill>
              </a:rPr>
              <a:t>Khai</a:t>
            </a:r>
            <a:r>
              <a:rPr lang="en-US" i="1" dirty="0" smtClean="0">
                <a:solidFill>
                  <a:srgbClr val="00B0F0"/>
                </a:solidFill>
              </a:rPr>
              <a:t> </a:t>
            </a:r>
            <a:r>
              <a:rPr lang="en-US" i="1" dirty="0" err="1" smtClean="0">
                <a:solidFill>
                  <a:srgbClr val="00B0F0"/>
                </a:solidFill>
              </a:rPr>
              <a:t>báo</a:t>
            </a:r>
            <a:r>
              <a:rPr lang="en-US" i="1" dirty="0" smtClean="0">
                <a:solidFill>
                  <a:srgbClr val="00B0F0"/>
                </a:solidFill>
              </a:rPr>
              <a:t> </a:t>
            </a:r>
            <a:r>
              <a:rPr lang="en-US" i="1" dirty="0" err="1" smtClean="0">
                <a:solidFill>
                  <a:srgbClr val="00B0F0"/>
                </a:solidFill>
              </a:rPr>
              <a:t>hàm</a:t>
            </a:r>
            <a:r>
              <a:rPr lang="en-US" i="1" dirty="0" smtClean="0">
                <a:solidFill>
                  <a:srgbClr val="00B0F0"/>
                </a:solidFill>
              </a:rPr>
              <a:t> </a:t>
            </a:r>
            <a:r>
              <a:rPr lang="en-US" i="1" dirty="0" err="1" smtClean="0">
                <a:solidFill>
                  <a:srgbClr val="00B0F0"/>
                </a:solidFill>
              </a:rPr>
              <a:t>được</a:t>
            </a:r>
            <a:r>
              <a:rPr lang="en-US" i="1" dirty="0" smtClean="0">
                <a:solidFill>
                  <a:srgbClr val="00B0F0"/>
                </a:solidFill>
              </a:rPr>
              <a:t> “</a:t>
            </a:r>
            <a:r>
              <a:rPr lang="en-US" i="1" dirty="0" err="1" smtClean="0">
                <a:solidFill>
                  <a:srgbClr val="00B0F0"/>
                </a:solidFill>
              </a:rPr>
              <a:t>tời</a:t>
            </a:r>
            <a:r>
              <a:rPr lang="en-US" i="1" dirty="0" smtClean="0">
                <a:solidFill>
                  <a:srgbClr val="00B0F0"/>
                </a:solidFill>
              </a:rPr>
              <a:t>” </a:t>
            </a:r>
            <a:r>
              <a:rPr lang="en-US" i="1" dirty="0" err="1" smtClean="0">
                <a:solidFill>
                  <a:srgbClr val="00B0F0"/>
                </a:solidFill>
              </a:rPr>
              <a:t>sau</a:t>
            </a:r>
            <a:r>
              <a:rPr lang="en-US" i="1" dirty="0" smtClean="0">
                <a:solidFill>
                  <a:srgbClr val="00B0F0"/>
                </a:solidFill>
              </a:rPr>
              <a:t> </a:t>
            </a:r>
            <a:r>
              <a:rPr lang="en-US" i="1" dirty="0" err="1" smtClean="0">
                <a:solidFill>
                  <a:srgbClr val="00B0F0"/>
                </a:solidFill>
              </a:rPr>
              <a:t>các</a:t>
            </a:r>
            <a:r>
              <a:rPr lang="en-US" i="1" dirty="0" smtClean="0">
                <a:solidFill>
                  <a:srgbClr val="00B0F0"/>
                </a:solidFill>
              </a:rPr>
              <a:t> </a:t>
            </a:r>
            <a:r>
              <a:rPr lang="en-US" i="1" dirty="0" err="1" smtClean="0">
                <a:solidFill>
                  <a:srgbClr val="00B0F0"/>
                </a:solidFill>
              </a:rPr>
              <a:t>biến</a:t>
            </a:r>
            <a:r>
              <a:rPr lang="en-US" i="1" dirty="0" smtClean="0">
                <a:solidFill>
                  <a:srgbClr val="00B0F0"/>
                </a:solidFill>
              </a:rPr>
              <a:t> </a:t>
            </a:r>
            <a:r>
              <a:rPr lang="en-US" i="1" dirty="0" err="1" smtClean="0">
                <a:solidFill>
                  <a:srgbClr val="00B0F0"/>
                </a:solidFill>
              </a:rPr>
              <a:t>thông</a:t>
            </a:r>
            <a:r>
              <a:rPr lang="en-US" i="1" dirty="0" smtClean="0">
                <a:solidFill>
                  <a:srgbClr val="00B0F0"/>
                </a:solidFill>
              </a:rPr>
              <a:t> </a:t>
            </a:r>
            <a:r>
              <a:rPr lang="en-US" i="1" dirty="0" err="1" smtClean="0">
                <a:solidFill>
                  <a:srgbClr val="00B0F0"/>
                </a:solidFill>
              </a:rPr>
              <a:t>thường</a:t>
            </a:r>
            <a:r>
              <a:rPr lang="en-US" i="1" dirty="0" smtClean="0">
                <a:solidFill>
                  <a:srgbClr val="00B0F0"/>
                </a:solidFill>
              </a:rPr>
              <a:t>.</a:t>
            </a:r>
            <a:endParaRPr lang="vi-VN" dirty="0">
              <a:solidFill>
                <a:srgbClr val="00B0F0"/>
              </a:solidFill>
            </a:endParaRPr>
          </a:p>
          <a:p>
            <a:r>
              <a:rPr lang="vi-VN" dirty="0">
                <a:solidFill>
                  <a:srgbClr val="00B0F0"/>
                </a:solidFill>
              </a:rPr>
              <a:t/>
            </a:r>
            <a:br>
              <a:rPr lang="vi-VN" dirty="0">
                <a:solidFill>
                  <a:srgbClr val="00B0F0"/>
                </a:solidFill>
              </a:rPr>
            </a:br>
            <a:endParaRPr lang="en-US" dirty="0">
              <a:solidFill>
                <a:srgbClr val="00B0F0"/>
              </a:solidFill>
            </a:endParaRPr>
          </a:p>
        </p:txBody>
      </p:sp>
    </p:spTree>
    <p:extLst>
      <p:ext uri="{BB962C8B-B14F-4D97-AF65-F5344CB8AC3E}">
        <p14:creationId xmlns:p14="http://schemas.microsoft.com/office/powerpoint/2010/main" val="2793158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TextBox 7"/>
          <p:cNvSpPr txBox="1"/>
          <p:nvPr/>
        </p:nvSpPr>
        <p:spPr>
          <a:xfrm>
            <a:off x="4364967" y="1152907"/>
            <a:ext cx="8643668" cy="1754326"/>
          </a:xfrm>
          <a:prstGeom prst="rect">
            <a:avLst/>
          </a:prstGeom>
          <a:noFill/>
        </p:spPr>
        <p:txBody>
          <a:bodyPr wrap="square" rtlCol="0">
            <a:spAutoFit/>
          </a:bodyPr>
          <a:lstStyle/>
          <a:p>
            <a:r>
              <a:rPr lang="en-US" dirty="0">
                <a:solidFill>
                  <a:srgbClr val="0070C0"/>
                </a:solidFill>
              </a:rPr>
              <a:t>for (</a:t>
            </a:r>
            <a:r>
              <a:rPr lang="en-US" dirty="0" err="1">
                <a:solidFill>
                  <a:srgbClr val="0070C0"/>
                </a:solidFill>
              </a:rPr>
              <a:t>var</a:t>
            </a:r>
            <a:r>
              <a:rPr lang="en-US" dirty="0">
                <a:solidFill>
                  <a:srgbClr val="0070C0"/>
                </a:solidFill>
              </a:rPr>
              <a:t> </a:t>
            </a:r>
            <a:r>
              <a:rPr lang="en-US" dirty="0" err="1">
                <a:solidFill>
                  <a:srgbClr val="0070C0"/>
                </a:solidFill>
              </a:rPr>
              <a:t>i</a:t>
            </a:r>
            <a:r>
              <a:rPr lang="en-US" dirty="0">
                <a:solidFill>
                  <a:srgbClr val="0070C0"/>
                </a:solidFill>
              </a:rPr>
              <a:t>=1; </a:t>
            </a:r>
            <a:r>
              <a:rPr lang="en-US" dirty="0" err="1">
                <a:solidFill>
                  <a:srgbClr val="0070C0"/>
                </a:solidFill>
              </a:rPr>
              <a:t>i</a:t>
            </a:r>
            <a:r>
              <a:rPr lang="en-US" dirty="0">
                <a:solidFill>
                  <a:srgbClr val="0070C0"/>
                </a:solidFill>
              </a:rPr>
              <a:t>&lt;=5; </a:t>
            </a:r>
            <a:r>
              <a:rPr lang="en-US" dirty="0" err="1">
                <a:solidFill>
                  <a:srgbClr val="0070C0"/>
                </a:solidFill>
              </a:rPr>
              <a:t>i</a:t>
            </a:r>
            <a:r>
              <a:rPr lang="en-US" dirty="0">
                <a:solidFill>
                  <a:srgbClr val="0070C0"/>
                </a:solidFill>
              </a:rPr>
              <a:t>++) {</a:t>
            </a:r>
          </a:p>
          <a:p>
            <a:r>
              <a:rPr lang="en-US" dirty="0">
                <a:solidFill>
                  <a:srgbClr val="0070C0"/>
                </a:solidFill>
              </a:rPr>
              <a:t>	let j = </a:t>
            </a:r>
            <a:r>
              <a:rPr lang="en-US" dirty="0" err="1">
                <a:solidFill>
                  <a:srgbClr val="0070C0"/>
                </a:solidFill>
              </a:rPr>
              <a:t>i</a:t>
            </a:r>
            <a:r>
              <a:rPr lang="en-US" dirty="0">
                <a:solidFill>
                  <a:srgbClr val="0070C0"/>
                </a:solidFill>
              </a:rPr>
              <a:t>; // yay, block-scope for closure!</a:t>
            </a:r>
          </a:p>
          <a:p>
            <a:r>
              <a:rPr lang="en-US" dirty="0">
                <a:solidFill>
                  <a:srgbClr val="0070C0"/>
                </a:solidFill>
              </a:rPr>
              <a:t>	</a:t>
            </a:r>
            <a:r>
              <a:rPr lang="en-US" dirty="0" err="1">
                <a:solidFill>
                  <a:srgbClr val="0070C0"/>
                </a:solidFill>
              </a:rPr>
              <a:t>setTimeout</a:t>
            </a:r>
            <a:r>
              <a:rPr lang="en-US" dirty="0">
                <a:solidFill>
                  <a:srgbClr val="0070C0"/>
                </a:solidFill>
              </a:rPr>
              <a:t>( function timer(){</a:t>
            </a:r>
          </a:p>
          <a:p>
            <a:r>
              <a:rPr lang="en-US" dirty="0">
                <a:solidFill>
                  <a:srgbClr val="0070C0"/>
                </a:solidFill>
              </a:rPr>
              <a:t>		console.log( j );</a:t>
            </a:r>
          </a:p>
          <a:p>
            <a:r>
              <a:rPr lang="en-US" dirty="0">
                <a:solidFill>
                  <a:srgbClr val="0070C0"/>
                </a:solidFill>
              </a:rPr>
              <a:t>	}, j*1000 );</a:t>
            </a:r>
          </a:p>
          <a:p>
            <a:r>
              <a:rPr lang="en-US" dirty="0">
                <a:solidFill>
                  <a:srgbClr val="0070C0"/>
                </a:solidFill>
              </a:rPr>
              <a:t>}</a:t>
            </a:r>
          </a:p>
        </p:txBody>
      </p:sp>
    </p:spTree>
    <p:extLst>
      <p:ext uri="{BB962C8B-B14F-4D97-AF65-F5344CB8AC3E}">
        <p14:creationId xmlns:p14="http://schemas.microsoft.com/office/powerpoint/2010/main" val="261061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TextBox 6"/>
          <p:cNvSpPr txBox="1"/>
          <p:nvPr/>
        </p:nvSpPr>
        <p:spPr>
          <a:xfrm>
            <a:off x="2889849" y="215660"/>
            <a:ext cx="8074325" cy="2031325"/>
          </a:xfrm>
          <a:prstGeom prst="rect">
            <a:avLst/>
          </a:prstGeom>
          <a:noFill/>
        </p:spPr>
        <p:txBody>
          <a:bodyPr wrap="square" rtlCol="0">
            <a:spAutoFit/>
          </a:bodyPr>
          <a:lstStyle/>
          <a:p>
            <a:r>
              <a:rPr lang="pt-BR" dirty="0" smtClean="0">
                <a:solidFill>
                  <a:srgbClr val="0070C0"/>
                </a:solidFill>
              </a:rPr>
              <a:t>Ví dụ 1:</a:t>
            </a:r>
          </a:p>
          <a:p>
            <a:endParaRPr lang="pt-BR" dirty="0" smtClean="0">
              <a:solidFill>
                <a:srgbClr val="0070C0"/>
              </a:solidFill>
            </a:endParaRPr>
          </a:p>
          <a:p>
            <a:r>
              <a:rPr lang="pt-BR" dirty="0" smtClean="0">
                <a:solidFill>
                  <a:srgbClr val="0070C0"/>
                </a:solidFill>
              </a:rPr>
              <a:t>a </a:t>
            </a:r>
            <a:r>
              <a:rPr lang="pt-BR" dirty="0">
                <a:solidFill>
                  <a:srgbClr val="0070C0"/>
                </a:solidFill>
              </a:rPr>
              <a:t>= 2;</a:t>
            </a:r>
          </a:p>
          <a:p>
            <a:r>
              <a:rPr lang="pt-BR" dirty="0" smtClean="0">
                <a:solidFill>
                  <a:srgbClr val="0070C0"/>
                </a:solidFill>
              </a:rPr>
              <a:t>var </a:t>
            </a:r>
            <a:r>
              <a:rPr lang="pt-BR" dirty="0">
                <a:solidFill>
                  <a:srgbClr val="0070C0"/>
                </a:solidFill>
              </a:rPr>
              <a:t>a;</a:t>
            </a:r>
          </a:p>
          <a:p>
            <a:r>
              <a:rPr lang="pt-BR" dirty="0" smtClean="0">
                <a:solidFill>
                  <a:srgbClr val="0070C0"/>
                </a:solidFill>
              </a:rPr>
              <a:t>console.log</a:t>
            </a:r>
            <a:r>
              <a:rPr lang="pt-BR" dirty="0">
                <a:solidFill>
                  <a:srgbClr val="0070C0"/>
                </a:solidFill>
              </a:rPr>
              <a:t>( a </a:t>
            </a:r>
            <a:r>
              <a:rPr lang="pt-BR" dirty="0" smtClean="0">
                <a:solidFill>
                  <a:srgbClr val="0070C0"/>
                </a:solidFill>
              </a:rPr>
              <a:t>); </a:t>
            </a:r>
          </a:p>
          <a:p>
            <a:endParaRPr lang="pt-BR" dirty="0" smtClean="0">
              <a:solidFill>
                <a:srgbClr val="0070C0"/>
              </a:solidFill>
            </a:endParaRPr>
          </a:p>
          <a:p>
            <a:r>
              <a:rPr lang="pt-BR" dirty="0" smtClean="0">
                <a:solidFill>
                  <a:srgbClr val="0070C0"/>
                </a:solidFill>
              </a:rPr>
              <a:t>// Output sẽ là 2 chứ không phải undefined</a:t>
            </a:r>
            <a:endParaRPr lang="en-US" dirty="0">
              <a:solidFill>
                <a:srgbClr val="0070C0"/>
              </a:solidFill>
            </a:endParaRPr>
          </a:p>
        </p:txBody>
      </p:sp>
      <p:sp>
        <p:nvSpPr>
          <p:cNvPr id="8" name="TextBox 7"/>
          <p:cNvSpPr txBox="1"/>
          <p:nvPr/>
        </p:nvSpPr>
        <p:spPr>
          <a:xfrm>
            <a:off x="2889848" y="2360762"/>
            <a:ext cx="8074325" cy="2031325"/>
          </a:xfrm>
          <a:prstGeom prst="rect">
            <a:avLst/>
          </a:prstGeom>
          <a:noFill/>
        </p:spPr>
        <p:txBody>
          <a:bodyPr wrap="square" rtlCol="0">
            <a:spAutoFit/>
          </a:bodyPr>
          <a:lstStyle/>
          <a:p>
            <a:r>
              <a:rPr lang="pt-BR" dirty="0">
                <a:solidFill>
                  <a:srgbClr val="0070C0"/>
                </a:solidFill>
              </a:rPr>
              <a:t>Ví dụ </a:t>
            </a:r>
            <a:r>
              <a:rPr lang="pt-BR" dirty="0" smtClean="0">
                <a:solidFill>
                  <a:srgbClr val="0070C0"/>
                </a:solidFill>
              </a:rPr>
              <a:t>2:</a:t>
            </a:r>
            <a:endParaRPr lang="pt-BR" dirty="0">
              <a:solidFill>
                <a:srgbClr val="0070C0"/>
              </a:solidFill>
            </a:endParaRPr>
          </a:p>
          <a:p>
            <a:endParaRPr lang="pt-BR" dirty="0" smtClean="0">
              <a:solidFill>
                <a:srgbClr val="0070C0"/>
              </a:solidFill>
            </a:endParaRPr>
          </a:p>
          <a:p>
            <a:r>
              <a:rPr lang="pt-BR" dirty="0" smtClean="0">
                <a:solidFill>
                  <a:srgbClr val="0070C0"/>
                </a:solidFill>
              </a:rPr>
              <a:t>console.log</a:t>
            </a:r>
            <a:r>
              <a:rPr lang="pt-BR" dirty="0">
                <a:solidFill>
                  <a:srgbClr val="0070C0"/>
                </a:solidFill>
              </a:rPr>
              <a:t>( a </a:t>
            </a:r>
            <a:r>
              <a:rPr lang="pt-BR" dirty="0" smtClean="0">
                <a:solidFill>
                  <a:srgbClr val="0070C0"/>
                </a:solidFill>
              </a:rPr>
              <a:t>); </a:t>
            </a:r>
          </a:p>
          <a:p>
            <a:r>
              <a:rPr lang="pt-BR" dirty="0">
                <a:solidFill>
                  <a:srgbClr val="0070C0"/>
                </a:solidFill>
              </a:rPr>
              <a:t>var </a:t>
            </a:r>
            <a:r>
              <a:rPr lang="pt-BR" dirty="0" smtClean="0">
                <a:solidFill>
                  <a:srgbClr val="0070C0"/>
                </a:solidFill>
              </a:rPr>
              <a:t>a = 2;</a:t>
            </a:r>
            <a:endParaRPr lang="pt-BR" dirty="0">
              <a:solidFill>
                <a:srgbClr val="0070C0"/>
              </a:solidFill>
            </a:endParaRPr>
          </a:p>
          <a:p>
            <a:endParaRPr lang="pt-BR" dirty="0" smtClean="0">
              <a:solidFill>
                <a:srgbClr val="0070C0"/>
              </a:solidFill>
            </a:endParaRPr>
          </a:p>
          <a:p>
            <a:r>
              <a:rPr lang="pt-BR" dirty="0" smtClean="0">
                <a:solidFill>
                  <a:srgbClr val="0070C0"/>
                </a:solidFill>
              </a:rPr>
              <a:t>// Output sẽ là 2 hay một lỗi defined sẽ được thông báo ?</a:t>
            </a:r>
          </a:p>
          <a:p>
            <a:r>
              <a:rPr lang="pt-BR" dirty="0" smtClean="0">
                <a:solidFill>
                  <a:srgbClr val="0070C0"/>
                </a:solidFill>
              </a:rPr>
              <a:t>// Thực tế Output là undefined .</a:t>
            </a:r>
            <a:endParaRPr lang="en-US" dirty="0">
              <a:solidFill>
                <a:srgbClr val="0070C0"/>
              </a:solidFill>
            </a:endParaRPr>
          </a:p>
        </p:txBody>
      </p:sp>
      <p:sp>
        <p:nvSpPr>
          <p:cNvPr id="9" name="TextBox 8"/>
          <p:cNvSpPr txBox="1"/>
          <p:nvPr/>
        </p:nvSpPr>
        <p:spPr>
          <a:xfrm>
            <a:off x="2889848" y="4718649"/>
            <a:ext cx="8246854" cy="1200329"/>
          </a:xfrm>
          <a:prstGeom prst="rect">
            <a:avLst/>
          </a:prstGeom>
          <a:noFill/>
        </p:spPr>
        <p:txBody>
          <a:bodyPr wrap="square" rtlCol="0">
            <a:spAutoFit/>
          </a:bodyPr>
          <a:lstStyle/>
          <a:p>
            <a:r>
              <a:rPr lang="en-US" dirty="0" err="1" smtClean="0">
                <a:solidFill>
                  <a:srgbClr val="0070C0"/>
                </a:solidFill>
              </a:rPr>
              <a:t>Bởi</a:t>
            </a:r>
            <a:r>
              <a:rPr lang="en-US" dirty="0" smtClean="0">
                <a:solidFill>
                  <a:srgbClr val="0070C0"/>
                </a:solidFill>
              </a:rPr>
              <a:t> </a:t>
            </a:r>
            <a:r>
              <a:rPr lang="en-US" dirty="0" err="1" smtClean="0">
                <a:solidFill>
                  <a:srgbClr val="0070C0"/>
                </a:solidFill>
              </a:rPr>
              <a:t>vì</a:t>
            </a:r>
            <a:r>
              <a:rPr lang="en-US" dirty="0" smtClean="0">
                <a:solidFill>
                  <a:srgbClr val="0070C0"/>
                </a:solidFill>
              </a:rPr>
              <a:t> : “The Engine actually will compile our </a:t>
            </a:r>
            <a:r>
              <a:rPr lang="en-US" dirty="0" err="1" smtClean="0">
                <a:solidFill>
                  <a:srgbClr val="0070C0"/>
                </a:solidFill>
              </a:rPr>
              <a:t>Js</a:t>
            </a:r>
            <a:r>
              <a:rPr lang="en-US" dirty="0" smtClean="0">
                <a:solidFill>
                  <a:srgbClr val="0070C0"/>
                </a:solidFill>
              </a:rPr>
              <a:t> code before it </a:t>
            </a:r>
            <a:r>
              <a:rPr lang="en-US" dirty="0" err="1" smtClean="0">
                <a:solidFill>
                  <a:srgbClr val="0070C0"/>
                </a:solidFill>
              </a:rPr>
              <a:t>interprests</a:t>
            </a:r>
            <a:r>
              <a:rPr lang="en-US" dirty="0" smtClean="0">
                <a:solidFill>
                  <a:srgbClr val="0070C0"/>
                </a:solidFill>
              </a:rPr>
              <a:t> it.”</a:t>
            </a:r>
          </a:p>
          <a:p>
            <a:endParaRPr lang="en-US" dirty="0" smtClean="0">
              <a:solidFill>
                <a:srgbClr val="0070C0"/>
              </a:solidFill>
            </a:endParaRPr>
          </a:p>
          <a:p>
            <a:r>
              <a:rPr lang="en-US" dirty="0" err="1" smtClean="0">
                <a:solidFill>
                  <a:srgbClr val="0070C0"/>
                </a:solidFill>
              </a:rPr>
              <a:t>Mà</a:t>
            </a:r>
            <a:r>
              <a:rPr lang="en-US" dirty="0" smtClean="0">
                <a:solidFill>
                  <a:srgbClr val="0070C0"/>
                </a:solidFill>
              </a:rPr>
              <a:t> </a:t>
            </a:r>
            <a:r>
              <a:rPr lang="en-US" dirty="0" err="1" smtClean="0">
                <a:solidFill>
                  <a:srgbClr val="0070C0"/>
                </a:solidFill>
              </a:rPr>
              <a:t>một</a:t>
            </a:r>
            <a:r>
              <a:rPr lang="en-US" dirty="0" smtClean="0">
                <a:solidFill>
                  <a:srgbClr val="0070C0"/>
                </a:solidFill>
              </a:rPr>
              <a:t> </a:t>
            </a:r>
            <a:r>
              <a:rPr lang="en-US" dirty="0" err="1" smtClean="0">
                <a:solidFill>
                  <a:srgbClr val="0070C0"/>
                </a:solidFill>
              </a:rPr>
              <a:t>phần</a:t>
            </a:r>
            <a:r>
              <a:rPr lang="en-US" dirty="0" smtClean="0">
                <a:solidFill>
                  <a:srgbClr val="0070C0"/>
                </a:solidFill>
              </a:rPr>
              <a:t> </a:t>
            </a:r>
            <a:r>
              <a:rPr lang="en-US" dirty="0" err="1" smtClean="0">
                <a:solidFill>
                  <a:srgbClr val="0070C0"/>
                </a:solidFill>
              </a:rPr>
              <a:t>của</a:t>
            </a:r>
            <a:r>
              <a:rPr lang="en-US" dirty="0" smtClean="0">
                <a:solidFill>
                  <a:srgbClr val="0070C0"/>
                </a:solidFill>
              </a:rPr>
              <a:t> </a:t>
            </a:r>
            <a:r>
              <a:rPr lang="en-US" dirty="0" err="1" smtClean="0">
                <a:solidFill>
                  <a:srgbClr val="0070C0"/>
                </a:solidFill>
              </a:rPr>
              <a:t>giai</a:t>
            </a:r>
            <a:r>
              <a:rPr lang="en-US" dirty="0" smtClean="0">
                <a:solidFill>
                  <a:srgbClr val="0070C0"/>
                </a:solidFill>
              </a:rPr>
              <a:t> </a:t>
            </a:r>
            <a:r>
              <a:rPr lang="en-US" dirty="0" err="1" smtClean="0">
                <a:solidFill>
                  <a:srgbClr val="0070C0"/>
                </a:solidFill>
              </a:rPr>
              <a:t>đoạn</a:t>
            </a:r>
            <a:r>
              <a:rPr lang="en-US" dirty="0" smtClean="0">
                <a:solidFill>
                  <a:srgbClr val="0070C0"/>
                </a:solidFill>
              </a:rPr>
              <a:t> </a:t>
            </a:r>
            <a:r>
              <a:rPr lang="en-US" dirty="0" err="1" smtClean="0">
                <a:solidFill>
                  <a:srgbClr val="0070C0"/>
                </a:solidFill>
              </a:rPr>
              <a:t>biên</a:t>
            </a:r>
            <a:r>
              <a:rPr lang="en-US" dirty="0" smtClean="0">
                <a:solidFill>
                  <a:srgbClr val="0070C0"/>
                </a:solidFill>
              </a:rPr>
              <a:t> </a:t>
            </a:r>
            <a:r>
              <a:rPr lang="en-US" dirty="0" err="1" smtClean="0">
                <a:solidFill>
                  <a:srgbClr val="0070C0"/>
                </a:solidFill>
              </a:rPr>
              <a:t>dịch</a:t>
            </a:r>
            <a:r>
              <a:rPr lang="en-US" dirty="0" smtClean="0">
                <a:solidFill>
                  <a:srgbClr val="0070C0"/>
                </a:solidFill>
              </a:rPr>
              <a:t> </a:t>
            </a:r>
            <a:r>
              <a:rPr lang="en-US" dirty="0" err="1" smtClean="0">
                <a:solidFill>
                  <a:srgbClr val="0070C0"/>
                </a:solidFill>
              </a:rPr>
              <a:t>là</a:t>
            </a:r>
            <a:r>
              <a:rPr lang="en-US" dirty="0" smtClean="0">
                <a:solidFill>
                  <a:srgbClr val="0070C0"/>
                </a:solidFill>
              </a:rPr>
              <a:t> </a:t>
            </a:r>
            <a:r>
              <a:rPr lang="en-US" dirty="0" err="1" smtClean="0">
                <a:solidFill>
                  <a:srgbClr val="0070C0"/>
                </a:solidFill>
              </a:rPr>
              <a:t>tìm</a:t>
            </a:r>
            <a:r>
              <a:rPr lang="en-US" dirty="0" smtClean="0">
                <a:solidFill>
                  <a:srgbClr val="0070C0"/>
                </a:solidFill>
              </a:rPr>
              <a:t> </a:t>
            </a:r>
            <a:r>
              <a:rPr lang="en-US" dirty="0" err="1" smtClean="0">
                <a:solidFill>
                  <a:srgbClr val="0070C0"/>
                </a:solidFill>
              </a:rPr>
              <a:t>và</a:t>
            </a:r>
            <a:r>
              <a:rPr lang="en-US" dirty="0" smtClean="0">
                <a:solidFill>
                  <a:srgbClr val="0070C0"/>
                </a:solidFill>
              </a:rPr>
              <a:t> </a:t>
            </a:r>
            <a:r>
              <a:rPr lang="en-US" dirty="0" err="1" smtClean="0">
                <a:solidFill>
                  <a:srgbClr val="0070C0"/>
                </a:solidFill>
              </a:rPr>
              <a:t>liên</a:t>
            </a:r>
            <a:r>
              <a:rPr lang="en-US" dirty="0" smtClean="0">
                <a:solidFill>
                  <a:srgbClr val="0070C0"/>
                </a:solidFill>
              </a:rPr>
              <a:t> </a:t>
            </a:r>
            <a:r>
              <a:rPr lang="en-US" dirty="0" err="1" smtClean="0">
                <a:solidFill>
                  <a:srgbClr val="0070C0"/>
                </a:solidFill>
              </a:rPr>
              <a:t>kết</a:t>
            </a:r>
            <a:r>
              <a:rPr lang="en-US" dirty="0" smtClean="0">
                <a:solidFill>
                  <a:srgbClr val="0070C0"/>
                </a:solidFill>
              </a:rPr>
              <a:t> </a:t>
            </a:r>
            <a:r>
              <a:rPr lang="en-US" dirty="0" err="1" smtClean="0">
                <a:solidFill>
                  <a:srgbClr val="0070C0"/>
                </a:solidFill>
              </a:rPr>
              <a:t>tất</a:t>
            </a:r>
            <a:r>
              <a:rPr lang="en-US" dirty="0" smtClean="0">
                <a:solidFill>
                  <a:srgbClr val="0070C0"/>
                </a:solidFill>
              </a:rPr>
              <a:t> </a:t>
            </a:r>
            <a:r>
              <a:rPr lang="en-US" dirty="0" err="1" smtClean="0">
                <a:solidFill>
                  <a:srgbClr val="0070C0"/>
                </a:solidFill>
              </a:rPr>
              <a:t>cả</a:t>
            </a:r>
            <a:r>
              <a:rPr lang="en-US" dirty="0" smtClean="0">
                <a:solidFill>
                  <a:srgbClr val="0070C0"/>
                </a:solidFill>
              </a:rPr>
              <a:t> </a:t>
            </a:r>
            <a:r>
              <a:rPr lang="en-US" dirty="0" err="1" smtClean="0">
                <a:solidFill>
                  <a:srgbClr val="0070C0"/>
                </a:solidFill>
              </a:rPr>
              <a:t>các</a:t>
            </a:r>
            <a:r>
              <a:rPr lang="en-US" dirty="0" smtClean="0">
                <a:solidFill>
                  <a:srgbClr val="0070C0"/>
                </a:solidFill>
              </a:rPr>
              <a:t> </a:t>
            </a:r>
            <a:r>
              <a:rPr lang="en-US" dirty="0" err="1" smtClean="0">
                <a:solidFill>
                  <a:srgbClr val="0070C0"/>
                </a:solidFill>
              </a:rPr>
              <a:t>khai</a:t>
            </a:r>
            <a:r>
              <a:rPr lang="en-US" dirty="0" smtClean="0">
                <a:solidFill>
                  <a:srgbClr val="0070C0"/>
                </a:solidFill>
              </a:rPr>
              <a:t> </a:t>
            </a:r>
            <a:r>
              <a:rPr lang="en-US" dirty="0" err="1" smtClean="0">
                <a:solidFill>
                  <a:srgbClr val="0070C0"/>
                </a:solidFill>
              </a:rPr>
              <a:t>báo</a:t>
            </a:r>
            <a:r>
              <a:rPr lang="en-US" dirty="0" smtClean="0">
                <a:solidFill>
                  <a:srgbClr val="0070C0"/>
                </a:solidFill>
              </a:rPr>
              <a:t> </a:t>
            </a:r>
            <a:r>
              <a:rPr lang="en-US" dirty="0" err="1" smtClean="0">
                <a:solidFill>
                  <a:srgbClr val="0070C0"/>
                </a:solidFill>
              </a:rPr>
              <a:t>với</a:t>
            </a:r>
            <a:r>
              <a:rPr lang="en-US" dirty="0" smtClean="0">
                <a:solidFill>
                  <a:srgbClr val="0070C0"/>
                </a:solidFill>
              </a:rPr>
              <a:t> </a:t>
            </a:r>
            <a:r>
              <a:rPr lang="en-US" dirty="0" err="1" smtClean="0">
                <a:solidFill>
                  <a:srgbClr val="0070C0"/>
                </a:solidFill>
              </a:rPr>
              <a:t>phạm</a:t>
            </a:r>
            <a:r>
              <a:rPr lang="en-US" dirty="0" smtClean="0">
                <a:solidFill>
                  <a:srgbClr val="0070C0"/>
                </a:solidFill>
              </a:rPr>
              <a:t> vi </a:t>
            </a:r>
            <a:r>
              <a:rPr lang="en-US" dirty="0" err="1" smtClean="0">
                <a:solidFill>
                  <a:srgbClr val="0070C0"/>
                </a:solidFill>
              </a:rPr>
              <a:t>thích</a:t>
            </a:r>
            <a:r>
              <a:rPr lang="en-US" dirty="0" smtClean="0">
                <a:solidFill>
                  <a:srgbClr val="0070C0"/>
                </a:solidFill>
              </a:rPr>
              <a:t> </a:t>
            </a:r>
            <a:r>
              <a:rPr lang="en-US" dirty="0" err="1" smtClean="0">
                <a:solidFill>
                  <a:srgbClr val="0070C0"/>
                </a:solidFill>
              </a:rPr>
              <a:t>hợp</a:t>
            </a:r>
            <a:r>
              <a:rPr lang="en-US" dirty="0" smtClean="0">
                <a:solidFill>
                  <a:srgbClr val="0070C0"/>
                </a:solidFill>
              </a:rPr>
              <a:t> </a:t>
            </a:r>
            <a:r>
              <a:rPr lang="en-US" dirty="0" err="1" smtClean="0">
                <a:solidFill>
                  <a:srgbClr val="0070C0"/>
                </a:solidFill>
              </a:rPr>
              <a:t>của</a:t>
            </a:r>
            <a:r>
              <a:rPr lang="en-US" dirty="0" smtClean="0">
                <a:solidFill>
                  <a:srgbClr val="0070C0"/>
                </a:solidFill>
              </a:rPr>
              <a:t> </a:t>
            </a:r>
            <a:r>
              <a:rPr lang="en-US" dirty="0" err="1" smtClean="0">
                <a:solidFill>
                  <a:srgbClr val="0070C0"/>
                </a:solidFill>
              </a:rPr>
              <a:t>chúng</a:t>
            </a:r>
            <a:r>
              <a:rPr lang="en-US" dirty="0" smtClean="0">
                <a:solidFill>
                  <a:srgbClr val="0070C0"/>
                </a:solidFill>
              </a:rPr>
              <a:t>.</a:t>
            </a:r>
            <a:endParaRPr lang="en-US" dirty="0">
              <a:solidFill>
                <a:srgbClr val="0070C0"/>
              </a:solidFill>
            </a:endParaRPr>
          </a:p>
        </p:txBody>
      </p:sp>
    </p:spTree>
    <p:extLst>
      <p:ext uri="{BB962C8B-B14F-4D97-AF65-F5344CB8AC3E}">
        <p14:creationId xmlns:p14="http://schemas.microsoft.com/office/powerpoint/2010/main" val="81367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2251494" y="569343"/>
            <a:ext cx="8876581" cy="3416320"/>
          </a:xfrm>
          <a:prstGeom prst="rect">
            <a:avLst/>
          </a:prstGeom>
          <a:noFill/>
        </p:spPr>
        <p:txBody>
          <a:bodyPr wrap="square" rtlCol="0">
            <a:spAutoFit/>
          </a:bodyPr>
          <a:lstStyle/>
          <a:p>
            <a:r>
              <a:rPr lang="en-US" dirty="0" err="1" smtClean="0">
                <a:solidFill>
                  <a:srgbClr val="0070C0"/>
                </a:solidFill>
              </a:rPr>
              <a:t>Với</a:t>
            </a:r>
            <a:r>
              <a:rPr lang="en-US" dirty="0" smtClean="0">
                <a:solidFill>
                  <a:srgbClr val="0070C0"/>
                </a:solidFill>
              </a:rPr>
              <a:t> </a:t>
            </a:r>
            <a:r>
              <a:rPr lang="en-US" dirty="0" err="1" smtClean="0">
                <a:solidFill>
                  <a:srgbClr val="0070C0"/>
                </a:solidFill>
              </a:rPr>
              <a:t>ví</a:t>
            </a:r>
            <a:r>
              <a:rPr lang="en-US" dirty="0" smtClean="0">
                <a:solidFill>
                  <a:srgbClr val="0070C0"/>
                </a:solidFill>
              </a:rPr>
              <a:t> </a:t>
            </a:r>
            <a:r>
              <a:rPr lang="en-US" dirty="0" err="1" smtClean="0">
                <a:solidFill>
                  <a:srgbClr val="0070C0"/>
                </a:solidFill>
              </a:rPr>
              <a:t>dụ</a:t>
            </a:r>
            <a:r>
              <a:rPr lang="en-US" dirty="0" smtClean="0">
                <a:solidFill>
                  <a:srgbClr val="0070C0"/>
                </a:solidFill>
              </a:rPr>
              <a:t> 1 , </a:t>
            </a:r>
            <a:r>
              <a:rPr lang="en-US" dirty="0" err="1" smtClean="0">
                <a:solidFill>
                  <a:srgbClr val="0070C0"/>
                </a:solidFill>
              </a:rPr>
              <a:t>sau</a:t>
            </a:r>
            <a:r>
              <a:rPr lang="en-US" dirty="0" smtClean="0">
                <a:solidFill>
                  <a:srgbClr val="0070C0"/>
                </a:solidFill>
              </a:rPr>
              <a:t> </a:t>
            </a:r>
            <a:r>
              <a:rPr lang="en-US" dirty="0" err="1" smtClean="0">
                <a:solidFill>
                  <a:srgbClr val="0070C0"/>
                </a:solidFill>
              </a:rPr>
              <a:t>khi</a:t>
            </a:r>
            <a:r>
              <a:rPr lang="en-US" dirty="0" smtClean="0">
                <a:solidFill>
                  <a:srgbClr val="0070C0"/>
                </a:solidFill>
              </a:rPr>
              <a:t> </a:t>
            </a:r>
            <a:r>
              <a:rPr lang="en-US" dirty="0" err="1" smtClean="0">
                <a:solidFill>
                  <a:srgbClr val="0070C0"/>
                </a:solidFill>
              </a:rPr>
              <a:t>máy</a:t>
            </a:r>
            <a:r>
              <a:rPr lang="en-US" dirty="0" smtClean="0">
                <a:solidFill>
                  <a:srgbClr val="0070C0"/>
                </a:solidFill>
              </a:rPr>
              <a:t> </a:t>
            </a:r>
            <a:r>
              <a:rPr lang="en-US" dirty="0" err="1" smtClean="0">
                <a:solidFill>
                  <a:srgbClr val="0070C0"/>
                </a:solidFill>
              </a:rPr>
              <a:t>biên</a:t>
            </a:r>
            <a:r>
              <a:rPr lang="en-US" dirty="0" smtClean="0">
                <a:solidFill>
                  <a:srgbClr val="0070C0"/>
                </a:solidFill>
              </a:rPr>
              <a:t> </a:t>
            </a:r>
            <a:r>
              <a:rPr lang="en-US" dirty="0" err="1" smtClean="0">
                <a:solidFill>
                  <a:srgbClr val="0070C0"/>
                </a:solidFill>
              </a:rPr>
              <a:t>dịch</a:t>
            </a:r>
            <a:r>
              <a:rPr lang="en-US" dirty="0" smtClean="0">
                <a:solidFill>
                  <a:srgbClr val="0070C0"/>
                </a:solidFill>
              </a:rPr>
              <a:t> ta </a:t>
            </a:r>
            <a:r>
              <a:rPr lang="en-US" dirty="0" err="1" smtClean="0">
                <a:solidFill>
                  <a:srgbClr val="0070C0"/>
                </a:solidFill>
              </a:rPr>
              <a:t>có</a:t>
            </a:r>
            <a:r>
              <a:rPr lang="en-US" dirty="0" smtClean="0">
                <a:solidFill>
                  <a:srgbClr val="0070C0"/>
                </a:solidFill>
              </a:rPr>
              <a:t> </a:t>
            </a:r>
            <a:r>
              <a:rPr lang="en-US" dirty="0" err="1" smtClean="0">
                <a:solidFill>
                  <a:srgbClr val="0070C0"/>
                </a:solidFill>
              </a:rPr>
              <a:t>thể</a:t>
            </a:r>
            <a:r>
              <a:rPr lang="en-US" dirty="0" smtClean="0">
                <a:solidFill>
                  <a:srgbClr val="0070C0"/>
                </a:solidFill>
              </a:rPr>
              <a:t> </a:t>
            </a:r>
            <a:r>
              <a:rPr lang="en-US" dirty="0" err="1" smtClean="0">
                <a:solidFill>
                  <a:srgbClr val="0070C0"/>
                </a:solidFill>
              </a:rPr>
              <a:t>hiểu</a:t>
            </a:r>
            <a:r>
              <a:rPr lang="en-US" dirty="0" smtClean="0">
                <a:solidFill>
                  <a:srgbClr val="0070C0"/>
                </a:solidFill>
              </a:rPr>
              <a:t> </a:t>
            </a:r>
            <a:r>
              <a:rPr lang="en-US" dirty="0" err="1" smtClean="0">
                <a:solidFill>
                  <a:srgbClr val="0070C0"/>
                </a:solidFill>
              </a:rPr>
              <a:t>nó</a:t>
            </a:r>
            <a:r>
              <a:rPr lang="en-US" dirty="0" smtClean="0">
                <a:solidFill>
                  <a:srgbClr val="0070C0"/>
                </a:solidFill>
              </a:rPr>
              <a:t> </a:t>
            </a:r>
            <a:r>
              <a:rPr lang="en-US" dirty="0" err="1" smtClean="0">
                <a:solidFill>
                  <a:srgbClr val="0070C0"/>
                </a:solidFill>
              </a:rPr>
              <a:t>thực</a:t>
            </a:r>
            <a:r>
              <a:rPr lang="en-US" dirty="0" smtClean="0">
                <a:solidFill>
                  <a:srgbClr val="0070C0"/>
                </a:solidFill>
              </a:rPr>
              <a:t> </a:t>
            </a:r>
            <a:r>
              <a:rPr lang="en-US" dirty="0" err="1" smtClean="0">
                <a:solidFill>
                  <a:srgbClr val="0070C0"/>
                </a:solidFill>
              </a:rPr>
              <a:t>thi</a:t>
            </a:r>
            <a:r>
              <a:rPr lang="en-US" dirty="0" smtClean="0">
                <a:solidFill>
                  <a:srgbClr val="0070C0"/>
                </a:solidFill>
              </a:rPr>
              <a:t> </a:t>
            </a:r>
            <a:r>
              <a:rPr lang="en-US" dirty="0" err="1" smtClean="0">
                <a:solidFill>
                  <a:srgbClr val="0070C0"/>
                </a:solidFill>
              </a:rPr>
              <a:t>các</a:t>
            </a:r>
            <a:r>
              <a:rPr lang="en-US" dirty="0" smtClean="0">
                <a:solidFill>
                  <a:srgbClr val="0070C0"/>
                </a:solidFill>
              </a:rPr>
              <a:t> </a:t>
            </a:r>
            <a:r>
              <a:rPr lang="en-US" dirty="0" err="1" smtClean="0">
                <a:solidFill>
                  <a:srgbClr val="0070C0"/>
                </a:solidFill>
              </a:rPr>
              <a:t>câu</a:t>
            </a:r>
            <a:r>
              <a:rPr lang="en-US" dirty="0" smtClean="0">
                <a:solidFill>
                  <a:srgbClr val="0070C0"/>
                </a:solidFill>
              </a:rPr>
              <a:t> </a:t>
            </a:r>
            <a:r>
              <a:rPr lang="en-US" dirty="0" err="1" smtClean="0">
                <a:solidFill>
                  <a:srgbClr val="0070C0"/>
                </a:solidFill>
              </a:rPr>
              <a:t>lệnh</a:t>
            </a:r>
            <a:r>
              <a:rPr lang="en-US" dirty="0" smtClean="0">
                <a:solidFill>
                  <a:srgbClr val="0070C0"/>
                </a:solidFill>
              </a:rPr>
              <a:t> </a:t>
            </a:r>
            <a:r>
              <a:rPr lang="en-US" dirty="0" err="1" smtClean="0">
                <a:solidFill>
                  <a:srgbClr val="0070C0"/>
                </a:solidFill>
              </a:rPr>
              <a:t>như</a:t>
            </a:r>
            <a:r>
              <a:rPr lang="en-US" dirty="0" smtClean="0">
                <a:solidFill>
                  <a:srgbClr val="0070C0"/>
                </a:solidFill>
              </a:rPr>
              <a:t> </a:t>
            </a:r>
            <a:r>
              <a:rPr lang="en-US" dirty="0" err="1" smtClean="0">
                <a:solidFill>
                  <a:srgbClr val="0070C0"/>
                </a:solidFill>
              </a:rPr>
              <a:t>sau</a:t>
            </a:r>
            <a:r>
              <a:rPr lang="en-US" dirty="0" smtClean="0">
                <a:solidFill>
                  <a:srgbClr val="0070C0"/>
                </a:solidFill>
              </a:rPr>
              <a:t> :</a:t>
            </a:r>
          </a:p>
          <a:p>
            <a:endParaRPr lang="pt-BR" dirty="0" smtClean="0">
              <a:solidFill>
                <a:srgbClr val="0070C0"/>
              </a:solidFill>
            </a:endParaRPr>
          </a:p>
          <a:p>
            <a:r>
              <a:rPr lang="pt-BR" dirty="0" smtClean="0">
                <a:solidFill>
                  <a:srgbClr val="0070C0"/>
                </a:solidFill>
              </a:rPr>
              <a:t>var </a:t>
            </a:r>
            <a:r>
              <a:rPr lang="pt-BR" dirty="0">
                <a:solidFill>
                  <a:srgbClr val="0070C0"/>
                </a:solidFill>
              </a:rPr>
              <a:t>a</a:t>
            </a:r>
            <a:r>
              <a:rPr lang="pt-BR" dirty="0" smtClean="0">
                <a:solidFill>
                  <a:srgbClr val="0070C0"/>
                </a:solidFill>
              </a:rPr>
              <a:t>;</a:t>
            </a:r>
            <a:endParaRPr lang="en-US" dirty="0" smtClean="0">
              <a:solidFill>
                <a:srgbClr val="0070C0"/>
              </a:solidFill>
            </a:endParaRPr>
          </a:p>
          <a:p>
            <a:r>
              <a:rPr lang="pt-BR" dirty="0">
                <a:solidFill>
                  <a:srgbClr val="0070C0"/>
                </a:solidFill>
              </a:rPr>
              <a:t>a = 2;</a:t>
            </a:r>
          </a:p>
          <a:p>
            <a:r>
              <a:rPr lang="pt-BR" dirty="0" smtClean="0">
                <a:solidFill>
                  <a:srgbClr val="0070C0"/>
                </a:solidFill>
              </a:rPr>
              <a:t>console.log</a:t>
            </a:r>
            <a:r>
              <a:rPr lang="pt-BR" dirty="0">
                <a:solidFill>
                  <a:srgbClr val="0070C0"/>
                </a:solidFill>
              </a:rPr>
              <a:t>( a ); </a:t>
            </a:r>
            <a:endParaRPr lang="pt-BR" dirty="0" smtClean="0">
              <a:solidFill>
                <a:srgbClr val="0070C0"/>
              </a:solidFill>
            </a:endParaRPr>
          </a:p>
          <a:p>
            <a:endParaRPr lang="pt-BR" dirty="0" smtClean="0">
              <a:solidFill>
                <a:srgbClr val="0070C0"/>
              </a:solidFill>
            </a:endParaRPr>
          </a:p>
          <a:p>
            <a:r>
              <a:rPr lang="pt-BR" dirty="0" smtClean="0">
                <a:solidFill>
                  <a:srgbClr val="0070C0"/>
                </a:solidFill>
              </a:rPr>
              <a:t>Và ví dụ 2 sẽ là :</a:t>
            </a:r>
          </a:p>
          <a:p>
            <a:endParaRPr lang="pt-BR" dirty="0" smtClean="0">
              <a:solidFill>
                <a:srgbClr val="0070C0"/>
              </a:solidFill>
            </a:endParaRPr>
          </a:p>
          <a:p>
            <a:r>
              <a:rPr lang="pt-BR" dirty="0" smtClean="0">
                <a:solidFill>
                  <a:srgbClr val="0070C0"/>
                </a:solidFill>
              </a:rPr>
              <a:t>Var a;</a:t>
            </a:r>
            <a:endParaRPr lang="pt-BR" dirty="0">
              <a:solidFill>
                <a:srgbClr val="0070C0"/>
              </a:solidFill>
            </a:endParaRPr>
          </a:p>
          <a:p>
            <a:r>
              <a:rPr lang="pt-BR" dirty="0">
                <a:solidFill>
                  <a:srgbClr val="0070C0"/>
                </a:solidFill>
              </a:rPr>
              <a:t>console.log( a ); </a:t>
            </a:r>
          </a:p>
          <a:p>
            <a:r>
              <a:rPr lang="pt-BR" dirty="0" smtClean="0">
                <a:solidFill>
                  <a:srgbClr val="0070C0"/>
                </a:solidFill>
              </a:rPr>
              <a:t>a </a:t>
            </a:r>
            <a:r>
              <a:rPr lang="pt-BR" dirty="0">
                <a:solidFill>
                  <a:srgbClr val="0070C0"/>
                </a:solidFill>
              </a:rPr>
              <a:t>= 2;</a:t>
            </a:r>
          </a:p>
          <a:p>
            <a:endParaRPr lang="en-US" dirty="0">
              <a:solidFill>
                <a:srgbClr val="0070C0"/>
              </a:solidFill>
            </a:endParaRPr>
          </a:p>
        </p:txBody>
      </p:sp>
    </p:spTree>
    <p:extLst>
      <p:ext uri="{BB962C8B-B14F-4D97-AF65-F5344CB8AC3E}">
        <p14:creationId xmlns:p14="http://schemas.microsoft.com/office/powerpoint/2010/main" val="99058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2" name="TextBox 1"/>
          <p:cNvSpPr txBox="1"/>
          <p:nvPr/>
        </p:nvSpPr>
        <p:spPr>
          <a:xfrm>
            <a:off x="2794958" y="595223"/>
            <a:ext cx="8151963" cy="2862322"/>
          </a:xfrm>
          <a:prstGeom prst="rect">
            <a:avLst/>
          </a:prstGeom>
          <a:noFill/>
        </p:spPr>
        <p:txBody>
          <a:bodyPr wrap="square" rtlCol="0">
            <a:spAutoFit/>
          </a:bodyPr>
          <a:lstStyle/>
          <a:p>
            <a:r>
              <a:rPr lang="en-US" dirty="0" err="1" smtClean="0">
                <a:solidFill>
                  <a:srgbClr val="0070C0"/>
                </a:solidFill>
              </a:rPr>
              <a:t>Ví</a:t>
            </a:r>
            <a:r>
              <a:rPr lang="en-US" dirty="0" smtClean="0">
                <a:solidFill>
                  <a:srgbClr val="0070C0"/>
                </a:solidFill>
              </a:rPr>
              <a:t> </a:t>
            </a:r>
            <a:r>
              <a:rPr lang="en-US" dirty="0" err="1" smtClean="0">
                <a:solidFill>
                  <a:srgbClr val="0070C0"/>
                </a:solidFill>
              </a:rPr>
              <a:t>dụ</a:t>
            </a:r>
            <a:r>
              <a:rPr lang="en-US" dirty="0" smtClean="0">
                <a:solidFill>
                  <a:srgbClr val="0070C0"/>
                </a:solidFill>
              </a:rPr>
              <a:t> </a:t>
            </a:r>
            <a:r>
              <a:rPr lang="en-US" dirty="0" err="1" smtClean="0">
                <a:solidFill>
                  <a:srgbClr val="0070C0"/>
                </a:solidFill>
              </a:rPr>
              <a:t>với</a:t>
            </a:r>
            <a:r>
              <a:rPr lang="en-US" dirty="0" smtClean="0">
                <a:solidFill>
                  <a:srgbClr val="0070C0"/>
                </a:solidFill>
              </a:rPr>
              <a:t> function :</a:t>
            </a:r>
          </a:p>
          <a:p>
            <a:endParaRPr lang="en-US" dirty="0" smtClean="0">
              <a:solidFill>
                <a:srgbClr val="0070C0"/>
              </a:solidFill>
            </a:endParaRPr>
          </a:p>
          <a:p>
            <a:r>
              <a:rPr lang="en-US" dirty="0" smtClean="0">
                <a:solidFill>
                  <a:srgbClr val="0070C0"/>
                </a:solidFill>
              </a:rPr>
              <a:t>foo</a:t>
            </a:r>
            <a:r>
              <a:rPr lang="en-US" dirty="0">
                <a:solidFill>
                  <a:srgbClr val="0070C0"/>
                </a:solidFill>
              </a:rPr>
              <a:t>();</a:t>
            </a:r>
          </a:p>
          <a:p>
            <a:endParaRPr lang="en-US" dirty="0">
              <a:solidFill>
                <a:srgbClr val="0070C0"/>
              </a:solidFill>
            </a:endParaRPr>
          </a:p>
          <a:p>
            <a:r>
              <a:rPr lang="en-US" dirty="0">
                <a:solidFill>
                  <a:srgbClr val="0070C0"/>
                </a:solidFill>
              </a:rPr>
              <a:t>function foo() {</a:t>
            </a:r>
          </a:p>
          <a:p>
            <a:r>
              <a:rPr lang="en-US" dirty="0">
                <a:solidFill>
                  <a:srgbClr val="0070C0"/>
                </a:solidFill>
              </a:rPr>
              <a:t>	console.log( a ); </a:t>
            </a:r>
          </a:p>
          <a:p>
            <a:endParaRPr lang="en-US" dirty="0">
              <a:solidFill>
                <a:srgbClr val="0070C0"/>
              </a:solidFill>
            </a:endParaRPr>
          </a:p>
          <a:p>
            <a:r>
              <a:rPr lang="en-US" dirty="0">
                <a:solidFill>
                  <a:srgbClr val="0070C0"/>
                </a:solidFill>
              </a:rPr>
              <a:t>	</a:t>
            </a:r>
            <a:r>
              <a:rPr lang="en-US" dirty="0" err="1">
                <a:solidFill>
                  <a:srgbClr val="0070C0"/>
                </a:solidFill>
              </a:rPr>
              <a:t>var</a:t>
            </a:r>
            <a:r>
              <a:rPr lang="en-US" dirty="0">
                <a:solidFill>
                  <a:srgbClr val="0070C0"/>
                </a:solidFill>
              </a:rPr>
              <a:t> a = 2;</a:t>
            </a:r>
          </a:p>
          <a:p>
            <a:r>
              <a:rPr lang="en-US" dirty="0">
                <a:solidFill>
                  <a:srgbClr val="0070C0"/>
                </a:solidFill>
              </a:rPr>
              <a:t>}</a:t>
            </a:r>
          </a:p>
          <a:p>
            <a:r>
              <a:rPr lang="en-US" dirty="0" smtClean="0">
                <a:solidFill>
                  <a:srgbClr val="0070C0"/>
                </a:solidFill>
              </a:rPr>
              <a:t>// Output </a:t>
            </a:r>
            <a:r>
              <a:rPr lang="en-US" dirty="0" err="1" smtClean="0">
                <a:solidFill>
                  <a:srgbClr val="0070C0"/>
                </a:solidFill>
              </a:rPr>
              <a:t>sẽ</a:t>
            </a:r>
            <a:r>
              <a:rPr lang="en-US" dirty="0" smtClean="0">
                <a:solidFill>
                  <a:srgbClr val="0070C0"/>
                </a:solidFill>
              </a:rPr>
              <a:t> </a:t>
            </a:r>
            <a:r>
              <a:rPr lang="en-US" dirty="0" err="1" smtClean="0">
                <a:solidFill>
                  <a:srgbClr val="0070C0"/>
                </a:solidFill>
              </a:rPr>
              <a:t>là</a:t>
            </a:r>
            <a:r>
              <a:rPr lang="en-US" dirty="0" smtClean="0">
                <a:solidFill>
                  <a:srgbClr val="0070C0"/>
                </a:solidFill>
              </a:rPr>
              <a:t> undefined</a:t>
            </a:r>
            <a:endParaRPr lang="en-US" dirty="0">
              <a:solidFill>
                <a:srgbClr val="0070C0"/>
              </a:solidFill>
            </a:endParaRPr>
          </a:p>
        </p:txBody>
      </p:sp>
      <p:sp>
        <p:nvSpPr>
          <p:cNvPr id="5" name="TextBox 4"/>
          <p:cNvSpPr txBox="1"/>
          <p:nvPr/>
        </p:nvSpPr>
        <p:spPr>
          <a:xfrm>
            <a:off x="2794957" y="3742216"/>
            <a:ext cx="8151963" cy="2862322"/>
          </a:xfrm>
          <a:prstGeom prst="rect">
            <a:avLst/>
          </a:prstGeom>
          <a:noFill/>
        </p:spPr>
        <p:txBody>
          <a:bodyPr wrap="square" rtlCol="0">
            <a:spAutoFit/>
          </a:bodyPr>
          <a:lstStyle/>
          <a:p>
            <a:r>
              <a:rPr lang="en-US" dirty="0" err="1" smtClean="0">
                <a:solidFill>
                  <a:srgbClr val="0070C0"/>
                </a:solidFill>
              </a:rPr>
              <a:t>Sau</a:t>
            </a:r>
            <a:r>
              <a:rPr lang="en-US" dirty="0" smtClean="0">
                <a:solidFill>
                  <a:srgbClr val="0070C0"/>
                </a:solidFill>
              </a:rPr>
              <a:t> </a:t>
            </a:r>
            <a:r>
              <a:rPr lang="en-US" dirty="0" err="1" smtClean="0">
                <a:solidFill>
                  <a:srgbClr val="0070C0"/>
                </a:solidFill>
              </a:rPr>
              <a:t>khi</a:t>
            </a:r>
            <a:r>
              <a:rPr lang="en-US" dirty="0" smtClean="0">
                <a:solidFill>
                  <a:srgbClr val="0070C0"/>
                </a:solidFill>
              </a:rPr>
              <a:t> Hoisting :</a:t>
            </a:r>
          </a:p>
          <a:p>
            <a:endParaRPr lang="en-US" dirty="0" smtClean="0">
              <a:solidFill>
                <a:srgbClr val="0070C0"/>
              </a:solidFill>
            </a:endParaRPr>
          </a:p>
          <a:p>
            <a:r>
              <a:rPr lang="en-US" dirty="0">
                <a:solidFill>
                  <a:srgbClr val="0070C0"/>
                </a:solidFill>
              </a:rPr>
              <a:t>function foo() </a:t>
            </a:r>
            <a:r>
              <a:rPr lang="en-US" dirty="0" smtClean="0">
                <a:solidFill>
                  <a:srgbClr val="0070C0"/>
                </a:solidFill>
              </a:rPr>
              <a:t>{</a:t>
            </a:r>
          </a:p>
          <a:p>
            <a:r>
              <a:rPr lang="en-US" dirty="0" smtClean="0">
                <a:solidFill>
                  <a:srgbClr val="0070C0"/>
                </a:solidFill>
              </a:rPr>
              <a:t>	</a:t>
            </a:r>
            <a:r>
              <a:rPr lang="en-US" dirty="0" err="1" smtClean="0">
                <a:solidFill>
                  <a:srgbClr val="0070C0"/>
                </a:solidFill>
              </a:rPr>
              <a:t>var</a:t>
            </a:r>
            <a:r>
              <a:rPr lang="en-US" dirty="0" smtClean="0">
                <a:solidFill>
                  <a:srgbClr val="0070C0"/>
                </a:solidFill>
              </a:rPr>
              <a:t> a;</a:t>
            </a:r>
            <a:endParaRPr lang="en-US" dirty="0">
              <a:solidFill>
                <a:srgbClr val="0070C0"/>
              </a:solidFill>
            </a:endParaRPr>
          </a:p>
          <a:p>
            <a:r>
              <a:rPr lang="en-US" dirty="0">
                <a:solidFill>
                  <a:srgbClr val="0070C0"/>
                </a:solidFill>
              </a:rPr>
              <a:t>	console.log( a ); </a:t>
            </a:r>
          </a:p>
          <a:p>
            <a:r>
              <a:rPr lang="en-US" dirty="0">
                <a:solidFill>
                  <a:srgbClr val="0070C0"/>
                </a:solidFill>
              </a:rPr>
              <a:t>	</a:t>
            </a:r>
            <a:r>
              <a:rPr lang="en-US" dirty="0" smtClean="0">
                <a:solidFill>
                  <a:srgbClr val="0070C0"/>
                </a:solidFill>
              </a:rPr>
              <a:t>a </a:t>
            </a:r>
            <a:r>
              <a:rPr lang="en-US" dirty="0">
                <a:solidFill>
                  <a:srgbClr val="0070C0"/>
                </a:solidFill>
              </a:rPr>
              <a:t>= 2;</a:t>
            </a:r>
          </a:p>
          <a:p>
            <a:r>
              <a:rPr lang="en-US" dirty="0" smtClean="0">
                <a:solidFill>
                  <a:srgbClr val="0070C0"/>
                </a:solidFill>
              </a:rPr>
              <a:t>}</a:t>
            </a:r>
          </a:p>
          <a:p>
            <a:endParaRPr lang="en-US" dirty="0" smtClean="0">
              <a:solidFill>
                <a:srgbClr val="0070C0"/>
              </a:solidFill>
            </a:endParaRPr>
          </a:p>
          <a:p>
            <a:r>
              <a:rPr lang="en-US" dirty="0" smtClean="0">
                <a:solidFill>
                  <a:srgbClr val="0070C0"/>
                </a:solidFill>
              </a:rPr>
              <a:t>foo</a:t>
            </a:r>
            <a:r>
              <a:rPr lang="en-US" dirty="0">
                <a:solidFill>
                  <a:srgbClr val="0070C0"/>
                </a:solidFill>
              </a:rPr>
              <a:t>();</a:t>
            </a:r>
          </a:p>
          <a:p>
            <a:endParaRPr lang="en-US" dirty="0">
              <a:solidFill>
                <a:srgbClr val="0070C0"/>
              </a:solidFill>
            </a:endParaRPr>
          </a:p>
        </p:txBody>
      </p:sp>
    </p:spTree>
    <p:extLst>
      <p:ext uri="{BB962C8B-B14F-4D97-AF65-F5344CB8AC3E}">
        <p14:creationId xmlns:p14="http://schemas.microsoft.com/office/powerpoint/2010/main" val="32865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2" name="TextBox 1"/>
          <p:cNvSpPr txBox="1"/>
          <p:nvPr/>
        </p:nvSpPr>
        <p:spPr>
          <a:xfrm>
            <a:off x="2794958" y="595223"/>
            <a:ext cx="8151963" cy="2031325"/>
          </a:xfrm>
          <a:prstGeom prst="rect">
            <a:avLst/>
          </a:prstGeom>
          <a:noFill/>
        </p:spPr>
        <p:txBody>
          <a:bodyPr wrap="square" rtlCol="0">
            <a:spAutoFit/>
          </a:bodyPr>
          <a:lstStyle/>
          <a:p>
            <a:r>
              <a:rPr lang="en-US" dirty="0" err="1" smtClean="0">
                <a:solidFill>
                  <a:srgbClr val="0070C0"/>
                </a:solidFill>
              </a:rPr>
              <a:t>Ví</a:t>
            </a:r>
            <a:r>
              <a:rPr lang="en-US" dirty="0" smtClean="0">
                <a:solidFill>
                  <a:srgbClr val="0070C0"/>
                </a:solidFill>
              </a:rPr>
              <a:t> </a:t>
            </a:r>
            <a:r>
              <a:rPr lang="en-US" dirty="0" err="1" smtClean="0">
                <a:solidFill>
                  <a:srgbClr val="0070C0"/>
                </a:solidFill>
              </a:rPr>
              <a:t>dụ</a:t>
            </a:r>
            <a:r>
              <a:rPr lang="en-US" dirty="0" smtClean="0">
                <a:solidFill>
                  <a:srgbClr val="0070C0"/>
                </a:solidFill>
              </a:rPr>
              <a:t> </a:t>
            </a:r>
            <a:r>
              <a:rPr lang="en-US" dirty="0" err="1" smtClean="0">
                <a:solidFill>
                  <a:srgbClr val="0070C0"/>
                </a:solidFill>
              </a:rPr>
              <a:t>với</a:t>
            </a:r>
            <a:r>
              <a:rPr lang="en-US" dirty="0" smtClean="0">
                <a:solidFill>
                  <a:srgbClr val="0070C0"/>
                </a:solidFill>
              </a:rPr>
              <a:t> function :</a:t>
            </a:r>
          </a:p>
          <a:p>
            <a:endParaRPr lang="en-US" dirty="0" smtClean="0">
              <a:solidFill>
                <a:srgbClr val="0070C0"/>
              </a:solidFill>
            </a:endParaRPr>
          </a:p>
          <a:p>
            <a:r>
              <a:rPr lang="en-US" dirty="0">
                <a:solidFill>
                  <a:srgbClr val="0070C0"/>
                </a:solidFill>
              </a:rPr>
              <a:t>foo(); // not </a:t>
            </a:r>
            <a:r>
              <a:rPr lang="en-US" dirty="0" err="1">
                <a:solidFill>
                  <a:srgbClr val="0070C0"/>
                </a:solidFill>
              </a:rPr>
              <a:t>ReferenceError</a:t>
            </a:r>
            <a:r>
              <a:rPr lang="en-US" dirty="0">
                <a:solidFill>
                  <a:srgbClr val="0070C0"/>
                </a:solidFill>
              </a:rPr>
              <a:t>, but </a:t>
            </a:r>
            <a:r>
              <a:rPr lang="en-US" dirty="0" err="1">
                <a:solidFill>
                  <a:srgbClr val="0070C0"/>
                </a:solidFill>
              </a:rPr>
              <a:t>TypeError</a:t>
            </a:r>
            <a:r>
              <a:rPr lang="en-US" dirty="0">
                <a:solidFill>
                  <a:srgbClr val="0070C0"/>
                </a:solidFill>
              </a:rPr>
              <a:t>!</a:t>
            </a:r>
          </a:p>
          <a:p>
            <a:endParaRPr lang="en-US" dirty="0">
              <a:solidFill>
                <a:srgbClr val="0070C0"/>
              </a:solidFill>
            </a:endParaRPr>
          </a:p>
          <a:p>
            <a:r>
              <a:rPr lang="en-US" dirty="0" err="1">
                <a:solidFill>
                  <a:srgbClr val="0070C0"/>
                </a:solidFill>
              </a:rPr>
              <a:t>var</a:t>
            </a:r>
            <a:r>
              <a:rPr lang="en-US" dirty="0">
                <a:solidFill>
                  <a:srgbClr val="0070C0"/>
                </a:solidFill>
              </a:rPr>
              <a:t> foo = function bar() {</a:t>
            </a:r>
          </a:p>
          <a:p>
            <a:r>
              <a:rPr lang="en-US" dirty="0">
                <a:solidFill>
                  <a:srgbClr val="0070C0"/>
                </a:solidFill>
              </a:rPr>
              <a:t>	// ...</a:t>
            </a:r>
          </a:p>
          <a:p>
            <a:r>
              <a:rPr lang="en-US" dirty="0">
                <a:solidFill>
                  <a:srgbClr val="0070C0"/>
                </a:solidFill>
              </a:rPr>
              <a:t>};</a:t>
            </a:r>
          </a:p>
        </p:txBody>
      </p:sp>
      <p:sp>
        <p:nvSpPr>
          <p:cNvPr id="5" name="TextBox 4"/>
          <p:cNvSpPr txBox="1"/>
          <p:nvPr/>
        </p:nvSpPr>
        <p:spPr>
          <a:xfrm>
            <a:off x="2734572" y="3328148"/>
            <a:ext cx="8151963" cy="2308324"/>
          </a:xfrm>
          <a:prstGeom prst="rect">
            <a:avLst/>
          </a:prstGeom>
          <a:noFill/>
        </p:spPr>
        <p:txBody>
          <a:bodyPr wrap="square" rtlCol="0">
            <a:spAutoFit/>
          </a:bodyPr>
          <a:lstStyle/>
          <a:p>
            <a:r>
              <a:rPr lang="en-US" dirty="0" err="1" smtClean="0">
                <a:solidFill>
                  <a:srgbClr val="0070C0"/>
                </a:solidFill>
              </a:rPr>
              <a:t>Sau</a:t>
            </a:r>
            <a:r>
              <a:rPr lang="en-US" dirty="0" smtClean="0">
                <a:solidFill>
                  <a:srgbClr val="0070C0"/>
                </a:solidFill>
              </a:rPr>
              <a:t> </a:t>
            </a:r>
            <a:r>
              <a:rPr lang="en-US" dirty="0" err="1" smtClean="0">
                <a:solidFill>
                  <a:srgbClr val="0070C0"/>
                </a:solidFill>
              </a:rPr>
              <a:t>khi</a:t>
            </a:r>
            <a:r>
              <a:rPr lang="en-US" dirty="0" smtClean="0">
                <a:solidFill>
                  <a:srgbClr val="0070C0"/>
                </a:solidFill>
              </a:rPr>
              <a:t> Hoisting :</a:t>
            </a:r>
          </a:p>
          <a:p>
            <a:endParaRPr lang="en-US" dirty="0" smtClean="0">
              <a:solidFill>
                <a:srgbClr val="0070C0"/>
              </a:solidFill>
            </a:endParaRPr>
          </a:p>
          <a:p>
            <a:r>
              <a:rPr lang="en-US" dirty="0" err="1">
                <a:solidFill>
                  <a:srgbClr val="0070C0"/>
                </a:solidFill>
              </a:rPr>
              <a:t>var</a:t>
            </a:r>
            <a:r>
              <a:rPr lang="en-US" dirty="0">
                <a:solidFill>
                  <a:srgbClr val="0070C0"/>
                </a:solidFill>
              </a:rPr>
              <a:t> </a:t>
            </a:r>
            <a:r>
              <a:rPr lang="en-US" dirty="0" smtClean="0">
                <a:solidFill>
                  <a:srgbClr val="0070C0"/>
                </a:solidFill>
              </a:rPr>
              <a:t>foo;</a:t>
            </a:r>
          </a:p>
          <a:p>
            <a:r>
              <a:rPr lang="en-US" dirty="0">
                <a:solidFill>
                  <a:srgbClr val="0070C0"/>
                </a:solidFill>
              </a:rPr>
              <a:t>foo(); // </a:t>
            </a:r>
            <a:r>
              <a:rPr lang="en-US" dirty="0" smtClean="0">
                <a:solidFill>
                  <a:srgbClr val="0070C0"/>
                </a:solidFill>
              </a:rPr>
              <a:t>foo is not function in this time -&gt; have </a:t>
            </a:r>
            <a:r>
              <a:rPr lang="en-US" dirty="0" err="1" smtClean="0">
                <a:solidFill>
                  <a:srgbClr val="0070C0"/>
                </a:solidFill>
              </a:rPr>
              <a:t>TypeError</a:t>
            </a:r>
            <a:r>
              <a:rPr lang="en-US" dirty="0" smtClean="0">
                <a:solidFill>
                  <a:srgbClr val="0070C0"/>
                </a:solidFill>
              </a:rPr>
              <a:t> !</a:t>
            </a:r>
            <a:endParaRPr lang="en-US" dirty="0">
              <a:solidFill>
                <a:srgbClr val="0070C0"/>
              </a:solidFill>
            </a:endParaRPr>
          </a:p>
          <a:p>
            <a:endParaRPr lang="en-US" dirty="0">
              <a:solidFill>
                <a:srgbClr val="0070C0"/>
              </a:solidFill>
            </a:endParaRPr>
          </a:p>
          <a:p>
            <a:r>
              <a:rPr lang="en-US" dirty="0" smtClean="0">
                <a:solidFill>
                  <a:srgbClr val="0070C0"/>
                </a:solidFill>
              </a:rPr>
              <a:t>foo </a:t>
            </a:r>
            <a:r>
              <a:rPr lang="en-US" dirty="0">
                <a:solidFill>
                  <a:srgbClr val="0070C0"/>
                </a:solidFill>
              </a:rPr>
              <a:t>= function bar() {</a:t>
            </a:r>
          </a:p>
          <a:p>
            <a:r>
              <a:rPr lang="en-US" dirty="0">
                <a:solidFill>
                  <a:srgbClr val="0070C0"/>
                </a:solidFill>
              </a:rPr>
              <a:t>	// ...</a:t>
            </a:r>
          </a:p>
          <a:p>
            <a:r>
              <a:rPr lang="en-US" dirty="0">
                <a:solidFill>
                  <a:srgbClr val="0070C0"/>
                </a:solidFill>
              </a:rPr>
              <a:t>};</a:t>
            </a:r>
          </a:p>
        </p:txBody>
      </p:sp>
    </p:spTree>
    <p:extLst>
      <p:ext uri="{BB962C8B-B14F-4D97-AF65-F5344CB8AC3E}">
        <p14:creationId xmlns:p14="http://schemas.microsoft.com/office/powerpoint/2010/main" val="33076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134" y="1250830"/>
            <a:ext cx="3427214" cy="1124260"/>
          </a:xfrm>
        </p:spPr>
        <p:txBody>
          <a:bodyPr>
            <a:normAutofit/>
          </a:bodyPr>
          <a:lstStyle/>
          <a:p>
            <a:r>
              <a:rPr lang="en-US" sz="6000" dirty="0"/>
              <a:t>Closure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
        <p:nvSpPr>
          <p:cNvPr id="4" name="Subtitle 3"/>
          <p:cNvSpPr>
            <a:spLocks noGrp="1"/>
          </p:cNvSpPr>
          <p:nvPr>
            <p:ph type="subTitle" idx="1"/>
          </p:nvPr>
        </p:nvSpPr>
        <p:spPr>
          <a:xfrm>
            <a:off x="2389927" y="3677559"/>
            <a:ext cx="8915399" cy="2434212"/>
          </a:xfrm>
        </p:spPr>
        <p:txBody>
          <a:bodyPr>
            <a:noAutofit/>
          </a:bodyPr>
          <a:lstStyle/>
          <a:p>
            <a:pPr algn="ctr">
              <a:lnSpc>
                <a:spcPct val="200000"/>
              </a:lnSpc>
            </a:pPr>
            <a:r>
              <a:rPr lang="vi-VN" sz="2000" dirty="0">
                <a:solidFill>
                  <a:srgbClr val="0070C0"/>
                </a:solidFill>
              </a:rPr>
              <a:t>Closure là những function tham chiếu đến các biến tự do (free avariable) tách biệt. Nói cách khác, function được định nghĩa trong closure sẽ ghi nhớ môi trường (environment) trong nó được tạo ra.</a:t>
            </a:r>
            <a:endParaRPr lang="en-US" sz="2000" dirty="0">
              <a:solidFill>
                <a:srgbClr val="0070C0"/>
              </a:solidFill>
              <a:latin typeface="Tahoma" panose="020B0604030504040204" pitchFamily="34" charset="0"/>
              <a:cs typeface="Tahoma" panose="020B0604030504040204" pitchFamily="34" charset="0"/>
            </a:endParaRPr>
          </a:p>
        </p:txBody>
      </p:sp>
      <p:sp>
        <p:nvSpPr>
          <p:cNvPr id="3" name="TextBox 2"/>
          <p:cNvSpPr txBox="1"/>
          <p:nvPr/>
        </p:nvSpPr>
        <p:spPr>
          <a:xfrm>
            <a:off x="2656936" y="5657671"/>
            <a:ext cx="8522898" cy="1200329"/>
          </a:xfrm>
          <a:prstGeom prst="rect">
            <a:avLst/>
          </a:prstGeom>
          <a:noFill/>
        </p:spPr>
        <p:txBody>
          <a:bodyPr wrap="square" rtlCol="0">
            <a:spAutoFit/>
          </a:bodyPr>
          <a:lstStyle/>
          <a:p>
            <a:r>
              <a:rPr lang="vi-VN" i="1" dirty="0">
                <a:solidFill>
                  <a:srgbClr val="00B0F0"/>
                </a:solidFill>
              </a:rPr>
              <a:t>Chú ý: Các biến tự do không phải là các biến được khai báo cục bộ (local variable) hoặc được truyền vào như tham số (parameter)</a:t>
            </a:r>
            <a:endParaRPr lang="vi-VN" dirty="0">
              <a:solidFill>
                <a:srgbClr val="00B0F0"/>
              </a:solidFill>
            </a:endParaRPr>
          </a:p>
          <a:p>
            <a:r>
              <a:rPr lang="vi-VN" dirty="0">
                <a:solidFill>
                  <a:srgbClr val="00B0F0"/>
                </a:solidFill>
              </a:rPr>
              <a:t/>
            </a:r>
            <a:br>
              <a:rPr lang="vi-VN" dirty="0">
                <a:solidFill>
                  <a:srgbClr val="00B0F0"/>
                </a:solidFill>
              </a:rPr>
            </a:br>
            <a:endParaRPr lang="en-US" dirty="0">
              <a:solidFill>
                <a:srgbClr val="00B0F0"/>
              </a:solidFill>
            </a:endParaRPr>
          </a:p>
        </p:txBody>
      </p:sp>
    </p:spTree>
    <p:extLst>
      <p:ext uri="{BB962C8B-B14F-4D97-AF65-F5344CB8AC3E}">
        <p14:creationId xmlns:p14="http://schemas.microsoft.com/office/powerpoint/2010/main" val="2401435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8023"/>
            <a:ext cx="8911687" cy="2424022"/>
          </a:xfrm>
        </p:spPr>
        <p:txBody>
          <a:bodyPr>
            <a:noAutofit/>
          </a:bodyPr>
          <a:lstStyle/>
          <a:p>
            <a:pPr>
              <a:lnSpc>
                <a:spcPct val="150000"/>
              </a:lnSpc>
            </a:pPr>
            <a:r>
              <a:rPr lang="en-US" sz="2000" dirty="0" err="1" smtClean="0">
                <a:solidFill>
                  <a:srgbClr val="0070C0"/>
                </a:solidFill>
                <a:latin typeface="Tahoma" panose="020B0604030504040204" pitchFamily="34" charset="0"/>
                <a:cs typeface="Tahoma" panose="020B0604030504040204" pitchFamily="34" charset="0"/>
              </a:rPr>
              <a:t>Ví</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dụ</a:t>
            </a:r>
            <a:r>
              <a:rPr lang="en-US" sz="2000" dirty="0" smtClean="0">
                <a:solidFill>
                  <a:srgbClr val="0070C0"/>
                </a:solidFill>
                <a:latin typeface="Tahoma" panose="020B0604030504040204" pitchFamily="34" charset="0"/>
                <a:cs typeface="Tahoma" panose="020B0604030504040204" pitchFamily="34" charset="0"/>
              </a:rPr>
              <a:t> : Ta </a:t>
            </a:r>
            <a:r>
              <a:rPr lang="en-US" sz="2000" dirty="0" err="1" smtClean="0">
                <a:solidFill>
                  <a:srgbClr val="0070C0"/>
                </a:solidFill>
                <a:latin typeface="Tahoma" panose="020B0604030504040204" pitchFamily="34" charset="0"/>
                <a:cs typeface="Tahoma" panose="020B0604030504040204" pitchFamily="34" charset="0"/>
              </a:rPr>
              <a:t>khởi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tạo</a:t>
            </a:r>
            <a:r>
              <a:rPr lang="en-US" sz="2000" dirty="0" smtClean="0">
                <a:solidFill>
                  <a:srgbClr val="0070C0"/>
                </a:solidFill>
                <a:latin typeface="Tahoma" panose="020B0604030504040204" pitchFamily="34" charset="0"/>
                <a:cs typeface="Tahoma" panose="020B0604030504040204" pitchFamily="34" charset="0"/>
              </a:rPr>
              <a:t> 1 function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numberGenerator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tham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số</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truyền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trên</a:t>
            </a:r>
            <a:r>
              <a:rPr lang="en-US" sz="2000" dirty="0" smtClean="0">
                <a:solidFill>
                  <a:srgbClr val="0070C0"/>
                </a:solidFill>
                <a:latin typeface="Tahoma" panose="020B0604030504040204" pitchFamily="34" charset="0"/>
                <a:cs typeface="Tahoma" panose="020B0604030504040204" pitchFamily="34" charset="0"/>
              </a:rPr>
              <a:t> ta </a:t>
            </a:r>
            <a:r>
              <a:rPr lang="en-US" sz="2000" dirty="0" err="1" smtClean="0">
                <a:solidFill>
                  <a:srgbClr val="0070C0"/>
                </a:solidFill>
                <a:latin typeface="Tahoma" panose="020B0604030504040204" pitchFamily="34" charset="0"/>
                <a:cs typeface="Tahoma" panose="020B0604030504040204" pitchFamily="34" charset="0"/>
              </a:rPr>
              <a:t>thêm</a:t>
            </a:r>
            <a:r>
              <a:rPr lang="en-US" sz="2000" dirty="0" smtClean="0">
                <a:solidFill>
                  <a:srgbClr val="0070C0"/>
                </a:solidFill>
                <a:latin typeface="Tahoma" panose="020B0604030504040204" pitchFamily="34" charset="0"/>
                <a:cs typeface="Tahoma" panose="020B0604030504040204" pitchFamily="34" charset="0"/>
              </a:rPr>
              <a:t> 1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khác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checkNumber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kết</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quả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về</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2 </a:t>
            </a:r>
            <a:r>
              <a:rPr lang="en-US" sz="2000" dirty="0" err="1" smtClean="0">
                <a:solidFill>
                  <a:srgbClr val="0070C0"/>
                </a:solidFill>
                <a:latin typeface="Tahoma" panose="020B0604030504040204" pitchFamily="34" charset="0"/>
                <a:cs typeface="Tahoma" panose="020B0604030504040204" pitchFamily="34" charset="0"/>
              </a:rPr>
              <a:t>chứ</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phải</a:t>
            </a:r>
            <a:r>
              <a:rPr lang="en-US" sz="2000" dirty="0" smtClean="0">
                <a:solidFill>
                  <a:srgbClr val="0070C0"/>
                </a:solidFill>
                <a:latin typeface="Tahoma" panose="020B0604030504040204" pitchFamily="34" charset="0"/>
                <a:cs typeface="Tahoma" panose="020B0604030504040204" pitchFamily="34" charset="0"/>
              </a:rPr>
              <a:t> 1.</a:t>
            </a:r>
            <a:r>
              <a:rPr lang="vi-VN" sz="2000" dirty="0">
                <a:solidFill>
                  <a:srgbClr val="0070C0"/>
                </a:solidFill>
                <a:latin typeface="Tahoma" panose="020B0604030504040204" pitchFamily="34" charset="0"/>
                <a:cs typeface="Tahoma" panose="020B0604030504040204" pitchFamily="34" charset="0"/>
              </a:rPr>
              <a:t> Vì </a:t>
            </a:r>
            <a:r>
              <a:rPr lang="en-US" sz="2000" dirty="0" err="1">
                <a:solidFill>
                  <a:srgbClr val="0070C0"/>
                </a:solidFill>
                <a:latin typeface="Tahoma" panose="020B0604030504040204" pitchFamily="34" charset="0"/>
                <a:cs typeface="Tahoma" panose="020B0604030504040204" pitchFamily="34" charset="0"/>
              </a:rPr>
              <a:t>checkNumber</a:t>
            </a:r>
            <a:r>
              <a:rPr lang="vi-VN" sz="2000" dirty="0" smtClean="0">
                <a:solidFill>
                  <a:srgbClr val="0070C0"/>
                </a:solidFill>
                <a:latin typeface="Tahoma" panose="020B0604030504040204" pitchFamily="34" charset="0"/>
                <a:cs typeface="Tahoma" panose="020B0604030504040204" pitchFamily="34" charset="0"/>
              </a:rPr>
              <a:t> </a:t>
            </a:r>
            <a:r>
              <a:rPr lang="vi-VN" sz="2000" dirty="0">
                <a:solidFill>
                  <a:srgbClr val="0070C0"/>
                </a:solidFill>
                <a:latin typeface="Tahoma" panose="020B0604030504040204" pitchFamily="34" charset="0"/>
                <a:cs typeface="Tahoma" panose="020B0604030504040204" pitchFamily="34" charset="0"/>
              </a:rPr>
              <a:t>có thể sử dụng biến num được khai báo trong hàm numberGenerator để in ra log thậm chí sau khi hàm numberGenerator đã trả về (return).</a:t>
            </a:r>
            <a:r>
              <a:rPr lang="en-US" sz="2000" dirty="0" smtClean="0">
                <a:solidFill>
                  <a:srgbClr val="0070C0"/>
                </a:solidFill>
                <a:latin typeface="Tahoma" panose="020B0604030504040204" pitchFamily="34" charset="0"/>
                <a:cs typeface="Tahoma" panose="020B0604030504040204" pitchFamily="34" charset="0"/>
              </a:rPr>
              <a:t/>
            </a:r>
            <a:br>
              <a:rPr lang="en-US" sz="2000" dirty="0" smtClean="0">
                <a:solidFill>
                  <a:srgbClr val="0070C0"/>
                </a:solidFill>
                <a:latin typeface="Tahoma" panose="020B0604030504040204" pitchFamily="34" charset="0"/>
                <a:cs typeface="Tahoma" panose="020B0604030504040204" pitchFamily="34" charset="0"/>
              </a:rPr>
            </a:br>
            <a:endParaRPr lang="en-US" sz="2000" dirty="0">
              <a:solidFill>
                <a:srgbClr val="0070C0"/>
              </a:solidFill>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4763" t="-537" r="35093" b="537"/>
          <a:stretch/>
        </p:blipFill>
        <p:spPr>
          <a:xfrm>
            <a:off x="120770" y="2803584"/>
            <a:ext cx="9937630" cy="3549471"/>
          </a:xfrm>
        </p:spPr>
      </p:pic>
    </p:spTree>
    <p:extLst>
      <p:ext uri="{BB962C8B-B14F-4D97-AF65-F5344CB8AC3E}">
        <p14:creationId xmlns:p14="http://schemas.microsoft.com/office/powerpoint/2010/main" val="64815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TextBox 5"/>
          <p:cNvSpPr txBox="1"/>
          <p:nvPr/>
        </p:nvSpPr>
        <p:spPr>
          <a:xfrm>
            <a:off x="2881223" y="508958"/>
            <a:ext cx="2734573" cy="5355312"/>
          </a:xfrm>
          <a:prstGeom prst="rect">
            <a:avLst/>
          </a:prstGeom>
          <a:noFill/>
        </p:spPr>
        <p:txBody>
          <a:bodyPr wrap="square" rtlCol="0">
            <a:spAutoFit/>
          </a:bodyPr>
          <a:lstStyle/>
          <a:p>
            <a:r>
              <a:rPr lang="en-US" dirty="0" err="1" smtClean="0">
                <a:solidFill>
                  <a:srgbClr val="0070C0"/>
                </a:solidFill>
              </a:rPr>
              <a:t>Ví</a:t>
            </a:r>
            <a:r>
              <a:rPr lang="en-US" dirty="0" smtClean="0">
                <a:solidFill>
                  <a:srgbClr val="0070C0"/>
                </a:solidFill>
              </a:rPr>
              <a:t> </a:t>
            </a:r>
            <a:r>
              <a:rPr lang="en-US" dirty="0" err="1" smtClean="0">
                <a:solidFill>
                  <a:srgbClr val="0070C0"/>
                </a:solidFill>
              </a:rPr>
              <a:t>dụ</a:t>
            </a:r>
            <a:r>
              <a:rPr lang="en-US" dirty="0" smtClean="0">
                <a:solidFill>
                  <a:srgbClr val="0070C0"/>
                </a:solidFill>
              </a:rPr>
              <a:t> :</a:t>
            </a:r>
          </a:p>
          <a:p>
            <a:r>
              <a:rPr lang="en-US" dirty="0" err="1" smtClean="0">
                <a:solidFill>
                  <a:srgbClr val="0070C0"/>
                </a:solidFill>
              </a:rPr>
              <a:t>Var</a:t>
            </a:r>
            <a:r>
              <a:rPr lang="en-US" dirty="0" smtClean="0">
                <a:solidFill>
                  <a:srgbClr val="0070C0"/>
                </a:solidFill>
              </a:rPr>
              <a:t> </a:t>
            </a:r>
            <a:r>
              <a:rPr lang="en-US" dirty="0" err="1" smtClean="0">
                <a:solidFill>
                  <a:srgbClr val="0070C0"/>
                </a:solidFill>
              </a:rPr>
              <a:t>fn</a:t>
            </a:r>
            <a:r>
              <a:rPr lang="en-US" dirty="0" smtClean="0">
                <a:solidFill>
                  <a:srgbClr val="0070C0"/>
                </a:solidFill>
              </a:rPr>
              <a:t>;</a:t>
            </a:r>
          </a:p>
          <a:p>
            <a:r>
              <a:rPr lang="en-US" dirty="0" smtClean="0">
                <a:solidFill>
                  <a:srgbClr val="0070C0"/>
                </a:solidFill>
              </a:rPr>
              <a:t>function </a:t>
            </a:r>
            <a:r>
              <a:rPr lang="en-US" dirty="0">
                <a:solidFill>
                  <a:srgbClr val="0070C0"/>
                </a:solidFill>
              </a:rPr>
              <a:t>foo() {</a:t>
            </a:r>
          </a:p>
          <a:p>
            <a:r>
              <a:rPr lang="en-US" dirty="0">
                <a:solidFill>
                  <a:srgbClr val="0070C0"/>
                </a:solidFill>
              </a:rPr>
              <a:t>	</a:t>
            </a:r>
            <a:r>
              <a:rPr lang="en-US" dirty="0" err="1">
                <a:solidFill>
                  <a:srgbClr val="0070C0"/>
                </a:solidFill>
              </a:rPr>
              <a:t>var</a:t>
            </a:r>
            <a:r>
              <a:rPr lang="en-US" dirty="0">
                <a:solidFill>
                  <a:srgbClr val="0070C0"/>
                </a:solidFill>
              </a:rPr>
              <a:t> a = 2;</a:t>
            </a:r>
          </a:p>
          <a:p>
            <a:endParaRPr lang="en-US" dirty="0">
              <a:solidFill>
                <a:srgbClr val="0070C0"/>
              </a:solidFill>
            </a:endParaRPr>
          </a:p>
          <a:p>
            <a:r>
              <a:rPr lang="en-US" dirty="0">
                <a:solidFill>
                  <a:srgbClr val="0070C0"/>
                </a:solidFill>
              </a:rPr>
              <a:t>	function </a:t>
            </a:r>
            <a:r>
              <a:rPr lang="en-US" dirty="0" err="1">
                <a:solidFill>
                  <a:srgbClr val="0070C0"/>
                </a:solidFill>
              </a:rPr>
              <a:t>baz</a:t>
            </a:r>
            <a:r>
              <a:rPr lang="en-US" dirty="0">
                <a:solidFill>
                  <a:srgbClr val="0070C0"/>
                </a:solidFill>
              </a:rPr>
              <a:t>() {</a:t>
            </a:r>
          </a:p>
          <a:p>
            <a:r>
              <a:rPr lang="en-US" dirty="0">
                <a:solidFill>
                  <a:srgbClr val="0070C0"/>
                </a:solidFill>
              </a:rPr>
              <a:t>		console.log( a );</a:t>
            </a:r>
          </a:p>
          <a:p>
            <a:r>
              <a:rPr lang="en-US" dirty="0">
                <a:solidFill>
                  <a:srgbClr val="0070C0"/>
                </a:solidFill>
              </a:rPr>
              <a:t>	}</a:t>
            </a:r>
          </a:p>
          <a:p>
            <a:endParaRPr lang="en-US" dirty="0">
              <a:solidFill>
                <a:srgbClr val="0070C0"/>
              </a:solidFill>
            </a:endParaRPr>
          </a:p>
          <a:p>
            <a:r>
              <a:rPr lang="en-US" dirty="0">
                <a:solidFill>
                  <a:srgbClr val="0070C0"/>
                </a:solidFill>
              </a:rPr>
              <a:t>	</a:t>
            </a:r>
            <a:r>
              <a:rPr lang="en-US" dirty="0" err="1">
                <a:solidFill>
                  <a:srgbClr val="0070C0"/>
                </a:solidFill>
              </a:rPr>
              <a:t>fn</a:t>
            </a:r>
            <a:r>
              <a:rPr lang="en-US" dirty="0">
                <a:solidFill>
                  <a:srgbClr val="0070C0"/>
                </a:solidFill>
              </a:rPr>
              <a:t> = </a:t>
            </a:r>
            <a:r>
              <a:rPr lang="en-US" dirty="0" err="1">
                <a:solidFill>
                  <a:srgbClr val="0070C0"/>
                </a:solidFill>
              </a:rPr>
              <a:t>baz</a:t>
            </a:r>
            <a:r>
              <a:rPr lang="en-US" dirty="0">
                <a:solidFill>
                  <a:srgbClr val="0070C0"/>
                </a:solidFill>
              </a:rPr>
              <a:t>;</a:t>
            </a:r>
          </a:p>
          <a:p>
            <a:r>
              <a:rPr lang="en-US" dirty="0">
                <a:solidFill>
                  <a:srgbClr val="0070C0"/>
                </a:solidFill>
              </a:rPr>
              <a:t>}</a:t>
            </a:r>
          </a:p>
          <a:p>
            <a:endParaRPr lang="en-US" dirty="0">
              <a:solidFill>
                <a:srgbClr val="0070C0"/>
              </a:solidFill>
            </a:endParaRPr>
          </a:p>
          <a:p>
            <a:r>
              <a:rPr lang="en-US" dirty="0">
                <a:solidFill>
                  <a:srgbClr val="0070C0"/>
                </a:solidFill>
              </a:rPr>
              <a:t>function bar() {</a:t>
            </a:r>
          </a:p>
          <a:p>
            <a:r>
              <a:rPr lang="en-US" dirty="0">
                <a:solidFill>
                  <a:srgbClr val="0070C0"/>
                </a:solidFill>
              </a:rPr>
              <a:t>	</a:t>
            </a:r>
            <a:r>
              <a:rPr lang="en-US" dirty="0" err="1">
                <a:solidFill>
                  <a:srgbClr val="0070C0"/>
                </a:solidFill>
              </a:rPr>
              <a:t>fn</a:t>
            </a:r>
            <a:r>
              <a:rPr lang="en-US" dirty="0">
                <a:solidFill>
                  <a:srgbClr val="0070C0"/>
                </a:solidFill>
              </a:rPr>
              <a:t>();</a:t>
            </a:r>
          </a:p>
          <a:p>
            <a:r>
              <a:rPr lang="en-US" dirty="0">
                <a:solidFill>
                  <a:srgbClr val="0070C0"/>
                </a:solidFill>
              </a:rPr>
              <a:t>}</a:t>
            </a:r>
          </a:p>
          <a:p>
            <a:endParaRPr lang="en-US" dirty="0">
              <a:solidFill>
                <a:srgbClr val="0070C0"/>
              </a:solidFill>
            </a:endParaRPr>
          </a:p>
          <a:p>
            <a:r>
              <a:rPr lang="en-US" dirty="0">
                <a:solidFill>
                  <a:srgbClr val="0070C0"/>
                </a:solidFill>
              </a:rPr>
              <a:t>foo();</a:t>
            </a:r>
          </a:p>
          <a:p>
            <a:endParaRPr lang="en-US" dirty="0">
              <a:solidFill>
                <a:srgbClr val="0070C0"/>
              </a:solidFill>
            </a:endParaRPr>
          </a:p>
          <a:p>
            <a:r>
              <a:rPr lang="en-US" dirty="0">
                <a:solidFill>
                  <a:srgbClr val="0070C0"/>
                </a:solidFill>
              </a:rPr>
              <a:t>bar(); // 2</a:t>
            </a:r>
          </a:p>
        </p:txBody>
      </p:sp>
      <p:sp>
        <p:nvSpPr>
          <p:cNvPr id="7" name="TextBox 6"/>
          <p:cNvSpPr txBox="1"/>
          <p:nvPr/>
        </p:nvSpPr>
        <p:spPr>
          <a:xfrm>
            <a:off x="5486401" y="508958"/>
            <a:ext cx="6599208" cy="5632311"/>
          </a:xfrm>
          <a:prstGeom prst="rect">
            <a:avLst/>
          </a:prstGeom>
          <a:noFill/>
        </p:spPr>
        <p:txBody>
          <a:bodyPr wrap="square" rtlCol="0">
            <a:spAutoFit/>
          </a:bodyPr>
          <a:lstStyle/>
          <a:p>
            <a:r>
              <a:rPr lang="en-US" dirty="0" smtClean="0">
                <a:solidFill>
                  <a:srgbClr val="0070C0"/>
                </a:solidFill>
              </a:rPr>
              <a:t> </a:t>
            </a:r>
          </a:p>
          <a:p>
            <a:r>
              <a:rPr lang="en-US" dirty="0">
                <a:solidFill>
                  <a:srgbClr val="0070C0"/>
                </a:solidFill>
              </a:rPr>
              <a:t>//</a:t>
            </a:r>
            <a:r>
              <a:rPr lang="en-US" dirty="0" err="1">
                <a:solidFill>
                  <a:srgbClr val="0070C0"/>
                </a:solidFill>
              </a:rPr>
              <a:t>Khai</a:t>
            </a:r>
            <a:r>
              <a:rPr lang="en-US" dirty="0">
                <a:solidFill>
                  <a:srgbClr val="0070C0"/>
                </a:solidFill>
              </a:rPr>
              <a:t> </a:t>
            </a:r>
            <a:r>
              <a:rPr lang="en-US" dirty="0" err="1">
                <a:solidFill>
                  <a:srgbClr val="0070C0"/>
                </a:solidFill>
              </a:rPr>
              <a:t>báo</a:t>
            </a:r>
            <a:r>
              <a:rPr lang="en-US" dirty="0">
                <a:solidFill>
                  <a:srgbClr val="0070C0"/>
                </a:solidFill>
              </a:rPr>
              <a:t> </a:t>
            </a:r>
            <a:r>
              <a:rPr lang="en-US" dirty="0" err="1">
                <a:solidFill>
                  <a:srgbClr val="0070C0"/>
                </a:solidFill>
              </a:rPr>
              <a:t>biến</a:t>
            </a:r>
            <a:r>
              <a:rPr lang="en-US" dirty="0">
                <a:solidFill>
                  <a:srgbClr val="0070C0"/>
                </a:solidFill>
              </a:rPr>
              <a:t> </a:t>
            </a:r>
            <a:r>
              <a:rPr lang="en-US" dirty="0" err="1">
                <a:solidFill>
                  <a:srgbClr val="0070C0"/>
                </a:solidFill>
              </a:rPr>
              <a:t>fn</a:t>
            </a:r>
            <a:r>
              <a:rPr lang="en-US" dirty="0">
                <a:solidFill>
                  <a:srgbClr val="0070C0"/>
                </a:solidFill>
              </a:rPr>
              <a:t> .</a:t>
            </a:r>
          </a:p>
          <a:p>
            <a:endParaRPr lang="en-US" dirty="0" smtClean="0">
              <a:solidFill>
                <a:srgbClr val="0070C0"/>
              </a:solidFill>
            </a:endParaRPr>
          </a:p>
          <a:p>
            <a:r>
              <a:rPr lang="en-US" dirty="0" smtClean="0">
                <a:solidFill>
                  <a:srgbClr val="0070C0"/>
                </a:solidFill>
              </a:rPr>
              <a:t>//</a:t>
            </a:r>
            <a:r>
              <a:rPr lang="en-US" dirty="0" err="1" smtClean="0">
                <a:solidFill>
                  <a:srgbClr val="0070C0"/>
                </a:solidFill>
              </a:rPr>
              <a:t>Khai</a:t>
            </a:r>
            <a:r>
              <a:rPr lang="en-US" dirty="0" smtClean="0">
                <a:solidFill>
                  <a:srgbClr val="0070C0"/>
                </a:solidFill>
              </a:rPr>
              <a:t> </a:t>
            </a:r>
            <a:r>
              <a:rPr lang="en-US" dirty="0" err="1" smtClean="0">
                <a:solidFill>
                  <a:srgbClr val="0070C0"/>
                </a:solidFill>
              </a:rPr>
              <a:t>báo</a:t>
            </a:r>
            <a:r>
              <a:rPr lang="en-US" dirty="0" smtClean="0">
                <a:solidFill>
                  <a:srgbClr val="0070C0"/>
                </a:solidFill>
              </a:rPr>
              <a:t> function foo </a:t>
            </a:r>
            <a:r>
              <a:rPr lang="en-US" dirty="0" err="1" smtClean="0">
                <a:solidFill>
                  <a:srgbClr val="0070C0"/>
                </a:solidFill>
              </a:rPr>
              <a:t>và</a:t>
            </a:r>
            <a:r>
              <a:rPr lang="en-US" dirty="0" smtClean="0">
                <a:solidFill>
                  <a:srgbClr val="0070C0"/>
                </a:solidFill>
              </a:rPr>
              <a:t> function bar.</a:t>
            </a:r>
          </a:p>
          <a:p>
            <a:endParaRPr lang="en-US" dirty="0">
              <a:solidFill>
                <a:srgbClr val="0070C0"/>
              </a:solidFill>
            </a:endParaRPr>
          </a:p>
          <a:p>
            <a:r>
              <a:rPr lang="en-US" dirty="0">
                <a:solidFill>
                  <a:srgbClr val="0070C0"/>
                </a:solidFill>
              </a:rPr>
              <a:t>	</a:t>
            </a:r>
            <a:r>
              <a:rPr lang="en-US" dirty="0" smtClean="0">
                <a:solidFill>
                  <a:srgbClr val="0070C0"/>
                </a:solidFill>
              </a:rPr>
              <a:t>   </a:t>
            </a: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a:solidFill>
                <a:srgbClr val="0070C0"/>
              </a:solidFill>
            </a:endParaRPr>
          </a:p>
          <a:p>
            <a:r>
              <a:rPr lang="en-US" dirty="0" smtClean="0">
                <a:solidFill>
                  <a:srgbClr val="0070C0"/>
                </a:solidFill>
              </a:rPr>
              <a:t>//</a:t>
            </a:r>
            <a:r>
              <a:rPr lang="en-US" dirty="0" err="1" smtClean="0">
                <a:solidFill>
                  <a:srgbClr val="0070C0"/>
                </a:solidFill>
              </a:rPr>
              <a:t>Chạy</a:t>
            </a:r>
            <a:r>
              <a:rPr lang="en-US" dirty="0" smtClean="0">
                <a:solidFill>
                  <a:srgbClr val="0070C0"/>
                </a:solidFill>
              </a:rPr>
              <a:t> </a:t>
            </a:r>
            <a:r>
              <a:rPr lang="en-US" dirty="0" err="1" smtClean="0">
                <a:solidFill>
                  <a:srgbClr val="0070C0"/>
                </a:solidFill>
              </a:rPr>
              <a:t>hàm</a:t>
            </a:r>
            <a:r>
              <a:rPr lang="en-US" dirty="0" smtClean="0">
                <a:solidFill>
                  <a:srgbClr val="0070C0"/>
                </a:solidFill>
              </a:rPr>
              <a:t> foo -&gt; </a:t>
            </a:r>
            <a:r>
              <a:rPr lang="en-US" dirty="0" err="1" smtClean="0">
                <a:solidFill>
                  <a:srgbClr val="0070C0"/>
                </a:solidFill>
              </a:rPr>
              <a:t>Khai</a:t>
            </a:r>
            <a:r>
              <a:rPr lang="en-US" dirty="0" smtClean="0">
                <a:solidFill>
                  <a:srgbClr val="0070C0"/>
                </a:solidFill>
              </a:rPr>
              <a:t> </a:t>
            </a:r>
            <a:r>
              <a:rPr lang="en-US" dirty="0" err="1" smtClean="0">
                <a:solidFill>
                  <a:srgbClr val="0070C0"/>
                </a:solidFill>
              </a:rPr>
              <a:t>báo</a:t>
            </a:r>
            <a:r>
              <a:rPr lang="en-US" dirty="0" smtClean="0">
                <a:solidFill>
                  <a:srgbClr val="0070C0"/>
                </a:solidFill>
              </a:rPr>
              <a:t> </a:t>
            </a:r>
            <a:r>
              <a:rPr lang="en-US" dirty="0" err="1" smtClean="0">
                <a:solidFill>
                  <a:srgbClr val="0070C0"/>
                </a:solidFill>
              </a:rPr>
              <a:t>biến</a:t>
            </a:r>
            <a:r>
              <a:rPr lang="en-US" dirty="0" smtClean="0">
                <a:solidFill>
                  <a:srgbClr val="0070C0"/>
                </a:solidFill>
              </a:rPr>
              <a:t> a </a:t>
            </a:r>
            <a:r>
              <a:rPr lang="en-US" dirty="0" err="1" smtClean="0">
                <a:solidFill>
                  <a:srgbClr val="0070C0"/>
                </a:solidFill>
              </a:rPr>
              <a:t>và</a:t>
            </a:r>
            <a:r>
              <a:rPr lang="en-US" dirty="0" smtClean="0">
                <a:solidFill>
                  <a:srgbClr val="0070C0"/>
                </a:solidFill>
              </a:rPr>
              <a:t> function </a:t>
            </a:r>
            <a:r>
              <a:rPr lang="en-US" dirty="0" err="1" smtClean="0">
                <a:solidFill>
                  <a:srgbClr val="0070C0"/>
                </a:solidFill>
              </a:rPr>
              <a:t>baz</a:t>
            </a:r>
            <a:r>
              <a:rPr lang="en-US" dirty="0" smtClean="0">
                <a:solidFill>
                  <a:srgbClr val="0070C0"/>
                </a:solidFill>
              </a:rPr>
              <a:t> -&gt; </a:t>
            </a:r>
            <a:r>
              <a:rPr lang="en-US" dirty="0" err="1" smtClean="0">
                <a:solidFill>
                  <a:srgbClr val="0070C0"/>
                </a:solidFill>
              </a:rPr>
              <a:t>biến</a:t>
            </a:r>
            <a:r>
              <a:rPr lang="en-US" dirty="0" smtClean="0">
                <a:solidFill>
                  <a:srgbClr val="0070C0"/>
                </a:solidFill>
              </a:rPr>
              <a:t> a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gán</a:t>
            </a:r>
            <a:r>
              <a:rPr lang="en-US" dirty="0" smtClean="0">
                <a:solidFill>
                  <a:srgbClr val="0070C0"/>
                </a:solidFill>
              </a:rPr>
              <a:t> </a:t>
            </a:r>
            <a:r>
              <a:rPr lang="en-US" dirty="0" err="1" smtClean="0">
                <a:solidFill>
                  <a:srgbClr val="0070C0"/>
                </a:solidFill>
              </a:rPr>
              <a:t>bằng</a:t>
            </a:r>
            <a:r>
              <a:rPr lang="en-US" dirty="0" smtClean="0">
                <a:solidFill>
                  <a:srgbClr val="0070C0"/>
                </a:solidFill>
              </a:rPr>
              <a:t> 2 -&gt;</a:t>
            </a:r>
            <a:r>
              <a:rPr lang="en-US" dirty="0" err="1" smtClean="0">
                <a:solidFill>
                  <a:srgbClr val="0070C0"/>
                </a:solidFill>
              </a:rPr>
              <a:t>fn</a:t>
            </a:r>
            <a:r>
              <a:rPr lang="en-US" dirty="0" smtClean="0">
                <a:solidFill>
                  <a:srgbClr val="0070C0"/>
                </a:solidFill>
              </a:rPr>
              <a:t>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gán</a:t>
            </a:r>
            <a:r>
              <a:rPr lang="en-US" dirty="0" smtClean="0">
                <a:solidFill>
                  <a:srgbClr val="0070C0"/>
                </a:solidFill>
              </a:rPr>
              <a:t> </a:t>
            </a:r>
            <a:r>
              <a:rPr lang="en-US" dirty="0" err="1" smtClean="0">
                <a:solidFill>
                  <a:srgbClr val="0070C0"/>
                </a:solidFill>
              </a:rPr>
              <a:t>thành</a:t>
            </a:r>
            <a:r>
              <a:rPr lang="en-US" dirty="0" smtClean="0">
                <a:solidFill>
                  <a:srgbClr val="0070C0"/>
                </a:solidFill>
              </a:rPr>
              <a:t> 1 Object function.</a:t>
            </a:r>
            <a:endParaRPr lang="en-US" dirty="0">
              <a:solidFill>
                <a:srgbClr val="0070C0"/>
              </a:solidFill>
            </a:endParaRPr>
          </a:p>
          <a:p>
            <a:r>
              <a:rPr lang="en-US" dirty="0" smtClean="0">
                <a:solidFill>
                  <a:srgbClr val="0070C0"/>
                </a:solidFill>
              </a:rPr>
              <a:t>//</a:t>
            </a:r>
            <a:r>
              <a:rPr lang="en-US" dirty="0" err="1" smtClean="0">
                <a:solidFill>
                  <a:srgbClr val="0070C0"/>
                </a:solidFill>
              </a:rPr>
              <a:t>Chạy</a:t>
            </a:r>
            <a:r>
              <a:rPr lang="en-US" dirty="0" smtClean="0">
                <a:solidFill>
                  <a:srgbClr val="0070C0"/>
                </a:solidFill>
              </a:rPr>
              <a:t> </a:t>
            </a:r>
            <a:r>
              <a:rPr lang="en-US" dirty="0" err="1" smtClean="0">
                <a:solidFill>
                  <a:srgbClr val="0070C0"/>
                </a:solidFill>
              </a:rPr>
              <a:t>hàm</a:t>
            </a:r>
            <a:r>
              <a:rPr lang="en-US" dirty="0" smtClean="0">
                <a:solidFill>
                  <a:srgbClr val="0070C0"/>
                </a:solidFill>
              </a:rPr>
              <a:t> bar -&gt; </a:t>
            </a:r>
            <a:r>
              <a:rPr lang="en-US" dirty="0" err="1" smtClean="0">
                <a:solidFill>
                  <a:srgbClr val="0070C0"/>
                </a:solidFill>
              </a:rPr>
              <a:t>chạy</a:t>
            </a:r>
            <a:r>
              <a:rPr lang="en-US" dirty="0" smtClean="0">
                <a:solidFill>
                  <a:srgbClr val="0070C0"/>
                </a:solidFill>
              </a:rPr>
              <a:t> </a:t>
            </a:r>
            <a:r>
              <a:rPr lang="en-US" dirty="0" err="1" smtClean="0">
                <a:solidFill>
                  <a:srgbClr val="0070C0"/>
                </a:solidFill>
              </a:rPr>
              <a:t>hàm</a:t>
            </a:r>
            <a:r>
              <a:rPr lang="en-US" dirty="0" smtClean="0">
                <a:solidFill>
                  <a:srgbClr val="0070C0"/>
                </a:solidFill>
              </a:rPr>
              <a:t> </a:t>
            </a:r>
            <a:r>
              <a:rPr lang="en-US" dirty="0" err="1" smtClean="0">
                <a:solidFill>
                  <a:srgbClr val="0070C0"/>
                </a:solidFill>
              </a:rPr>
              <a:t>fn</a:t>
            </a:r>
            <a:r>
              <a:rPr lang="en-US" dirty="0" smtClean="0">
                <a:solidFill>
                  <a:srgbClr val="0070C0"/>
                </a:solidFill>
              </a:rPr>
              <a:t> -&gt; </a:t>
            </a:r>
            <a:r>
              <a:rPr lang="en-US" dirty="0" err="1" smtClean="0">
                <a:solidFill>
                  <a:srgbClr val="0070C0"/>
                </a:solidFill>
              </a:rPr>
              <a:t>chạy</a:t>
            </a:r>
            <a:r>
              <a:rPr lang="en-US" dirty="0" smtClean="0">
                <a:solidFill>
                  <a:srgbClr val="0070C0"/>
                </a:solidFill>
              </a:rPr>
              <a:t> </a:t>
            </a:r>
            <a:r>
              <a:rPr lang="en-US" dirty="0" err="1" smtClean="0">
                <a:solidFill>
                  <a:srgbClr val="0070C0"/>
                </a:solidFill>
              </a:rPr>
              <a:t>hàm</a:t>
            </a:r>
            <a:r>
              <a:rPr lang="en-US" dirty="0" smtClean="0">
                <a:solidFill>
                  <a:srgbClr val="0070C0"/>
                </a:solidFill>
              </a:rPr>
              <a:t> </a:t>
            </a:r>
            <a:r>
              <a:rPr lang="en-US" dirty="0" err="1" smtClean="0">
                <a:solidFill>
                  <a:srgbClr val="0070C0"/>
                </a:solidFill>
              </a:rPr>
              <a:t>baz</a:t>
            </a:r>
            <a:r>
              <a:rPr lang="en-US" dirty="0" smtClean="0">
                <a:solidFill>
                  <a:srgbClr val="0070C0"/>
                </a:solidFill>
              </a:rPr>
              <a:t> -&gt; </a:t>
            </a:r>
            <a:r>
              <a:rPr lang="en-US" dirty="0" err="1" smtClean="0">
                <a:solidFill>
                  <a:srgbClr val="0070C0"/>
                </a:solidFill>
              </a:rPr>
              <a:t>câu</a:t>
            </a:r>
            <a:r>
              <a:rPr lang="en-US" dirty="0" smtClean="0">
                <a:solidFill>
                  <a:srgbClr val="0070C0"/>
                </a:solidFill>
              </a:rPr>
              <a:t> </a:t>
            </a:r>
            <a:r>
              <a:rPr lang="en-US" dirty="0" err="1" smtClean="0">
                <a:solidFill>
                  <a:srgbClr val="0070C0"/>
                </a:solidFill>
              </a:rPr>
              <a:t>lệnh</a:t>
            </a:r>
            <a:r>
              <a:rPr lang="en-US" dirty="0" smtClean="0">
                <a:solidFill>
                  <a:srgbClr val="0070C0"/>
                </a:solidFill>
              </a:rPr>
              <a:t> console.log(a)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thực</a:t>
            </a:r>
            <a:r>
              <a:rPr lang="en-US" dirty="0" smtClean="0">
                <a:solidFill>
                  <a:srgbClr val="0070C0"/>
                </a:solidFill>
              </a:rPr>
              <a:t> </a:t>
            </a:r>
            <a:r>
              <a:rPr lang="en-US" dirty="0" err="1" smtClean="0">
                <a:solidFill>
                  <a:srgbClr val="0070C0"/>
                </a:solidFill>
              </a:rPr>
              <a:t>thi</a:t>
            </a:r>
            <a:r>
              <a:rPr lang="en-US" dirty="0" smtClean="0">
                <a:solidFill>
                  <a:srgbClr val="0070C0"/>
                </a:solidFill>
              </a:rPr>
              <a:t> -&gt; output : 2</a:t>
            </a:r>
          </a:p>
        </p:txBody>
      </p:sp>
    </p:spTree>
    <p:extLst>
      <p:ext uri="{BB962C8B-B14F-4D97-AF65-F5344CB8AC3E}">
        <p14:creationId xmlns:p14="http://schemas.microsoft.com/office/powerpoint/2010/main" val="411084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and Closure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extBox 4"/>
          <p:cNvSpPr txBox="1"/>
          <p:nvPr/>
        </p:nvSpPr>
        <p:spPr>
          <a:xfrm>
            <a:off x="2682815" y="1656272"/>
            <a:ext cx="8643668" cy="1754326"/>
          </a:xfrm>
          <a:prstGeom prst="rect">
            <a:avLst/>
          </a:prstGeom>
          <a:noFill/>
        </p:spPr>
        <p:txBody>
          <a:bodyPr wrap="square" rtlCol="0">
            <a:spAutoFit/>
          </a:bodyPr>
          <a:lstStyle/>
          <a:p>
            <a:r>
              <a:rPr lang="en-US" dirty="0">
                <a:solidFill>
                  <a:srgbClr val="0070C0"/>
                </a:solidFill>
              </a:rPr>
              <a:t>for (</a:t>
            </a:r>
            <a:r>
              <a:rPr lang="en-US" dirty="0" err="1">
                <a:solidFill>
                  <a:srgbClr val="0070C0"/>
                </a:solidFill>
              </a:rPr>
              <a:t>var</a:t>
            </a:r>
            <a:r>
              <a:rPr lang="en-US" dirty="0">
                <a:solidFill>
                  <a:srgbClr val="0070C0"/>
                </a:solidFill>
              </a:rPr>
              <a:t> </a:t>
            </a:r>
            <a:r>
              <a:rPr lang="en-US" dirty="0" err="1">
                <a:solidFill>
                  <a:srgbClr val="0070C0"/>
                </a:solidFill>
              </a:rPr>
              <a:t>i</a:t>
            </a:r>
            <a:r>
              <a:rPr lang="en-US" dirty="0">
                <a:solidFill>
                  <a:srgbClr val="0070C0"/>
                </a:solidFill>
              </a:rPr>
              <a:t>=1; </a:t>
            </a:r>
            <a:r>
              <a:rPr lang="en-US" dirty="0" err="1">
                <a:solidFill>
                  <a:srgbClr val="0070C0"/>
                </a:solidFill>
              </a:rPr>
              <a:t>i</a:t>
            </a:r>
            <a:r>
              <a:rPr lang="en-US" dirty="0">
                <a:solidFill>
                  <a:srgbClr val="0070C0"/>
                </a:solidFill>
              </a:rPr>
              <a:t>&lt;=5; </a:t>
            </a:r>
            <a:r>
              <a:rPr lang="en-US" dirty="0" err="1">
                <a:solidFill>
                  <a:srgbClr val="0070C0"/>
                </a:solidFill>
              </a:rPr>
              <a:t>i</a:t>
            </a:r>
            <a:r>
              <a:rPr lang="en-US" dirty="0">
                <a:solidFill>
                  <a:srgbClr val="0070C0"/>
                </a:solidFill>
              </a:rPr>
              <a:t>++) {</a:t>
            </a:r>
          </a:p>
          <a:p>
            <a:r>
              <a:rPr lang="en-US" dirty="0">
                <a:solidFill>
                  <a:srgbClr val="0070C0"/>
                </a:solidFill>
              </a:rPr>
              <a:t>	</a:t>
            </a:r>
            <a:r>
              <a:rPr lang="en-US" dirty="0" err="1">
                <a:solidFill>
                  <a:srgbClr val="0070C0"/>
                </a:solidFill>
              </a:rPr>
              <a:t>setTimeout</a:t>
            </a:r>
            <a:r>
              <a:rPr lang="en-US" dirty="0">
                <a:solidFill>
                  <a:srgbClr val="0070C0"/>
                </a:solidFill>
              </a:rPr>
              <a:t>( function timer(){</a:t>
            </a:r>
          </a:p>
          <a:p>
            <a:r>
              <a:rPr lang="en-US" dirty="0">
                <a:solidFill>
                  <a:srgbClr val="0070C0"/>
                </a:solidFill>
              </a:rPr>
              <a:t>		console.log( </a:t>
            </a:r>
            <a:r>
              <a:rPr lang="en-US" dirty="0" err="1">
                <a:solidFill>
                  <a:srgbClr val="0070C0"/>
                </a:solidFill>
              </a:rPr>
              <a:t>i</a:t>
            </a:r>
            <a:r>
              <a:rPr lang="en-US" dirty="0">
                <a:solidFill>
                  <a:srgbClr val="0070C0"/>
                </a:solidFill>
              </a:rPr>
              <a:t> );</a:t>
            </a:r>
          </a:p>
          <a:p>
            <a:r>
              <a:rPr lang="en-US" dirty="0">
                <a:solidFill>
                  <a:srgbClr val="0070C0"/>
                </a:solidFill>
              </a:rPr>
              <a:t>	}, </a:t>
            </a:r>
            <a:r>
              <a:rPr lang="en-US" dirty="0" err="1">
                <a:solidFill>
                  <a:srgbClr val="0070C0"/>
                </a:solidFill>
              </a:rPr>
              <a:t>i</a:t>
            </a:r>
            <a:r>
              <a:rPr lang="en-US" dirty="0">
                <a:solidFill>
                  <a:srgbClr val="0070C0"/>
                </a:solidFill>
              </a:rPr>
              <a:t>*1000 );</a:t>
            </a:r>
          </a:p>
          <a:p>
            <a:r>
              <a:rPr lang="en-US" dirty="0" smtClean="0">
                <a:solidFill>
                  <a:srgbClr val="0070C0"/>
                </a:solidFill>
              </a:rPr>
              <a:t>}</a:t>
            </a:r>
          </a:p>
          <a:p>
            <a:r>
              <a:rPr lang="en-US" dirty="0" smtClean="0">
                <a:solidFill>
                  <a:srgbClr val="0070C0"/>
                </a:solidFill>
              </a:rPr>
              <a:t>//output </a:t>
            </a:r>
            <a:r>
              <a:rPr lang="en-US" dirty="0" err="1" smtClean="0">
                <a:solidFill>
                  <a:srgbClr val="0070C0"/>
                </a:solidFill>
              </a:rPr>
              <a:t>là</a:t>
            </a:r>
            <a:r>
              <a:rPr lang="en-US" dirty="0" smtClean="0">
                <a:solidFill>
                  <a:srgbClr val="0070C0"/>
                </a:solidFill>
              </a:rPr>
              <a:t> 5 </a:t>
            </a:r>
            <a:r>
              <a:rPr lang="en-US" dirty="0" err="1" smtClean="0">
                <a:solidFill>
                  <a:srgbClr val="0070C0"/>
                </a:solidFill>
              </a:rPr>
              <a:t>lần</a:t>
            </a:r>
            <a:r>
              <a:rPr lang="en-US" dirty="0" smtClean="0">
                <a:solidFill>
                  <a:srgbClr val="0070C0"/>
                </a:solidFill>
              </a:rPr>
              <a:t> 6.</a:t>
            </a:r>
            <a:endParaRPr lang="en-US" dirty="0">
              <a:solidFill>
                <a:srgbClr val="0070C0"/>
              </a:solidFill>
            </a:endParaRPr>
          </a:p>
        </p:txBody>
      </p:sp>
      <p:sp>
        <p:nvSpPr>
          <p:cNvPr id="8" name="TextBox 7"/>
          <p:cNvSpPr txBox="1"/>
          <p:nvPr/>
        </p:nvSpPr>
        <p:spPr>
          <a:xfrm>
            <a:off x="2682815" y="4011283"/>
            <a:ext cx="8643668" cy="2308324"/>
          </a:xfrm>
          <a:prstGeom prst="rect">
            <a:avLst/>
          </a:prstGeom>
          <a:noFill/>
        </p:spPr>
        <p:txBody>
          <a:bodyPr wrap="square" rtlCol="0">
            <a:spAutoFit/>
          </a:bodyPr>
          <a:lstStyle/>
          <a:p>
            <a:r>
              <a:rPr lang="en-US" dirty="0">
                <a:solidFill>
                  <a:srgbClr val="0070C0"/>
                </a:solidFill>
              </a:rPr>
              <a:t>for (</a:t>
            </a:r>
            <a:r>
              <a:rPr lang="en-US" dirty="0" err="1">
                <a:solidFill>
                  <a:srgbClr val="0070C0"/>
                </a:solidFill>
              </a:rPr>
              <a:t>var</a:t>
            </a:r>
            <a:r>
              <a:rPr lang="en-US" dirty="0">
                <a:solidFill>
                  <a:srgbClr val="0070C0"/>
                </a:solidFill>
              </a:rPr>
              <a:t> </a:t>
            </a:r>
            <a:r>
              <a:rPr lang="en-US" dirty="0" err="1">
                <a:solidFill>
                  <a:srgbClr val="0070C0"/>
                </a:solidFill>
              </a:rPr>
              <a:t>i</a:t>
            </a:r>
            <a:r>
              <a:rPr lang="en-US" dirty="0">
                <a:solidFill>
                  <a:srgbClr val="0070C0"/>
                </a:solidFill>
              </a:rPr>
              <a:t>=1; </a:t>
            </a:r>
            <a:r>
              <a:rPr lang="en-US" dirty="0" err="1">
                <a:solidFill>
                  <a:srgbClr val="0070C0"/>
                </a:solidFill>
              </a:rPr>
              <a:t>i</a:t>
            </a:r>
            <a:r>
              <a:rPr lang="en-US" dirty="0">
                <a:solidFill>
                  <a:srgbClr val="0070C0"/>
                </a:solidFill>
              </a:rPr>
              <a:t>&lt;=5; </a:t>
            </a:r>
            <a:r>
              <a:rPr lang="en-US" dirty="0" err="1">
                <a:solidFill>
                  <a:srgbClr val="0070C0"/>
                </a:solidFill>
              </a:rPr>
              <a:t>i</a:t>
            </a:r>
            <a:r>
              <a:rPr lang="en-US" dirty="0">
                <a:solidFill>
                  <a:srgbClr val="0070C0"/>
                </a:solidFill>
              </a:rPr>
              <a:t>++) {</a:t>
            </a:r>
          </a:p>
          <a:p>
            <a:r>
              <a:rPr lang="en-US" dirty="0">
                <a:solidFill>
                  <a:srgbClr val="0070C0"/>
                </a:solidFill>
              </a:rPr>
              <a:t>	(function(){</a:t>
            </a:r>
          </a:p>
          <a:p>
            <a:r>
              <a:rPr lang="en-US" dirty="0">
                <a:solidFill>
                  <a:srgbClr val="0070C0"/>
                </a:solidFill>
              </a:rPr>
              <a:t>		</a:t>
            </a:r>
            <a:r>
              <a:rPr lang="en-US" dirty="0" err="1">
                <a:solidFill>
                  <a:srgbClr val="0070C0"/>
                </a:solidFill>
              </a:rPr>
              <a:t>var</a:t>
            </a:r>
            <a:r>
              <a:rPr lang="en-US" dirty="0">
                <a:solidFill>
                  <a:srgbClr val="0070C0"/>
                </a:solidFill>
              </a:rPr>
              <a:t> j = </a:t>
            </a:r>
            <a:r>
              <a:rPr lang="en-US" dirty="0" err="1">
                <a:solidFill>
                  <a:srgbClr val="0070C0"/>
                </a:solidFill>
              </a:rPr>
              <a:t>i</a:t>
            </a:r>
            <a:r>
              <a:rPr lang="en-US" dirty="0">
                <a:solidFill>
                  <a:srgbClr val="0070C0"/>
                </a:solidFill>
              </a:rPr>
              <a:t>;</a:t>
            </a:r>
          </a:p>
          <a:p>
            <a:r>
              <a:rPr lang="en-US" dirty="0">
                <a:solidFill>
                  <a:srgbClr val="0070C0"/>
                </a:solidFill>
              </a:rPr>
              <a:t>		</a:t>
            </a:r>
            <a:r>
              <a:rPr lang="en-US" dirty="0" err="1">
                <a:solidFill>
                  <a:srgbClr val="0070C0"/>
                </a:solidFill>
              </a:rPr>
              <a:t>setTimeout</a:t>
            </a:r>
            <a:r>
              <a:rPr lang="en-US" dirty="0">
                <a:solidFill>
                  <a:srgbClr val="0070C0"/>
                </a:solidFill>
              </a:rPr>
              <a:t>( function timer(){</a:t>
            </a:r>
          </a:p>
          <a:p>
            <a:r>
              <a:rPr lang="en-US" dirty="0">
                <a:solidFill>
                  <a:srgbClr val="0070C0"/>
                </a:solidFill>
              </a:rPr>
              <a:t>			console.log( j );</a:t>
            </a:r>
          </a:p>
          <a:p>
            <a:r>
              <a:rPr lang="en-US" dirty="0">
                <a:solidFill>
                  <a:srgbClr val="0070C0"/>
                </a:solidFill>
              </a:rPr>
              <a:t>		}, j*1000 );</a:t>
            </a:r>
          </a:p>
          <a:p>
            <a:r>
              <a:rPr lang="en-US" dirty="0">
                <a:solidFill>
                  <a:srgbClr val="0070C0"/>
                </a:solidFill>
              </a:rPr>
              <a:t>	})();</a:t>
            </a:r>
          </a:p>
          <a:p>
            <a:r>
              <a:rPr lang="en-US" dirty="0">
                <a:solidFill>
                  <a:srgbClr val="0070C0"/>
                </a:solidFill>
              </a:rPr>
              <a:t>}</a:t>
            </a:r>
          </a:p>
        </p:txBody>
      </p:sp>
    </p:spTree>
    <p:extLst>
      <p:ext uri="{BB962C8B-B14F-4D97-AF65-F5344CB8AC3E}">
        <p14:creationId xmlns:p14="http://schemas.microsoft.com/office/powerpoint/2010/main" val="34726059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958</TotalTime>
  <Words>491</Words>
  <Application>Microsoft Office PowerPoint</Application>
  <PresentationFormat>Widescreen</PresentationFormat>
  <Paragraphs>139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Century Gothic</vt:lpstr>
      <vt:lpstr>Arial</vt:lpstr>
      <vt:lpstr>Calibri</vt:lpstr>
      <vt:lpstr>Tahoma</vt:lpstr>
      <vt:lpstr>Wingdings 3</vt:lpstr>
      <vt:lpstr>Wisp</vt:lpstr>
      <vt:lpstr>Hoistring</vt:lpstr>
      <vt:lpstr>PowerPoint Presentation</vt:lpstr>
      <vt:lpstr>PowerPoint Presentation</vt:lpstr>
      <vt:lpstr>PowerPoint Presentation</vt:lpstr>
      <vt:lpstr>PowerPoint Presentation</vt:lpstr>
      <vt:lpstr>Closure</vt:lpstr>
      <vt:lpstr>Ví dụ : Ta khởi tạo 1 function có tên là numberGenerator không có tham số truyền vào. Trong hàm trên ta thêm 1 hàm khác có tên checkNumber. Và kết quả trả về là 2 chứ không phải 1. Vì checkNumber có thể sử dụng biến num được khai báo trong hàm numberGenerator để in ra log thậm chí sau khi hàm numberGenerator đã trả về (return). </vt:lpstr>
      <vt:lpstr>PowerPoint Presentation</vt:lpstr>
      <vt:lpstr>Loops and Closure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FLOAT</dc:title>
  <dc:creator>Su Noir</dc:creator>
  <cp:lastModifiedBy>Su Noir</cp:lastModifiedBy>
  <cp:revision>45</cp:revision>
  <dcterms:created xsi:type="dcterms:W3CDTF">2018-12-18T03:34:42Z</dcterms:created>
  <dcterms:modified xsi:type="dcterms:W3CDTF">2019-01-03T11:32:49Z</dcterms:modified>
</cp:coreProperties>
</file>