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ACEA1-0C53-4753-9488-7183603B2172}"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F90C8-C6B9-4C1E-9D1C-7759493D4E5F}" type="slidenum">
              <a:rPr lang="en-US" smtClean="0"/>
              <a:t>‹#›</a:t>
            </a:fld>
            <a:endParaRPr lang="en-US"/>
          </a:p>
        </p:txBody>
      </p:sp>
    </p:spTree>
    <p:extLst>
      <p:ext uri="{BB962C8B-B14F-4D97-AF65-F5344CB8AC3E}">
        <p14:creationId xmlns:p14="http://schemas.microsoft.com/office/powerpoint/2010/main" val="148804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3F99E8-AA47-4A26-BD50-C3EB66CDD602}"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DF42E-6C07-47DA-B210-3A2416BB66EE}"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B3ED9-EE5D-4AFB-A4B6-6472E86FED65}"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D2636CC-925D-4F44-9137-9955F89E367F}"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F26D20-1B6E-4ADB-B31D-DCDC3FF029D7}"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F0A935-361E-4268-A9BA-EA6857BD6140}"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F3AEB-DC9A-404C-8B00-2E2B0AE31694}"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E27A51-62DC-4F05-8C5D-086896C5ED64}"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8C56D-82AE-4750-9696-7B7F5C6BEDE3}"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DF904-AF05-45D4-B252-48E9A9FF0CA1}"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8D056C-18C6-4CC7-8E79-4837BA557E7C}"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F7E9DE-6E11-473C-9D16-DEEBD34EC4F9}" type="datetime1">
              <a:rPr lang="en-US" smtClean="0"/>
              <a:t>12/26/2018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462559-EFF8-47C3-A079-9F379609616B}" type="datetime1">
              <a:rPr lang="en-US" smtClean="0"/>
              <a:t>12/26/2018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0AC13-0313-4CA5-9D53-A32A8993F664}" type="datetime1">
              <a:rPr lang="en-US" smtClean="0"/>
              <a:t>12/26/2018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4612B-26F2-422E-87F5-A869B046C22F}"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09BA5-D9A6-4AE7-821E-69E05C354EBF}"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DE3B5C-3A33-414F-8B09-339D2546B96D}" type="datetime1">
              <a:rPr lang="en-US" smtClean="0"/>
              <a:t>12/26/2018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134" y="1250830"/>
            <a:ext cx="3427214" cy="1124260"/>
          </a:xfrm>
        </p:spPr>
        <p:txBody>
          <a:bodyPr>
            <a:normAutofit/>
          </a:bodyPr>
          <a:lstStyle/>
          <a:p>
            <a:r>
              <a:rPr lang="en-US" sz="6000" dirty="0"/>
              <a:t>Closure</a:t>
            </a:r>
            <a:endParaRPr lang="en-US" sz="6000"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Subtitle 3"/>
          <p:cNvSpPr>
            <a:spLocks noGrp="1"/>
          </p:cNvSpPr>
          <p:nvPr>
            <p:ph type="subTitle" idx="1"/>
          </p:nvPr>
        </p:nvSpPr>
        <p:spPr>
          <a:xfrm>
            <a:off x="2389927" y="3677559"/>
            <a:ext cx="8915399" cy="2434212"/>
          </a:xfrm>
        </p:spPr>
        <p:txBody>
          <a:bodyPr>
            <a:noAutofit/>
          </a:bodyPr>
          <a:lstStyle/>
          <a:p>
            <a:pPr algn="ctr">
              <a:lnSpc>
                <a:spcPct val="200000"/>
              </a:lnSpc>
            </a:pPr>
            <a:r>
              <a:rPr lang="vi-VN" sz="2000" dirty="0">
                <a:solidFill>
                  <a:srgbClr val="0070C0"/>
                </a:solidFill>
              </a:rPr>
              <a:t>Closure là những function tham chiếu đến các biến tự do (free avariable) tách biệt. Nói cách khác, function được định nghĩa trong closure sẽ ghi nhớ môi trường (environment) trong nó được tạo ra.</a:t>
            </a:r>
            <a:endParaRPr lang="en-US" sz="2000" dirty="0">
              <a:solidFill>
                <a:srgbClr val="0070C0"/>
              </a:solidFill>
              <a:latin typeface="Tahoma" panose="020B0604030504040204" pitchFamily="34" charset="0"/>
              <a:cs typeface="Tahoma" panose="020B0604030504040204" pitchFamily="34" charset="0"/>
            </a:endParaRPr>
          </a:p>
        </p:txBody>
      </p:sp>
      <p:sp>
        <p:nvSpPr>
          <p:cNvPr id="3" name="TextBox 2"/>
          <p:cNvSpPr txBox="1"/>
          <p:nvPr/>
        </p:nvSpPr>
        <p:spPr>
          <a:xfrm>
            <a:off x="2656936" y="5657671"/>
            <a:ext cx="8522898" cy="1200329"/>
          </a:xfrm>
          <a:prstGeom prst="rect">
            <a:avLst/>
          </a:prstGeom>
          <a:noFill/>
        </p:spPr>
        <p:txBody>
          <a:bodyPr wrap="square" rtlCol="0">
            <a:spAutoFit/>
          </a:bodyPr>
          <a:lstStyle/>
          <a:p>
            <a:r>
              <a:rPr lang="vi-VN" i="1" dirty="0">
                <a:solidFill>
                  <a:srgbClr val="00B0F0"/>
                </a:solidFill>
              </a:rPr>
              <a:t>Chú ý: Các biến tự do không phải là các biến được khai báo cục bộ (local variable) hoặc được truyền vào như tham số (parameter)</a:t>
            </a:r>
            <a:endParaRPr lang="vi-VN" dirty="0">
              <a:solidFill>
                <a:srgbClr val="00B0F0"/>
              </a:solidFill>
            </a:endParaRPr>
          </a:p>
          <a:p>
            <a:r>
              <a:rPr lang="vi-VN" dirty="0">
                <a:solidFill>
                  <a:srgbClr val="00B0F0"/>
                </a:solidFill>
              </a:rPr>
              <a:t/>
            </a:r>
            <a:br>
              <a:rPr lang="vi-VN"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2793158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8023"/>
            <a:ext cx="8911687" cy="3157268"/>
          </a:xfrm>
        </p:spPr>
        <p:txBody>
          <a:bodyPr>
            <a:noAutofit/>
          </a:bodyPr>
          <a:lstStyle/>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Ví</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dụ</a:t>
            </a:r>
            <a:r>
              <a:rPr lang="en-US" sz="2000" dirty="0" smtClean="0">
                <a:solidFill>
                  <a:srgbClr val="0070C0"/>
                </a:solidFill>
                <a:latin typeface="Tahoma" panose="020B0604030504040204" pitchFamily="34" charset="0"/>
                <a:cs typeface="Tahoma" panose="020B0604030504040204" pitchFamily="34" charset="0"/>
              </a:rPr>
              <a:t> : Ta </a:t>
            </a:r>
            <a:r>
              <a:rPr lang="en-US" sz="2000" dirty="0" err="1" smtClean="0">
                <a:solidFill>
                  <a:srgbClr val="0070C0"/>
                </a:solidFill>
                <a:latin typeface="Tahoma" panose="020B0604030504040204" pitchFamily="34" charset="0"/>
                <a:cs typeface="Tahoma" panose="020B0604030504040204" pitchFamily="34" charset="0"/>
              </a:rPr>
              <a:t>khởi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tạo</a:t>
            </a:r>
            <a:r>
              <a:rPr lang="en-US" sz="2000" dirty="0" smtClean="0">
                <a:solidFill>
                  <a:srgbClr val="0070C0"/>
                </a:solidFill>
                <a:latin typeface="Tahoma" panose="020B0604030504040204" pitchFamily="34" charset="0"/>
                <a:cs typeface="Tahoma" panose="020B0604030504040204" pitchFamily="34" charset="0"/>
              </a:rPr>
              <a:t> 1 function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numberGenerator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tham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số</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truyền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trên</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thêm</a:t>
            </a:r>
            <a:r>
              <a:rPr lang="en-US" sz="2000" dirty="0" smtClean="0">
                <a:solidFill>
                  <a:srgbClr val="0070C0"/>
                </a:solidFill>
                <a:latin typeface="Tahoma" panose="020B0604030504040204" pitchFamily="34" charset="0"/>
                <a:cs typeface="Tahoma" panose="020B0604030504040204" pitchFamily="34" charset="0"/>
              </a:rPr>
              <a:t> 1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khác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checkNumber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kết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quả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về</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2 </a:t>
            </a:r>
            <a:r>
              <a:rPr lang="en-US" sz="2000" dirty="0" err="1" smtClean="0">
                <a:solidFill>
                  <a:srgbClr val="0070C0"/>
                </a:solidFill>
                <a:latin typeface="Tahoma" panose="020B0604030504040204" pitchFamily="34" charset="0"/>
                <a:cs typeface="Tahoma" panose="020B0604030504040204" pitchFamily="34" charset="0"/>
              </a:rPr>
              <a:t>chứ</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phải</a:t>
            </a:r>
            <a:r>
              <a:rPr lang="en-US" sz="2000" dirty="0" smtClean="0">
                <a:solidFill>
                  <a:srgbClr val="0070C0"/>
                </a:solidFill>
                <a:latin typeface="Tahoma" panose="020B0604030504040204" pitchFamily="34" charset="0"/>
                <a:cs typeface="Tahoma" panose="020B0604030504040204" pitchFamily="34" charset="0"/>
              </a:rPr>
              <a:t> 1.</a:t>
            </a:r>
            <a:r>
              <a:rPr lang="vi-VN" sz="2000" dirty="0">
                <a:solidFill>
                  <a:srgbClr val="0070C0"/>
                </a:solidFill>
                <a:latin typeface="Tahoma" panose="020B0604030504040204" pitchFamily="34" charset="0"/>
                <a:cs typeface="Tahoma" panose="020B0604030504040204" pitchFamily="34" charset="0"/>
              </a:rPr>
              <a:t> Vì </a:t>
            </a:r>
            <a:r>
              <a:rPr lang="en-US" sz="2000" dirty="0" err="1">
                <a:solidFill>
                  <a:srgbClr val="0070C0"/>
                </a:solidFill>
                <a:latin typeface="Tahoma" panose="020B0604030504040204" pitchFamily="34" charset="0"/>
                <a:cs typeface="Tahoma" panose="020B0604030504040204" pitchFamily="34" charset="0"/>
              </a:rPr>
              <a:t>checkNumber</a:t>
            </a:r>
            <a:r>
              <a:rPr lang="vi-VN" sz="2000" dirty="0" smtClean="0">
                <a:solidFill>
                  <a:srgbClr val="0070C0"/>
                </a:solidFill>
                <a:latin typeface="Tahoma" panose="020B0604030504040204" pitchFamily="34" charset="0"/>
                <a:cs typeface="Tahoma" panose="020B0604030504040204" pitchFamily="34" charset="0"/>
              </a:rPr>
              <a:t> </a:t>
            </a:r>
            <a:r>
              <a:rPr lang="vi-VN" sz="2000" dirty="0">
                <a:solidFill>
                  <a:srgbClr val="0070C0"/>
                </a:solidFill>
                <a:latin typeface="Tahoma" panose="020B0604030504040204" pitchFamily="34" charset="0"/>
                <a:cs typeface="Tahoma" panose="020B0604030504040204" pitchFamily="34" charset="0"/>
              </a:rPr>
              <a:t>có thể sử dụng biến num được khai báo trong hàm numberGenerator để in ra log thậm chí sau khi hàm numberGenerator đã trả về (return).</a:t>
            </a:r>
            <a:r>
              <a:rPr lang="en-US" sz="2000" dirty="0" smtClean="0">
                <a:solidFill>
                  <a:srgbClr val="0070C0"/>
                </a:solidFill>
                <a:latin typeface="Tahoma" panose="020B0604030504040204" pitchFamily="34" charset="0"/>
                <a:cs typeface="Tahoma" panose="020B0604030504040204" pitchFamily="34" charset="0"/>
              </a:rPr>
              <a:t/>
            </a:r>
            <a:br>
              <a:rPr lang="en-US" sz="2000" dirty="0" smtClean="0">
                <a:solidFill>
                  <a:srgbClr val="0070C0"/>
                </a:solidFill>
                <a:latin typeface="Tahoma" panose="020B0604030504040204" pitchFamily="34" charset="0"/>
                <a:cs typeface="Tahoma" panose="020B0604030504040204" pitchFamily="34" charset="0"/>
              </a:rPr>
            </a:br>
            <a:endParaRPr lang="en-US" sz="2000" dirty="0">
              <a:solidFill>
                <a:srgbClr val="0070C0"/>
              </a:solidFill>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0353" y="3619034"/>
            <a:ext cx="7269533" cy="2678249"/>
          </a:xfrm>
        </p:spPr>
      </p:pic>
    </p:spTree>
    <p:extLst>
      <p:ext uri="{BB962C8B-B14F-4D97-AF65-F5344CB8AC3E}">
        <p14:creationId xmlns:p14="http://schemas.microsoft.com/office/powerpoint/2010/main" val="64815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2514761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363</TotalTime>
  <Words>150</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Century Gothic</vt:lpstr>
      <vt:lpstr>Arial</vt:lpstr>
      <vt:lpstr>Calibri</vt:lpstr>
      <vt:lpstr>Tahoma</vt:lpstr>
      <vt:lpstr>Wingdings 3</vt:lpstr>
      <vt:lpstr>Wisp</vt:lpstr>
      <vt:lpstr>Closure</vt:lpstr>
      <vt:lpstr>Ví dụ : Ta khởi tạo 1 function có tên là numberGenerator không có tham số truyền vào. Trong hàm trên ta thêm 1 hàm khác có tên checkNumber. Và kết quả trả về là 2 chứ không phải 1. Vì checkNumber có thể sử dụng biến num được khai báo trong hàm numberGenerator để in ra log thậm chí sau khi hàm numberGenerator đã trả về (return).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FLOAT</dc:title>
  <dc:creator>Su Noir</dc:creator>
  <cp:lastModifiedBy>Su Noir</cp:lastModifiedBy>
  <cp:revision>24</cp:revision>
  <dcterms:created xsi:type="dcterms:W3CDTF">2018-12-18T03:34:42Z</dcterms:created>
  <dcterms:modified xsi:type="dcterms:W3CDTF">2018-12-26T03:19:07Z</dcterms:modified>
</cp:coreProperties>
</file>