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FACEA1-0C53-4753-9488-7183603B2172}" type="datetimeFigureOut">
              <a:rPr lang="en-US" smtClean="0"/>
              <a:t>12/26/2018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7F90C8-C6B9-4C1E-9D1C-7759493D4E5F}" type="slidenum">
              <a:rPr lang="en-US" smtClean="0"/>
              <a:t>‹#›</a:t>
            </a:fld>
            <a:endParaRPr lang="en-US"/>
          </a:p>
        </p:txBody>
      </p:sp>
    </p:spTree>
    <p:extLst>
      <p:ext uri="{BB962C8B-B14F-4D97-AF65-F5344CB8AC3E}">
        <p14:creationId xmlns:p14="http://schemas.microsoft.com/office/powerpoint/2010/main" val="1488044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13F99E8-AA47-4A26-BD50-C3EB66CDD602}" type="datetime1">
              <a:rPr lang="en-US" smtClean="0"/>
              <a:t>12/26/2018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BDF42E-6C07-47DA-B210-3A2416BB66EE}" type="datetime1">
              <a:rPr lang="en-US" smtClean="0"/>
              <a:t>12/26/2018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5B3ED9-EE5D-4AFB-A4B6-6472E86FED65}" type="datetime1">
              <a:rPr lang="en-US" smtClean="0"/>
              <a:t>12/26/2018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D2636CC-925D-4F44-9137-9955F89E367F}" type="datetime1">
              <a:rPr lang="en-US" smtClean="0"/>
              <a:t>12/26/2018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F26D20-1B6E-4ADB-B31D-DCDC3FF029D7}" type="datetime1">
              <a:rPr lang="en-US" smtClean="0"/>
              <a:t>12/26/2018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2F0A935-361E-4268-A9BA-EA6857BD6140}" type="datetime1">
              <a:rPr lang="en-US" smtClean="0"/>
              <a:t>12/26/2018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2F3AEB-DC9A-404C-8B00-2E2B0AE31694}" type="datetime1">
              <a:rPr lang="en-US" smtClean="0"/>
              <a:t>12/26/2018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E27A51-62DC-4F05-8C5D-086896C5ED64}" type="datetime1">
              <a:rPr lang="en-US" smtClean="0"/>
              <a:t>12/26/2018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88C56D-82AE-4750-9696-7B7F5C6BEDE3}" type="datetime1">
              <a:rPr lang="en-US" smtClean="0"/>
              <a:t>12/26/2018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8DF904-AF05-45D4-B252-48E9A9FF0CA1}" type="datetime1">
              <a:rPr lang="en-US" smtClean="0"/>
              <a:t>12/26/2018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8D056C-18C6-4CC7-8E79-4837BA557E7C}" type="datetime1">
              <a:rPr lang="en-US" smtClean="0"/>
              <a:t>12/26/2018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F7E9DE-6E11-473C-9D16-DEEBD34EC4F9}" type="datetime1">
              <a:rPr lang="en-US" smtClean="0"/>
              <a:t>12/26/2018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5462559-EFF8-47C3-A079-9F379609616B}" type="datetime1">
              <a:rPr lang="en-US" smtClean="0"/>
              <a:t>12/26/2018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80AC13-0313-4CA5-9D53-A32A8993F664}" type="datetime1">
              <a:rPr lang="en-US" smtClean="0"/>
              <a:t>12/26/2018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34612B-26F2-422E-87F5-A869B046C22F}" type="datetime1">
              <a:rPr lang="en-US" smtClean="0"/>
              <a:t>12/26/2018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609BA5-D9A6-4AE7-821E-69E05C354EBF}" type="datetime1">
              <a:rPr lang="en-US" smtClean="0"/>
              <a:t>12/26/2018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8DE3B5C-3A33-414F-8B09-339D2546B96D}" type="datetime1">
              <a:rPr lang="en-US" smtClean="0"/>
              <a:t>12/26/2018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85134" y="1250830"/>
            <a:ext cx="3427214" cy="1124260"/>
          </a:xfrm>
        </p:spPr>
        <p:txBody>
          <a:bodyPr>
            <a:normAutofit/>
          </a:bodyPr>
          <a:lstStyle/>
          <a:p>
            <a:r>
              <a:rPr lang="en-US" sz="6000" dirty="0"/>
              <a:t>Closure</a:t>
            </a:r>
          </a:p>
        </p:txBody>
      </p:sp>
      <p:sp>
        <p:nvSpPr>
          <p:cNvPr id="6" name="Slide Number Placeholder 5"/>
          <p:cNvSpPr>
            <a:spLocks noGrp="1"/>
          </p:cNvSpPr>
          <p:nvPr>
            <p:ph type="sldNum" sz="quarter" idx="12"/>
          </p:nvPr>
        </p:nvSpPr>
        <p:spPr/>
        <p:txBody>
          <a:bodyPr/>
          <a:lstStyle/>
          <a:p>
            <a:fld id="{D57F1E4F-1CFF-5643-939E-217C01CDF565}" type="slidenum">
              <a:rPr lang="en-US" smtClean="0"/>
              <a:pPr/>
              <a:t>1</a:t>
            </a:fld>
            <a:endParaRPr lang="en-US" dirty="0"/>
          </a:p>
        </p:txBody>
      </p:sp>
      <p:sp>
        <p:nvSpPr>
          <p:cNvPr id="4" name="Subtitle 3"/>
          <p:cNvSpPr>
            <a:spLocks noGrp="1"/>
          </p:cNvSpPr>
          <p:nvPr>
            <p:ph type="subTitle" idx="1"/>
          </p:nvPr>
        </p:nvSpPr>
        <p:spPr>
          <a:xfrm>
            <a:off x="2389927" y="3677559"/>
            <a:ext cx="8915399" cy="2434212"/>
          </a:xfrm>
        </p:spPr>
        <p:txBody>
          <a:bodyPr>
            <a:noAutofit/>
          </a:bodyPr>
          <a:lstStyle/>
          <a:p>
            <a:pPr algn="ctr">
              <a:lnSpc>
                <a:spcPct val="200000"/>
              </a:lnSpc>
            </a:pPr>
            <a:r>
              <a:rPr lang="vi-VN" sz="2000" dirty="0">
                <a:solidFill>
                  <a:srgbClr val="0070C0"/>
                </a:solidFill>
              </a:rPr>
              <a:t>Closure là những function tham chiếu đến các biến tự do (free avariable) tách biệt. Nói cách khác, function được định nghĩa trong closure sẽ ghi nhớ môi trường (environment) trong nó được tạo ra.</a:t>
            </a:r>
            <a:endParaRPr lang="en-US" sz="2000" dirty="0">
              <a:solidFill>
                <a:srgbClr val="0070C0"/>
              </a:solidFill>
              <a:latin typeface="Tahoma" panose="020B0604030504040204" pitchFamily="34" charset="0"/>
              <a:cs typeface="Tahoma" panose="020B0604030504040204" pitchFamily="34" charset="0"/>
            </a:endParaRPr>
          </a:p>
        </p:txBody>
      </p:sp>
      <p:sp>
        <p:nvSpPr>
          <p:cNvPr id="3" name="TextBox 2"/>
          <p:cNvSpPr txBox="1"/>
          <p:nvPr/>
        </p:nvSpPr>
        <p:spPr>
          <a:xfrm>
            <a:off x="2656936" y="5657671"/>
            <a:ext cx="8522898" cy="1200329"/>
          </a:xfrm>
          <a:prstGeom prst="rect">
            <a:avLst/>
          </a:prstGeom>
          <a:noFill/>
        </p:spPr>
        <p:txBody>
          <a:bodyPr wrap="square" rtlCol="0">
            <a:spAutoFit/>
          </a:bodyPr>
          <a:lstStyle/>
          <a:p>
            <a:r>
              <a:rPr lang="vi-VN" i="1" dirty="0">
                <a:solidFill>
                  <a:srgbClr val="00B0F0"/>
                </a:solidFill>
              </a:rPr>
              <a:t>Chú ý: Các biến tự do không phải là các biến được khai báo cục bộ (local variable) hoặc được truyền vào như tham số (parameter)</a:t>
            </a:r>
            <a:endParaRPr lang="vi-VN" dirty="0">
              <a:solidFill>
                <a:srgbClr val="00B0F0"/>
              </a:solidFill>
            </a:endParaRPr>
          </a:p>
          <a:p>
            <a:r>
              <a:rPr lang="vi-VN" dirty="0">
                <a:solidFill>
                  <a:srgbClr val="00B0F0"/>
                </a:solidFill>
              </a:rPr>
              <a:t/>
            </a:r>
            <a:br>
              <a:rPr lang="vi-VN" dirty="0">
                <a:solidFill>
                  <a:srgbClr val="00B0F0"/>
                </a:solidFill>
              </a:rPr>
            </a:br>
            <a:endParaRPr lang="en-US" dirty="0">
              <a:solidFill>
                <a:srgbClr val="00B0F0"/>
              </a:solidFill>
            </a:endParaRPr>
          </a:p>
        </p:txBody>
      </p:sp>
    </p:spTree>
    <p:extLst>
      <p:ext uri="{BB962C8B-B14F-4D97-AF65-F5344CB8AC3E}">
        <p14:creationId xmlns:p14="http://schemas.microsoft.com/office/powerpoint/2010/main" val="2793158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38023"/>
            <a:ext cx="8911687" cy="3157268"/>
          </a:xfrm>
        </p:spPr>
        <p:txBody>
          <a:bodyPr>
            <a:noAutofit/>
          </a:bodyPr>
          <a:lstStyle/>
          <a:p>
            <a:pPr>
              <a:lnSpc>
                <a:spcPct val="200000"/>
              </a:lnSpc>
            </a:pPr>
            <a:r>
              <a:rPr lang="en-US" sz="2000" dirty="0" err="1" smtClean="0">
                <a:solidFill>
                  <a:srgbClr val="0070C0"/>
                </a:solidFill>
                <a:latin typeface="Tahoma" panose="020B0604030504040204" pitchFamily="34" charset="0"/>
                <a:cs typeface="Tahoma" panose="020B0604030504040204" pitchFamily="34" charset="0"/>
              </a:rPr>
              <a:t>Ví</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dụ</a:t>
            </a:r>
            <a:r>
              <a:rPr lang="en-US" sz="2000" dirty="0" smtClean="0">
                <a:solidFill>
                  <a:srgbClr val="0070C0"/>
                </a:solidFill>
                <a:latin typeface="Tahoma" panose="020B0604030504040204" pitchFamily="34" charset="0"/>
                <a:cs typeface="Tahoma" panose="020B0604030504040204" pitchFamily="34" charset="0"/>
              </a:rPr>
              <a:t> : Ta </a:t>
            </a:r>
            <a:r>
              <a:rPr lang="en-US" sz="2000" dirty="0" err="1" smtClean="0">
                <a:solidFill>
                  <a:srgbClr val="0070C0"/>
                </a:solidFill>
                <a:latin typeface="Tahoma" panose="020B0604030504040204" pitchFamily="34" charset="0"/>
                <a:cs typeface="Tahoma" panose="020B0604030504040204" pitchFamily="34" charset="0"/>
              </a:rPr>
              <a:t>khởi</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tạo</a:t>
            </a:r>
            <a:r>
              <a:rPr lang="en-US" sz="2000" dirty="0" smtClean="0">
                <a:solidFill>
                  <a:srgbClr val="0070C0"/>
                </a:solidFill>
                <a:latin typeface="Tahoma" panose="020B0604030504040204" pitchFamily="34" charset="0"/>
                <a:cs typeface="Tahoma" panose="020B0604030504040204" pitchFamily="34" charset="0"/>
              </a:rPr>
              <a:t> 1 function </a:t>
            </a:r>
            <a:r>
              <a:rPr lang="en-US" sz="2000" dirty="0" err="1" smtClean="0">
                <a:solidFill>
                  <a:srgbClr val="0070C0"/>
                </a:solidFill>
                <a:latin typeface="Tahoma" panose="020B0604030504040204" pitchFamily="34" charset="0"/>
                <a:cs typeface="Tahoma" panose="020B0604030504040204" pitchFamily="34" charset="0"/>
              </a:rPr>
              <a:t>có</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tên</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là</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numberGenerator</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không</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có</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tham</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số</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truyền</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vào</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Trong</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hàm</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trên</a:t>
            </a:r>
            <a:r>
              <a:rPr lang="en-US" sz="2000" dirty="0" smtClean="0">
                <a:solidFill>
                  <a:srgbClr val="0070C0"/>
                </a:solidFill>
                <a:latin typeface="Tahoma" panose="020B0604030504040204" pitchFamily="34" charset="0"/>
                <a:cs typeface="Tahoma" panose="020B0604030504040204" pitchFamily="34" charset="0"/>
              </a:rPr>
              <a:t> ta </a:t>
            </a:r>
            <a:r>
              <a:rPr lang="en-US" sz="2000" dirty="0" err="1" smtClean="0">
                <a:solidFill>
                  <a:srgbClr val="0070C0"/>
                </a:solidFill>
                <a:latin typeface="Tahoma" panose="020B0604030504040204" pitchFamily="34" charset="0"/>
                <a:cs typeface="Tahoma" panose="020B0604030504040204" pitchFamily="34" charset="0"/>
              </a:rPr>
              <a:t>thêm</a:t>
            </a:r>
            <a:r>
              <a:rPr lang="en-US" sz="2000" dirty="0" smtClean="0">
                <a:solidFill>
                  <a:srgbClr val="0070C0"/>
                </a:solidFill>
                <a:latin typeface="Tahoma" panose="020B0604030504040204" pitchFamily="34" charset="0"/>
                <a:cs typeface="Tahoma" panose="020B0604030504040204" pitchFamily="34" charset="0"/>
              </a:rPr>
              <a:t> 1 </a:t>
            </a:r>
            <a:r>
              <a:rPr lang="en-US" sz="2000" dirty="0" err="1" smtClean="0">
                <a:solidFill>
                  <a:srgbClr val="0070C0"/>
                </a:solidFill>
                <a:latin typeface="Tahoma" panose="020B0604030504040204" pitchFamily="34" charset="0"/>
                <a:cs typeface="Tahoma" panose="020B0604030504040204" pitchFamily="34" charset="0"/>
              </a:rPr>
              <a:t>hàm</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khác</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có</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tên</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checkNumber</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Và</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kết</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quả</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trả</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về</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là</a:t>
            </a:r>
            <a:r>
              <a:rPr lang="en-US" sz="2000" dirty="0" smtClean="0">
                <a:solidFill>
                  <a:srgbClr val="0070C0"/>
                </a:solidFill>
                <a:latin typeface="Tahoma" panose="020B0604030504040204" pitchFamily="34" charset="0"/>
                <a:cs typeface="Tahoma" panose="020B0604030504040204" pitchFamily="34" charset="0"/>
              </a:rPr>
              <a:t> 2 </a:t>
            </a:r>
            <a:r>
              <a:rPr lang="en-US" sz="2000" dirty="0" err="1" smtClean="0">
                <a:solidFill>
                  <a:srgbClr val="0070C0"/>
                </a:solidFill>
                <a:latin typeface="Tahoma" panose="020B0604030504040204" pitchFamily="34" charset="0"/>
                <a:cs typeface="Tahoma" panose="020B0604030504040204" pitchFamily="34" charset="0"/>
              </a:rPr>
              <a:t>chứ</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không</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phải</a:t>
            </a:r>
            <a:r>
              <a:rPr lang="en-US" sz="2000" dirty="0" smtClean="0">
                <a:solidFill>
                  <a:srgbClr val="0070C0"/>
                </a:solidFill>
                <a:latin typeface="Tahoma" panose="020B0604030504040204" pitchFamily="34" charset="0"/>
                <a:cs typeface="Tahoma" panose="020B0604030504040204" pitchFamily="34" charset="0"/>
              </a:rPr>
              <a:t> 1.</a:t>
            </a:r>
            <a:r>
              <a:rPr lang="vi-VN" sz="2000" dirty="0">
                <a:solidFill>
                  <a:srgbClr val="0070C0"/>
                </a:solidFill>
                <a:latin typeface="Tahoma" panose="020B0604030504040204" pitchFamily="34" charset="0"/>
                <a:cs typeface="Tahoma" panose="020B0604030504040204" pitchFamily="34" charset="0"/>
              </a:rPr>
              <a:t> Vì </a:t>
            </a:r>
            <a:r>
              <a:rPr lang="en-US" sz="2000" dirty="0" err="1">
                <a:solidFill>
                  <a:srgbClr val="0070C0"/>
                </a:solidFill>
                <a:latin typeface="Tahoma" panose="020B0604030504040204" pitchFamily="34" charset="0"/>
                <a:cs typeface="Tahoma" panose="020B0604030504040204" pitchFamily="34" charset="0"/>
              </a:rPr>
              <a:t>checkNumber</a:t>
            </a:r>
            <a:r>
              <a:rPr lang="vi-VN" sz="2000" dirty="0" smtClean="0">
                <a:solidFill>
                  <a:srgbClr val="0070C0"/>
                </a:solidFill>
                <a:latin typeface="Tahoma" panose="020B0604030504040204" pitchFamily="34" charset="0"/>
                <a:cs typeface="Tahoma" panose="020B0604030504040204" pitchFamily="34" charset="0"/>
              </a:rPr>
              <a:t> </a:t>
            </a:r>
            <a:r>
              <a:rPr lang="vi-VN" sz="2000" dirty="0">
                <a:solidFill>
                  <a:srgbClr val="0070C0"/>
                </a:solidFill>
                <a:latin typeface="Tahoma" panose="020B0604030504040204" pitchFamily="34" charset="0"/>
                <a:cs typeface="Tahoma" panose="020B0604030504040204" pitchFamily="34" charset="0"/>
              </a:rPr>
              <a:t>có thể sử dụng biến num được khai báo trong hàm numberGenerator để in ra log thậm chí sau khi hàm numberGenerator đã trả về (return).</a:t>
            </a:r>
            <a:r>
              <a:rPr lang="en-US" sz="2000" dirty="0" smtClean="0">
                <a:solidFill>
                  <a:srgbClr val="0070C0"/>
                </a:solidFill>
                <a:latin typeface="Tahoma" panose="020B0604030504040204" pitchFamily="34" charset="0"/>
                <a:cs typeface="Tahoma" panose="020B0604030504040204" pitchFamily="34" charset="0"/>
              </a:rPr>
              <a:t/>
            </a:r>
            <a:br>
              <a:rPr lang="en-US" sz="2000" dirty="0" smtClean="0">
                <a:solidFill>
                  <a:srgbClr val="0070C0"/>
                </a:solidFill>
                <a:latin typeface="Tahoma" panose="020B0604030504040204" pitchFamily="34" charset="0"/>
                <a:cs typeface="Tahoma" panose="020B0604030504040204" pitchFamily="34" charset="0"/>
              </a:rPr>
            </a:br>
            <a:endParaRPr lang="en-US" sz="2000" dirty="0">
              <a:solidFill>
                <a:srgbClr val="0070C0"/>
              </a:solidFill>
              <a:latin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0353" y="3619034"/>
            <a:ext cx="7269533" cy="2678249"/>
          </a:xfrm>
        </p:spPr>
      </p:pic>
    </p:spTree>
    <p:extLst>
      <p:ext uri="{BB962C8B-B14F-4D97-AF65-F5344CB8AC3E}">
        <p14:creationId xmlns:p14="http://schemas.microsoft.com/office/powerpoint/2010/main" val="648158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6000" dirty="0">
                <a:latin typeface="Tahoma" panose="020B0604030504040204" pitchFamily="34" charset="0"/>
                <a:cs typeface="Tahoma" panose="020B0604030504040204" pitchFamily="34" charset="0"/>
              </a:rPr>
              <a:t>Recursion</a:t>
            </a:r>
            <a:br>
              <a:rPr lang="en-US" sz="6000" dirty="0">
                <a:latin typeface="Tahoma" panose="020B0604030504040204" pitchFamily="34" charset="0"/>
                <a:cs typeface="Tahoma" panose="020B0604030504040204" pitchFamily="34" charset="0"/>
              </a:rPr>
            </a:br>
            <a:endParaRPr lang="en-US" sz="6000" dirty="0">
              <a:latin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
        <p:nvSpPr>
          <p:cNvPr id="5" name="Subtitle 3"/>
          <p:cNvSpPr txBox="1">
            <a:spLocks/>
          </p:cNvSpPr>
          <p:nvPr/>
        </p:nvSpPr>
        <p:spPr>
          <a:xfrm>
            <a:off x="2381301" y="3470525"/>
            <a:ext cx="8915399" cy="243421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200000"/>
              </a:lnSpc>
            </a:pPr>
            <a:r>
              <a:rPr lang="vi-VN" sz="2000" dirty="0">
                <a:solidFill>
                  <a:srgbClr val="0070C0"/>
                </a:solidFill>
              </a:rPr>
              <a:t>Một hàm gọi chính nó được gọi là đệ </a:t>
            </a:r>
            <a:r>
              <a:rPr lang="vi-VN" sz="2000" dirty="0" smtClean="0">
                <a:solidFill>
                  <a:srgbClr val="0070C0"/>
                </a:solidFill>
              </a:rPr>
              <a:t>quy</a:t>
            </a:r>
            <a:endParaRPr lang="en-US" sz="2000" dirty="0" smtClean="0">
              <a:solidFill>
                <a:srgbClr val="0070C0"/>
              </a:solidFill>
            </a:endParaRPr>
          </a:p>
          <a:p>
            <a:pPr>
              <a:lnSpc>
                <a:spcPct val="200000"/>
              </a:lnSpc>
            </a:pPr>
            <a:r>
              <a:rPr lang="vi-VN" sz="2000" dirty="0">
                <a:solidFill>
                  <a:srgbClr val="0070C0"/>
                </a:solidFill>
                <a:cs typeface="Tahoma" panose="020B0604030504040204" pitchFamily="34" charset="0"/>
              </a:rPr>
              <a:t>Hoàn toàn ổn khi một hàm tự gọi nó, miễn là nó không làm điều đó thường xuyên đến mức nó tràn ra ngăn xếp</a:t>
            </a:r>
            <a:endParaRPr lang="en-US" sz="2000" dirty="0">
              <a:solidFill>
                <a:srgbClr val="0070C0"/>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51476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632" y="1411433"/>
            <a:ext cx="6462320" cy="1737511"/>
          </a:xfrm>
        </p:spPr>
      </p:pic>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
        <p:nvSpPr>
          <p:cNvPr id="6" name="TextBox 5"/>
          <p:cNvSpPr txBox="1"/>
          <p:nvPr/>
        </p:nvSpPr>
        <p:spPr>
          <a:xfrm>
            <a:off x="2855344" y="418450"/>
            <a:ext cx="8246853" cy="707886"/>
          </a:xfrm>
          <a:prstGeom prst="rect">
            <a:avLst/>
          </a:prstGeom>
          <a:noFill/>
        </p:spPr>
        <p:txBody>
          <a:bodyPr wrap="square" rtlCol="0">
            <a:spAutoFit/>
          </a:bodyPr>
          <a:lstStyle/>
          <a:p>
            <a:r>
              <a:rPr lang="en-US" sz="2000" dirty="0" err="1" smtClean="0">
                <a:solidFill>
                  <a:srgbClr val="0070C0"/>
                </a:solidFill>
                <a:latin typeface="Tahoma" panose="020B0604030504040204" pitchFamily="34" charset="0"/>
                <a:cs typeface="Tahoma" panose="020B0604030504040204" pitchFamily="34" charset="0"/>
              </a:rPr>
              <a:t>Trong</a:t>
            </a:r>
            <a:r>
              <a:rPr lang="en-US" sz="2000" dirty="0" smtClean="0">
                <a:solidFill>
                  <a:srgbClr val="0070C0"/>
                </a:solidFill>
                <a:latin typeface="Tahoma" panose="020B0604030504040204" pitchFamily="34" charset="0"/>
                <a:cs typeface="Tahoma" panose="020B0604030504040204" pitchFamily="34" charset="0"/>
              </a:rPr>
              <a:t> JS Call Stack </a:t>
            </a:r>
            <a:r>
              <a:rPr lang="en-US" sz="2000" dirty="0" err="1" smtClean="0">
                <a:solidFill>
                  <a:srgbClr val="0070C0"/>
                </a:solidFill>
                <a:latin typeface="Tahoma" panose="020B0604030504040204" pitchFamily="34" charset="0"/>
                <a:cs typeface="Tahoma" panose="020B0604030504040204" pitchFamily="34" charset="0"/>
              </a:rPr>
              <a:t>được</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chạy</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theo</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kiểu</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đơn</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luồng</a:t>
            </a:r>
            <a:r>
              <a:rPr lang="en-US" sz="2000" dirty="0" smtClean="0">
                <a:solidFill>
                  <a:srgbClr val="0070C0"/>
                </a:solidFill>
                <a:latin typeface="Tahoma" panose="020B0604030504040204" pitchFamily="34" charset="0"/>
                <a:cs typeface="Tahoma" panose="020B0604030504040204" pitchFamily="34" charset="0"/>
              </a:rPr>
              <a:t> First In – Last Out   </a:t>
            </a:r>
          </a:p>
          <a:p>
            <a:endParaRPr lang="en-US" sz="2000" dirty="0">
              <a:solidFill>
                <a:srgbClr val="0070C0"/>
              </a:solidFill>
              <a:latin typeface="Tahoma" panose="020B0604030504040204" pitchFamily="34" charset="0"/>
              <a:cs typeface="Tahoma" panose="020B0604030504040204" pitchFamily="34" charset="0"/>
            </a:endParaRPr>
          </a:p>
        </p:txBody>
      </p:sp>
      <p:sp>
        <p:nvSpPr>
          <p:cNvPr id="7" name="TextBox 6"/>
          <p:cNvSpPr txBox="1"/>
          <p:nvPr/>
        </p:nvSpPr>
        <p:spPr>
          <a:xfrm>
            <a:off x="2697193" y="3529710"/>
            <a:ext cx="8413630" cy="1938992"/>
          </a:xfrm>
          <a:prstGeom prst="rect">
            <a:avLst/>
          </a:prstGeom>
          <a:noFill/>
        </p:spPr>
        <p:txBody>
          <a:bodyPr wrap="square" rtlCol="0">
            <a:spAutoFit/>
          </a:bodyPr>
          <a:lstStyle/>
          <a:p>
            <a:pPr>
              <a:lnSpc>
                <a:spcPct val="200000"/>
              </a:lnSpc>
            </a:pPr>
            <a:r>
              <a:rPr lang="en-US" sz="2000" dirty="0" err="1" smtClean="0">
                <a:solidFill>
                  <a:srgbClr val="0070C0"/>
                </a:solidFill>
                <a:latin typeface="Tahoma" panose="020B0604030504040204" pitchFamily="34" charset="0"/>
                <a:cs typeface="Tahoma" panose="020B0604030504040204" pitchFamily="34" charset="0"/>
              </a:rPr>
              <a:t>Khi</a:t>
            </a:r>
            <a:r>
              <a:rPr lang="en-US" sz="2000" dirty="0" smtClean="0">
                <a:solidFill>
                  <a:srgbClr val="0070C0"/>
                </a:solidFill>
                <a:latin typeface="Tahoma" panose="020B0604030504040204" pitchFamily="34" charset="0"/>
                <a:cs typeface="Tahoma" panose="020B0604030504040204" pitchFamily="34" charset="0"/>
              </a:rPr>
              <a:t> ta </a:t>
            </a:r>
            <a:r>
              <a:rPr lang="en-US" sz="2000" dirty="0" err="1" smtClean="0">
                <a:solidFill>
                  <a:srgbClr val="0070C0"/>
                </a:solidFill>
                <a:latin typeface="Tahoma" panose="020B0604030504040204" pitchFamily="34" charset="0"/>
                <a:cs typeface="Tahoma" panose="020B0604030504040204" pitchFamily="34" charset="0"/>
              </a:rPr>
              <a:t>chạy</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hàm</a:t>
            </a:r>
            <a:r>
              <a:rPr lang="en-US" sz="2000" dirty="0" smtClean="0">
                <a:solidFill>
                  <a:srgbClr val="0070C0"/>
                </a:solidFill>
                <a:latin typeface="Tahoma" panose="020B0604030504040204" pitchFamily="34" charset="0"/>
                <a:cs typeface="Tahoma" panose="020B0604030504040204" pitchFamily="34" charset="0"/>
              </a:rPr>
              <a:t> factorial(n) </a:t>
            </a:r>
            <a:r>
              <a:rPr lang="en-US" sz="2000" dirty="0" err="1" smtClean="0">
                <a:solidFill>
                  <a:srgbClr val="0070C0"/>
                </a:solidFill>
                <a:latin typeface="Tahoma" panose="020B0604030504040204" pitchFamily="34" charset="0"/>
                <a:cs typeface="Tahoma" panose="020B0604030504040204" pitchFamily="34" charset="0"/>
              </a:rPr>
              <a:t>sẽ</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được</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đưa</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vào</a:t>
            </a:r>
            <a:r>
              <a:rPr lang="en-US" sz="2000" dirty="0" smtClean="0">
                <a:solidFill>
                  <a:srgbClr val="0070C0"/>
                </a:solidFill>
                <a:latin typeface="Tahoma" panose="020B0604030504040204" pitchFamily="34" charset="0"/>
                <a:cs typeface="Tahoma" panose="020B0604030504040204" pitchFamily="34" charset="0"/>
              </a:rPr>
              <a:t> Stack </a:t>
            </a:r>
            <a:r>
              <a:rPr lang="en-US" sz="2000" dirty="0" err="1" smtClean="0">
                <a:solidFill>
                  <a:srgbClr val="0070C0"/>
                </a:solidFill>
                <a:latin typeface="Tahoma" panose="020B0604030504040204" pitchFamily="34" charset="0"/>
                <a:cs typeface="Tahoma" panose="020B0604030504040204" pitchFamily="34" charset="0"/>
              </a:rPr>
              <a:t>trước</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rồi</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đến</a:t>
            </a:r>
            <a:r>
              <a:rPr lang="en-US" sz="2000" dirty="0">
                <a:solidFill>
                  <a:srgbClr val="0070C0"/>
                </a:solidFill>
                <a:latin typeface="Tahoma" panose="020B0604030504040204" pitchFamily="34" charset="0"/>
                <a:cs typeface="Tahoma" panose="020B0604030504040204" pitchFamily="34" charset="0"/>
              </a:rPr>
              <a:t> </a:t>
            </a:r>
            <a:r>
              <a:rPr lang="en-US" sz="2000" dirty="0" smtClean="0">
                <a:solidFill>
                  <a:srgbClr val="0070C0"/>
                </a:solidFill>
                <a:latin typeface="Tahoma" panose="020B0604030504040204" pitchFamily="34" charset="0"/>
                <a:cs typeface="Tahoma" panose="020B0604030504040204" pitchFamily="34" charset="0"/>
              </a:rPr>
              <a:t>factorial(n - 1)  , </a:t>
            </a:r>
            <a:r>
              <a:rPr lang="en-US" sz="2000" dirty="0" err="1" smtClean="0">
                <a:solidFill>
                  <a:srgbClr val="0070C0"/>
                </a:solidFill>
                <a:latin typeface="Tahoma" panose="020B0604030504040204" pitchFamily="34" charset="0"/>
                <a:cs typeface="Tahoma" panose="020B0604030504040204" pitchFamily="34" charset="0"/>
              </a:rPr>
              <a:t>tiếp</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theo</a:t>
            </a:r>
            <a:r>
              <a:rPr lang="en-US" sz="2000" dirty="0" smtClean="0">
                <a:solidFill>
                  <a:srgbClr val="0070C0"/>
                </a:solidFill>
                <a:latin typeface="Tahoma" panose="020B0604030504040204" pitchFamily="34" charset="0"/>
                <a:cs typeface="Tahoma" panose="020B0604030504040204" pitchFamily="34" charset="0"/>
              </a:rPr>
              <a:t> </a:t>
            </a:r>
            <a:r>
              <a:rPr lang="en-US" sz="2000" dirty="0">
                <a:solidFill>
                  <a:srgbClr val="0070C0"/>
                </a:solidFill>
                <a:latin typeface="Tahoma" panose="020B0604030504040204" pitchFamily="34" charset="0"/>
                <a:cs typeface="Tahoma" panose="020B0604030504040204" pitchFamily="34" charset="0"/>
              </a:rPr>
              <a:t>factorial(n - </a:t>
            </a:r>
            <a:r>
              <a:rPr lang="en-US" sz="2000" dirty="0" smtClean="0">
                <a:solidFill>
                  <a:srgbClr val="0070C0"/>
                </a:solidFill>
                <a:latin typeface="Tahoma" panose="020B0604030504040204" pitchFamily="34" charset="0"/>
                <a:cs typeface="Tahoma" panose="020B0604030504040204" pitchFamily="34" charset="0"/>
              </a:rPr>
              <a:t>2) … factorial(0) .</a:t>
            </a:r>
          </a:p>
          <a:p>
            <a:pPr>
              <a:lnSpc>
                <a:spcPct val="200000"/>
              </a:lnSpc>
            </a:pPr>
            <a:r>
              <a:rPr lang="en-US" sz="2000" dirty="0" err="1" smtClean="0">
                <a:solidFill>
                  <a:srgbClr val="0070C0"/>
                </a:solidFill>
                <a:latin typeface="Tahoma" panose="020B0604030504040204" pitchFamily="34" charset="0"/>
                <a:cs typeface="Tahoma" panose="020B0604030504040204" pitchFamily="34" charset="0"/>
              </a:rPr>
              <a:t>Và</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thứ</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tự</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thực</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thi</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sẽ</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là</a:t>
            </a:r>
            <a:r>
              <a:rPr lang="en-US" sz="2000" dirty="0">
                <a:solidFill>
                  <a:srgbClr val="0070C0"/>
                </a:solidFill>
                <a:latin typeface="Tahoma" panose="020B0604030504040204" pitchFamily="34" charset="0"/>
                <a:cs typeface="Tahoma" panose="020B0604030504040204" pitchFamily="34" charset="0"/>
              </a:rPr>
              <a:t> factorial(0) </a:t>
            </a:r>
            <a:r>
              <a:rPr lang="en-US" sz="2000" dirty="0" smtClean="0">
                <a:solidFill>
                  <a:srgbClr val="0070C0"/>
                </a:solidFill>
                <a:latin typeface="Tahoma" panose="020B0604030504040204" pitchFamily="34" charset="0"/>
                <a:cs typeface="Tahoma" panose="020B0604030504040204" pitchFamily="34" charset="0"/>
              </a:rPr>
              <a:t>, factorial(1) , … ,factorial(n) .</a:t>
            </a:r>
            <a:endParaRPr lang="en-US" sz="2000" dirty="0">
              <a:solidFill>
                <a:srgbClr val="0070C0"/>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67091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
        <p:nvSpPr>
          <p:cNvPr id="6" name="TextBox 5"/>
          <p:cNvSpPr txBox="1"/>
          <p:nvPr/>
        </p:nvSpPr>
        <p:spPr>
          <a:xfrm>
            <a:off x="2855344" y="418450"/>
            <a:ext cx="8246853" cy="707886"/>
          </a:xfrm>
          <a:prstGeom prst="rect">
            <a:avLst/>
          </a:prstGeom>
          <a:noFill/>
        </p:spPr>
        <p:txBody>
          <a:bodyPr wrap="square" rtlCol="0">
            <a:spAutoFit/>
          </a:bodyPr>
          <a:lstStyle/>
          <a:p>
            <a:r>
              <a:rPr lang="en-US" sz="2000" dirty="0" smtClean="0">
                <a:solidFill>
                  <a:srgbClr val="0070C0"/>
                </a:solidFill>
                <a:latin typeface="Tahoma" panose="020B0604030504040204" pitchFamily="34" charset="0"/>
                <a:cs typeface="Tahoma" panose="020B0604030504040204" pitchFamily="34" charset="0"/>
              </a:rPr>
              <a:t>Fallback </a:t>
            </a:r>
            <a:r>
              <a:rPr lang="en-US" sz="2000" dirty="0" err="1" smtClean="0">
                <a:solidFill>
                  <a:srgbClr val="0070C0"/>
                </a:solidFill>
                <a:latin typeface="Tahoma" panose="020B0604030504040204" pitchFamily="34" charset="0"/>
                <a:cs typeface="Tahoma" panose="020B0604030504040204" pitchFamily="34" charset="0"/>
              </a:rPr>
              <a:t>trong</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Recusion</a:t>
            </a:r>
            <a:r>
              <a:rPr lang="en-US" sz="2000" dirty="0" smtClean="0">
                <a:solidFill>
                  <a:srgbClr val="0070C0"/>
                </a:solidFill>
                <a:latin typeface="Tahoma" panose="020B0604030504040204" pitchFamily="34" charset="0"/>
                <a:cs typeface="Tahoma" panose="020B0604030504040204" pitchFamily="34" charset="0"/>
              </a:rPr>
              <a:t> : </a:t>
            </a:r>
            <a:endParaRPr lang="en-US" sz="2000" dirty="0" smtClean="0">
              <a:solidFill>
                <a:srgbClr val="0070C0"/>
              </a:solidFill>
              <a:latin typeface="Tahoma" panose="020B0604030504040204" pitchFamily="34" charset="0"/>
              <a:cs typeface="Tahoma" panose="020B0604030504040204" pitchFamily="34" charset="0"/>
            </a:endParaRPr>
          </a:p>
          <a:p>
            <a:endParaRPr lang="en-US" sz="2000" dirty="0">
              <a:solidFill>
                <a:srgbClr val="0070C0"/>
              </a:solidFill>
              <a:latin typeface="Tahoma" panose="020B0604030504040204" pitchFamily="34" charset="0"/>
              <a:cs typeface="Tahoma" panose="020B0604030504040204" pitchFamily="34" charset="0"/>
            </a:endParaRPr>
          </a:p>
        </p:txBody>
      </p:sp>
      <p:sp>
        <p:nvSpPr>
          <p:cNvPr id="7" name="TextBox 6"/>
          <p:cNvSpPr txBox="1"/>
          <p:nvPr/>
        </p:nvSpPr>
        <p:spPr>
          <a:xfrm>
            <a:off x="2697193" y="3529710"/>
            <a:ext cx="8413630" cy="2554545"/>
          </a:xfrm>
          <a:prstGeom prst="rect">
            <a:avLst/>
          </a:prstGeom>
          <a:noFill/>
        </p:spPr>
        <p:txBody>
          <a:bodyPr wrap="square" rtlCol="0">
            <a:spAutoFit/>
          </a:bodyPr>
          <a:lstStyle/>
          <a:p>
            <a:pPr>
              <a:lnSpc>
                <a:spcPct val="200000"/>
              </a:lnSpc>
            </a:pPr>
            <a:r>
              <a:rPr lang="en-US" sz="2000" dirty="0" err="1" smtClean="0">
                <a:solidFill>
                  <a:srgbClr val="0070C0"/>
                </a:solidFill>
                <a:latin typeface="Tahoma" panose="020B0604030504040204" pitchFamily="34" charset="0"/>
                <a:cs typeface="Tahoma" panose="020B0604030504040204" pitchFamily="34" charset="0"/>
              </a:rPr>
              <a:t>FallBack</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là</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kiểu</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viết</a:t>
            </a:r>
            <a:r>
              <a:rPr lang="en-US" sz="2000" dirty="0" smtClean="0">
                <a:solidFill>
                  <a:srgbClr val="0070C0"/>
                </a:solidFill>
                <a:latin typeface="Tahoma" panose="020B0604030504040204" pitchFamily="34" charset="0"/>
                <a:cs typeface="Tahoma" panose="020B0604030504040204" pitchFamily="34" charset="0"/>
              </a:rPr>
              <a:t> code </a:t>
            </a:r>
            <a:r>
              <a:rPr lang="en-US" sz="2000" dirty="0" err="1" smtClean="0">
                <a:solidFill>
                  <a:srgbClr val="0070C0"/>
                </a:solidFill>
                <a:latin typeface="Tahoma" panose="020B0604030504040204" pitchFamily="34" charset="0"/>
                <a:cs typeface="Tahoma" panose="020B0604030504040204" pitchFamily="34" charset="0"/>
              </a:rPr>
              <a:t>mà</a:t>
            </a:r>
            <a:r>
              <a:rPr lang="en-US" sz="2000" dirty="0" smtClean="0">
                <a:solidFill>
                  <a:srgbClr val="0070C0"/>
                </a:solidFill>
                <a:latin typeface="Tahoma" panose="020B0604030504040204" pitchFamily="34" charset="0"/>
                <a:cs typeface="Tahoma" panose="020B0604030504040204" pitchFamily="34" charset="0"/>
              </a:rPr>
              <a:t> ta </a:t>
            </a:r>
            <a:r>
              <a:rPr lang="en-US" sz="2000" dirty="0" err="1" smtClean="0">
                <a:solidFill>
                  <a:srgbClr val="0070C0"/>
                </a:solidFill>
                <a:latin typeface="Tahoma" panose="020B0604030504040204" pitchFamily="34" charset="0"/>
                <a:cs typeface="Tahoma" panose="020B0604030504040204" pitchFamily="34" charset="0"/>
              </a:rPr>
              <a:t>ko</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cần</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dùng</a:t>
            </a:r>
            <a:r>
              <a:rPr lang="en-US" sz="2000" dirty="0" smtClean="0">
                <a:solidFill>
                  <a:srgbClr val="0070C0"/>
                </a:solidFill>
                <a:latin typeface="Tahoma" panose="020B0604030504040204" pitchFamily="34" charset="0"/>
                <a:cs typeface="Tahoma" panose="020B0604030504040204" pitchFamily="34" charset="0"/>
              </a:rPr>
              <a:t> if else </a:t>
            </a:r>
            <a:r>
              <a:rPr lang="en-US" sz="2000" dirty="0" err="1" smtClean="0">
                <a:solidFill>
                  <a:srgbClr val="0070C0"/>
                </a:solidFill>
                <a:latin typeface="Tahoma" panose="020B0604030504040204" pitchFamily="34" charset="0"/>
                <a:cs typeface="Tahoma" panose="020B0604030504040204" pitchFamily="34" charset="0"/>
              </a:rPr>
              <a:t>nhưng</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vẫn</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trả</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về</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kết</a:t>
            </a:r>
            <a:endParaRPr lang="en-US" sz="2000" dirty="0" smtClean="0">
              <a:solidFill>
                <a:srgbClr val="0070C0"/>
              </a:solidFill>
              <a:latin typeface="Tahoma" panose="020B0604030504040204" pitchFamily="34" charset="0"/>
              <a:cs typeface="Tahoma" panose="020B0604030504040204" pitchFamily="34" charset="0"/>
            </a:endParaRPr>
          </a:p>
          <a:p>
            <a:pPr>
              <a:lnSpc>
                <a:spcPct val="200000"/>
              </a:lnSpc>
            </a:pPr>
            <a:r>
              <a:rPr lang="en-US" sz="2000" dirty="0" err="1" smtClean="0">
                <a:solidFill>
                  <a:srgbClr val="0070C0"/>
                </a:solidFill>
                <a:latin typeface="Tahoma" panose="020B0604030504040204" pitchFamily="34" charset="0"/>
                <a:cs typeface="Tahoma" panose="020B0604030504040204" pitchFamily="34" charset="0"/>
              </a:rPr>
              <a:t>quả</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mong</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muốn</a:t>
            </a:r>
            <a:r>
              <a:rPr lang="en-US" sz="2000" dirty="0" smtClean="0">
                <a:solidFill>
                  <a:srgbClr val="0070C0"/>
                </a:solidFill>
                <a:latin typeface="Tahoma" panose="020B0604030504040204" pitchFamily="34" charset="0"/>
                <a:cs typeface="Tahoma" panose="020B0604030504040204" pitchFamily="34" charset="0"/>
              </a:rPr>
              <a:t>.</a:t>
            </a:r>
          </a:p>
          <a:p>
            <a:pPr>
              <a:lnSpc>
                <a:spcPct val="200000"/>
              </a:lnSpc>
            </a:pPr>
            <a:r>
              <a:rPr lang="en-US" sz="2000" dirty="0" err="1" smtClean="0">
                <a:solidFill>
                  <a:srgbClr val="0070C0"/>
                </a:solidFill>
                <a:latin typeface="Tahoma" panose="020B0604030504040204" pitchFamily="34" charset="0"/>
                <a:cs typeface="Tahoma" panose="020B0604030504040204" pitchFamily="34" charset="0"/>
              </a:rPr>
              <a:t>Trong</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đệ</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quy</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FalBack</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được</a:t>
            </a:r>
            <a:r>
              <a:rPr lang="en-US" sz="2000" dirty="0" smtClean="0">
                <a:solidFill>
                  <a:srgbClr val="0070C0"/>
                </a:solidFill>
                <a:latin typeface="Tahoma" panose="020B0604030504040204" pitchFamily="34" charset="0"/>
                <a:cs typeface="Tahoma" panose="020B0604030504040204" pitchFamily="34" charset="0"/>
              </a:rPr>
              <a:t> dung </a:t>
            </a:r>
            <a:r>
              <a:rPr lang="en-US" sz="2000" dirty="0" err="1" smtClean="0">
                <a:solidFill>
                  <a:srgbClr val="0070C0"/>
                </a:solidFill>
                <a:latin typeface="Tahoma" panose="020B0604030504040204" pitchFamily="34" charset="0"/>
                <a:cs typeface="Tahoma" panose="020B0604030504040204" pitchFamily="34" charset="0"/>
              </a:rPr>
              <a:t>để</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chuyển</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nhánh</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hướng</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xử</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lý</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đối</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tượng</a:t>
            </a:r>
            <a:r>
              <a:rPr lang="en-US" sz="2000" dirty="0" smtClean="0">
                <a:solidFill>
                  <a:srgbClr val="0070C0"/>
                </a:solidFill>
                <a:latin typeface="Tahoma" panose="020B0604030504040204" pitchFamily="34" charset="0"/>
                <a:cs typeface="Tahoma" panose="020B0604030504040204" pitchFamily="34" charset="0"/>
              </a:rPr>
              <a:t>.</a:t>
            </a:r>
            <a:endParaRPr lang="en-US" sz="2000" dirty="0">
              <a:solidFill>
                <a:srgbClr val="0070C0"/>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71826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benefits of recursion </a:t>
            </a:r>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dòng</a:t>
            </a:r>
            <a:r>
              <a:rPr lang="en-US" dirty="0" smtClean="0"/>
              <a:t> code </a:t>
            </a:r>
            <a:r>
              <a:rPr lang="en-US" dirty="0" err="1" smtClean="0"/>
              <a:t>trở</a:t>
            </a:r>
            <a:r>
              <a:rPr lang="en-US" dirty="0" smtClean="0"/>
              <a:t> </a:t>
            </a:r>
            <a:r>
              <a:rPr lang="en-US" dirty="0" err="1" smtClean="0"/>
              <a:t>nên</a:t>
            </a:r>
            <a:r>
              <a:rPr lang="en-US" dirty="0" smtClean="0"/>
              <a:t> </a:t>
            </a:r>
            <a:r>
              <a:rPr lang="en-US" dirty="0" err="1" smtClean="0"/>
              <a:t>ngắn</a:t>
            </a:r>
            <a:r>
              <a:rPr lang="en-US" dirty="0" smtClean="0"/>
              <a:t> </a:t>
            </a:r>
            <a:r>
              <a:rPr lang="en-US" dirty="0" err="1" smtClean="0"/>
              <a:t>gọn</a:t>
            </a:r>
            <a:r>
              <a:rPr lang="en-US" dirty="0" smtClean="0"/>
              <a:t> </a:t>
            </a:r>
            <a:r>
              <a:rPr lang="en-US" dirty="0" err="1" smtClean="0"/>
              <a:t>hơn</a:t>
            </a:r>
            <a:r>
              <a:rPr lang="en-US" dirty="0" smtClean="0"/>
              <a:t>.</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506711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Growing Functions</a:t>
            </a:r>
          </a:p>
        </p:txBody>
      </p:sp>
      <p:sp>
        <p:nvSpPr>
          <p:cNvPr id="3" name="Content Placeholder 2"/>
          <p:cNvSpPr>
            <a:spLocks noGrp="1"/>
          </p:cNvSpPr>
          <p:nvPr>
            <p:ph idx="1"/>
          </p:nvPr>
        </p:nvSpPr>
        <p:spPr>
          <a:xfrm>
            <a:off x="2502948" y="2168104"/>
            <a:ext cx="8915400" cy="3490823"/>
          </a:xfrm>
        </p:spPr>
        <p:txBody>
          <a:bodyPr>
            <a:normAutofit/>
          </a:bodyPr>
          <a:lstStyle/>
          <a:p>
            <a:pPr>
              <a:lnSpc>
                <a:spcPct val="200000"/>
              </a:lnSpc>
            </a:pPr>
            <a:r>
              <a:rPr lang="en-US" sz="2000" dirty="0" err="1" smtClean="0">
                <a:solidFill>
                  <a:srgbClr val="0070C0"/>
                </a:solidFill>
                <a:latin typeface="Tahoma" panose="020B0604030504040204" pitchFamily="34" charset="0"/>
                <a:cs typeface="Tahoma" panose="020B0604030504040204" pitchFamily="34" charset="0"/>
              </a:rPr>
              <a:t>Có</a:t>
            </a:r>
            <a:r>
              <a:rPr lang="en-US" sz="2000" dirty="0" smtClean="0">
                <a:solidFill>
                  <a:srgbClr val="0070C0"/>
                </a:solidFill>
                <a:latin typeface="Tahoma" panose="020B0604030504040204" pitchFamily="34" charset="0"/>
                <a:cs typeface="Tahoma" panose="020B0604030504040204" pitchFamily="34" charset="0"/>
              </a:rPr>
              <a:t> 2 </a:t>
            </a:r>
            <a:r>
              <a:rPr lang="en-US" sz="2000" dirty="0" err="1" smtClean="0">
                <a:solidFill>
                  <a:srgbClr val="0070C0"/>
                </a:solidFill>
                <a:latin typeface="Tahoma" panose="020B0604030504040204" pitchFamily="34" charset="0"/>
                <a:cs typeface="Tahoma" panose="020B0604030504040204" pitchFamily="34" charset="0"/>
              </a:rPr>
              <a:t>cách</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để</a:t>
            </a:r>
            <a:r>
              <a:rPr lang="en-US" sz="2000" dirty="0" smtClean="0">
                <a:solidFill>
                  <a:srgbClr val="0070C0"/>
                </a:solidFill>
                <a:latin typeface="Tahoma" panose="020B0604030504040204" pitchFamily="34" charset="0"/>
                <a:cs typeface="Tahoma" panose="020B0604030504040204" pitchFamily="34" charset="0"/>
              </a:rPr>
              <a:t> </a:t>
            </a:r>
            <a:r>
              <a:rPr lang="en-US" sz="2000" dirty="0">
                <a:solidFill>
                  <a:srgbClr val="0070C0"/>
                </a:solidFill>
                <a:latin typeface="Tahoma" panose="020B0604030504040204" pitchFamily="34" charset="0"/>
                <a:cs typeface="Tahoma" panose="020B0604030504040204" pitchFamily="34" charset="0"/>
              </a:rPr>
              <a:t>Growing </a:t>
            </a:r>
            <a:r>
              <a:rPr lang="en-US" sz="2000" dirty="0" smtClean="0">
                <a:solidFill>
                  <a:srgbClr val="0070C0"/>
                </a:solidFill>
                <a:latin typeface="Tahoma" panose="020B0604030504040204" pitchFamily="34" charset="0"/>
                <a:cs typeface="Tahoma" panose="020B0604030504040204" pitchFamily="34" charset="0"/>
              </a:rPr>
              <a:t>Functions : </a:t>
            </a:r>
          </a:p>
          <a:p>
            <a:pPr marL="0" indent="0">
              <a:lnSpc>
                <a:spcPct val="200000"/>
              </a:lnSpc>
              <a:buNone/>
            </a:pPr>
            <a:r>
              <a:rPr lang="en-US" sz="2000" dirty="0">
                <a:solidFill>
                  <a:srgbClr val="0070C0"/>
                </a:solidFill>
                <a:latin typeface="Tahoma" panose="020B0604030504040204" pitchFamily="34" charset="0"/>
                <a:cs typeface="Tahoma" panose="020B0604030504040204" pitchFamily="34" charset="0"/>
              </a:rPr>
              <a:t>	</a:t>
            </a:r>
            <a:r>
              <a:rPr lang="en-US" sz="2000" dirty="0" smtClean="0">
                <a:solidFill>
                  <a:srgbClr val="0070C0"/>
                </a:solidFill>
                <a:latin typeface="Tahoma" panose="020B0604030504040204" pitchFamily="34" charset="0"/>
                <a:cs typeface="Tahoma" panose="020B0604030504040204" pitchFamily="34" charset="0"/>
              </a:rPr>
              <a:t>1 – </a:t>
            </a:r>
            <a:r>
              <a:rPr lang="en-US" sz="2000" dirty="0" err="1" smtClean="0">
                <a:solidFill>
                  <a:srgbClr val="0070C0"/>
                </a:solidFill>
                <a:latin typeface="Tahoma" panose="020B0604030504040204" pitchFamily="34" charset="0"/>
                <a:cs typeface="Tahoma" panose="020B0604030504040204" pitchFamily="34" charset="0"/>
              </a:rPr>
              <a:t>Khi</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có</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một</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nhiều</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khối</a:t>
            </a:r>
            <a:r>
              <a:rPr lang="en-US" sz="2000" dirty="0" smtClean="0">
                <a:solidFill>
                  <a:srgbClr val="0070C0"/>
                </a:solidFill>
                <a:latin typeface="Tahoma" panose="020B0604030504040204" pitchFamily="34" charset="0"/>
                <a:cs typeface="Tahoma" panose="020B0604030504040204" pitchFamily="34" charset="0"/>
              </a:rPr>
              <a:t> code </a:t>
            </a:r>
            <a:r>
              <a:rPr lang="en-US" sz="2000" dirty="0" err="1" smtClean="0">
                <a:solidFill>
                  <a:srgbClr val="0070C0"/>
                </a:solidFill>
                <a:latin typeface="Tahoma" panose="020B0604030504040204" pitchFamily="34" charset="0"/>
                <a:cs typeface="Tahoma" panose="020B0604030504040204" pitchFamily="34" charset="0"/>
              </a:rPr>
              <a:t>lặp</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lại</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chức</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năng</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của</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nhau</a:t>
            </a:r>
            <a:r>
              <a:rPr lang="en-US" sz="2000" dirty="0" smtClean="0">
                <a:solidFill>
                  <a:srgbClr val="0070C0"/>
                </a:solidFill>
                <a:latin typeface="Tahoma" panose="020B0604030504040204" pitchFamily="34" charset="0"/>
                <a:cs typeface="Tahoma" panose="020B0604030504040204" pitchFamily="34" charset="0"/>
              </a:rPr>
              <a:t>.</a:t>
            </a:r>
          </a:p>
          <a:p>
            <a:pPr marL="0" indent="0">
              <a:lnSpc>
                <a:spcPct val="200000"/>
              </a:lnSpc>
              <a:buNone/>
            </a:pPr>
            <a:r>
              <a:rPr lang="en-US" sz="2000" dirty="0" smtClean="0">
                <a:solidFill>
                  <a:srgbClr val="0070C0"/>
                </a:solidFill>
                <a:latin typeface="Tahoma" panose="020B0604030504040204" pitchFamily="34" charset="0"/>
                <a:cs typeface="Tahoma" panose="020B0604030504040204" pitchFamily="34" charset="0"/>
              </a:rPr>
              <a:t>	2 – </a:t>
            </a:r>
            <a:r>
              <a:rPr lang="en-US" sz="2000" dirty="0" err="1" smtClean="0">
                <a:solidFill>
                  <a:srgbClr val="0070C0"/>
                </a:solidFill>
                <a:latin typeface="Tahoma" panose="020B0604030504040204" pitchFamily="34" charset="0"/>
                <a:cs typeface="Tahoma" panose="020B0604030504040204" pitchFamily="34" charset="0"/>
              </a:rPr>
              <a:t>Có</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những</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hàm</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chức</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năng</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cần</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thiết</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trong</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khi</a:t>
            </a:r>
            <a:r>
              <a:rPr lang="en-US" sz="2000" dirty="0" smtClean="0">
                <a:solidFill>
                  <a:srgbClr val="0070C0"/>
                </a:solidFill>
                <a:latin typeface="Tahoma" panose="020B0604030504040204" pitchFamily="34" charset="0"/>
                <a:cs typeface="Tahoma" panose="020B0604030504040204" pitchFamily="34" charset="0"/>
              </a:rPr>
              <a:t> code , </a:t>
            </a:r>
            <a:r>
              <a:rPr lang="en-US" sz="2000" dirty="0" err="1" smtClean="0">
                <a:solidFill>
                  <a:srgbClr val="0070C0"/>
                </a:solidFill>
                <a:latin typeface="Tahoma" panose="020B0604030504040204" pitchFamily="34" charset="0"/>
                <a:cs typeface="Tahoma" panose="020B0604030504040204" pitchFamily="34" charset="0"/>
              </a:rPr>
              <a:t>sẽ</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đc</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gọi</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trước</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khi</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viết</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thân</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giao</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chức</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năng</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cho</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nó</a:t>
            </a:r>
            <a:r>
              <a:rPr lang="en-US" sz="2000" dirty="0" smtClean="0">
                <a:solidFill>
                  <a:srgbClr val="0070C0"/>
                </a:solidFill>
                <a:latin typeface="Tahoma" panose="020B0604030504040204" pitchFamily="34" charset="0"/>
                <a:cs typeface="Tahoma" panose="020B0604030504040204" pitchFamily="34" charset="0"/>
              </a:rPr>
              <a:t>.</a:t>
            </a:r>
            <a:endParaRPr lang="en-US" sz="2000" dirty="0">
              <a:solidFill>
                <a:srgbClr val="0070C0"/>
              </a:solidFill>
              <a:latin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9417" y="4986068"/>
            <a:ext cx="4322462" cy="1871932"/>
          </a:xfrm>
          <a:prstGeom prst="rect">
            <a:avLst/>
          </a:prstGeom>
        </p:spPr>
      </p:pic>
    </p:spTree>
    <p:extLst>
      <p:ext uri="{BB962C8B-B14F-4D97-AF65-F5344CB8AC3E}">
        <p14:creationId xmlns:p14="http://schemas.microsoft.com/office/powerpoint/2010/main" val="708638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concept behind function ?</a:t>
            </a:r>
          </a:p>
        </p:txBody>
      </p:sp>
      <p:sp>
        <p:nvSpPr>
          <p:cNvPr id="3" name="Content Placeholder 2"/>
          <p:cNvSpPr>
            <a:spLocks noGrp="1"/>
          </p:cNvSpPr>
          <p:nvPr>
            <p:ph idx="1"/>
          </p:nvPr>
        </p:nvSpPr>
        <p:spPr/>
        <p:txBody>
          <a:bodyPr>
            <a:normAutofit/>
          </a:bodyPr>
          <a:lstStyle/>
          <a:p>
            <a:r>
              <a:rPr lang="en-US" sz="2000" dirty="0" err="1" smtClean="0">
                <a:solidFill>
                  <a:srgbClr val="0070C0"/>
                </a:solidFill>
                <a:latin typeface="Tahoma" panose="020B0604030504040204" pitchFamily="34" charset="0"/>
                <a:cs typeface="Tahoma" panose="020B0604030504040204" pitchFamily="34" charset="0"/>
              </a:rPr>
              <a:t>Giảm</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thiểu</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khả</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năng</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gây</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ra</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lỗi</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dễ</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thay</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đổi</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nâng</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cấp</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hơn</a:t>
            </a:r>
            <a:r>
              <a:rPr lang="en-US" sz="2000" dirty="0" smtClean="0">
                <a:solidFill>
                  <a:srgbClr val="0070C0"/>
                </a:solidFill>
                <a:latin typeface="Tahoma" panose="020B0604030504040204" pitchFamily="34" charset="0"/>
                <a:cs typeface="Tahoma" panose="020B0604030504040204" pitchFamily="34" charset="0"/>
              </a:rPr>
              <a:t>.</a:t>
            </a:r>
          </a:p>
          <a:p>
            <a:r>
              <a:rPr lang="en-US" sz="2000" dirty="0" err="1" smtClean="0">
                <a:solidFill>
                  <a:srgbClr val="0070C0"/>
                </a:solidFill>
                <a:latin typeface="Tahoma" panose="020B0604030504040204" pitchFamily="34" charset="0"/>
                <a:cs typeface="Tahoma" panose="020B0604030504040204" pitchFamily="34" charset="0"/>
              </a:rPr>
              <a:t>Có</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tính</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bảo</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mật</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cao</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hơn</a:t>
            </a:r>
            <a:r>
              <a:rPr lang="en-US" sz="2000" dirty="0" smtClean="0">
                <a:solidFill>
                  <a:srgbClr val="0070C0"/>
                </a:solidFill>
                <a:latin typeface="Tahoma" panose="020B0604030504040204" pitchFamily="34" charset="0"/>
                <a:cs typeface="Tahoma" panose="020B0604030504040204" pitchFamily="34" charset="0"/>
              </a:rPr>
              <a:t>.</a:t>
            </a:r>
            <a:endParaRPr lang="en-US" sz="2000" dirty="0">
              <a:solidFill>
                <a:srgbClr val="0070C0"/>
              </a:solidFill>
              <a:latin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8030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Functions and Side effect</a:t>
            </a:r>
          </a:p>
        </p:txBody>
      </p:sp>
      <p:sp>
        <p:nvSpPr>
          <p:cNvPr id="3" name="Content Placeholder 2"/>
          <p:cNvSpPr>
            <a:spLocks noGrp="1"/>
          </p:cNvSpPr>
          <p:nvPr>
            <p:ph idx="1"/>
          </p:nvPr>
        </p:nvSpPr>
        <p:spPr/>
        <p:txBody>
          <a:bodyPr>
            <a:normAutofit/>
          </a:bodyPr>
          <a:lstStyle/>
          <a:p>
            <a:pPr>
              <a:lnSpc>
                <a:spcPct val="200000"/>
              </a:lnSpc>
            </a:pPr>
            <a:r>
              <a:rPr lang="en-US" sz="2000" dirty="0">
                <a:solidFill>
                  <a:srgbClr val="0070C0"/>
                </a:solidFill>
                <a:latin typeface="Tahoma" panose="020B0604030504040204" pitchFamily="34" charset="0"/>
                <a:cs typeface="Tahoma" panose="020B0604030504040204" pitchFamily="34" charset="0"/>
              </a:rPr>
              <a:t>Side </a:t>
            </a:r>
            <a:r>
              <a:rPr lang="en-US" sz="2000" dirty="0" smtClean="0">
                <a:solidFill>
                  <a:srgbClr val="0070C0"/>
                </a:solidFill>
                <a:latin typeface="Tahoma" panose="020B0604030504040204" pitchFamily="34" charset="0"/>
                <a:cs typeface="Tahoma" panose="020B0604030504040204" pitchFamily="34" charset="0"/>
              </a:rPr>
              <a:t>effect : </a:t>
            </a:r>
            <a:r>
              <a:rPr lang="en-US" sz="2000" dirty="0" err="1" smtClean="0">
                <a:solidFill>
                  <a:srgbClr val="0070C0"/>
                </a:solidFill>
                <a:latin typeface="Tahoma" panose="020B0604030504040204" pitchFamily="34" charset="0"/>
                <a:cs typeface="Tahoma" panose="020B0604030504040204" pitchFamily="34" charset="0"/>
              </a:rPr>
              <a:t>là</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các</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điều</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không</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mong</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muốn</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nhưng</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vẫn</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xảy</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ra</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khi</a:t>
            </a:r>
            <a:r>
              <a:rPr lang="en-US" sz="2000" dirty="0" smtClean="0">
                <a:solidFill>
                  <a:srgbClr val="0070C0"/>
                </a:solidFill>
                <a:latin typeface="Tahoma" panose="020B0604030504040204" pitchFamily="34" charset="0"/>
                <a:cs typeface="Tahoma" panose="020B0604030504040204" pitchFamily="34" charset="0"/>
              </a:rPr>
              <a:t> ta </a:t>
            </a:r>
            <a:r>
              <a:rPr lang="en-US" sz="2000" dirty="0" err="1" smtClean="0">
                <a:solidFill>
                  <a:srgbClr val="0070C0"/>
                </a:solidFill>
                <a:latin typeface="Tahoma" panose="020B0604030504040204" pitchFamily="34" charset="0"/>
                <a:cs typeface="Tahoma" panose="020B0604030504040204" pitchFamily="34" charset="0"/>
              </a:rPr>
              <a:t>sử</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dụng</a:t>
            </a:r>
            <a:r>
              <a:rPr lang="en-US" sz="2000" dirty="0" smtClean="0">
                <a:solidFill>
                  <a:srgbClr val="0070C0"/>
                </a:solidFill>
                <a:latin typeface="Tahoma" panose="020B0604030504040204" pitchFamily="34" charset="0"/>
                <a:cs typeface="Tahoma" panose="020B0604030504040204" pitchFamily="34" charset="0"/>
              </a:rPr>
              <a:t> 1 function.</a:t>
            </a:r>
          </a:p>
          <a:p>
            <a:pPr>
              <a:lnSpc>
                <a:spcPct val="200000"/>
              </a:lnSpc>
            </a:pPr>
            <a:r>
              <a:rPr lang="en-US" sz="2000" dirty="0" err="1">
                <a:solidFill>
                  <a:srgbClr val="0070C0"/>
                </a:solidFill>
                <a:latin typeface="Tahoma" panose="020B0604030504040204" pitchFamily="34" charset="0"/>
                <a:cs typeface="Tahoma" panose="020B0604030504040204" pitchFamily="34" charset="0"/>
              </a:rPr>
              <a:t>Hàm</a:t>
            </a:r>
            <a:r>
              <a:rPr lang="en-US" sz="2000" dirty="0">
                <a:solidFill>
                  <a:srgbClr val="0070C0"/>
                </a:solidFill>
                <a:latin typeface="Tahoma" panose="020B0604030504040204" pitchFamily="34" charset="0"/>
                <a:cs typeface="Tahoma" panose="020B0604030504040204" pitchFamily="34" charset="0"/>
              </a:rPr>
              <a:t> </a:t>
            </a:r>
            <a:r>
              <a:rPr lang="en-US" sz="2000" dirty="0" err="1">
                <a:solidFill>
                  <a:srgbClr val="0070C0"/>
                </a:solidFill>
                <a:latin typeface="Tahoma" panose="020B0604030504040204" pitchFamily="34" charset="0"/>
                <a:cs typeface="Tahoma" panose="020B0604030504040204" pitchFamily="34" charset="0"/>
              </a:rPr>
              <a:t>thuần</a:t>
            </a:r>
            <a:r>
              <a:rPr lang="en-US" sz="2000" dirty="0">
                <a:solidFill>
                  <a:srgbClr val="0070C0"/>
                </a:solidFill>
                <a:latin typeface="Tahoma" panose="020B0604030504040204" pitchFamily="34" charset="0"/>
                <a:cs typeface="Tahoma" panose="020B0604030504040204" pitchFamily="34" charset="0"/>
              </a:rPr>
              <a:t> </a:t>
            </a:r>
            <a:r>
              <a:rPr lang="en-US" sz="2000" dirty="0" err="1">
                <a:solidFill>
                  <a:srgbClr val="0070C0"/>
                </a:solidFill>
                <a:latin typeface="Tahoma" panose="020B0604030504040204" pitchFamily="34" charset="0"/>
                <a:cs typeface="Tahoma" panose="020B0604030504040204" pitchFamily="34" charset="0"/>
              </a:rPr>
              <a:t>túy</a:t>
            </a:r>
            <a:r>
              <a:rPr lang="en-US" sz="2000" dirty="0">
                <a:solidFill>
                  <a:srgbClr val="0070C0"/>
                </a:solidFill>
                <a:latin typeface="Tahoma" panose="020B0604030504040204" pitchFamily="34" charset="0"/>
                <a:cs typeface="Tahoma" panose="020B0604030504040204" pitchFamily="34" charset="0"/>
              </a:rPr>
              <a:t> </a:t>
            </a:r>
            <a:r>
              <a:rPr lang="en-US" sz="2000" dirty="0" err="1">
                <a:solidFill>
                  <a:srgbClr val="0070C0"/>
                </a:solidFill>
                <a:latin typeface="Tahoma" panose="020B0604030504040204" pitchFamily="34" charset="0"/>
                <a:cs typeface="Tahoma" panose="020B0604030504040204" pitchFamily="34" charset="0"/>
              </a:rPr>
              <a:t>là</a:t>
            </a:r>
            <a:r>
              <a:rPr lang="en-US" sz="2000" dirty="0">
                <a:solidFill>
                  <a:srgbClr val="0070C0"/>
                </a:solidFill>
                <a:latin typeface="Tahoma" panose="020B0604030504040204" pitchFamily="34" charset="0"/>
                <a:cs typeface="Tahoma" panose="020B0604030504040204" pitchFamily="34" charset="0"/>
              </a:rPr>
              <a:t> </a:t>
            </a:r>
            <a:r>
              <a:rPr lang="en-US" sz="2000" dirty="0" err="1">
                <a:solidFill>
                  <a:srgbClr val="0070C0"/>
                </a:solidFill>
                <a:latin typeface="Tahoma" panose="020B0604030504040204" pitchFamily="34" charset="0"/>
                <a:cs typeface="Tahoma" panose="020B0604030504040204" pitchFamily="34" charset="0"/>
              </a:rPr>
              <a:t>một</a:t>
            </a:r>
            <a:r>
              <a:rPr lang="en-US" sz="2000" dirty="0">
                <a:solidFill>
                  <a:srgbClr val="0070C0"/>
                </a:solidFill>
                <a:latin typeface="Tahoma" panose="020B0604030504040204" pitchFamily="34" charset="0"/>
                <a:cs typeface="Tahoma" panose="020B0604030504040204" pitchFamily="34" charset="0"/>
              </a:rPr>
              <a:t> </a:t>
            </a:r>
            <a:r>
              <a:rPr lang="en-US" sz="2000" dirty="0" err="1">
                <a:solidFill>
                  <a:srgbClr val="0070C0"/>
                </a:solidFill>
                <a:latin typeface="Tahoma" panose="020B0604030504040204" pitchFamily="34" charset="0"/>
                <a:cs typeface="Tahoma" panose="020B0604030504040204" pitchFamily="34" charset="0"/>
              </a:rPr>
              <a:t>loại</a:t>
            </a:r>
            <a:r>
              <a:rPr lang="en-US" sz="2000" dirty="0">
                <a:solidFill>
                  <a:srgbClr val="0070C0"/>
                </a:solidFill>
                <a:latin typeface="Tahoma" panose="020B0604030504040204" pitchFamily="34" charset="0"/>
                <a:cs typeface="Tahoma" panose="020B0604030504040204" pitchFamily="34" charset="0"/>
              </a:rPr>
              <a:t> </a:t>
            </a:r>
            <a:r>
              <a:rPr lang="en-US" sz="2000" dirty="0" err="1">
                <a:solidFill>
                  <a:srgbClr val="0070C0"/>
                </a:solidFill>
                <a:latin typeface="Tahoma" panose="020B0604030504040204" pitchFamily="34" charset="0"/>
                <a:cs typeface="Tahoma" panose="020B0604030504040204" pitchFamily="34" charset="0"/>
              </a:rPr>
              <a:t>hàm</a:t>
            </a:r>
            <a:r>
              <a:rPr lang="en-US" sz="2000" dirty="0">
                <a:solidFill>
                  <a:srgbClr val="0070C0"/>
                </a:solidFill>
                <a:latin typeface="Tahoma" panose="020B0604030504040204" pitchFamily="34" charset="0"/>
                <a:cs typeface="Tahoma" panose="020B0604030504040204" pitchFamily="34" charset="0"/>
              </a:rPr>
              <a:t> </a:t>
            </a:r>
            <a:r>
              <a:rPr lang="en-US" sz="2000" dirty="0" err="1">
                <a:solidFill>
                  <a:srgbClr val="0070C0"/>
                </a:solidFill>
                <a:latin typeface="Tahoma" panose="020B0604030504040204" pitchFamily="34" charset="0"/>
                <a:cs typeface="Tahoma" panose="020B0604030504040204" pitchFamily="34" charset="0"/>
              </a:rPr>
              <a:t>tạo</a:t>
            </a:r>
            <a:r>
              <a:rPr lang="en-US" sz="2000" dirty="0">
                <a:solidFill>
                  <a:srgbClr val="0070C0"/>
                </a:solidFill>
                <a:latin typeface="Tahoma" panose="020B0604030504040204" pitchFamily="34" charset="0"/>
                <a:cs typeface="Tahoma" panose="020B0604030504040204" pitchFamily="34" charset="0"/>
              </a:rPr>
              <a:t> </a:t>
            </a:r>
            <a:r>
              <a:rPr lang="en-US" sz="2000" dirty="0" err="1">
                <a:solidFill>
                  <a:srgbClr val="0070C0"/>
                </a:solidFill>
                <a:latin typeface="Tahoma" panose="020B0604030504040204" pitchFamily="34" charset="0"/>
                <a:cs typeface="Tahoma" panose="020B0604030504040204" pitchFamily="34" charset="0"/>
              </a:rPr>
              <a:t>giá</a:t>
            </a:r>
            <a:r>
              <a:rPr lang="en-US" sz="2000" dirty="0">
                <a:solidFill>
                  <a:srgbClr val="0070C0"/>
                </a:solidFill>
                <a:latin typeface="Tahoma" panose="020B0604030504040204" pitchFamily="34" charset="0"/>
                <a:cs typeface="Tahoma" panose="020B0604030504040204" pitchFamily="34" charset="0"/>
              </a:rPr>
              <a:t> </a:t>
            </a:r>
            <a:r>
              <a:rPr lang="en-US" sz="2000" dirty="0" err="1">
                <a:solidFill>
                  <a:srgbClr val="0070C0"/>
                </a:solidFill>
                <a:latin typeface="Tahoma" panose="020B0604030504040204" pitchFamily="34" charset="0"/>
                <a:cs typeface="Tahoma" panose="020B0604030504040204" pitchFamily="34" charset="0"/>
              </a:rPr>
              <a:t>trị</a:t>
            </a:r>
            <a:r>
              <a:rPr lang="en-US" sz="2000" dirty="0">
                <a:solidFill>
                  <a:srgbClr val="0070C0"/>
                </a:solidFill>
                <a:latin typeface="Tahoma" panose="020B0604030504040204" pitchFamily="34" charset="0"/>
                <a:cs typeface="Tahoma" panose="020B0604030504040204" pitchFamily="34" charset="0"/>
              </a:rPr>
              <a:t> </a:t>
            </a:r>
            <a:r>
              <a:rPr lang="en-US" sz="2000" dirty="0" err="1">
                <a:solidFill>
                  <a:srgbClr val="0070C0"/>
                </a:solidFill>
                <a:latin typeface="Tahoma" panose="020B0604030504040204" pitchFamily="34" charset="0"/>
                <a:cs typeface="Tahoma" panose="020B0604030504040204" pitchFamily="34" charset="0"/>
              </a:rPr>
              <a:t>cụ</a:t>
            </a:r>
            <a:r>
              <a:rPr lang="en-US" sz="2000" dirty="0">
                <a:solidFill>
                  <a:srgbClr val="0070C0"/>
                </a:solidFill>
                <a:latin typeface="Tahoma" panose="020B0604030504040204" pitchFamily="34" charset="0"/>
                <a:cs typeface="Tahoma" panose="020B0604030504040204" pitchFamily="34" charset="0"/>
              </a:rPr>
              <a:t> </a:t>
            </a:r>
            <a:r>
              <a:rPr lang="en-US" sz="2000" dirty="0" err="1">
                <a:solidFill>
                  <a:srgbClr val="0070C0"/>
                </a:solidFill>
                <a:latin typeface="Tahoma" panose="020B0604030504040204" pitchFamily="34" charset="0"/>
                <a:cs typeface="Tahoma" panose="020B0604030504040204" pitchFamily="34" charset="0"/>
              </a:rPr>
              <a:t>thể</a:t>
            </a:r>
            <a:r>
              <a:rPr lang="en-US" sz="2000" dirty="0">
                <a:solidFill>
                  <a:srgbClr val="0070C0"/>
                </a:solidFill>
                <a:latin typeface="Tahoma" panose="020B0604030504040204" pitchFamily="34" charset="0"/>
                <a:cs typeface="Tahoma" panose="020B0604030504040204" pitchFamily="34" charset="0"/>
              </a:rPr>
              <a:t> </a:t>
            </a:r>
            <a:r>
              <a:rPr lang="en-US" sz="2000" dirty="0" err="1">
                <a:solidFill>
                  <a:srgbClr val="0070C0"/>
                </a:solidFill>
                <a:latin typeface="Tahoma" panose="020B0604030504040204" pitchFamily="34" charset="0"/>
                <a:cs typeface="Tahoma" panose="020B0604030504040204" pitchFamily="34" charset="0"/>
              </a:rPr>
              <a:t>không</a:t>
            </a:r>
            <a:r>
              <a:rPr lang="en-US" sz="2000" dirty="0">
                <a:solidFill>
                  <a:srgbClr val="0070C0"/>
                </a:solidFill>
                <a:latin typeface="Tahoma" panose="020B0604030504040204" pitchFamily="34" charset="0"/>
                <a:cs typeface="Tahoma" panose="020B0604030504040204" pitchFamily="34" charset="0"/>
              </a:rPr>
              <a:t> </a:t>
            </a:r>
            <a:r>
              <a:rPr lang="en-US" sz="2000" dirty="0" err="1">
                <a:solidFill>
                  <a:srgbClr val="0070C0"/>
                </a:solidFill>
                <a:latin typeface="Tahoma" panose="020B0604030504040204" pitchFamily="34" charset="0"/>
                <a:cs typeface="Tahoma" panose="020B0604030504040204" pitchFamily="34" charset="0"/>
              </a:rPr>
              <a:t>chỉ</a:t>
            </a:r>
            <a:r>
              <a:rPr lang="en-US" sz="2000" dirty="0">
                <a:solidFill>
                  <a:srgbClr val="0070C0"/>
                </a:solidFill>
                <a:latin typeface="Tahoma" panose="020B0604030504040204" pitchFamily="34" charset="0"/>
                <a:cs typeface="Tahoma" panose="020B0604030504040204" pitchFamily="34" charset="0"/>
              </a:rPr>
              <a:t> </a:t>
            </a:r>
            <a:r>
              <a:rPr lang="en-US" sz="2000" dirty="0" err="1">
                <a:solidFill>
                  <a:srgbClr val="0070C0"/>
                </a:solidFill>
                <a:latin typeface="Tahoma" panose="020B0604030504040204" pitchFamily="34" charset="0"/>
                <a:cs typeface="Tahoma" panose="020B0604030504040204" pitchFamily="34" charset="0"/>
              </a:rPr>
              <a:t>không</a:t>
            </a:r>
            <a:r>
              <a:rPr lang="en-US" sz="2000" dirty="0">
                <a:solidFill>
                  <a:srgbClr val="0070C0"/>
                </a:solidFill>
                <a:latin typeface="Tahoma" panose="020B0604030504040204" pitchFamily="34" charset="0"/>
                <a:cs typeface="Tahoma" panose="020B0604030504040204" pitchFamily="34" charset="0"/>
              </a:rPr>
              <a:t> </a:t>
            </a:r>
            <a:r>
              <a:rPr lang="en-US" sz="2000" dirty="0" err="1">
                <a:solidFill>
                  <a:srgbClr val="0070C0"/>
                </a:solidFill>
                <a:latin typeface="Tahoma" panose="020B0604030504040204" pitchFamily="34" charset="0"/>
                <a:cs typeface="Tahoma" panose="020B0604030504040204" pitchFamily="34" charset="0"/>
              </a:rPr>
              <a:t>có</a:t>
            </a:r>
            <a:r>
              <a:rPr lang="en-US" sz="2000" dirty="0">
                <a:solidFill>
                  <a:srgbClr val="0070C0"/>
                </a:solidFill>
                <a:latin typeface="Tahoma" panose="020B0604030504040204" pitchFamily="34" charset="0"/>
                <a:cs typeface="Tahoma" panose="020B0604030504040204" pitchFamily="34" charset="0"/>
              </a:rPr>
              <a:t> </a:t>
            </a:r>
            <a:r>
              <a:rPr lang="en-US" sz="2000" dirty="0" err="1">
                <a:solidFill>
                  <a:srgbClr val="0070C0"/>
                </a:solidFill>
                <a:latin typeface="Tahoma" panose="020B0604030504040204" pitchFamily="34" charset="0"/>
                <a:cs typeface="Tahoma" panose="020B0604030504040204" pitchFamily="34" charset="0"/>
              </a:rPr>
              <a:t>tác</a:t>
            </a:r>
            <a:r>
              <a:rPr lang="en-US" sz="2000" dirty="0">
                <a:solidFill>
                  <a:srgbClr val="0070C0"/>
                </a:solidFill>
                <a:latin typeface="Tahoma" panose="020B0604030504040204" pitchFamily="34" charset="0"/>
                <a:cs typeface="Tahoma" panose="020B0604030504040204" pitchFamily="34" charset="0"/>
              </a:rPr>
              <a:t> </a:t>
            </a:r>
            <a:r>
              <a:rPr lang="en-US" sz="2000" dirty="0" err="1">
                <a:solidFill>
                  <a:srgbClr val="0070C0"/>
                </a:solidFill>
                <a:latin typeface="Tahoma" panose="020B0604030504040204" pitchFamily="34" charset="0"/>
                <a:cs typeface="Tahoma" panose="020B0604030504040204" pitchFamily="34" charset="0"/>
              </a:rPr>
              <a:t>dụng</a:t>
            </a:r>
            <a:r>
              <a:rPr lang="en-US" sz="2000" dirty="0">
                <a:solidFill>
                  <a:srgbClr val="0070C0"/>
                </a:solidFill>
                <a:latin typeface="Tahoma" panose="020B0604030504040204" pitchFamily="34" charset="0"/>
                <a:cs typeface="Tahoma" panose="020B0604030504040204" pitchFamily="34" charset="0"/>
              </a:rPr>
              <a:t> </a:t>
            </a:r>
            <a:r>
              <a:rPr lang="en-US" sz="2000" dirty="0" err="1">
                <a:solidFill>
                  <a:srgbClr val="0070C0"/>
                </a:solidFill>
                <a:latin typeface="Tahoma" panose="020B0604030504040204" pitchFamily="34" charset="0"/>
                <a:cs typeface="Tahoma" panose="020B0604030504040204" pitchFamily="34" charset="0"/>
              </a:rPr>
              <a:t>phụ</a:t>
            </a:r>
            <a:r>
              <a:rPr lang="en-US" sz="2000" dirty="0">
                <a:solidFill>
                  <a:srgbClr val="0070C0"/>
                </a:solidFill>
                <a:latin typeface="Tahoma" panose="020B0604030504040204" pitchFamily="34" charset="0"/>
                <a:cs typeface="Tahoma" panose="020B0604030504040204" pitchFamily="34" charset="0"/>
              </a:rPr>
              <a:t> </a:t>
            </a:r>
            <a:r>
              <a:rPr lang="en-US" sz="2000" dirty="0" err="1">
                <a:solidFill>
                  <a:srgbClr val="0070C0"/>
                </a:solidFill>
                <a:latin typeface="Tahoma" panose="020B0604030504040204" pitchFamily="34" charset="0"/>
                <a:cs typeface="Tahoma" panose="020B0604030504040204" pitchFamily="34" charset="0"/>
              </a:rPr>
              <a:t>mà</a:t>
            </a:r>
            <a:r>
              <a:rPr lang="en-US" sz="2000" dirty="0">
                <a:solidFill>
                  <a:srgbClr val="0070C0"/>
                </a:solidFill>
                <a:latin typeface="Tahoma" panose="020B0604030504040204" pitchFamily="34" charset="0"/>
                <a:cs typeface="Tahoma" panose="020B0604030504040204" pitchFamily="34" charset="0"/>
              </a:rPr>
              <a:t> </a:t>
            </a:r>
            <a:r>
              <a:rPr lang="en-US" sz="2000" dirty="0" err="1">
                <a:solidFill>
                  <a:srgbClr val="0070C0"/>
                </a:solidFill>
                <a:latin typeface="Tahoma" panose="020B0604030504040204" pitchFamily="34" charset="0"/>
                <a:cs typeface="Tahoma" panose="020B0604030504040204" pitchFamily="34" charset="0"/>
              </a:rPr>
              <a:t>còn</a:t>
            </a:r>
            <a:r>
              <a:rPr lang="en-US" sz="2000" dirty="0">
                <a:solidFill>
                  <a:srgbClr val="0070C0"/>
                </a:solidFill>
                <a:latin typeface="Tahoma" panose="020B0604030504040204" pitchFamily="34" charset="0"/>
                <a:cs typeface="Tahoma" panose="020B0604030504040204" pitchFamily="34" charset="0"/>
              </a:rPr>
              <a:t> </a:t>
            </a:r>
            <a:r>
              <a:rPr lang="en-US" sz="2000" dirty="0" err="1">
                <a:solidFill>
                  <a:srgbClr val="0070C0"/>
                </a:solidFill>
                <a:latin typeface="Tahoma" panose="020B0604030504040204" pitchFamily="34" charset="0"/>
                <a:cs typeface="Tahoma" panose="020B0604030504040204" pitchFamily="34" charset="0"/>
              </a:rPr>
              <a:t>không</a:t>
            </a:r>
            <a:r>
              <a:rPr lang="en-US" sz="2000" dirty="0">
                <a:solidFill>
                  <a:srgbClr val="0070C0"/>
                </a:solidFill>
                <a:latin typeface="Tahoma" panose="020B0604030504040204" pitchFamily="34" charset="0"/>
                <a:cs typeface="Tahoma" panose="020B0604030504040204" pitchFamily="34" charset="0"/>
              </a:rPr>
              <a:t> </a:t>
            </a:r>
            <a:r>
              <a:rPr lang="en-US" sz="2000" dirty="0" err="1">
                <a:solidFill>
                  <a:srgbClr val="0070C0"/>
                </a:solidFill>
                <a:latin typeface="Tahoma" panose="020B0604030504040204" pitchFamily="34" charset="0"/>
                <a:cs typeface="Tahoma" panose="020B0604030504040204" pitchFamily="34" charset="0"/>
              </a:rPr>
              <a:t>dựa</a:t>
            </a:r>
            <a:r>
              <a:rPr lang="en-US" sz="2000" dirty="0">
                <a:solidFill>
                  <a:srgbClr val="0070C0"/>
                </a:solidFill>
                <a:latin typeface="Tahoma" panose="020B0604030504040204" pitchFamily="34" charset="0"/>
                <a:cs typeface="Tahoma" panose="020B0604030504040204" pitchFamily="34" charset="0"/>
              </a:rPr>
              <a:t> </a:t>
            </a:r>
            <a:r>
              <a:rPr lang="en-US" sz="2000" dirty="0" err="1">
                <a:solidFill>
                  <a:srgbClr val="0070C0"/>
                </a:solidFill>
                <a:latin typeface="Tahoma" panose="020B0604030504040204" pitchFamily="34" charset="0"/>
                <a:cs typeface="Tahoma" panose="020B0604030504040204" pitchFamily="34" charset="0"/>
              </a:rPr>
              <a:t>vào</a:t>
            </a:r>
            <a:r>
              <a:rPr lang="en-US" sz="2000" dirty="0">
                <a:solidFill>
                  <a:srgbClr val="0070C0"/>
                </a:solidFill>
                <a:latin typeface="Tahoma" panose="020B0604030504040204" pitchFamily="34" charset="0"/>
                <a:cs typeface="Tahoma" panose="020B0604030504040204" pitchFamily="34" charset="0"/>
              </a:rPr>
              <a:t> </a:t>
            </a:r>
            <a:r>
              <a:rPr lang="en-US" sz="2000" dirty="0" err="1">
                <a:solidFill>
                  <a:srgbClr val="0070C0"/>
                </a:solidFill>
                <a:latin typeface="Tahoma" panose="020B0604030504040204" pitchFamily="34" charset="0"/>
                <a:cs typeface="Tahoma" panose="020B0604030504040204" pitchFamily="34" charset="0"/>
              </a:rPr>
              <a:t>các</a:t>
            </a:r>
            <a:r>
              <a:rPr lang="en-US" sz="2000" dirty="0">
                <a:solidFill>
                  <a:srgbClr val="0070C0"/>
                </a:solidFill>
                <a:latin typeface="Tahoma" panose="020B0604030504040204" pitchFamily="34" charset="0"/>
                <a:cs typeface="Tahoma" panose="020B0604030504040204" pitchFamily="34" charset="0"/>
              </a:rPr>
              <a:t> </a:t>
            </a:r>
            <a:r>
              <a:rPr lang="en-US" sz="2000" dirty="0" err="1">
                <a:solidFill>
                  <a:srgbClr val="0070C0"/>
                </a:solidFill>
                <a:latin typeface="Tahoma" panose="020B0604030504040204" pitchFamily="34" charset="0"/>
                <a:cs typeface="Tahoma" panose="020B0604030504040204" pitchFamily="34" charset="0"/>
              </a:rPr>
              <a:t>tác</a:t>
            </a:r>
            <a:r>
              <a:rPr lang="en-US" sz="2000" dirty="0">
                <a:solidFill>
                  <a:srgbClr val="0070C0"/>
                </a:solidFill>
                <a:latin typeface="Tahoma" panose="020B0604030504040204" pitchFamily="34" charset="0"/>
                <a:cs typeface="Tahoma" panose="020B0604030504040204" pitchFamily="34" charset="0"/>
              </a:rPr>
              <a:t> </a:t>
            </a:r>
            <a:r>
              <a:rPr lang="en-US" sz="2000" dirty="0" err="1">
                <a:solidFill>
                  <a:srgbClr val="0070C0"/>
                </a:solidFill>
                <a:latin typeface="Tahoma" panose="020B0604030504040204" pitchFamily="34" charset="0"/>
                <a:cs typeface="Tahoma" panose="020B0604030504040204" pitchFamily="34" charset="0"/>
              </a:rPr>
              <a:t>dụng</a:t>
            </a:r>
            <a:r>
              <a:rPr lang="en-US" sz="2000" dirty="0">
                <a:solidFill>
                  <a:srgbClr val="0070C0"/>
                </a:solidFill>
                <a:latin typeface="Tahoma" panose="020B0604030504040204" pitchFamily="34" charset="0"/>
                <a:cs typeface="Tahoma" panose="020B0604030504040204" pitchFamily="34" charset="0"/>
              </a:rPr>
              <a:t> </a:t>
            </a:r>
            <a:r>
              <a:rPr lang="en-US" sz="2000" dirty="0" err="1">
                <a:solidFill>
                  <a:srgbClr val="0070C0"/>
                </a:solidFill>
                <a:latin typeface="Tahoma" panose="020B0604030504040204" pitchFamily="34" charset="0"/>
                <a:cs typeface="Tahoma" panose="020B0604030504040204" pitchFamily="34" charset="0"/>
              </a:rPr>
              <a:t>phụ</a:t>
            </a:r>
            <a:r>
              <a:rPr lang="en-US" sz="2000" dirty="0">
                <a:solidFill>
                  <a:srgbClr val="0070C0"/>
                </a:solidFill>
                <a:latin typeface="Tahoma" panose="020B0604030504040204" pitchFamily="34" charset="0"/>
                <a:cs typeface="Tahoma" panose="020B0604030504040204" pitchFamily="34" charset="0"/>
              </a:rPr>
              <a:t> </a:t>
            </a:r>
            <a:r>
              <a:rPr lang="en-US" sz="2000" dirty="0" err="1">
                <a:solidFill>
                  <a:srgbClr val="0070C0"/>
                </a:solidFill>
                <a:latin typeface="Tahoma" panose="020B0604030504040204" pitchFamily="34" charset="0"/>
                <a:cs typeface="Tahoma" panose="020B0604030504040204" pitchFamily="34" charset="0"/>
              </a:rPr>
              <a:t>từ</a:t>
            </a:r>
            <a:r>
              <a:rPr lang="en-US" sz="2000" dirty="0">
                <a:solidFill>
                  <a:srgbClr val="0070C0"/>
                </a:solidFill>
                <a:latin typeface="Tahoma" panose="020B0604030504040204" pitchFamily="34" charset="0"/>
                <a:cs typeface="Tahoma" panose="020B0604030504040204" pitchFamily="34" charset="0"/>
              </a:rPr>
              <a:t> </a:t>
            </a:r>
            <a:r>
              <a:rPr lang="en-US" sz="2000" dirty="0" err="1">
                <a:solidFill>
                  <a:srgbClr val="0070C0"/>
                </a:solidFill>
                <a:latin typeface="Tahoma" panose="020B0604030504040204" pitchFamily="34" charset="0"/>
                <a:cs typeface="Tahoma" panose="020B0604030504040204" pitchFamily="34" charset="0"/>
              </a:rPr>
              <a:t>mã</a:t>
            </a:r>
            <a:r>
              <a:rPr lang="en-US" sz="2000" dirty="0">
                <a:solidFill>
                  <a:srgbClr val="0070C0"/>
                </a:solidFill>
                <a:latin typeface="Tahoma" panose="020B0604030504040204" pitchFamily="34" charset="0"/>
                <a:cs typeface="Tahoma" panose="020B0604030504040204" pitchFamily="34" charset="0"/>
              </a:rPr>
              <a:t> </a:t>
            </a:r>
            <a:r>
              <a:rPr lang="en-US" sz="2000" dirty="0" err="1">
                <a:solidFill>
                  <a:srgbClr val="0070C0"/>
                </a:solidFill>
                <a:latin typeface="Tahoma" panose="020B0604030504040204" pitchFamily="34" charset="0"/>
                <a:cs typeface="Tahoma" panose="020B0604030504040204" pitchFamily="34" charset="0"/>
              </a:rPr>
              <a:t>khác</a:t>
            </a:r>
            <a:r>
              <a:rPr lang="en-US" sz="2000" dirty="0">
                <a:solidFill>
                  <a:srgbClr val="0070C0"/>
                </a:solidFill>
                <a:latin typeface="Tahoma" panose="020B0604030504040204" pitchFamily="34" charset="0"/>
                <a:cs typeface="Tahoma" panose="020B0604030504040204" pitchFamily="34" charset="0"/>
              </a:rPr>
              <a:t>, </a:t>
            </a:r>
            <a:r>
              <a:rPr lang="en-US" sz="2000" dirty="0" err="1">
                <a:solidFill>
                  <a:srgbClr val="0070C0"/>
                </a:solidFill>
                <a:latin typeface="Tahoma" panose="020B0604030504040204" pitchFamily="34" charset="0"/>
                <a:cs typeface="Tahoma" panose="020B0604030504040204" pitchFamily="34" charset="0"/>
              </a:rPr>
              <a:t>ví</a:t>
            </a:r>
            <a:r>
              <a:rPr lang="en-US" sz="2000" dirty="0">
                <a:solidFill>
                  <a:srgbClr val="0070C0"/>
                </a:solidFill>
                <a:latin typeface="Tahoma" panose="020B0604030504040204" pitchFamily="34" charset="0"/>
                <a:cs typeface="Tahoma" panose="020B0604030504040204" pitchFamily="34" charset="0"/>
              </a:rPr>
              <a:t> </a:t>
            </a:r>
            <a:r>
              <a:rPr lang="en-US" sz="2000" dirty="0" err="1">
                <a:solidFill>
                  <a:srgbClr val="0070C0"/>
                </a:solidFill>
                <a:latin typeface="Tahoma" panose="020B0604030504040204" pitchFamily="34" charset="0"/>
                <a:cs typeface="Tahoma" panose="020B0604030504040204" pitchFamily="34" charset="0"/>
              </a:rPr>
              <a:t>dụ</a:t>
            </a:r>
            <a:r>
              <a:rPr lang="en-US" sz="2000" dirty="0">
                <a:solidFill>
                  <a:srgbClr val="0070C0"/>
                </a:solidFill>
                <a:latin typeface="Tahoma" panose="020B0604030504040204" pitchFamily="34" charset="0"/>
                <a:cs typeface="Tahoma" panose="020B0604030504040204" pitchFamily="34" charset="0"/>
              </a:rPr>
              <a:t>, </a:t>
            </a:r>
            <a:r>
              <a:rPr lang="en-US" sz="2000" dirty="0" err="1">
                <a:solidFill>
                  <a:srgbClr val="0070C0"/>
                </a:solidFill>
                <a:latin typeface="Tahoma" panose="020B0604030504040204" pitchFamily="34" charset="0"/>
                <a:cs typeface="Tahoma" panose="020B0604030504040204" pitchFamily="34" charset="0"/>
              </a:rPr>
              <a:t>nó</a:t>
            </a:r>
            <a:r>
              <a:rPr lang="en-US" sz="2000" dirty="0">
                <a:solidFill>
                  <a:srgbClr val="0070C0"/>
                </a:solidFill>
                <a:latin typeface="Tahoma" panose="020B0604030504040204" pitchFamily="34" charset="0"/>
                <a:cs typeface="Tahoma" panose="020B0604030504040204" pitchFamily="34" charset="0"/>
              </a:rPr>
              <a:t> </a:t>
            </a:r>
            <a:r>
              <a:rPr lang="en-US" sz="2000" dirty="0" err="1">
                <a:solidFill>
                  <a:srgbClr val="0070C0"/>
                </a:solidFill>
                <a:latin typeface="Tahoma" panose="020B0604030504040204" pitchFamily="34" charset="0"/>
                <a:cs typeface="Tahoma" panose="020B0604030504040204" pitchFamily="34" charset="0"/>
              </a:rPr>
              <a:t>không</a:t>
            </a:r>
            <a:r>
              <a:rPr lang="en-US" sz="2000" dirty="0">
                <a:solidFill>
                  <a:srgbClr val="0070C0"/>
                </a:solidFill>
                <a:latin typeface="Tahoma" panose="020B0604030504040204" pitchFamily="34" charset="0"/>
                <a:cs typeface="Tahoma" panose="020B0604030504040204" pitchFamily="34" charset="0"/>
              </a:rPr>
              <a:t> </a:t>
            </a:r>
            <a:r>
              <a:rPr lang="en-US" sz="2000" dirty="0" err="1">
                <a:solidFill>
                  <a:srgbClr val="0070C0"/>
                </a:solidFill>
                <a:latin typeface="Tahoma" panose="020B0604030504040204" pitchFamily="34" charset="0"/>
                <a:cs typeface="Tahoma" panose="020B0604030504040204" pitchFamily="34" charset="0"/>
              </a:rPr>
              <a:t>đọc</a:t>
            </a:r>
            <a:r>
              <a:rPr lang="en-US" sz="2000" dirty="0">
                <a:solidFill>
                  <a:srgbClr val="0070C0"/>
                </a:solidFill>
                <a:latin typeface="Tahoma" panose="020B0604030504040204" pitchFamily="34" charset="0"/>
                <a:cs typeface="Tahoma" panose="020B0604030504040204" pitchFamily="34" charset="0"/>
              </a:rPr>
              <a:t> </a:t>
            </a:r>
            <a:r>
              <a:rPr lang="en-US" sz="2000" dirty="0" err="1">
                <a:solidFill>
                  <a:srgbClr val="0070C0"/>
                </a:solidFill>
                <a:latin typeface="Tahoma" panose="020B0604030504040204" pitchFamily="34" charset="0"/>
                <a:cs typeface="Tahoma" panose="020B0604030504040204" pitchFamily="34" charset="0"/>
              </a:rPr>
              <a:t>các</a:t>
            </a:r>
            <a:r>
              <a:rPr lang="en-US" sz="2000" dirty="0">
                <a:solidFill>
                  <a:srgbClr val="0070C0"/>
                </a:solidFill>
                <a:latin typeface="Tahoma" panose="020B0604030504040204" pitchFamily="34" charset="0"/>
                <a:cs typeface="Tahoma" panose="020B0604030504040204" pitchFamily="34" charset="0"/>
              </a:rPr>
              <a:t> </a:t>
            </a:r>
            <a:r>
              <a:rPr lang="en-US" sz="2000" dirty="0" smtClean="0">
                <a:solidFill>
                  <a:srgbClr val="0070C0"/>
                </a:solidFill>
                <a:latin typeface="Tahoma" panose="020B0604030504040204" pitchFamily="34" charset="0"/>
                <a:cs typeface="Tahoma" panose="020B0604030504040204" pitchFamily="34" charset="0"/>
              </a:rPr>
              <a:t>global biding </a:t>
            </a:r>
            <a:r>
              <a:rPr lang="en-US" sz="2000" dirty="0" err="1" smtClean="0">
                <a:solidFill>
                  <a:srgbClr val="0070C0"/>
                </a:solidFill>
                <a:latin typeface="Tahoma" panose="020B0604030504040204" pitchFamily="34" charset="0"/>
                <a:cs typeface="Tahoma" panose="020B0604030504040204" pitchFamily="34" charset="0"/>
              </a:rPr>
              <a:t>mà</a:t>
            </a:r>
            <a:r>
              <a:rPr lang="en-US" sz="2000" dirty="0" smtClean="0">
                <a:solidFill>
                  <a:srgbClr val="0070C0"/>
                </a:solidFill>
                <a:latin typeface="Tahoma" panose="020B0604030504040204" pitchFamily="34" charset="0"/>
                <a:cs typeface="Tahoma" panose="020B0604030504040204" pitchFamily="34" charset="0"/>
              </a:rPr>
              <a:t> </a:t>
            </a:r>
            <a:r>
              <a:rPr lang="en-US" sz="2000" dirty="0" err="1">
                <a:solidFill>
                  <a:srgbClr val="0070C0"/>
                </a:solidFill>
                <a:latin typeface="Tahoma" panose="020B0604030504040204" pitchFamily="34" charset="0"/>
                <a:cs typeface="Tahoma" panose="020B0604030504040204" pitchFamily="34" charset="0"/>
              </a:rPr>
              <a:t>giá</a:t>
            </a:r>
            <a:r>
              <a:rPr lang="en-US" sz="2000" dirty="0">
                <a:solidFill>
                  <a:srgbClr val="0070C0"/>
                </a:solidFill>
                <a:latin typeface="Tahoma" panose="020B0604030504040204" pitchFamily="34" charset="0"/>
                <a:cs typeface="Tahoma" panose="020B0604030504040204" pitchFamily="34" charset="0"/>
              </a:rPr>
              <a:t> </a:t>
            </a:r>
            <a:r>
              <a:rPr lang="en-US" sz="2000" dirty="0" err="1">
                <a:solidFill>
                  <a:srgbClr val="0070C0"/>
                </a:solidFill>
                <a:latin typeface="Tahoma" panose="020B0604030504040204" pitchFamily="34" charset="0"/>
                <a:cs typeface="Tahoma" panose="020B0604030504040204" pitchFamily="34" charset="0"/>
              </a:rPr>
              <a:t>trị</a:t>
            </a:r>
            <a:r>
              <a:rPr lang="en-US" sz="2000" dirty="0">
                <a:solidFill>
                  <a:srgbClr val="0070C0"/>
                </a:solidFill>
                <a:latin typeface="Tahoma" panose="020B0604030504040204" pitchFamily="34" charset="0"/>
                <a:cs typeface="Tahoma" panose="020B0604030504040204" pitchFamily="34" charset="0"/>
              </a:rPr>
              <a:t> </a:t>
            </a:r>
            <a:r>
              <a:rPr lang="en-US" sz="2000" dirty="0" err="1">
                <a:solidFill>
                  <a:srgbClr val="0070C0"/>
                </a:solidFill>
                <a:latin typeface="Tahoma" panose="020B0604030504040204" pitchFamily="34" charset="0"/>
                <a:cs typeface="Tahoma" panose="020B0604030504040204" pitchFamily="34" charset="0"/>
              </a:rPr>
              <a:t>có</a:t>
            </a:r>
            <a:r>
              <a:rPr lang="en-US" sz="2000" dirty="0">
                <a:solidFill>
                  <a:srgbClr val="0070C0"/>
                </a:solidFill>
                <a:latin typeface="Tahoma" panose="020B0604030504040204" pitchFamily="34" charset="0"/>
                <a:cs typeface="Tahoma" panose="020B0604030504040204" pitchFamily="34" charset="0"/>
              </a:rPr>
              <a:t> </a:t>
            </a:r>
            <a:r>
              <a:rPr lang="en-US" sz="2000" dirty="0" err="1">
                <a:solidFill>
                  <a:srgbClr val="0070C0"/>
                </a:solidFill>
                <a:latin typeface="Tahoma" panose="020B0604030504040204" pitchFamily="34" charset="0"/>
                <a:cs typeface="Tahoma" panose="020B0604030504040204" pitchFamily="34" charset="0"/>
              </a:rPr>
              <a:t>thể</a:t>
            </a:r>
            <a:r>
              <a:rPr lang="en-US" sz="2000" dirty="0">
                <a:solidFill>
                  <a:srgbClr val="0070C0"/>
                </a:solidFill>
                <a:latin typeface="Tahoma" panose="020B0604030504040204" pitchFamily="34" charset="0"/>
                <a:cs typeface="Tahoma" panose="020B0604030504040204" pitchFamily="34" charset="0"/>
              </a:rPr>
              <a:t> </a:t>
            </a:r>
            <a:r>
              <a:rPr lang="en-US" sz="2000" dirty="0" err="1">
                <a:solidFill>
                  <a:srgbClr val="0070C0"/>
                </a:solidFill>
                <a:latin typeface="Tahoma" panose="020B0604030504040204" pitchFamily="34" charset="0"/>
                <a:cs typeface="Tahoma" panose="020B0604030504040204" pitchFamily="34" charset="0"/>
              </a:rPr>
              <a:t>thay</a:t>
            </a:r>
            <a:r>
              <a:rPr lang="en-US" sz="2000" dirty="0">
                <a:solidFill>
                  <a:srgbClr val="0070C0"/>
                </a:solidFill>
                <a:latin typeface="Tahoma" panose="020B0604030504040204" pitchFamily="34" charset="0"/>
                <a:cs typeface="Tahoma" panose="020B0604030504040204" pitchFamily="34" charset="0"/>
              </a:rPr>
              <a:t> </a:t>
            </a:r>
            <a:r>
              <a:rPr lang="en-US" sz="2000" dirty="0" err="1">
                <a:solidFill>
                  <a:srgbClr val="0070C0"/>
                </a:solidFill>
                <a:latin typeface="Tahoma" panose="020B0604030504040204" pitchFamily="34" charset="0"/>
                <a:cs typeface="Tahoma" panose="020B0604030504040204" pitchFamily="34" charset="0"/>
              </a:rPr>
              <a:t>đổi</a:t>
            </a:r>
            <a:r>
              <a:rPr lang="en-US" sz="2000" dirty="0">
                <a:solidFill>
                  <a:srgbClr val="0070C0"/>
                </a:solidFill>
                <a:latin typeface="Tahoma" panose="020B0604030504040204" pitchFamily="34" charset="0"/>
                <a:cs typeface="Tahoma" panose="020B0604030504040204" pitchFamily="34" charset="0"/>
              </a:rPr>
              <a: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91914436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520</TotalTime>
  <Words>418</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Century Gothic</vt:lpstr>
      <vt:lpstr>Arial</vt:lpstr>
      <vt:lpstr>Calibri</vt:lpstr>
      <vt:lpstr>Tahoma</vt:lpstr>
      <vt:lpstr>Wingdings 3</vt:lpstr>
      <vt:lpstr>Wisp</vt:lpstr>
      <vt:lpstr>Closure</vt:lpstr>
      <vt:lpstr>Ví dụ : Ta khởi tạo 1 function có tên là numberGenerator không có tham số truyền vào. Trong hàm trên ta thêm 1 hàm khác có tên checkNumber. Và kết quả trả về là 2 chứ không phải 1. Vì checkNumber có thể sử dụng biến num được khai báo trong hàm numberGenerator để in ra log thậm chí sau khi hàm numberGenerator đã trả về (return). </vt:lpstr>
      <vt:lpstr>Recursion </vt:lpstr>
      <vt:lpstr>PowerPoint Presentation</vt:lpstr>
      <vt:lpstr>PowerPoint Presentation</vt:lpstr>
      <vt:lpstr>The benefits of recursion </vt:lpstr>
      <vt:lpstr>Growing Functions</vt:lpstr>
      <vt:lpstr>The concept behind function ?</vt:lpstr>
      <vt:lpstr>Functions and Side effect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FLOAT</dc:title>
  <dc:creator>Su Noir</dc:creator>
  <cp:lastModifiedBy>Su Noir</cp:lastModifiedBy>
  <cp:revision>33</cp:revision>
  <dcterms:created xsi:type="dcterms:W3CDTF">2018-12-18T03:34:42Z</dcterms:created>
  <dcterms:modified xsi:type="dcterms:W3CDTF">2018-12-26T06:28:52Z</dcterms:modified>
</cp:coreProperties>
</file>