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6" r:id="rId4"/>
    <p:sldId id="267" r:id="rId5"/>
    <p:sldId id="268" r:id="rId6"/>
    <p:sldId id="269" r:id="rId7"/>
    <p:sldId id="270" r:id="rId8"/>
    <p:sldId id="272" r:id="rId9"/>
    <p:sldId id="273" r:id="rId10"/>
    <p:sldId id="274" r:id="rId11"/>
    <p:sldId id="275" r:id="rId12"/>
    <p:sldId id="276" r:id="rId13"/>
    <p:sldId id="277" r:id="rId14"/>
    <p:sldId id="278" r:id="rId15"/>
    <p:sldId id="280" r:id="rId16"/>
    <p:sldId id="27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ACEA1-0C53-4753-9488-7183603B2172}"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F90C8-C6B9-4C1E-9D1C-7759493D4E5F}" type="slidenum">
              <a:rPr lang="en-US" smtClean="0"/>
              <a:t>‹#›</a:t>
            </a:fld>
            <a:endParaRPr lang="en-US"/>
          </a:p>
        </p:txBody>
      </p:sp>
    </p:spTree>
    <p:extLst>
      <p:ext uri="{BB962C8B-B14F-4D97-AF65-F5344CB8AC3E}">
        <p14:creationId xmlns:p14="http://schemas.microsoft.com/office/powerpoint/2010/main" val="148804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99E8-AA47-4A26-BD50-C3EB66CDD602}"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BDF42E-6C07-47DA-B210-3A2416BB66EE}"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B3ED9-EE5D-4AFB-A4B6-6472E86FED65}"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D2636CC-925D-4F44-9137-9955F89E367F}"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F26D20-1B6E-4ADB-B31D-DCDC3FF029D7}"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2F0A935-361E-4268-A9BA-EA6857BD6140}"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F3AEB-DC9A-404C-8B00-2E2B0AE31694}"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E27A51-62DC-4F05-8C5D-086896C5ED64}"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88C56D-82AE-4750-9696-7B7F5C6BEDE3}"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DF904-AF05-45D4-B252-48E9A9FF0CA1}" type="datetime1">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8D056C-18C6-4CC7-8E79-4837BA557E7C}"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F7E9DE-6E11-473C-9D16-DEEBD34EC4F9}" type="datetime1">
              <a:rPr lang="en-US" smtClean="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462559-EFF8-47C3-A079-9F379609616B}" type="datetime1">
              <a:rPr lang="en-US" smtClean="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80AC13-0313-4CA5-9D53-A32A8993F664}" type="datetime1">
              <a:rPr lang="en-US" smtClean="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4612B-26F2-422E-87F5-A869B046C22F}"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09BA5-D9A6-4AE7-821E-69E05C354EBF}" type="datetime1">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DE3B5C-3A33-414F-8B09-339D2546B96D}" type="datetime1">
              <a:rPr lang="en-US" smtClean="0"/>
              <a:t>1/30/2019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8387" y="-215660"/>
            <a:ext cx="9627080" cy="1857506"/>
          </a:xfrm>
        </p:spPr>
        <p:txBody>
          <a:bodyPr>
            <a:normAutofit/>
          </a:bodyPr>
          <a:lstStyle/>
          <a:p>
            <a:pPr algn="ctr"/>
            <a:r>
              <a:rPr lang="en-US" sz="4000" dirty="0"/>
              <a:t>Get Started with Debugging JavaScript in Chrome </a:t>
            </a:r>
            <a:r>
              <a:rPr lang="en-US" sz="4000" dirty="0" err="1"/>
              <a:t>DevTools</a:t>
            </a:r>
            <a:endParaRPr lang="en-US" sz="40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049" y="2373365"/>
            <a:ext cx="5861150" cy="3296897"/>
          </a:xfrm>
          <a:prstGeom prst="rect">
            <a:avLst/>
          </a:prstGeom>
        </p:spPr>
      </p:pic>
    </p:spTree>
    <p:extLst>
      <p:ext uri="{BB962C8B-B14F-4D97-AF65-F5344CB8AC3E}">
        <p14:creationId xmlns:p14="http://schemas.microsoft.com/office/powerpoint/2010/main" val="2793158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7" name="Subtitle 3"/>
          <p:cNvSpPr txBox="1">
            <a:spLocks/>
          </p:cNvSpPr>
          <p:nvPr/>
        </p:nvSpPr>
        <p:spPr>
          <a:xfrm>
            <a:off x="3149051" y="623809"/>
            <a:ext cx="8915399" cy="43795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7 </a:t>
            </a:r>
            <a:r>
              <a:rPr lang="en-US" sz="3000" spc="100" dirty="0">
                <a:solidFill>
                  <a:srgbClr val="0070C0"/>
                </a:solidFill>
                <a:latin typeface="Arial" panose="020B0604020202020204" pitchFamily="34" charset="0"/>
                <a:ea typeface="Gadugi" panose="020B0502040204020203" pitchFamily="34" charset="0"/>
                <a:cs typeface="Arial" panose="020B0604020202020204" pitchFamily="34" charset="0"/>
              </a:rPr>
              <a:t>: </a:t>
            </a:r>
            <a:r>
              <a:rPr lang="en-US" sz="3200" dirty="0" smtClean="0">
                <a:solidFill>
                  <a:srgbClr val="0070C0"/>
                </a:solidFill>
              </a:rPr>
              <a:t>Apply a fix</a:t>
            </a:r>
            <a:endPar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1: </a:t>
            </a:r>
            <a:r>
              <a:rPr lang="en-US" altLang="en-US" sz="2000" dirty="0">
                <a:solidFill>
                  <a:srgbClr val="212121"/>
                </a:solidFill>
                <a:latin typeface="Arial" panose="020B0604020202020204" pitchFamily="34" charset="0"/>
                <a:ea typeface="Roboto"/>
              </a:rPr>
              <a:t>Click </a:t>
            </a:r>
            <a:r>
              <a:rPr lang="en-US" altLang="en-US" sz="2000" b="1" dirty="0">
                <a:solidFill>
                  <a:srgbClr val="212121"/>
                </a:solidFill>
                <a:latin typeface="Arial" panose="020B0604020202020204" pitchFamily="34" charset="0"/>
                <a:ea typeface="Roboto"/>
              </a:rPr>
              <a:t>Resume script execution</a:t>
            </a: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2: Edit code.</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3: Ctrl + S</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4</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altLang="en-US" sz="2000" b="1" dirty="0">
                <a:solidFill>
                  <a:srgbClr val="212121"/>
                </a:solidFill>
                <a:latin typeface="Arial" panose="020B0604020202020204" pitchFamily="34" charset="0"/>
                <a:ea typeface="Roboto"/>
              </a:rPr>
              <a:t>Deactivate breakpoints </a:t>
            </a:r>
            <a:r>
              <a:rPr lang="en-US" sz="2000" spc="100" dirty="0">
                <a:latin typeface="Arial" panose="020B0604020202020204" pitchFamily="34" charset="0"/>
                <a:ea typeface="Gadugi" panose="020B0502040204020203" pitchFamily="34" charset="0"/>
                <a:cs typeface="Arial" panose="020B0604020202020204" pitchFamily="34" charset="0"/>
              </a:rPr>
              <a:t>			</a:t>
            </a: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5: </a:t>
            </a:r>
            <a:r>
              <a:rPr lang="en-US" sz="2000" dirty="0"/>
              <a:t>Try out the demo with different values</a:t>
            </a:r>
            <a:endParaRPr lang="en-US" sz="2000" spc="100" dirty="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sp>
        <p:nvSpPr>
          <p:cNvPr id="2" name="Rectangle 1"/>
          <p:cNvSpPr>
            <a:spLocks noChangeArrowheads="1"/>
          </p:cNvSpPr>
          <p:nvPr/>
        </p:nvSpPr>
        <p:spPr bwMode="auto">
          <a:xfrm>
            <a:off x="3252158" y="5227132"/>
            <a:ext cx="3289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12121"/>
                </a:solidFill>
                <a:effectLst/>
                <a:latin typeface="Arial" panose="020B0604020202020204" pitchFamily="34" charset="0"/>
                <a:ea typeface="Roboto"/>
              </a:rPr>
              <a:t> </a:t>
            </a:r>
            <a:r>
              <a:rPr kumimoji="0" lang="en-US" altLang="en-US" sz="8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2" descr="Resume script&#10;   exec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8694467" y="1630391"/>
            <a:ext cx="289272" cy="2718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eactivate&#10;   breakpo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8280" y="3330358"/>
            <a:ext cx="438988" cy="39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70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2967487" y="1984075"/>
            <a:ext cx="8980098" cy="1015663"/>
          </a:xfrm>
          <a:prstGeom prst="rect">
            <a:avLst/>
          </a:prstGeom>
          <a:noFill/>
        </p:spPr>
        <p:txBody>
          <a:bodyPr wrap="square" rtlCol="0">
            <a:spAutoFit/>
          </a:bodyPr>
          <a:lstStyle/>
          <a:p>
            <a:r>
              <a:rPr lang="en-US" sz="2000" dirty="0" smtClean="0">
                <a:solidFill>
                  <a:srgbClr val="FF0000"/>
                </a:solidFill>
                <a:latin typeface="Arial" panose="020B0604020202020204" pitchFamily="34" charset="0"/>
                <a:cs typeface="Arial" panose="020B0604020202020204" pitchFamily="34" charset="0"/>
              </a:rPr>
              <a:t>1 - Debugger</a:t>
            </a:r>
            <a:r>
              <a:rPr lang="en-US" sz="2000" dirty="0" smtClean="0">
                <a:latin typeface="Arial" panose="020B0604020202020204" pitchFamily="34" charset="0"/>
                <a:cs typeface="Arial" panose="020B0604020202020204" pitchFamily="34" charset="0"/>
              </a:rPr>
              <a:t> :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một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chạy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ta 					</a:t>
            </a:r>
            <a:r>
              <a:rPr lang="en-US" sz="2000" dirty="0" err="1" smtClean="0">
                <a:latin typeface="Arial" panose="020B0604020202020204" pitchFamily="34" charset="0"/>
                <a:cs typeface="Arial" panose="020B0604020202020204" pitchFamily="34" charset="0"/>
              </a:rPr>
              <a:t>theo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từng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dòng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chỉ</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cho</a:t>
            </a:r>
            <a:r>
              <a:rPr lang="en-US" sz="2000" dirty="0" smtClean="0">
                <a:latin typeface="Arial" panose="020B0604020202020204" pitchFamily="34" charset="0"/>
                <a:cs typeface="Arial" panose="020B0604020202020204" pitchFamily="34" charset="0"/>
              </a:rPr>
              <a:t> ta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máy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tính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nhìn</a:t>
            </a:r>
            <a:r>
              <a:rPr lang="en-US" sz="2000" dirty="0" smtClean="0">
                <a:latin typeface="Arial" panose="020B0604020202020204" pitchFamily="34" charset="0"/>
                <a:cs typeface="Arial" panose="020B0604020202020204" pitchFamily="34" charset="0"/>
              </a:rPr>
              <a:t> code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ta 				</a:t>
            </a:r>
            <a:r>
              <a:rPr lang="en-US" sz="2000" dirty="0" err="1" smtClean="0">
                <a:latin typeface="Arial" panose="020B0604020202020204" pitchFamily="34" charset="0"/>
                <a:cs typeface="Arial" panose="020B0604020202020204" pitchFamily="34" charset="0"/>
              </a:rPr>
              <a:t>như</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thế</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nào</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16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p:cNvSpPr txBox="1"/>
          <p:nvPr/>
        </p:nvSpPr>
        <p:spPr>
          <a:xfrm>
            <a:off x="2751826" y="697922"/>
            <a:ext cx="9440174" cy="4801314"/>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2</a:t>
            </a:r>
            <a:r>
              <a:rPr lang="en-US" dirty="0" smtClean="0">
                <a:solidFill>
                  <a:srgbClr val="FF0000"/>
                </a:solidFill>
                <a:latin typeface="Arial" panose="020B0604020202020204" pitchFamily="34" charset="0"/>
                <a:cs typeface="Arial" panose="020B0604020202020204" pitchFamily="34" charset="0"/>
              </a:rPr>
              <a:t> – Process to debug an app</a:t>
            </a:r>
            <a:r>
              <a:rPr lang="en-US" dirty="0" smtClean="0">
                <a:latin typeface="Arial" panose="020B0604020202020204" pitchFamily="34" charset="0"/>
                <a:cs typeface="Arial" panose="020B0604020202020204" pitchFamily="34" charset="0"/>
              </a:rPr>
              <a:t> :   </a:t>
            </a:r>
          </a:p>
          <a:p>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debug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lặp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lặp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ta </a:t>
            </a:r>
            <a:r>
              <a:rPr lang="en-US" dirty="0" err="1" smtClean="0">
                <a:latin typeface="Arial" panose="020B0604020202020204" pitchFamily="34" charset="0"/>
                <a:cs typeface="Arial" panose="020B0604020202020204" pitchFamily="34" charset="0"/>
              </a:rPr>
              <a:t>thường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chuỗi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lệnh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1 - </a:t>
            </a:r>
            <a:r>
              <a:rPr lang="vi-VN" dirty="0" smtClean="0">
                <a:latin typeface="Arial" panose="020B0604020202020204" pitchFamily="34" charset="0"/>
                <a:cs typeface="Arial" panose="020B0604020202020204" pitchFamily="34" charset="0"/>
              </a:rPr>
              <a:t>Đặt </a:t>
            </a:r>
            <a:r>
              <a:rPr lang="vi-VN" dirty="0">
                <a:latin typeface="Arial" panose="020B0604020202020204" pitchFamily="34" charset="0"/>
                <a:cs typeface="Arial" panose="020B0604020202020204" pitchFamily="34" charset="0"/>
              </a:rPr>
              <a:t>điểm dừng</a:t>
            </a:r>
          </a:p>
          <a:p>
            <a:r>
              <a:rPr lang="en-US" dirty="0" smtClean="0">
                <a:latin typeface="Arial" panose="020B0604020202020204" pitchFamily="34" charset="0"/>
                <a:cs typeface="Arial" panose="020B0604020202020204" pitchFamily="34" charset="0"/>
              </a:rPr>
              <a:t>	2 - </a:t>
            </a:r>
            <a:r>
              <a:rPr lang="vi-VN" dirty="0" smtClean="0">
                <a:latin typeface="Arial" panose="020B0604020202020204" pitchFamily="34" charset="0"/>
                <a:cs typeface="Arial" panose="020B0604020202020204" pitchFamily="34" charset="0"/>
              </a:rPr>
              <a:t>Chạy </a:t>
            </a:r>
            <a:r>
              <a:rPr lang="vi-VN" dirty="0">
                <a:latin typeface="Arial" panose="020B0604020202020204" pitchFamily="34" charset="0"/>
                <a:cs typeface="Arial" panose="020B0604020202020204" pitchFamily="34" charset="0"/>
              </a:rPr>
              <a:t>chương trình thông qua trình gỡ lỗi</a:t>
            </a:r>
          </a:p>
          <a:p>
            <a:r>
              <a:rPr lang="en-US" dirty="0" smtClean="0">
                <a:latin typeface="Arial" panose="020B0604020202020204" pitchFamily="34" charset="0"/>
                <a:cs typeface="Arial" panose="020B0604020202020204" pitchFamily="34" charset="0"/>
              </a:rPr>
              <a:t>	3 - </a:t>
            </a:r>
            <a:r>
              <a:rPr lang="vi-VN" dirty="0" smtClean="0">
                <a:latin typeface="Arial" panose="020B0604020202020204" pitchFamily="34" charset="0"/>
                <a:cs typeface="Arial" panose="020B0604020202020204" pitchFamily="34" charset="0"/>
              </a:rPr>
              <a:t>Nhìn </a:t>
            </a:r>
            <a:r>
              <a:rPr lang="vi-VN" dirty="0">
                <a:latin typeface="Arial" panose="020B0604020202020204" pitchFamily="34" charset="0"/>
                <a:cs typeface="Arial" panose="020B0604020202020204" pitchFamily="34" charset="0"/>
              </a:rPr>
              <a:t>vào kết quả của các biến liên quan đến hàm hiện tại. (Nhìn vào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trạng thái" của chương trình.)</a:t>
            </a:r>
          </a:p>
          <a:p>
            <a:r>
              <a:rPr lang="en-US" dirty="0" smtClean="0">
                <a:latin typeface="Arial" panose="020B0604020202020204" pitchFamily="34" charset="0"/>
                <a:cs typeface="Arial" panose="020B0604020202020204" pitchFamily="34" charset="0"/>
              </a:rPr>
              <a:t>	4 -</a:t>
            </a:r>
            <a:r>
              <a:rPr lang="vi-VN" dirty="0" smtClean="0">
                <a:latin typeface="Arial" panose="020B0604020202020204" pitchFamily="34" charset="0"/>
                <a:cs typeface="Arial" panose="020B0604020202020204" pitchFamily="34" charset="0"/>
              </a:rPr>
              <a:t>Nếu </a:t>
            </a:r>
            <a:r>
              <a:rPr lang="vi-VN" dirty="0">
                <a:latin typeface="Arial" panose="020B0604020202020204" pitchFamily="34" charset="0"/>
                <a:cs typeface="Arial" panose="020B0604020202020204" pitchFamily="34" charset="0"/>
              </a:rPr>
              <a:t>mọi thứ có vẻ tốt:</a:t>
            </a:r>
          </a:p>
          <a:p>
            <a:r>
              <a:rPr lang="en-US" dirty="0" smtClean="0">
                <a:latin typeface="Arial" panose="020B0604020202020204" pitchFamily="34" charset="0"/>
                <a:cs typeface="Arial" panose="020B0604020202020204" pitchFamily="34" charset="0"/>
              </a:rPr>
              <a:t>		1 - </a:t>
            </a:r>
            <a:r>
              <a:rPr lang="vi-VN" dirty="0" smtClean="0">
                <a:latin typeface="Arial" panose="020B0604020202020204" pitchFamily="34" charset="0"/>
                <a:cs typeface="Arial" panose="020B0604020202020204" pitchFamily="34" charset="0"/>
              </a:rPr>
              <a:t>Quyết </a:t>
            </a:r>
            <a:r>
              <a:rPr lang="vi-VN" dirty="0">
                <a:latin typeface="Arial" panose="020B0604020202020204" pitchFamily="34" charset="0"/>
                <a:cs typeface="Arial" panose="020B0604020202020204" pitchFamily="34" charset="0"/>
              </a:rPr>
              <a:t>định rằng bạn cần tiếp tục đi</a:t>
            </a:r>
          </a:p>
          <a:p>
            <a:r>
              <a:rPr lang="en-US" dirty="0" smtClean="0">
                <a:latin typeface="Arial" panose="020B0604020202020204" pitchFamily="34" charset="0"/>
                <a:cs typeface="Arial" panose="020B0604020202020204" pitchFamily="34" charset="0"/>
              </a:rPr>
              <a:t>		2 - </a:t>
            </a:r>
            <a:r>
              <a:rPr lang="vi-VN" dirty="0" smtClean="0">
                <a:latin typeface="Arial" panose="020B0604020202020204" pitchFamily="34" charset="0"/>
                <a:cs typeface="Arial" panose="020B0604020202020204" pitchFamily="34" charset="0"/>
              </a:rPr>
              <a:t>"Tiếp </a:t>
            </a:r>
            <a:r>
              <a:rPr lang="vi-VN" dirty="0">
                <a:latin typeface="Arial" panose="020B0604020202020204" pitchFamily="34" charset="0"/>
                <a:cs typeface="Arial" panose="020B0604020202020204" pitchFamily="34" charset="0"/>
              </a:rPr>
              <a:t>tục" chương trình</a:t>
            </a:r>
          </a:p>
          <a:p>
            <a:r>
              <a:rPr lang="en-US" dirty="0" smtClean="0">
                <a:latin typeface="Arial" panose="020B0604020202020204" pitchFamily="34" charset="0"/>
                <a:cs typeface="Arial" panose="020B0604020202020204" pitchFamily="34" charset="0"/>
              </a:rPr>
              <a:t>		3 - </a:t>
            </a:r>
            <a:r>
              <a:rPr lang="vi-VN" dirty="0" smtClean="0">
                <a:latin typeface="Arial" panose="020B0604020202020204" pitchFamily="34" charset="0"/>
                <a:cs typeface="Arial" panose="020B0604020202020204" pitchFamily="34" charset="0"/>
              </a:rPr>
              <a:t>Chương </a:t>
            </a:r>
            <a:r>
              <a:rPr lang="vi-VN" dirty="0">
                <a:latin typeface="Arial" panose="020B0604020202020204" pitchFamily="34" charset="0"/>
                <a:cs typeface="Arial" panose="020B0604020202020204" pitchFamily="34" charset="0"/>
              </a:rPr>
              <a:t>trình sẽ dừng ở một điểm dừng khác (hoặc cùng một điểm).</a:t>
            </a:r>
          </a:p>
          <a:p>
            <a:r>
              <a:rPr lang="en-US" dirty="0" smtClean="0">
                <a:latin typeface="Arial" panose="020B0604020202020204" pitchFamily="34" charset="0"/>
                <a:cs typeface="Arial" panose="020B0604020202020204" pitchFamily="34" charset="0"/>
              </a:rPr>
              <a:t>		4 - </a:t>
            </a:r>
            <a:r>
              <a:rPr lang="vi-VN" dirty="0" smtClean="0">
                <a:latin typeface="Arial" panose="020B0604020202020204" pitchFamily="34" charset="0"/>
                <a:cs typeface="Arial" panose="020B0604020202020204" pitchFamily="34" charset="0"/>
              </a:rPr>
              <a:t>Lặp </a:t>
            </a:r>
            <a:r>
              <a:rPr lang="vi-VN" dirty="0">
                <a:latin typeface="Arial" panose="020B0604020202020204" pitchFamily="34" charset="0"/>
                <a:cs typeface="Arial" panose="020B0604020202020204" pitchFamily="34" charset="0"/>
              </a:rPr>
              <a:t>lại từ 3 ở trên.</a:t>
            </a:r>
          </a:p>
          <a:p>
            <a:r>
              <a:rPr lang="en-US" dirty="0" smtClean="0">
                <a:latin typeface="Arial" panose="020B0604020202020204" pitchFamily="34" charset="0"/>
                <a:cs typeface="Arial" panose="020B0604020202020204" pitchFamily="34" charset="0"/>
              </a:rPr>
              <a:t>	5 - </a:t>
            </a:r>
            <a:r>
              <a:rPr lang="vi-VN" dirty="0" smtClean="0">
                <a:latin typeface="Arial" panose="020B0604020202020204" pitchFamily="34" charset="0"/>
                <a:cs typeface="Arial" panose="020B0604020202020204" pitchFamily="34" charset="0"/>
              </a:rPr>
              <a:t>Nếu </a:t>
            </a:r>
            <a:r>
              <a:rPr lang="vi-VN" dirty="0">
                <a:latin typeface="Arial" panose="020B0604020202020204" pitchFamily="34" charset="0"/>
                <a:cs typeface="Arial" panose="020B0604020202020204" pitchFamily="34" charset="0"/>
              </a:rPr>
              <a:t>mọi thứ không ổn:</a:t>
            </a:r>
          </a:p>
          <a:p>
            <a:r>
              <a:rPr lang="en-US" dirty="0" smtClean="0">
                <a:latin typeface="Arial" panose="020B0604020202020204" pitchFamily="34" charset="0"/>
                <a:cs typeface="Arial" panose="020B0604020202020204" pitchFamily="34" charset="0"/>
              </a:rPr>
              <a:t>		1 - </a:t>
            </a:r>
            <a:r>
              <a:rPr lang="vi-VN" dirty="0" smtClean="0">
                <a:latin typeface="Arial" panose="020B0604020202020204" pitchFamily="34" charset="0"/>
                <a:cs typeface="Arial" panose="020B0604020202020204" pitchFamily="34" charset="0"/>
              </a:rPr>
              <a:t>Chỉ </a:t>
            </a:r>
            <a:r>
              <a:rPr lang="vi-VN" dirty="0">
                <a:latin typeface="Arial" panose="020B0604020202020204" pitchFamily="34" charset="0"/>
                <a:cs typeface="Arial" panose="020B0604020202020204" pitchFamily="34" charset="0"/>
              </a:rPr>
              <a:t>ra những gì đã sai (sử dụng bộ não của bạn và giá trị của các </a:t>
            </a:r>
            <a:r>
              <a:rPr lang="vi-VN" dirty="0" smtClean="0">
                <a:latin typeface="Arial" panose="020B0604020202020204" pitchFamily="34" charset="0"/>
                <a:cs typeface="Arial" panose="020B0604020202020204" pitchFamily="34" charset="0"/>
              </a:rPr>
              <a:t>biến</a:t>
            </a:r>
            <a:r>
              <a:rPr lang="vi-VN" dirty="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2 - </a:t>
            </a:r>
            <a:r>
              <a:rPr lang="vi-VN" dirty="0" smtClean="0">
                <a:latin typeface="Arial" panose="020B0604020202020204" pitchFamily="34" charset="0"/>
                <a:cs typeface="Arial" panose="020B0604020202020204" pitchFamily="34" charset="0"/>
              </a:rPr>
              <a:t>Thay </a:t>
            </a:r>
            <a:r>
              <a:rPr lang="vi-VN" dirty="0">
                <a:latin typeface="Arial" panose="020B0604020202020204" pitchFamily="34" charset="0"/>
                <a:cs typeface="Arial" panose="020B0604020202020204" pitchFamily="34" charset="0"/>
              </a:rPr>
              <a:t>đổi dòng mã "vi phạm"</a:t>
            </a:r>
          </a:p>
          <a:p>
            <a:r>
              <a:rPr lang="en-US" dirty="0" smtClean="0">
                <a:latin typeface="Arial" panose="020B0604020202020204" pitchFamily="34" charset="0"/>
                <a:cs typeface="Arial" panose="020B0604020202020204" pitchFamily="34" charset="0"/>
              </a:rPr>
              <a:t>		3 - </a:t>
            </a:r>
            <a:r>
              <a:rPr lang="vi-VN" dirty="0" smtClean="0">
                <a:latin typeface="Arial" panose="020B0604020202020204" pitchFamily="34" charset="0"/>
                <a:cs typeface="Arial" panose="020B0604020202020204" pitchFamily="34" charset="0"/>
              </a:rPr>
              <a:t>Khởi </a:t>
            </a:r>
            <a:r>
              <a:rPr lang="vi-VN" dirty="0">
                <a:latin typeface="Arial" panose="020B0604020202020204" pitchFamily="34" charset="0"/>
                <a:cs typeface="Arial" panose="020B0604020202020204" pitchFamily="34" charset="0"/>
              </a:rPr>
              <a:t>động lại phiên gỡ lỗi từ đầu. Nếu bạn đã khắc phục sự cố, hãy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xóa điểm </a:t>
            </a:r>
            <a:r>
              <a:rPr lang="vi-VN" dirty="0">
                <a:latin typeface="Arial" panose="020B0604020202020204" pitchFamily="34" charset="0"/>
                <a:cs typeface="Arial" panose="020B0604020202020204" pitchFamily="34" charset="0"/>
              </a:rPr>
              <a:t>dừng hiện tại và tiếp tục vào chương trình của bạn</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364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2976114" y="697922"/>
            <a:ext cx="8980098" cy="1938992"/>
          </a:xfrm>
          <a:prstGeom prst="rect">
            <a:avLst/>
          </a:prstGeom>
          <a:noFill/>
        </p:spPr>
        <p:txBody>
          <a:bodyPr wrap="square" rtlCol="0">
            <a:spAutoFit/>
          </a:bodyPr>
          <a:lstStyle/>
          <a:p>
            <a:r>
              <a:rPr lang="en-US" sz="2000" dirty="0" smtClean="0">
                <a:solidFill>
                  <a:srgbClr val="FF0000"/>
                </a:solidFill>
                <a:latin typeface="Arial" panose="020B0604020202020204" pitchFamily="34" charset="0"/>
                <a:cs typeface="Arial" panose="020B0604020202020204" pitchFamily="34" charset="0"/>
              </a:rPr>
              <a:t>3 </a:t>
            </a:r>
            <a:r>
              <a:rPr lang="en-US" sz="2000" dirty="0">
                <a:solidFill>
                  <a:srgbClr val="FF0000"/>
                </a:solidFill>
                <a:latin typeface="Arial" panose="020B0604020202020204" pitchFamily="34" charset="0"/>
                <a:cs typeface="Arial" panose="020B0604020202020204" pitchFamily="34" charset="0"/>
              </a:rPr>
              <a:t>– </a:t>
            </a:r>
            <a:r>
              <a:rPr lang="en-US" sz="2000" dirty="0" smtClean="0">
                <a:solidFill>
                  <a:srgbClr val="FF0000"/>
                </a:solidFill>
                <a:latin typeface="Arial" panose="020B0604020202020204" pitchFamily="34" charset="0"/>
                <a:cs typeface="Arial" panose="020B0604020202020204" pitchFamily="34" charset="0"/>
              </a:rPr>
              <a:t>The </a:t>
            </a:r>
            <a:r>
              <a:rPr lang="en-US" sz="2000" dirty="0">
                <a:solidFill>
                  <a:srgbClr val="FF0000"/>
                </a:solidFill>
                <a:latin typeface="Arial" panose="020B0604020202020204" pitchFamily="34" charset="0"/>
                <a:cs typeface="Arial" panose="020B0604020202020204" pitchFamily="34" charset="0"/>
              </a:rPr>
              <a:t>key benefits of using debugger </a:t>
            </a:r>
            <a:r>
              <a:rPr lang="en-US" sz="2000" dirty="0" smtClean="0">
                <a:latin typeface="Arial" panose="020B0604020202020204" pitchFamily="34" charset="0"/>
                <a:cs typeface="Arial" panose="020B0604020202020204" pitchFamily="34" charset="0"/>
              </a:rPr>
              <a:t> : </a:t>
            </a:r>
          </a:p>
          <a:p>
            <a:endParaRPr lang="en-US" sz="2000" dirty="0" smtClean="0">
              <a:latin typeface="Arial" panose="020B0604020202020204" pitchFamily="34" charset="0"/>
              <a:cs typeface="Arial" panose="020B0604020202020204" pitchFamily="34" charset="0"/>
            </a:endParaRPr>
          </a:p>
          <a:p>
            <a:r>
              <a:rPr lang="vi-VN" sz="2000" dirty="0">
                <a:latin typeface="Arial" panose="020B0604020202020204" pitchFamily="34" charset="0"/>
                <a:cs typeface="Arial" panose="020B0604020202020204" pitchFamily="34" charset="0"/>
              </a:rPr>
              <a:t>Sử dụng trình gỡ lỗi để tìm lỗi có thể giảm đáng kể thời gian cần thiết để hoàn thiện một chương trình</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Hiểu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rõ</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hơn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về</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cách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hoạt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động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của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chương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005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778" y="908782"/>
            <a:ext cx="8911687" cy="1280890"/>
          </a:xfrm>
        </p:spPr>
        <p:txBody>
          <a:bodyPr/>
          <a:lstStyle/>
          <a:p>
            <a:r>
              <a:rPr lang="en-US" dirty="0"/>
              <a:t>Debugging Angular </a:t>
            </a:r>
            <a:r>
              <a:rPr lang="en-US" dirty="0" smtClean="0"/>
              <a:t>App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3079630" y="2993366"/>
            <a:ext cx="8980098" cy="1323439"/>
          </a:xfrm>
          <a:prstGeom prst="rect">
            <a:avLst/>
          </a:prstGeom>
          <a:noFill/>
        </p:spPr>
        <p:txBody>
          <a:bodyPr wrap="square" rtlCol="0">
            <a:spAutoFit/>
          </a:bodyPr>
          <a:lstStyle/>
          <a:p>
            <a:r>
              <a:rPr lang="vi-VN" sz="2000" dirty="0">
                <a:solidFill>
                  <a:schemeClr val="tx1">
                    <a:lumMod val="75000"/>
                    <a:lumOff val="25000"/>
                  </a:schemeClr>
                </a:solidFill>
                <a:latin typeface="Arial" panose="020B0604020202020204" pitchFamily="34" charset="0"/>
                <a:cs typeface="Arial" panose="020B0604020202020204" pitchFamily="34" charset="0"/>
              </a:rPr>
              <a:t>Các ứng dụng Angular 2 có development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mode</a:t>
            </a:r>
            <a:r>
              <a:rPr 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được </a:t>
            </a:r>
            <a:r>
              <a:rPr lang="vi-VN" sz="2000" dirty="0">
                <a:solidFill>
                  <a:schemeClr val="tx1">
                    <a:lumMod val="75000"/>
                    <a:lumOff val="25000"/>
                  </a:schemeClr>
                </a:solidFill>
                <a:latin typeface="Arial" panose="020B0604020202020204" pitchFamily="34" charset="0"/>
                <a:cs typeface="Arial" panose="020B0604020202020204" pitchFamily="34" charset="0"/>
              </a:rPr>
              <a:t>bật theo mặc định. development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mode</a:t>
            </a:r>
            <a:r>
              <a:rPr 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cho </a:t>
            </a:r>
            <a:r>
              <a:rPr lang="vi-VN" sz="2000" dirty="0">
                <a:solidFill>
                  <a:schemeClr val="tx1">
                    <a:lumMod val="75000"/>
                    <a:lumOff val="25000"/>
                  </a:schemeClr>
                </a:solidFill>
                <a:latin typeface="Arial" panose="020B0604020202020204" pitchFamily="34" charset="0"/>
                <a:cs typeface="Arial" panose="020B0604020202020204" pitchFamily="34" charset="0"/>
              </a:rPr>
              <a:t>phép các lỗi được hiển thị trong bảng điều khiển và việc sử dụng các điểm dừng. Khi bạn mở bàn điều khiển ở chế độ gỡ lỗi, thông thường bạn sẽ thấy thông báo này bật lên:</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Rectangle 1"/>
          <p:cNvSpPr>
            <a:spLocks noChangeArrowheads="1"/>
          </p:cNvSpPr>
          <p:nvPr/>
        </p:nvSpPr>
        <p:spPr bwMode="auto">
          <a:xfrm>
            <a:off x="1779918" y="4744806"/>
            <a:ext cx="10412082" cy="375693"/>
          </a:xfrm>
          <a:prstGeom prst="rect">
            <a:avLst/>
          </a:prstGeom>
          <a:solidFill>
            <a:srgbClr val="1818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Angular 2 is running in the development mode. Call </a:t>
            </a:r>
            <a:r>
              <a:rPr kumimoji="0" lang="en-US" altLang="en-US" sz="1400" b="0" i="0" u="none" strike="noStrike" cap="none" normalizeH="0" baseline="0" dirty="0" err="1" smtClean="0">
                <a:ln>
                  <a:noFill/>
                </a:ln>
                <a:solidFill>
                  <a:srgbClr val="F2F2F2"/>
                </a:solidFill>
                <a:effectLst/>
                <a:latin typeface="Courier New" panose="02070309020205020404" pitchFamily="49" charset="0"/>
                <a:cs typeface="Courier New" panose="02070309020205020404" pitchFamily="49" charset="0"/>
              </a:rPr>
              <a:t>enableProdMode</a:t>
            </a:r>
            <a:r>
              <a:rPr kumimoji="0" lang="en-US" altLang="en-US" sz="14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 to enable the production mode</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3079630" y="5548500"/>
            <a:ext cx="8980098" cy="707886"/>
          </a:xfrm>
          <a:prstGeom prst="rect">
            <a:avLst/>
          </a:prstGeom>
          <a:noFill/>
        </p:spPr>
        <p:txBody>
          <a:bodyPr wrap="square" rtlCol="0">
            <a:spAutoFit/>
          </a:bodyPr>
          <a:lstStyle/>
          <a:p>
            <a:r>
              <a:rPr lang="vi-VN" sz="2000" dirty="0">
                <a:solidFill>
                  <a:schemeClr val="tx1">
                    <a:lumMod val="75000"/>
                    <a:lumOff val="25000"/>
                  </a:schemeClr>
                </a:solidFill>
                <a:latin typeface="Arial" panose="020B0604020202020204" pitchFamily="34" charset="0"/>
                <a:cs typeface="Arial" panose="020B0604020202020204" pitchFamily="34" charset="0"/>
              </a:rPr>
              <a:t> </a:t>
            </a:r>
            <a:r>
              <a:rPr lang="en-US" sz="2000" dirty="0" smtClean="0">
                <a:solidFill>
                  <a:schemeClr val="tx1">
                    <a:lumMod val="75000"/>
                    <a:lumOff val="25000"/>
                  </a:schemeClr>
                </a:solidFill>
                <a:latin typeface="Arial" panose="020B0604020202020204" pitchFamily="34" charset="0"/>
                <a:cs typeface="Arial" panose="020B0604020202020204" pitchFamily="34" charset="0"/>
              </a:rPr>
              <a:t>H</a:t>
            </a:r>
            <a:r>
              <a:rPr lang="vi-VN" sz="2000" dirty="0" smtClean="0">
                <a:solidFill>
                  <a:schemeClr val="tx1">
                    <a:lumMod val="75000"/>
                    <a:lumOff val="25000"/>
                  </a:schemeClr>
                </a:solidFill>
                <a:latin typeface="Arial" panose="020B0604020202020204" pitchFamily="34" charset="0"/>
                <a:cs typeface="Arial" panose="020B0604020202020204" pitchFamily="34" charset="0"/>
              </a:rPr>
              <a:t>ãy </a:t>
            </a:r>
            <a:r>
              <a:rPr lang="vi-VN" sz="2000" dirty="0">
                <a:solidFill>
                  <a:schemeClr val="tx1">
                    <a:lumMod val="75000"/>
                    <a:lumOff val="25000"/>
                  </a:schemeClr>
                </a:solidFill>
                <a:latin typeface="Arial" panose="020B0604020202020204" pitchFamily="34" charset="0"/>
                <a:cs typeface="Arial" panose="020B0604020202020204" pitchFamily="34" charset="0"/>
              </a:rPr>
              <a:t>đảm bảo ứng dụng của bạn đã tắt production mode để bạn có thể có quyền truy cập vào tất cả các phương pháp được mô tả bên dưới.</a:t>
            </a: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484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p:cNvSpPr txBox="1"/>
          <p:nvPr/>
        </p:nvSpPr>
        <p:spPr>
          <a:xfrm>
            <a:off x="2976114" y="697922"/>
            <a:ext cx="8980098" cy="2246769"/>
          </a:xfrm>
          <a:prstGeom prst="rect">
            <a:avLst/>
          </a:prstGeom>
          <a:noFill/>
        </p:spPr>
        <p:txBody>
          <a:bodyPr wrap="square" rtlCol="0">
            <a:spAutoFit/>
          </a:bodyPr>
          <a:lstStyle/>
          <a:p>
            <a:r>
              <a:rPr lang="en-US" sz="2000" dirty="0" smtClean="0">
                <a:solidFill>
                  <a:srgbClr val="FF0000"/>
                </a:solidFill>
                <a:latin typeface="Arial" panose="020B0604020202020204" pitchFamily="34" charset="0"/>
                <a:cs typeface="Arial" panose="020B0604020202020204" pitchFamily="34" charset="0"/>
              </a:rPr>
              <a:t>3 </a:t>
            </a:r>
            <a:r>
              <a:rPr lang="en-US" sz="2000" dirty="0">
                <a:solidFill>
                  <a:srgbClr val="FF0000"/>
                </a:solidFill>
                <a:latin typeface="Arial" panose="020B0604020202020204" pitchFamily="34" charset="0"/>
                <a:cs typeface="Arial" panose="020B0604020202020204" pitchFamily="34" charset="0"/>
              </a:rPr>
              <a:t>– Able to use JSON pipe to debug template</a:t>
            </a:r>
            <a:r>
              <a:rPr lang="en-US" sz="2000" dirty="0" smtClean="0">
                <a:latin typeface="Arial" panose="020B0604020202020204" pitchFamily="34" charset="0"/>
                <a:cs typeface="Arial" panose="020B0604020202020204" pitchFamily="34" charset="0"/>
              </a:rPr>
              <a:t>: </a:t>
            </a:r>
          </a:p>
          <a:p>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Pipes </a:t>
            </a:r>
            <a:r>
              <a:rPr lang="vi-VN" sz="2000" dirty="0" smtClean="0">
                <a:latin typeface="Arial" panose="020B0604020202020204" pitchFamily="34" charset="0"/>
                <a:cs typeface="Arial" panose="020B0604020202020204" pitchFamily="34" charset="0"/>
              </a:rPr>
              <a:t>được </a:t>
            </a:r>
            <a:r>
              <a:rPr lang="vi-VN" sz="2000" dirty="0">
                <a:latin typeface="Arial" panose="020B0604020202020204" pitchFamily="34" charset="0"/>
                <a:cs typeface="Arial" panose="020B0604020202020204" pitchFamily="34" charset="0"/>
              </a:rPr>
              <a:t>sử dụng để thể hiện dữ liệu theo cách cụ thể trong Angular</a:t>
            </a: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JSON pipe </a:t>
            </a:r>
            <a:r>
              <a:rPr lang="vi-VN" sz="2000" dirty="0" smtClean="0">
                <a:latin typeface="Arial" panose="020B0604020202020204" pitchFamily="34" charset="0"/>
                <a:cs typeface="Arial" panose="020B0604020202020204" pitchFamily="34" charset="0"/>
              </a:rPr>
              <a:t>có </a:t>
            </a:r>
            <a:r>
              <a:rPr lang="vi-VN" sz="2000" dirty="0">
                <a:latin typeface="Arial" panose="020B0604020202020204" pitchFamily="34" charset="0"/>
                <a:cs typeface="Arial" panose="020B0604020202020204" pitchFamily="34" charset="0"/>
              </a:rPr>
              <a:t>thể giúp bạn gỡ lỗi bằng cách biểu diễn các mô hình dưới dạng các đối tượng JSON. Chỉ cần đặt | json bên cạnh tên của một trong các mô hình thành phần của bạn:</a:t>
            </a:r>
            <a:endParaRPr lang="en-US" sz="2000" dirty="0">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3709360" y="3427680"/>
            <a:ext cx="6564701" cy="775803"/>
          </a:xfrm>
          <a:prstGeom prst="rect">
            <a:avLst/>
          </a:prstGeom>
          <a:solidFill>
            <a:srgbClr val="1818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smtClean="0">
                <a:ln>
                  <a:noFill/>
                </a:ln>
                <a:solidFill>
                  <a:srgbClr val="D99077"/>
                </a:solidFill>
                <a:effectLst/>
                <a:latin typeface="Courier New" panose="02070309020205020404" pitchFamily="49" charset="0"/>
                <a:cs typeface="Courier New" panose="02070309020205020404" pitchFamily="49" charset="0"/>
              </a:rPr>
              <a:t>p</a:t>
            </a:r>
            <a:r>
              <a:rPr kumimoji="0" lang="en-US" altLang="en-US" sz="20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&gt; I can see the whole model here! :&lt;/</a:t>
            </a:r>
            <a:r>
              <a:rPr kumimoji="0" lang="en-US" altLang="en-US" sz="2000" b="0" i="0" u="none" strike="noStrike" cap="none" normalizeH="0" baseline="0" dirty="0" smtClean="0">
                <a:ln>
                  <a:noFill/>
                </a:ln>
                <a:solidFill>
                  <a:srgbClr val="D99077"/>
                </a:solidFill>
                <a:effectLst/>
                <a:latin typeface="Courier New" panose="02070309020205020404" pitchFamily="49" charset="0"/>
                <a:cs typeface="Courier New" panose="02070309020205020404" pitchFamily="49" charset="0"/>
              </a:rPr>
              <a:t>p</a:t>
            </a:r>
            <a:r>
              <a:rPr kumimoji="0" lang="en-US" altLang="en-US" sz="20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&gt; {{hero | </a:t>
            </a:r>
            <a:r>
              <a:rPr kumimoji="0" lang="en-US" altLang="en-US" sz="2000" b="0" i="0" u="none" strike="noStrike" cap="none" normalizeH="0" baseline="0" dirty="0" err="1" smtClean="0">
                <a:ln>
                  <a:noFill/>
                </a:ln>
                <a:solidFill>
                  <a:srgbClr val="F2F2F2"/>
                </a:solidFill>
                <a:effectLst/>
                <a:latin typeface="Courier New" panose="02070309020205020404" pitchFamily="49" charset="0"/>
                <a:cs typeface="Courier New" panose="02070309020205020404" pitchFamily="49" charset="0"/>
              </a:rPr>
              <a:t>json</a:t>
            </a:r>
            <a:r>
              <a:rPr kumimoji="0" lang="en-US" altLang="en-US" sz="2000" b="0" i="0" u="none" strike="noStrike" cap="none" normalizeH="0" baseline="0" dirty="0" smtClean="0">
                <a:ln>
                  <a:noFill/>
                </a:ln>
                <a:solidFill>
                  <a:srgbClr val="F2F2F2"/>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328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Rectangle 5"/>
          <p:cNvSpPr/>
          <p:nvPr/>
        </p:nvSpPr>
        <p:spPr>
          <a:xfrm>
            <a:off x="2544792" y="1443841"/>
            <a:ext cx="9540816" cy="2246769"/>
          </a:xfrm>
          <a:prstGeom prst="rect">
            <a:avLst/>
          </a:prstGeom>
        </p:spPr>
        <p:txBody>
          <a:bodyPr wrap="square">
            <a:spAutoFit/>
          </a:bodyPr>
          <a:lstStyle/>
          <a:p>
            <a:r>
              <a:rPr lang="vi-VN" sz="2000" dirty="0">
                <a:solidFill>
                  <a:srgbClr val="FF0000"/>
                </a:solidFill>
                <a:latin typeface="Arial" panose="020B0604020202020204" pitchFamily="34" charset="0"/>
                <a:cs typeface="Arial" panose="020B0604020202020204" pitchFamily="34" charset="0"/>
              </a:rPr>
              <a:t>Angular Augury </a:t>
            </a:r>
            <a:r>
              <a:rPr lang="en-US" sz="2000" dirty="0" smtClean="0">
                <a:solidFill>
                  <a:srgbClr val="FF0000"/>
                </a:solidFill>
                <a:latin typeface="Arial" panose="020B0604020202020204" pitchFamily="34" charset="0"/>
                <a:cs typeface="Arial" panose="020B0604020202020204" pitchFamily="34" charset="0"/>
              </a:rPr>
              <a: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là </a:t>
            </a:r>
            <a:r>
              <a:rPr lang="vi-VN" sz="2000" dirty="0">
                <a:solidFill>
                  <a:schemeClr val="tx1">
                    <a:lumMod val="75000"/>
                    <a:lumOff val="25000"/>
                  </a:schemeClr>
                </a:solidFill>
                <a:latin typeface="Arial" panose="020B0604020202020204" pitchFamily="34" charset="0"/>
                <a:cs typeface="Arial" panose="020B0604020202020204" pitchFamily="34" charset="0"/>
              </a:rPr>
              <a:t>một cách tuyệt vời để làm cho quá trình gỡ lỗi của ứng dụng của bạn trở nên trực quan hơn. Bạn có thể lấy nó dưới dạng tiện ích mở rộng của Chrome.</a:t>
            </a:r>
          </a:p>
          <a:p>
            <a:endParaRPr lang="vi-VN" sz="2000" dirty="0">
              <a:solidFill>
                <a:schemeClr val="tx1">
                  <a:lumMod val="75000"/>
                  <a:lumOff val="25000"/>
                </a:schemeClr>
              </a:solidFill>
              <a:latin typeface="Arial" panose="020B0604020202020204" pitchFamily="34" charset="0"/>
              <a:cs typeface="Arial" panose="020B0604020202020204" pitchFamily="34" charset="0"/>
            </a:endParaRPr>
          </a:p>
          <a:p>
            <a:r>
              <a:rPr lang="vi-VN" sz="2000" dirty="0">
                <a:solidFill>
                  <a:schemeClr val="tx1">
                    <a:lumMod val="75000"/>
                    <a:lumOff val="25000"/>
                  </a:schemeClr>
                </a:solidFill>
                <a:latin typeface="Arial" panose="020B0604020202020204" pitchFamily="34" charset="0"/>
                <a:cs typeface="Arial" panose="020B0604020202020204" pitchFamily="34" charset="0"/>
              </a:rPr>
              <a:t>Với Augury, bạn có thể duyệt qua </a:t>
            </a:r>
            <a:r>
              <a:rPr lang="vi-VN" sz="2000" dirty="0" smtClean="0">
                <a:solidFill>
                  <a:schemeClr val="tx1">
                    <a:lumMod val="75000"/>
                    <a:lumOff val="25000"/>
                  </a:schemeClr>
                </a:solidFill>
                <a:latin typeface="Arial" panose="020B0604020202020204" pitchFamily="34" charset="0"/>
                <a:cs typeface="Arial" panose="020B0604020202020204" pitchFamily="34" charset="0"/>
              </a:rPr>
              <a:t>component </a:t>
            </a:r>
            <a:r>
              <a:rPr lang="vi-VN" sz="2000" dirty="0">
                <a:solidFill>
                  <a:schemeClr val="tx1">
                    <a:lumMod val="75000"/>
                    <a:lumOff val="25000"/>
                  </a:schemeClr>
                </a:solidFill>
                <a:latin typeface="Arial" panose="020B0604020202020204" pitchFamily="34" charset="0"/>
                <a:cs typeface="Arial" panose="020B0604020202020204" pitchFamily="34" charset="0"/>
              </a:rPr>
              <a:t>tree và xem từng component's providers, directives and more. Bạn cũng có thể thấy các providers khác nhau đã được injected vào components như thế nào.</a:t>
            </a:r>
            <a:endParaRPr lang="en-US" sz="2000" b="0" i="0" dirty="0">
              <a:solidFill>
                <a:schemeClr val="tx1">
                  <a:lumMod val="75000"/>
                  <a:lumOff val="2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17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Rectangle 5"/>
          <p:cNvSpPr/>
          <p:nvPr/>
        </p:nvSpPr>
        <p:spPr>
          <a:xfrm>
            <a:off x="2544792" y="1443841"/>
            <a:ext cx="9540816" cy="1015663"/>
          </a:xfrm>
          <a:prstGeom prst="rect">
            <a:avLst/>
          </a:prstGeom>
        </p:spPr>
        <p:txBody>
          <a:bodyPr wrap="square">
            <a:spAutoFit/>
          </a:bodyPr>
          <a:lstStyle/>
          <a:p>
            <a:r>
              <a:rPr lang="vi-VN" sz="2000" dirty="0">
                <a:solidFill>
                  <a:srgbClr val="FF0000"/>
                </a:solidFill>
                <a:latin typeface="Arial" panose="020B0604020202020204" pitchFamily="34" charset="0"/>
                <a:cs typeface="Arial" panose="020B0604020202020204" pitchFamily="34" charset="0"/>
              </a:rPr>
              <a:t>Loggers</a:t>
            </a:r>
            <a:r>
              <a:rPr lang="vi-VN" sz="2000" dirty="0">
                <a:solidFill>
                  <a:schemeClr val="tx1">
                    <a:lumMod val="75000"/>
                    <a:lumOff val="25000"/>
                  </a:schemeClr>
                </a:solidFill>
                <a:latin typeface="Arial" panose="020B0604020202020204" pitchFamily="34" charset="0"/>
                <a:cs typeface="Arial" panose="020B0604020202020204" pitchFamily="34" charset="0"/>
              </a:rPr>
              <a:t> </a:t>
            </a:r>
            <a:r>
              <a:rPr 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vi-VN" sz="2000" dirty="0" smtClean="0">
                <a:solidFill>
                  <a:schemeClr val="tx1">
                    <a:lumMod val="75000"/>
                    <a:lumOff val="25000"/>
                  </a:schemeClr>
                </a:solidFill>
                <a:latin typeface="Arial" panose="020B0604020202020204" pitchFamily="34" charset="0"/>
                <a:cs typeface="Arial" panose="020B0604020202020204" pitchFamily="34" charset="0"/>
              </a:rPr>
              <a:t>là </a:t>
            </a:r>
            <a:r>
              <a:rPr lang="vi-VN" sz="2000" dirty="0">
                <a:solidFill>
                  <a:schemeClr val="tx1">
                    <a:lumMod val="75000"/>
                    <a:lumOff val="25000"/>
                  </a:schemeClr>
                </a:solidFill>
                <a:latin typeface="Arial" panose="020B0604020202020204" pitchFamily="34" charset="0"/>
                <a:cs typeface="Arial" panose="020B0604020202020204" pitchFamily="34" charset="0"/>
              </a:rPr>
              <a:t>một cách tuyệt vời để cấu trúc các lỗi trong ứng dụng của bạn và cung cấp các báo cáo lỗi chi tiết hơn</a:t>
            </a:r>
            <a:r>
              <a:rPr lang="vi-VN" sz="20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000" dirty="0" smtClean="0">
              <a:solidFill>
                <a:schemeClr val="tx1">
                  <a:lumMod val="75000"/>
                  <a:lumOff val="25000"/>
                </a:schemeClr>
              </a:solidFill>
              <a:latin typeface="Arial" panose="020B0604020202020204" pitchFamily="34" charset="0"/>
              <a:cs typeface="Arial" panose="020B0604020202020204" pitchFamily="34" charset="0"/>
            </a:endParaRPr>
          </a:p>
          <a:p>
            <a:endParaRPr lang="vi-VN"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441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7" name="Subtitle 3"/>
          <p:cNvSpPr txBox="1">
            <a:spLocks/>
          </p:cNvSpPr>
          <p:nvPr/>
        </p:nvSpPr>
        <p:spPr>
          <a:xfrm>
            <a:off x="3149051" y="623809"/>
            <a:ext cx="8915399" cy="21107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1 : Reproduce the bug</a:t>
            </a: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Tìm</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một</a:t>
            </a:r>
            <a:r>
              <a:rPr lang="en-US" sz="2000" spc="100" dirty="0" smtClean="0">
                <a:latin typeface="Arial" panose="020B0604020202020204" pitchFamily="34" charset="0"/>
                <a:ea typeface="Gadugi" panose="020B0502040204020203" pitchFamily="34" charset="0"/>
                <a:cs typeface="Arial" panose="020B0604020202020204" pitchFamily="34" charset="0"/>
              </a:rPr>
              <a:t> series </a:t>
            </a:r>
            <a:r>
              <a:rPr lang="en-US" sz="2000" spc="100" dirty="0" err="1" smtClean="0">
                <a:latin typeface="Arial" panose="020B0604020202020204" pitchFamily="34" charset="0"/>
                <a:ea typeface="Gadugi" panose="020B0502040204020203" pitchFamily="34" charset="0"/>
                <a:cs typeface="Arial" panose="020B0604020202020204" pitchFamily="34" charset="0"/>
              </a:rPr>
              <a:t>các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hoạt</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động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gây</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ra</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lỗi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là</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bước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đầu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tiên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để</a:t>
            </a:r>
            <a:r>
              <a:rPr lang="en-US" sz="2000" spc="100" dirty="0" smtClean="0">
                <a:latin typeface="Arial" panose="020B0604020202020204" pitchFamily="34" charset="0"/>
                <a:ea typeface="Gadugi" panose="020B0502040204020203" pitchFamily="34" charset="0"/>
                <a:cs typeface="Arial" panose="020B0604020202020204" pitchFamily="34" charset="0"/>
              </a:rPr>
              <a:t> debugging.</a:t>
            </a: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648158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Subtitle 3"/>
          <p:cNvSpPr txBox="1">
            <a:spLocks/>
          </p:cNvSpPr>
          <p:nvPr/>
        </p:nvSpPr>
        <p:spPr>
          <a:xfrm>
            <a:off x="2950642" y="14136"/>
            <a:ext cx="8915399" cy="253065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2 : </a:t>
            </a:r>
            <a:r>
              <a:rPr lang="en-US" sz="3000" dirty="0">
                <a:solidFill>
                  <a:srgbClr val="0070C0"/>
                </a:solidFill>
                <a:latin typeface="Arial" panose="020B0604020202020204" pitchFamily="34" charset="0"/>
                <a:cs typeface="Arial" panose="020B0604020202020204" pitchFamily="34" charset="0"/>
              </a:rPr>
              <a:t>Get familiar with the Sources panel </a:t>
            </a:r>
            <a:r>
              <a:rPr lang="en-US" sz="3000" dirty="0" smtClean="0">
                <a:solidFill>
                  <a:srgbClr val="0070C0"/>
                </a:solidFill>
                <a:latin typeface="Arial" panose="020B0604020202020204" pitchFamily="34" charset="0"/>
                <a:cs typeface="Arial" panose="020B0604020202020204" pitchFamily="34" charset="0"/>
              </a:rPr>
              <a:t>UI</a:t>
            </a: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 </a:t>
            </a: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 </a:t>
            </a:r>
            <a:r>
              <a:rPr lang="en-US" sz="2000" spc="100" dirty="0" err="1" smtClean="0">
                <a:latin typeface="Arial" panose="020B0604020202020204" pitchFamily="34" charset="0"/>
                <a:ea typeface="Gadugi" panose="020B0502040204020203" pitchFamily="34" charset="0"/>
                <a:cs typeface="Arial" panose="020B0604020202020204" pitchFamily="34" charset="0"/>
              </a:rPr>
              <a:t>Cửa</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sổ</a:t>
            </a:r>
            <a:r>
              <a:rPr lang="en-US" sz="2000" spc="100" dirty="0" smtClean="0">
                <a:latin typeface="Arial" panose="020B0604020202020204" pitchFamily="34" charset="0"/>
                <a:ea typeface="Gadugi" panose="020B0502040204020203" pitchFamily="34" charset="0"/>
                <a:cs typeface="Arial" panose="020B0604020202020204" pitchFamily="34" charset="0"/>
              </a:rPr>
              <a:t> The Sources </a:t>
            </a:r>
            <a:r>
              <a:rPr lang="en-US" sz="2000" spc="100" dirty="0" err="1" smtClean="0">
                <a:latin typeface="Arial" panose="020B0604020202020204" pitchFamily="34" charset="0"/>
                <a:ea typeface="Gadugi" panose="020B0502040204020203" pitchFamily="34" charset="0"/>
                <a:cs typeface="Arial" panose="020B0604020202020204" pitchFamily="34" charset="0"/>
              </a:rPr>
              <a:t>là</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nơi</a:t>
            </a:r>
            <a:r>
              <a:rPr lang="en-US" sz="2000" spc="100" dirty="0" smtClean="0">
                <a:latin typeface="Arial" panose="020B0604020202020204" pitchFamily="34" charset="0"/>
                <a:ea typeface="Gadugi" panose="020B0502040204020203" pitchFamily="34" charset="0"/>
                <a:cs typeface="Arial" panose="020B0604020202020204" pitchFamily="34" charset="0"/>
              </a:rPr>
              <a:t> ta </a:t>
            </a:r>
            <a:r>
              <a:rPr lang="en-US" sz="2000" spc="100" dirty="0" err="1" smtClean="0">
                <a:latin typeface="Arial" panose="020B0604020202020204" pitchFamily="34" charset="0"/>
                <a:ea typeface="Gadugi" panose="020B0502040204020203" pitchFamily="34" charset="0"/>
                <a:cs typeface="Arial" panose="020B0604020202020204" pitchFamily="34" charset="0"/>
              </a:rPr>
              <a:t>gỡ</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lỗi</a:t>
            </a:r>
            <a:r>
              <a:rPr lang="en-US" sz="2000" spc="100" dirty="0" smtClean="0">
                <a:latin typeface="Arial" panose="020B0604020202020204" pitchFamily="34" charset="0"/>
                <a:ea typeface="Gadugi" panose="020B0502040204020203" pitchFamily="34" charset="0"/>
                <a:cs typeface="Arial" panose="020B0604020202020204" pitchFamily="34" charset="0"/>
              </a:rPr>
              <a:t> JS.</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Có</a:t>
            </a:r>
            <a:r>
              <a:rPr lang="en-US" sz="2000" spc="100" dirty="0" smtClean="0">
                <a:latin typeface="Arial" panose="020B0604020202020204" pitchFamily="34" charset="0"/>
                <a:ea typeface="Gadugi" panose="020B0502040204020203" pitchFamily="34" charset="0"/>
                <a:cs typeface="Arial" panose="020B0604020202020204" pitchFamily="34" charset="0"/>
              </a:rPr>
              <a:t> 3 </a:t>
            </a:r>
            <a:r>
              <a:rPr lang="en-US" sz="2000" spc="100" dirty="0" err="1" smtClean="0">
                <a:latin typeface="Arial" panose="020B0604020202020204" pitchFamily="34" charset="0"/>
                <a:ea typeface="Gadugi" panose="020B0502040204020203" pitchFamily="34" charset="0"/>
                <a:cs typeface="Arial" panose="020B0604020202020204" pitchFamily="34" charset="0"/>
              </a:rPr>
              <a:t>phần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chính</a:t>
            </a:r>
            <a:r>
              <a:rPr lang="en-US" sz="2000" spc="100" dirty="0" smtClean="0">
                <a:latin typeface="Arial" panose="020B0604020202020204" pitchFamily="34" charset="0"/>
                <a:ea typeface="Gadugi" panose="020B0502040204020203" pitchFamily="34" charset="0"/>
                <a:cs typeface="Arial" panose="020B0604020202020204" pitchFamily="34" charset="0"/>
              </a:rPr>
              <a:t>:</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	1- </a:t>
            </a:r>
            <a:r>
              <a:rPr lang="en-US" sz="2000" spc="100" dirty="0" err="1">
                <a:latin typeface="Arial" panose="020B0604020202020204" pitchFamily="34" charset="0"/>
                <a:ea typeface="Gadugi" panose="020B0502040204020203" pitchFamily="34" charset="0"/>
                <a:cs typeface="Arial" panose="020B0604020202020204" pitchFamily="34" charset="0"/>
              </a:rPr>
              <a:t>Cửa</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sổ</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điều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hướng</a:t>
            </a:r>
            <a:r>
              <a:rPr lang="en-US" sz="2000" spc="100" dirty="0" smtClean="0">
                <a:latin typeface="Arial" panose="020B0604020202020204" pitchFamily="34" charset="0"/>
                <a:ea typeface="Gadugi" panose="020B0502040204020203" pitchFamily="34" charset="0"/>
                <a:cs typeface="Arial" panose="020B0604020202020204" pitchFamily="34" charset="0"/>
              </a:rPr>
              <a:t> file :</a:t>
            </a:r>
          </a:p>
          <a:p>
            <a:pPr marL="0" indent="0">
              <a:lnSpc>
                <a:spcPct val="150000"/>
              </a:lnSpc>
              <a:buNone/>
            </a:pP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334" y="1854679"/>
            <a:ext cx="3973666" cy="5003321"/>
          </a:xfrm>
          <a:prstGeom prst="rect">
            <a:avLst/>
          </a:prstGeom>
        </p:spPr>
      </p:pic>
    </p:spTree>
    <p:extLst>
      <p:ext uri="{BB962C8B-B14F-4D97-AF65-F5344CB8AC3E}">
        <p14:creationId xmlns:p14="http://schemas.microsoft.com/office/powerpoint/2010/main" val="283898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Subtitle 3"/>
          <p:cNvSpPr txBox="1">
            <a:spLocks/>
          </p:cNvSpPr>
          <p:nvPr/>
        </p:nvSpPr>
        <p:spPr>
          <a:xfrm>
            <a:off x="2950642" y="14136"/>
            <a:ext cx="8915399" cy="65872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2- </a:t>
            </a:r>
            <a:r>
              <a:rPr lang="en-US" sz="2000" spc="100" dirty="0" err="1">
                <a:latin typeface="Arial" panose="020B0604020202020204" pitchFamily="34" charset="0"/>
                <a:ea typeface="Gadugi" panose="020B0502040204020203" pitchFamily="34" charset="0"/>
                <a:cs typeface="Arial" panose="020B0604020202020204" pitchFamily="34" charset="0"/>
              </a:rPr>
              <a:t>Cửa</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sổ</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soạn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thảo</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mã</a:t>
            </a:r>
            <a:r>
              <a:rPr lang="en-US" sz="2000" spc="100" dirty="0" smtClean="0">
                <a:latin typeface="Arial" panose="020B0604020202020204" pitchFamily="34" charset="0"/>
                <a:ea typeface="Gadugi" panose="020B0502040204020203" pitchFamily="34" charset="0"/>
                <a:cs typeface="Arial" panose="020B0604020202020204" pitchFamily="34" charset="0"/>
              </a:rPr>
              <a:t> :</a:t>
            </a:r>
          </a:p>
          <a:p>
            <a:pPr marL="0" indent="0">
              <a:lnSpc>
                <a:spcPct val="150000"/>
              </a:lnSpc>
              <a:buNone/>
            </a:pP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178" y="561387"/>
            <a:ext cx="4856932" cy="6115458"/>
          </a:xfrm>
          <a:prstGeom prst="rect">
            <a:avLst/>
          </a:prstGeom>
        </p:spPr>
      </p:pic>
    </p:spTree>
    <p:extLst>
      <p:ext uri="{BB962C8B-B14F-4D97-AF65-F5344CB8AC3E}">
        <p14:creationId xmlns:p14="http://schemas.microsoft.com/office/powerpoint/2010/main" val="2707361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Subtitle 3"/>
          <p:cNvSpPr txBox="1">
            <a:spLocks/>
          </p:cNvSpPr>
          <p:nvPr/>
        </p:nvSpPr>
        <p:spPr>
          <a:xfrm>
            <a:off x="2216990" y="14136"/>
            <a:ext cx="9649052" cy="65872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3- </a:t>
            </a:r>
            <a:r>
              <a:rPr lang="en-US" sz="2000" spc="100" dirty="0" err="1">
                <a:latin typeface="Arial" panose="020B0604020202020204" pitchFamily="34" charset="0"/>
                <a:ea typeface="Gadugi" panose="020B0502040204020203" pitchFamily="34" charset="0"/>
                <a:cs typeface="Arial" panose="020B0604020202020204" pitchFamily="34" charset="0"/>
              </a:rPr>
              <a:t>Cửa</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sổ</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gỡ</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lỗi</a:t>
            </a:r>
            <a:r>
              <a:rPr lang="en-US" sz="2000" spc="100" dirty="0" smtClean="0">
                <a:latin typeface="Arial" panose="020B0604020202020204" pitchFamily="34" charset="0"/>
                <a:ea typeface="Gadugi" panose="020B0502040204020203" pitchFamily="34" charset="0"/>
                <a:cs typeface="Arial" panose="020B0604020202020204" pitchFamily="34" charset="0"/>
              </a:rPr>
              <a:t> JS : </a:t>
            </a:r>
            <a:r>
              <a:rPr lang="en-US" sz="2000" spc="100" dirty="0" err="1" smtClean="0">
                <a:latin typeface="Arial" panose="020B0604020202020204" pitchFamily="34" charset="0"/>
                <a:ea typeface="Gadugi" panose="020B0502040204020203" pitchFamily="34" charset="0"/>
                <a:cs typeface="Arial" panose="020B0604020202020204" pitchFamily="34" charset="0"/>
              </a:rPr>
              <a:t>Gồm</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các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công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cụ</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khác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nhau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để</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kiểm</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tra</a:t>
            </a:r>
            <a:r>
              <a:rPr lang="en-US" sz="2000" spc="100" dirty="0" smtClean="0">
                <a:latin typeface="Arial" panose="020B0604020202020204" pitchFamily="34" charset="0"/>
                <a:ea typeface="Gadugi" panose="020B0502040204020203" pitchFamily="34" charset="0"/>
                <a:cs typeface="Arial" panose="020B0604020202020204" pitchFamily="34" charset="0"/>
              </a:rPr>
              <a:t> JS </a:t>
            </a:r>
            <a:r>
              <a:rPr lang="en-US" sz="2000" spc="100" dirty="0" err="1" smtClean="0">
                <a:latin typeface="Arial" panose="020B0604020202020204" pitchFamily="34" charset="0"/>
                <a:ea typeface="Gadugi" panose="020B0502040204020203" pitchFamily="34" charset="0"/>
                <a:cs typeface="Arial" panose="020B0604020202020204" pitchFamily="34" charset="0"/>
              </a:rPr>
              <a:t>của</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trang</a:t>
            </a: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smtClean="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011" y="547032"/>
            <a:ext cx="5012207" cy="6310968"/>
          </a:xfrm>
          <a:prstGeom prst="rect">
            <a:avLst/>
          </a:prstGeom>
        </p:spPr>
      </p:pic>
    </p:spTree>
    <p:extLst>
      <p:ext uri="{BB962C8B-B14F-4D97-AF65-F5344CB8AC3E}">
        <p14:creationId xmlns:p14="http://schemas.microsoft.com/office/powerpoint/2010/main" val="166444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Subtitle 3"/>
          <p:cNvSpPr txBox="1">
            <a:spLocks/>
          </p:cNvSpPr>
          <p:nvPr/>
        </p:nvSpPr>
        <p:spPr>
          <a:xfrm>
            <a:off x="3166304" y="1710738"/>
            <a:ext cx="8915399" cy="27663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3 : </a:t>
            </a:r>
            <a:r>
              <a:rPr lang="en-US" sz="3000" dirty="0">
                <a:solidFill>
                  <a:srgbClr val="0070C0"/>
                </a:solidFill>
                <a:latin typeface="Arial" panose="020B0604020202020204" pitchFamily="34" charset="0"/>
                <a:cs typeface="Arial" panose="020B0604020202020204" pitchFamily="34" charset="0"/>
              </a:rPr>
              <a:t>Pause the code with a breakpoint</a:t>
            </a: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Có</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thể</a:t>
            </a:r>
            <a:r>
              <a:rPr lang="en-US" sz="2000" spc="100" dirty="0" smtClean="0">
                <a:latin typeface="Arial" panose="020B0604020202020204" pitchFamily="34" charset="0"/>
                <a:ea typeface="Gadugi" panose="020B0502040204020203" pitchFamily="34" charset="0"/>
                <a:cs typeface="Arial" panose="020B0604020202020204" pitchFamily="34" charset="0"/>
              </a:rPr>
              <a:t> them console.log() </a:t>
            </a:r>
            <a:r>
              <a:rPr lang="en-US" sz="2000" spc="100" dirty="0" err="1" smtClean="0">
                <a:latin typeface="Arial" panose="020B0604020202020204" pitchFamily="34" charset="0"/>
                <a:ea typeface="Gadugi" panose="020B0502040204020203" pitchFamily="34" charset="0"/>
                <a:cs typeface="Arial" panose="020B0604020202020204" pitchFamily="34" charset="0"/>
              </a:rPr>
              <a:t>liên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tiếp</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vào</a:t>
            </a:r>
            <a:r>
              <a:rPr lang="en-US" sz="2000" spc="100" dirty="0" smtClean="0">
                <a:latin typeface="Arial" panose="020B0604020202020204" pitchFamily="34" charset="0"/>
                <a:ea typeface="Gadugi" panose="020B0502040204020203" pitchFamily="34" charset="0"/>
                <a:cs typeface="Arial" panose="020B0604020202020204" pitchFamily="34" charset="0"/>
              </a:rPr>
              <a:t> function </a:t>
            </a:r>
            <a:r>
              <a:rPr lang="en-US" sz="2000" spc="100" dirty="0" err="1" smtClean="0">
                <a:latin typeface="Arial" panose="020B0604020202020204" pitchFamily="34" charset="0"/>
                <a:ea typeface="Gadugi" panose="020B0502040204020203" pitchFamily="34" charset="0"/>
                <a:cs typeface="Arial" panose="020B0604020202020204" pitchFamily="34" charset="0"/>
              </a:rPr>
              <a:t>sau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các</a:t>
            </a:r>
            <a:r>
              <a:rPr lang="en-US" sz="2000" spc="100" dirty="0" smtClean="0">
                <a:latin typeface="Arial" panose="020B0604020202020204" pitchFamily="34" charset="0"/>
                <a:ea typeface="Gadugi" panose="020B0502040204020203" pitchFamily="34" charset="0"/>
                <a:cs typeface="Arial" panose="020B0604020202020204" pitchFamily="34" charset="0"/>
              </a:rPr>
              <a:t> 				  statement </a:t>
            </a:r>
            <a:r>
              <a:rPr lang="en-US" sz="2000" spc="100" dirty="0" err="1" smtClean="0">
                <a:latin typeface="Arial" panose="020B0604020202020204" pitchFamily="34" charset="0"/>
                <a:ea typeface="Gadugi" panose="020B0502040204020203" pitchFamily="34" charset="0"/>
                <a:cs typeface="Arial" panose="020B0604020202020204" pitchFamily="34" charset="0"/>
              </a:rPr>
              <a:t>để</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kiểm</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tra</a:t>
            </a:r>
            <a:r>
              <a:rPr lang="en-US" sz="2000" spc="100" dirty="0" smtClean="0">
                <a:latin typeface="Arial" panose="020B0604020202020204" pitchFamily="34" charset="0"/>
                <a:ea typeface="Gadugi" panose="020B0502040204020203" pitchFamily="34" charset="0"/>
                <a:cs typeface="Arial" panose="020B0604020202020204" pitchFamily="34" charset="0"/>
              </a:rPr>
              <a:t>.</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Nhưng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dùng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breakpoint </a:t>
            </a:r>
            <a:r>
              <a:rPr lang="en-US" sz="2000" spc="100" dirty="0" err="1" smtClean="0">
                <a:latin typeface="Arial" panose="020B0604020202020204" pitchFamily="34" charset="0"/>
                <a:ea typeface="Gadugi" panose="020B0502040204020203" pitchFamily="34" charset="0"/>
                <a:cs typeface="Arial" panose="020B0604020202020204" pitchFamily="34" charset="0"/>
              </a:rPr>
              <a:t>sẽ</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nhanh</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hơn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và</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quá</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trình</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chạy</a:t>
            </a:r>
            <a:r>
              <a:rPr lang="en-US" sz="2000" spc="100" dirty="0" smtClean="0">
                <a:latin typeface="Arial" panose="020B0604020202020204" pitchFamily="34" charset="0"/>
                <a:ea typeface="Gadugi" panose="020B0502040204020203" pitchFamily="34" charset="0"/>
                <a:cs typeface="Arial" panose="020B0604020202020204" pitchFamily="34" charset="0"/>
              </a:rPr>
              <a:t> 				  code </a:t>
            </a:r>
            <a:r>
              <a:rPr lang="en-US" sz="2000" spc="100" dirty="0" err="1" smtClean="0">
                <a:latin typeface="Arial" panose="020B0604020202020204" pitchFamily="34" charset="0"/>
                <a:ea typeface="Gadugi" panose="020B0502040204020203" pitchFamily="34" charset="0"/>
                <a:cs typeface="Arial" panose="020B0604020202020204" pitchFamily="34" charset="0"/>
              </a:rPr>
              <a:t>sẽ</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tường</a:t>
            </a:r>
            <a:r>
              <a:rPr lang="en-US" sz="2000" spc="100" dirty="0" smtClean="0">
                <a:latin typeface="Arial" panose="020B0604020202020204" pitchFamily="34" charset="0"/>
                <a:ea typeface="Gadugi" panose="020B0502040204020203" pitchFamily="34" charset="0"/>
                <a:cs typeface="Arial" panose="020B0604020202020204" pitchFamily="34" charset="0"/>
              </a:rPr>
              <a:t> minh </a:t>
            </a:r>
            <a:r>
              <a:rPr lang="en-US" sz="2000" spc="100" dirty="0" err="1" smtClean="0">
                <a:latin typeface="Arial" panose="020B0604020202020204" pitchFamily="34" charset="0"/>
                <a:ea typeface="Gadugi" panose="020B0502040204020203" pitchFamily="34" charset="0"/>
                <a:cs typeface="Arial" panose="020B0604020202020204" pitchFamily="34" charset="0"/>
              </a:rPr>
              <a:t>hơn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với</a:t>
            </a:r>
            <a:r>
              <a:rPr lang="en-US" sz="2000" spc="100" dirty="0" smtClean="0">
                <a:latin typeface="Arial" panose="020B0604020202020204" pitchFamily="34" charset="0"/>
                <a:ea typeface="Gadugi" panose="020B0502040204020203" pitchFamily="34" charset="0"/>
                <a:cs typeface="Arial" panose="020B0604020202020204" pitchFamily="34" charset="0"/>
              </a:rPr>
              <a:t> dev.</a:t>
            </a: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392299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Subtitle 3"/>
          <p:cNvSpPr txBox="1">
            <a:spLocks/>
          </p:cNvSpPr>
          <p:nvPr/>
        </p:nvSpPr>
        <p:spPr>
          <a:xfrm>
            <a:off x="3166304" y="1710737"/>
            <a:ext cx="8915399" cy="44514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4 : </a:t>
            </a:r>
            <a:r>
              <a:rPr lang="en-US" sz="3200" dirty="0">
                <a:solidFill>
                  <a:srgbClr val="0070C0"/>
                </a:solidFill>
                <a:latin typeface="Arial" panose="020B0604020202020204" pitchFamily="34" charset="0"/>
                <a:cs typeface="Arial" panose="020B0604020202020204" pitchFamily="34" charset="0"/>
              </a:rPr>
              <a:t>Step through the code</a:t>
            </a: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Khi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đặt</a:t>
            </a:r>
            <a:r>
              <a:rPr lang="en-US" sz="2000" spc="100" dirty="0" smtClean="0">
                <a:latin typeface="Arial" panose="020B0604020202020204" pitchFamily="34" charset="0"/>
                <a:ea typeface="Gadugi" panose="020B0502040204020203" pitchFamily="34" charset="0"/>
                <a:cs typeface="Arial" panose="020B0604020202020204" pitchFamily="34" charset="0"/>
              </a:rPr>
              <a:t> breakpoint </a:t>
            </a:r>
            <a:r>
              <a:rPr lang="en-US" sz="2000" spc="100" dirty="0" err="1" smtClean="0">
                <a:latin typeface="Arial" panose="020B0604020202020204" pitchFamily="34" charset="0"/>
                <a:ea typeface="Gadugi" panose="020B0502040204020203" pitchFamily="34" charset="0"/>
                <a:cs typeface="Arial" panose="020B0604020202020204" pitchFamily="34" charset="0"/>
              </a:rPr>
              <a:t>vào</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trong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khai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báo</a:t>
            </a:r>
            <a:r>
              <a:rPr lang="en-US" sz="2000" spc="100" dirty="0" smtClean="0">
                <a:latin typeface="Arial" panose="020B0604020202020204" pitchFamily="34" charset="0"/>
                <a:ea typeface="Gadugi" panose="020B0502040204020203" pitchFamily="34" charset="0"/>
                <a:cs typeface="Arial" panose="020B0604020202020204" pitchFamily="34" charset="0"/>
              </a:rPr>
              <a:t> function </a:t>
            </a:r>
            <a:r>
              <a:rPr lang="en-US" sz="2000" spc="100" dirty="0" err="1" smtClean="0">
                <a:latin typeface="Arial" panose="020B0604020202020204" pitchFamily="34" charset="0"/>
                <a:ea typeface="Gadugi" panose="020B0502040204020203" pitchFamily="34" charset="0"/>
                <a:cs typeface="Arial" panose="020B0604020202020204" pitchFamily="34" charset="0"/>
              </a:rPr>
              <a:t>chạy</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đầu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tiên</a:t>
            </a:r>
            <a:r>
              <a:rPr lang="en-US" sz="2000" spc="100" dirty="0" smtClean="0">
                <a:latin typeface="Arial" panose="020B0604020202020204" pitchFamily="34" charset="0"/>
                <a:ea typeface="Gadugi" panose="020B0502040204020203" pitchFamily="34" charset="0"/>
                <a:cs typeface="Arial" panose="020B0604020202020204" pitchFamily="34" charset="0"/>
              </a:rPr>
              <a:t>, ta </a:t>
            </a:r>
            <a:r>
              <a:rPr lang="en-US" sz="2000" spc="100" dirty="0" err="1" smtClean="0">
                <a:latin typeface="Arial" panose="020B0604020202020204" pitchFamily="34" charset="0"/>
                <a:ea typeface="Gadugi" panose="020B0502040204020203" pitchFamily="34" charset="0"/>
                <a:cs typeface="Arial" panose="020B0604020202020204" pitchFamily="34" charset="0"/>
              </a:rPr>
              <a:t>sẽ</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chạy</a:t>
            </a:r>
            <a:r>
              <a:rPr lang="en-US" sz="2000" spc="100" dirty="0" smtClean="0">
                <a:latin typeface="Arial" panose="020B0604020202020204" pitchFamily="34" charset="0"/>
                <a:ea typeface="Gadugi" panose="020B0502040204020203" pitchFamily="34" charset="0"/>
                <a:cs typeface="Arial" panose="020B0604020202020204" pitchFamily="34" charset="0"/>
              </a:rPr>
              <a:t> code step by step . </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Nhưng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như</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thế</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sẽ</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rất</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mất</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thời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gian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khi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có</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những</a:t>
            </a:r>
            <a:r>
              <a:rPr lang="en-US" sz="2000" spc="100" dirty="0" smtClean="0">
                <a:latin typeface="Arial" panose="020B0604020202020204" pitchFamily="34" charset="0"/>
                <a:ea typeface="Gadugi" panose="020B0502040204020203" pitchFamily="34" charset="0"/>
                <a:cs typeface="Arial" panose="020B0604020202020204" pitchFamily="34" charset="0"/>
              </a:rPr>
              <a:t> function ta </a:t>
            </a:r>
            <a:r>
              <a:rPr lang="en-US" sz="2000" spc="100" dirty="0" err="1" smtClean="0">
                <a:latin typeface="Arial" panose="020B0604020202020204" pitchFamily="34" charset="0"/>
                <a:ea typeface="Gadugi" panose="020B0502040204020203" pitchFamily="34" charset="0"/>
                <a:cs typeface="Arial" panose="020B0604020202020204" pitchFamily="34" charset="0"/>
              </a:rPr>
              <a:t>đã</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chắc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chắn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đúng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mà</a:t>
            </a:r>
            <a:r>
              <a:rPr lang="en-US" sz="2000" spc="100" dirty="0" smtClean="0">
                <a:latin typeface="Arial" panose="020B0604020202020204" pitchFamily="34" charset="0"/>
                <a:ea typeface="Gadugi" panose="020B0502040204020203" pitchFamily="34" charset="0"/>
                <a:cs typeface="Arial" panose="020B0604020202020204" pitchFamily="34" charset="0"/>
              </a:rPr>
              <a:t> ta </a:t>
            </a:r>
            <a:r>
              <a:rPr lang="en-US" sz="2000" spc="100" dirty="0" err="1" smtClean="0">
                <a:latin typeface="Arial" panose="020B0604020202020204" pitchFamily="34" charset="0"/>
                <a:ea typeface="Gadugi" panose="020B0502040204020203" pitchFamily="34" charset="0"/>
                <a:cs typeface="Arial" panose="020B0604020202020204" pitchFamily="34" charset="0"/>
              </a:rPr>
              <a:t>vẫn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chạy</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lại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từng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dòng</a:t>
            </a:r>
            <a:r>
              <a:rPr lang="en-US" sz="2000" spc="100" dirty="0" smtClean="0">
                <a:latin typeface="Arial" panose="020B0604020202020204" pitchFamily="34" charset="0"/>
                <a:ea typeface="Gadugi" panose="020B0502040204020203" pitchFamily="34" charset="0"/>
                <a:cs typeface="Arial" panose="020B0604020202020204" pitchFamily="34" charset="0"/>
              </a:rPr>
              <a:t> code </a:t>
            </a:r>
            <a:r>
              <a:rPr lang="en-US" sz="2000" spc="100" dirty="0" err="1" smtClean="0">
                <a:latin typeface="Arial" panose="020B0604020202020204" pitchFamily="34" charset="0"/>
                <a:ea typeface="Gadugi" panose="020B0502040204020203" pitchFamily="34" charset="0"/>
                <a:cs typeface="Arial" panose="020B0604020202020204" pitchFamily="34" charset="0"/>
              </a:rPr>
              <a:t>đó</a:t>
            </a:r>
            <a:r>
              <a:rPr lang="en-US" sz="2000" spc="100" dirty="0" smtClean="0">
                <a:latin typeface="Arial" panose="020B0604020202020204" pitchFamily="34" charset="0"/>
                <a:ea typeface="Gadugi" panose="020B0502040204020203" pitchFamily="34" charset="0"/>
                <a:cs typeface="Arial" panose="020B0604020202020204" pitchFamily="34" charset="0"/>
              </a:rPr>
              <a:t>.</a:t>
            </a:r>
          </a:p>
          <a:p>
            <a:pPr marL="0" indent="0">
              <a:lnSpc>
                <a:spcPct val="150000"/>
              </a:lnSpc>
              <a:buNone/>
            </a:pPr>
            <a:r>
              <a:rPr lang="en-US" sz="2000" spc="100" dirty="0" err="1" smtClean="0">
                <a:latin typeface="Arial" panose="020B0604020202020204" pitchFamily="34" charset="0"/>
                <a:ea typeface="Gadugi" panose="020B0502040204020203" pitchFamily="34" charset="0"/>
                <a:cs typeface="Arial" panose="020B0604020202020204" pitchFamily="34" charset="0"/>
              </a:rPr>
              <a:t>Vì</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thế</a:t>
            </a:r>
            <a:r>
              <a:rPr lang="en-US" sz="2000" spc="100" dirty="0" smtClean="0">
                <a:latin typeface="Arial" panose="020B0604020202020204" pitchFamily="34" charset="0"/>
                <a:ea typeface="Gadugi" panose="020B0502040204020203" pitchFamily="34" charset="0"/>
                <a:cs typeface="Arial" panose="020B0604020202020204" pitchFamily="34" charset="0"/>
              </a:rPr>
              <a:t> ta </a:t>
            </a:r>
            <a:r>
              <a:rPr lang="en-US" sz="2000" spc="100" dirty="0" err="1" smtClean="0">
                <a:latin typeface="Arial" panose="020B0604020202020204" pitchFamily="34" charset="0"/>
                <a:ea typeface="Gadugi" panose="020B0502040204020203" pitchFamily="34" charset="0"/>
                <a:cs typeface="Arial" panose="020B0604020202020204" pitchFamily="34" charset="0"/>
              </a:rPr>
              <a:t>có</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thể</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sử</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dụng</a:t>
            </a:r>
            <a:r>
              <a:rPr lang="en-US" sz="2000" spc="100" dirty="0" smtClean="0">
                <a:latin typeface="Arial" panose="020B0604020202020204" pitchFamily="34" charset="0"/>
                <a:ea typeface="Gadugi" panose="020B0502040204020203" pitchFamily="34" charset="0"/>
                <a:cs typeface="Arial" panose="020B0604020202020204" pitchFamily="34" charset="0"/>
              </a:rPr>
              <a:t>:</a:t>
            </a: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altLang="en-US" sz="2000" b="1" dirty="0">
                <a:solidFill>
                  <a:srgbClr val="212121"/>
                </a:solidFill>
                <a:latin typeface="Arial" panose="020B0604020202020204" pitchFamily="34" charset="0"/>
                <a:ea typeface="Roboto"/>
              </a:rPr>
              <a:t>Step into next function call</a:t>
            </a:r>
            <a:r>
              <a:rPr lang="en-US" altLang="en-US" sz="2000" dirty="0">
                <a:solidFill>
                  <a:srgbClr val="212121"/>
                </a:solidFill>
                <a:latin typeface="Arial" panose="020B0604020202020204" pitchFamily="34" charset="0"/>
                <a:ea typeface="Roboto"/>
              </a:rPr>
              <a:t> </a:t>
            </a:r>
            <a:r>
              <a:rPr lang="en-US" altLang="en-US" sz="2000" dirty="0" smtClean="0">
                <a:solidFill>
                  <a:srgbClr val="212121"/>
                </a:solidFill>
                <a:latin typeface="Arial" panose="020B0604020202020204" pitchFamily="34" charset="0"/>
                <a:ea typeface="Roboto"/>
              </a:rPr>
              <a:t>    : </a:t>
            </a:r>
            <a:r>
              <a:rPr lang="en-US" altLang="en-US" sz="2000" dirty="0" err="1" smtClean="0">
                <a:solidFill>
                  <a:srgbClr val="212121"/>
                </a:solidFill>
                <a:latin typeface="Arial" panose="020B0604020202020204" pitchFamily="34" charset="0"/>
                <a:ea typeface="Roboto"/>
              </a:rPr>
              <a:t>chạy</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vào</a:t>
            </a:r>
            <a:r>
              <a:rPr lang="en-US" altLang="en-US" sz="2000" dirty="0" smtClean="0">
                <a:solidFill>
                  <a:srgbClr val="212121"/>
                </a:solidFill>
                <a:latin typeface="Arial" panose="020B0604020202020204" pitchFamily="34" charset="0"/>
                <a:ea typeface="Roboto"/>
              </a:rPr>
              <a:t> function </a:t>
            </a:r>
            <a:r>
              <a:rPr lang="en-US" altLang="en-US" sz="2000" dirty="0" err="1" smtClean="0">
                <a:solidFill>
                  <a:srgbClr val="212121"/>
                </a:solidFill>
                <a:latin typeface="Arial" panose="020B0604020202020204" pitchFamily="34" charset="0"/>
                <a:ea typeface="Roboto"/>
              </a:rPr>
              <a:t>tiếp</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theo</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đc</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gọi</a:t>
            </a:r>
            <a:r>
              <a:rPr lang="en-US" altLang="en-US" sz="2000" dirty="0" smtClean="0">
                <a:solidFill>
                  <a:srgbClr val="212121"/>
                </a:solidFill>
                <a:latin typeface="Arial" panose="020B0604020202020204" pitchFamily="34" charset="0"/>
                <a:ea typeface="Roboto"/>
              </a:rPr>
              <a:t>.</a:t>
            </a:r>
          </a:p>
          <a:p>
            <a:pPr marL="0" indent="0">
              <a:lnSpc>
                <a:spcPct val="150000"/>
              </a:lnSpc>
              <a:buNone/>
            </a:pPr>
            <a:r>
              <a:rPr lang="en-US" altLang="en-US" sz="2000" b="1" dirty="0">
                <a:solidFill>
                  <a:srgbClr val="212121"/>
                </a:solidFill>
                <a:latin typeface="Arial" panose="020B0604020202020204" pitchFamily="34" charset="0"/>
                <a:ea typeface="Roboto"/>
              </a:rPr>
              <a:t>Step over next </a:t>
            </a:r>
            <a:r>
              <a:rPr lang="en-US" altLang="en-US" sz="2000" b="1" dirty="0" err="1">
                <a:solidFill>
                  <a:srgbClr val="212121"/>
                </a:solidFill>
                <a:latin typeface="Arial" panose="020B0604020202020204" pitchFamily="34" charset="0"/>
                <a:ea typeface="Roboto"/>
              </a:rPr>
              <a:t>funcion</a:t>
            </a:r>
            <a:r>
              <a:rPr lang="en-US" altLang="en-US" sz="2000" b="1" dirty="0">
                <a:solidFill>
                  <a:srgbClr val="212121"/>
                </a:solidFill>
                <a:latin typeface="Arial" panose="020B0604020202020204" pitchFamily="34" charset="0"/>
                <a:ea typeface="Roboto"/>
              </a:rPr>
              <a:t> </a:t>
            </a:r>
            <a:r>
              <a:rPr lang="en-US" altLang="en-US" sz="2000" b="1" dirty="0" smtClean="0">
                <a:solidFill>
                  <a:srgbClr val="212121"/>
                </a:solidFill>
                <a:latin typeface="Arial" panose="020B0604020202020204" pitchFamily="34" charset="0"/>
                <a:ea typeface="Roboto"/>
              </a:rPr>
              <a:t>call       : </a:t>
            </a:r>
            <a:r>
              <a:rPr lang="en-US" altLang="en-US" sz="2000" dirty="0" err="1" smtClean="0">
                <a:solidFill>
                  <a:srgbClr val="212121"/>
                </a:solidFill>
                <a:latin typeface="Arial" panose="020B0604020202020204" pitchFamily="34" charset="0"/>
                <a:ea typeface="Roboto"/>
              </a:rPr>
              <a:t>bỏ</a:t>
            </a:r>
            <a:r>
              <a:rPr lang="en-US" altLang="en-US" sz="2000" dirty="0" smtClean="0">
                <a:solidFill>
                  <a:srgbClr val="212121"/>
                </a:solidFill>
                <a:latin typeface="Arial" panose="020B0604020202020204" pitchFamily="34" charset="0"/>
                <a:ea typeface="Roboto"/>
              </a:rPr>
              <a:t> qua function </a:t>
            </a:r>
            <a:r>
              <a:rPr lang="en-US" altLang="en-US" sz="2000" dirty="0" err="1" smtClean="0">
                <a:solidFill>
                  <a:srgbClr val="212121"/>
                </a:solidFill>
                <a:latin typeface="Arial" panose="020B0604020202020204" pitchFamily="34" charset="0"/>
                <a:ea typeface="Roboto"/>
              </a:rPr>
              <a:t>tiếp</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theo</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đc</a:t>
            </a:r>
            <a:r>
              <a:rPr lang="en-US" altLang="en-US" sz="2000" dirty="0" smtClean="0">
                <a:solidFill>
                  <a:srgbClr val="212121"/>
                </a:solidFill>
                <a:latin typeface="Arial" panose="020B0604020202020204" pitchFamily="34" charset="0"/>
                <a:ea typeface="Roboto"/>
              </a:rPr>
              <a:t> </a:t>
            </a:r>
            <a:r>
              <a:rPr lang="en-US" altLang="en-US" sz="2000" dirty="0" err="1" smtClean="0">
                <a:solidFill>
                  <a:srgbClr val="212121"/>
                </a:solidFill>
                <a:latin typeface="Arial" panose="020B0604020202020204" pitchFamily="34" charset="0"/>
                <a:ea typeface="Roboto"/>
              </a:rPr>
              <a:t>gọi</a:t>
            </a: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pic>
        <p:nvPicPr>
          <p:cNvPr id="8" name="Picture 4" descr="Step over next function&#10;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5634" y="5803601"/>
            <a:ext cx="250406" cy="2293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tep into next function c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112" y="5134874"/>
            <a:ext cx="171450" cy="24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0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Subtitle 3"/>
          <p:cNvSpPr txBox="1">
            <a:spLocks/>
          </p:cNvSpPr>
          <p:nvPr/>
        </p:nvSpPr>
        <p:spPr>
          <a:xfrm>
            <a:off x="3149051" y="623809"/>
            <a:ext cx="8915399" cy="23609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5 </a:t>
            </a:r>
            <a:r>
              <a:rPr lang="en-US" sz="3000" spc="100" dirty="0">
                <a:solidFill>
                  <a:srgbClr val="0070C0"/>
                </a:solidFill>
                <a:latin typeface="Arial" panose="020B0604020202020204" pitchFamily="34" charset="0"/>
                <a:ea typeface="Gadugi" panose="020B0502040204020203" pitchFamily="34" charset="0"/>
                <a:cs typeface="Arial" panose="020B0604020202020204" pitchFamily="34" charset="0"/>
              </a:rPr>
              <a:t>: Set a line-of-code breakpoint</a:t>
            </a:r>
            <a:endPar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Trong</a:t>
            </a:r>
            <a:r>
              <a:rPr lang="en-US" sz="2000" spc="100" dirty="0" smtClean="0">
                <a:latin typeface="Arial" panose="020B0604020202020204" pitchFamily="34" charset="0"/>
                <a:ea typeface="Gadugi" panose="020B0502040204020203" pitchFamily="34" charset="0"/>
                <a:cs typeface="Arial" panose="020B0604020202020204" pitchFamily="34" charset="0"/>
              </a:rPr>
              <a:t> Sources Panel </a:t>
            </a:r>
            <a:r>
              <a:rPr lang="en-US" sz="2000" spc="100" dirty="0" err="1" smtClean="0">
                <a:latin typeface="Arial" panose="020B0604020202020204" pitchFamily="34" charset="0"/>
                <a:ea typeface="Gadugi" panose="020B0502040204020203" pitchFamily="34" charset="0"/>
                <a:cs typeface="Arial" panose="020B0604020202020204" pitchFamily="34" charset="0"/>
              </a:rPr>
              <a:t>tại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Cửa</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sổ</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soạn</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thảo</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mã</a:t>
            </a:r>
            <a:r>
              <a:rPr lang="en-US" sz="2000" spc="100" dirty="0" smtClean="0">
                <a:latin typeface="Arial" panose="020B0604020202020204" pitchFamily="34" charset="0"/>
                <a:ea typeface="Gadugi" panose="020B0502040204020203" pitchFamily="34" charset="0"/>
                <a:cs typeface="Arial" panose="020B0604020202020204" pitchFamily="34" charset="0"/>
              </a:rPr>
              <a:t>, ta </a:t>
            </a:r>
            <a:r>
              <a:rPr lang="en-US" sz="2000" spc="100" dirty="0" err="1" smtClean="0">
                <a:latin typeface="Arial" panose="020B0604020202020204" pitchFamily="34" charset="0"/>
                <a:ea typeface="Gadugi" panose="020B0502040204020203" pitchFamily="34" charset="0"/>
                <a:cs typeface="Arial" panose="020B0604020202020204" pitchFamily="34" charset="0"/>
              </a:rPr>
              <a:t>có</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thể</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đặt</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các</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a:solidFill>
                  <a:srgbClr val="0070C0"/>
                </a:solidFill>
                <a:latin typeface="Arial" panose="020B0604020202020204" pitchFamily="34" charset="0"/>
                <a:ea typeface="Gadugi" panose="020B0502040204020203" pitchFamily="34" charset="0"/>
                <a:cs typeface="Arial" panose="020B0604020202020204" pitchFamily="34" charset="0"/>
              </a:rPr>
              <a:t>line-of-code </a:t>
            </a:r>
            <a:r>
              <a:rPr lang="en-US" sz="2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breakpoint </a:t>
            </a:r>
            <a:r>
              <a:rPr lang="en-US" sz="2000" spc="100" dirty="0" err="1" smtClean="0">
                <a:latin typeface="Arial" panose="020B0604020202020204" pitchFamily="34" charset="0"/>
                <a:ea typeface="Gadugi" panose="020B0502040204020203" pitchFamily="34" charset="0"/>
                <a:cs typeface="Arial" panose="020B0604020202020204" pitchFamily="34" charset="0"/>
              </a:rPr>
              <a:t>tại</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vị</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trí</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mình</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mong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muốn</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bằng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cách</a:t>
            </a:r>
            <a:r>
              <a:rPr lang="en-US" sz="2000" spc="100" dirty="0" smtClean="0">
                <a:latin typeface="Arial" panose="020B0604020202020204" pitchFamily="34" charset="0"/>
                <a:ea typeface="Gadugi" panose="020B0502040204020203" pitchFamily="34" charset="0"/>
                <a:cs typeface="Arial" panose="020B0604020202020204" pitchFamily="34" charset="0"/>
              </a:rPr>
              <a:t> click </a:t>
            </a:r>
            <a:r>
              <a:rPr lang="en-US" sz="2000" spc="100" dirty="0" err="1" smtClean="0">
                <a:latin typeface="Arial" panose="020B0604020202020204" pitchFamily="34" charset="0"/>
                <a:ea typeface="Gadugi" panose="020B0502040204020203" pitchFamily="34" charset="0"/>
                <a:cs typeface="Arial" panose="020B0604020202020204" pitchFamily="34" charset="0"/>
              </a:rPr>
              <a:t>vào</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số</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thứ</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tự</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dòng</a:t>
            </a:r>
            <a:r>
              <a:rPr lang="en-US" sz="2000" spc="100" dirty="0" smtClean="0">
                <a:latin typeface="Arial" panose="020B0604020202020204" pitchFamily="34" charset="0"/>
                <a:ea typeface="Gadugi" panose="020B0502040204020203" pitchFamily="34" charset="0"/>
                <a:cs typeface="Arial" panose="020B0604020202020204" pitchFamily="34" charset="0"/>
              </a:rPr>
              <a:t> .</a:t>
            </a:r>
            <a:endParaRPr lang="en-US" sz="2000" spc="100" dirty="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3569447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Subtitle 3"/>
          <p:cNvSpPr txBox="1">
            <a:spLocks/>
          </p:cNvSpPr>
          <p:nvPr/>
        </p:nvSpPr>
        <p:spPr>
          <a:xfrm>
            <a:off x="3149051" y="623809"/>
            <a:ext cx="8915399" cy="30682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rPr>
              <a:t>Step 6 </a:t>
            </a:r>
            <a:r>
              <a:rPr lang="en-US" sz="3000" spc="100" dirty="0">
                <a:solidFill>
                  <a:srgbClr val="0070C0"/>
                </a:solidFill>
                <a:latin typeface="Arial" panose="020B0604020202020204" pitchFamily="34" charset="0"/>
                <a:ea typeface="Gadugi" panose="020B0502040204020203" pitchFamily="34" charset="0"/>
                <a:cs typeface="Arial" panose="020B0604020202020204" pitchFamily="34" charset="0"/>
              </a:rPr>
              <a:t>: </a:t>
            </a:r>
            <a:r>
              <a:rPr lang="en-US" sz="3200" dirty="0">
                <a:solidFill>
                  <a:srgbClr val="0070C0"/>
                </a:solidFill>
              </a:rPr>
              <a:t>Check variable </a:t>
            </a:r>
            <a:r>
              <a:rPr lang="en-US" sz="3200" dirty="0" smtClean="0">
                <a:solidFill>
                  <a:srgbClr val="0070C0"/>
                </a:solidFill>
              </a:rPr>
              <a:t>values :</a:t>
            </a:r>
            <a:endParaRPr lang="en-US" sz="3000" spc="100" dirty="0" smtClean="0">
              <a:solidFill>
                <a:srgbClr val="0070C0"/>
              </a:solidFill>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r>
              <a:rPr lang="en-US" sz="2000" spc="100" dirty="0" smtClean="0">
                <a:latin typeface="Arial" panose="020B0604020202020204" pitchFamily="34" charset="0"/>
                <a:ea typeface="Gadugi" panose="020B0502040204020203" pitchFamily="34" charset="0"/>
                <a:cs typeface="Arial" panose="020B0604020202020204" pitchFamily="34" charset="0"/>
              </a:rPr>
              <a:t>			C1: </a:t>
            </a:r>
            <a:r>
              <a:rPr lang="en-US" sz="2000" spc="100" dirty="0" err="1" smtClean="0">
                <a:latin typeface="Arial" panose="020B0604020202020204" pitchFamily="34" charset="0"/>
                <a:ea typeface="Gadugi" panose="020B0502040204020203" pitchFamily="34" charset="0"/>
                <a:cs typeface="Arial" panose="020B0604020202020204" pitchFamily="34" charset="0"/>
              </a:rPr>
              <a:t>Xem</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trong</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cửa</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sổ</a:t>
            </a:r>
            <a:r>
              <a:rPr lang="en-US" sz="2000" spc="100" dirty="0" smtClean="0">
                <a:latin typeface="Arial" panose="020B0604020202020204" pitchFamily="34" charset="0"/>
                <a:ea typeface="Gadugi" panose="020B0502040204020203" pitchFamily="34" charset="0"/>
                <a:cs typeface="Arial" panose="020B0604020202020204" pitchFamily="34" charset="0"/>
              </a:rPr>
              <a:t> scope.</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C2: </a:t>
            </a:r>
            <a:r>
              <a:rPr lang="en-US" sz="2000" spc="100" dirty="0" err="1">
                <a:latin typeface="Arial" panose="020B0604020202020204" pitchFamily="34" charset="0"/>
                <a:ea typeface="Gadugi" panose="020B0502040204020203" pitchFamily="34" charset="0"/>
                <a:cs typeface="Arial" panose="020B0604020202020204" pitchFamily="34" charset="0"/>
              </a:rPr>
              <a:t>Xem</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a:latin typeface="Arial" panose="020B0604020202020204" pitchFamily="34" charset="0"/>
                <a:ea typeface="Gadugi" panose="020B0502040204020203" pitchFamily="34" charset="0"/>
                <a:cs typeface="Arial" panose="020B0604020202020204" pitchFamily="34" charset="0"/>
              </a:rPr>
              <a:t>trong</a:t>
            </a: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biểu</a:t>
            </a:r>
            <a:r>
              <a:rPr lang="en-US" sz="2000" spc="100" dirty="0" smtClean="0">
                <a:latin typeface="Arial" panose="020B0604020202020204" pitchFamily="34" charset="0"/>
                <a:ea typeface="Gadugi" panose="020B0502040204020203" pitchFamily="34" charset="0"/>
                <a:cs typeface="Arial" panose="020B0604020202020204" pitchFamily="34" charset="0"/>
              </a:rPr>
              <a:t> </a:t>
            </a:r>
            <a:r>
              <a:rPr lang="en-US" sz="2000" spc="100" dirty="0" err="1" smtClean="0">
                <a:latin typeface="Arial" panose="020B0604020202020204" pitchFamily="34" charset="0"/>
                <a:ea typeface="Gadugi" panose="020B0502040204020203" pitchFamily="34" charset="0"/>
                <a:cs typeface="Arial" panose="020B0604020202020204" pitchFamily="34" charset="0"/>
              </a:rPr>
              <a:t>thức</a:t>
            </a:r>
            <a:r>
              <a:rPr lang="en-US" sz="2000" spc="100" dirty="0" smtClean="0">
                <a:latin typeface="Arial" panose="020B0604020202020204" pitchFamily="34" charset="0"/>
                <a:ea typeface="Gadugi" panose="020B0502040204020203" pitchFamily="34" charset="0"/>
                <a:cs typeface="Arial" panose="020B0604020202020204" pitchFamily="34" charset="0"/>
              </a:rPr>
              <a:t>.</a:t>
            </a:r>
          </a:p>
          <a:p>
            <a:pPr marL="0" indent="0">
              <a:lnSpc>
                <a:spcPct val="150000"/>
              </a:lnSpc>
              <a:buNone/>
            </a:pPr>
            <a:r>
              <a:rPr lang="en-US" sz="2000" spc="100" dirty="0">
                <a:latin typeface="Arial" panose="020B0604020202020204" pitchFamily="34" charset="0"/>
                <a:ea typeface="Gadugi" panose="020B0502040204020203" pitchFamily="34" charset="0"/>
                <a:cs typeface="Arial" panose="020B0604020202020204" pitchFamily="34" charset="0"/>
              </a:rPr>
              <a:t>			</a:t>
            </a:r>
            <a:r>
              <a:rPr lang="en-US" sz="2000" spc="100" dirty="0" smtClean="0">
                <a:latin typeface="Arial" panose="020B0604020202020204" pitchFamily="34" charset="0"/>
                <a:ea typeface="Gadugi" panose="020B0502040204020203" pitchFamily="34" charset="0"/>
                <a:cs typeface="Arial" panose="020B0604020202020204" pitchFamily="34" charset="0"/>
              </a:rPr>
              <a:t>C3: </a:t>
            </a:r>
            <a:r>
              <a:rPr lang="en-US" sz="2000" spc="100" dirty="0" err="1" smtClean="0">
                <a:latin typeface="Arial" panose="020B0604020202020204" pitchFamily="34" charset="0"/>
                <a:ea typeface="Gadugi" panose="020B0502040204020203" pitchFamily="34" charset="0"/>
                <a:cs typeface="Arial" panose="020B0604020202020204" pitchFamily="34" charset="0"/>
              </a:rPr>
              <a:t>Dùng</a:t>
            </a:r>
            <a:r>
              <a:rPr lang="en-US" sz="2000" spc="100" dirty="0" smtClean="0">
                <a:latin typeface="Arial" panose="020B0604020202020204" pitchFamily="34" charset="0"/>
                <a:ea typeface="Gadugi" panose="020B0502040204020203" pitchFamily="34" charset="0"/>
                <a:cs typeface="Arial" panose="020B0604020202020204" pitchFamily="34" charset="0"/>
              </a:rPr>
              <a:t> console</a:t>
            </a:r>
            <a:endParaRPr lang="en-US" sz="2000" spc="100" dirty="0">
              <a:latin typeface="Arial" panose="020B0604020202020204" pitchFamily="34" charset="0"/>
              <a:ea typeface="Gadugi" panose="020B0502040204020203" pitchFamily="34" charset="0"/>
              <a:cs typeface="Arial" panose="020B0604020202020204" pitchFamily="34" charset="0"/>
            </a:endParaRPr>
          </a:p>
          <a:p>
            <a:pPr marL="0" indent="0">
              <a:lnSpc>
                <a:spcPct val="150000"/>
              </a:lnSpc>
              <a:buNone/>
            </a:pPr>
            <a:endParaRPr lang="en-US" sz="2000" spc="100" dirty="0">
              <a:latin typeface="Arial" panose="020B0604020202020204" pitchFamily="34" charset="0"/>
              <a:ea typeface="Gadugi" panose="020B0502040204020203" pitchFamily="34" charset="0"/>
              <a:cs typeface="Arial" panose="020B0604020202020204" pitchFamily="34" charset="0"/>
            </a:endParaRPr>
          </a:p>
        </p:txBody>
      </p:sp>
    </p:spTree>
    <p:extLst>
      <p:ext uri="{BB962C8B-B14F-4D97-AF65-F5344CB8AC3E}">
        <p14:creationId xmlns:p14="http://schemas.microsoft.com/office/powerpoint/2010/main" val="4008107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860</TotalTime>
  <Words>498</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Century Gothic</vt:lpstr>
      <vt:lpstr>Roboto</vt:lpstr>
      <vt:lpstr>Arial</vt:lpstr>
      <vt:lpstr>Calibri</vt:lpstr>
      <vt:lpstr>Courier New</vt:lpstr>
      <vt:lpstr>Gadugi</vt:lpstr>
      <vt:lpstr>Wingdings 3</vt:lpstr>
      <vt:lpstr>Wisp</vt:lpstr>
      <vt:lpstr>Get Started with Debugging JavaScript in Chrome DevTools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Concepts : </vt:lpstr>
      <vt:lpstr>PowerPoint Presentation</vt:lpstr>
      <vt:lpstr>PowerPoint Presentation</vt:lpstr>
      <vt:lpstr>Debugging Angular App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FLOAT</dc:title>
  <dc:creator>Su Noir</dc:creator>
  <cp:lastModifiedBy>Su Noir</cp:lastModifiedBy>
  <cp:revision>55</cp:revision>
  <dcterms:created xsi:type="dcterms:W3CDTF">2018-12-18T03:34:42Z</dcterms:created>
  <dcterms:modified xsi:type="dcterms:W3CDTF">2019-01-30T08:40:24Z</dcterms:modified>
</cp:coreProperties>
</file>