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62D3F-363A-405A-86FF-2FDC4993490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587D81BC-356D-4D1E-869B-011938276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4FD099D5-6651-471E-8CC6-FE40236A36E4}"/>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5" name="Espace réservé du pied de page 4">
            <a:extLst>
              <a:ext uri="{FF2B5EF4-FFF2-40B4-BE49-F238E27FC236}">
                <a16:creationId xmlns:a16="http://schemas.microsoft.com/office/drawing/2014/main" id="{433F7378-D6B0-4C86-83DE-6463AA1E5EB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E18109C-EA35-40C2-95EA-D30DEF596171}"/>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41370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DBC936-5952-44AF-B4A5-33E66FB75E2E}"/>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934A3964-BD2A-471F-86B1-D78D2F607B3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8B20148-7709-44BB-AECE-FD288A4BA8CD}"/>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5" name="Espace réservé du pied de page 4">
            <a:extLst>
              <a:ext uri="{FF2B5EF4-FFF2-40B4-BE49-F238E27FC236}">
                <a16:creationId xmlns:a16="http://schemas.microsoft.com/office/drawing/2014/main" id="{B8E37BBB-6E6B-45F5-8807-114DED18F97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7280CFCE-F269-4ECF-A80A-4C03DC2FD28D}"/>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209437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B38430-743C-462C-BBEC-3EC4AFB36A8E}"/>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657069EB-C57B-4CA8-9A74-3E43402A066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FF758A8-5912-4FE3-BB8D-279B9C7EFAE8}"/>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5" name="Espace réservé du pied de page 4">
            <a:extLst>
              <a:ext uri="{FF2B5EF4-FFF2-40B4-BE49-F238E27FC236}">
                <a16:creationId xmlns:a16="http://schemas.microsoft.com/office/drawing/2014/main" id="{321C1A42-8AD8-47A1-88F0-8679F2D6E98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B5B03E9-6675-4A73-9E90-7219AE32D297}"/>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219805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26981-4DFE-4E7F-AB23-20EFDD68B9C4}"/>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D7D5792-9270-4AE4-9DE3-C65353D484A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504C84F-707E-4F8E-8A36-B66C1C07D6D5}"/>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5" name="Espace réservé du pied de page 4">
            <a:extLst>
              <a:ext uri="{FF2B5EF4-FFF2-40B4-BE49-F238E27FC236}">
                <a16:creationId xmlns:a16="http://schemas.microsoft.com/office/drawing/2014/main" id="{BA251DA3-DA09-407A-AF0A-BA7CBD0B758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70E492E-D2CE-4257-88ED-9903E9FAE95F}"/>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283956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A301E6-70BB-4A4E-95AC-D17246C5874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776BCE46-5DFB-43CE-976E-467A3C7B60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7B7AB89-7B84-43E9-A1F9-6DD1223416FC}"/>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5" name="Espace réservé du pied de page 4">
            <a:extLst>
              <a:ext uri="{FF2B5EF4-FFF2-40B4-BE49-F238E27FC236}">
                <a16:creationId xmlns:a16="http://schemas.microsoft.com/office/drawing/2014/main" id="{079EED8B-8B18-42F6-93BE-263E893D8C4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3A8463C-8F81-4AAC-B29D-354E281FC7E0}"/>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197387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6CF57-3009-4861-B7A3-53451118CA80}"/>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6AEA6B58-0B1B-4B91-8BE9-6F311BEC7C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759690D8-30D5-40F5-ACC9-808FF7E49E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A3E48BC1-6A58-4299-8417-ABE000D10CC7}"/>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6" name="Espace réservé du pied de page 5">
            <a:extLst>
              <a:ext uri="{FF2B5EF4-FFF2-40B4-BE49-F238E27FC236}">
                <a16:creationId xmlns:a16="http://schemas.microsoft.com/office/drawing/2014/main" id="{E9555D32-94C4-401E-B693-ECA976AD8D9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1FB4A94E-46A2-4217-ADEB-C9F2E96E9869}"/>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335174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AD27FC-4ADF-44B2-8C50-BE833111AC2D}"/>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C75C2F2-EDA0-483F-B110-2532183D41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5F60A23-2AAF-470B-8520-1807FF79F17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EFC5F98E-F0FA-47B5-97D8-07A8518E2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183040-D310-49E8-91A1-CFA3413CA52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C5609CDD-93A4-4710-A69E-73991D677BC6}"/>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8" name="Espace réservé du pied de page 7">
            <a:extLst>
              <a:ext uri="{FF2B5EF4-FFF2-40B4-BE49-F238E27FC236}">
                <a16:creationId xmlns:a16="http://schemas.microsoft.com/office/drawing/2014/main" id="{695E2093-137B-4E71-BA56-49D422CBE95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7559192A-6D95-4236-A303-218235062C62}"/>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15468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3066B5-57E0-41CA-BC7D-D4B69691002B}"/>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4BBDC72B-98FB-4CF7-8AED-52844D249BED}"/>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4" name="Espace réservé du pied de page 3">
            <a:extLst>
              <a:ext uri="{FF2B5EF4-FFF2-40B4-BE49-F238E27FC236}">
                <a16:creationId xmlns:a16="http://schemas.microsoft.com/office/drawing/2014/main" id="{6C0ECEB5-A5C0-41FC-AEF5-98A4C4FBF5DC}"/>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D46E1875-06E4-4385-A72A-C7A1878C8B3C}"/>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40832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9874123-D74B-45E8-845A-556056BEAC10}"/>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3" name="Espace réservé du pied de page 2">
            <a:extLst>
              <a:ext uri="{FF2B5EF4-FFF2-40B4-BE49-F238E27FC236}">
                <a16:creationId xmlns:a16="http://schemas.microsoft.com/office/drawing/2014/main" id="{48E8264A-8F6A-4004-856B-86409956B9FC}"/>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54890BA-E735-46BB-88C6-41B6355FBEAF}"/>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152226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555C0-ED73-407E-9E73-3E2464D84B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DD0129B-15F5-4089-89C9-5699A2EF1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F12BA05C-31E0-4628-AD0D-DB71DF39C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0075D9-3416-462A-B1D9-C4DE42F52804}"/>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6" name="Espace réservé du pied de page 5">
            <a:extLst>
              <a:ext uri="{FF2B5EF4-FFF2-40B4-BE49-F238E27FC236}">
                <a16:creationId xmlns:a16="http://schemas.microsoft.com/office/drawing/2014/main" id="{7D3399FC-7B6F-4EB9-BD98-C55CF5D2656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00CBC7AF-7374-4D6F-ABDE-D6E5A1242265}"/>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167378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1E4365-D9A0-4B18-905E-865955CC04D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37E57138-6E67-4F44-9B45-2A73853CD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21BD528C-B02F-49B6-B9F2-A0D96BAD8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0751FB-2072-46CB-8528-EEFD29101A77}"/>
              </a:ext>
            </a:extLst>
          </p:cNvPr>
          <p:cNvSpPr>
            <a:spLocks noGrp="1"/>
          </p:cNvSpPr>
          <p:nvPr>
            <p:ph type="dt" sz="half" idx="10"/>
          </p:nvPr>
        </p:nvSpPr>
        <p:spPr/>
        <p:txBody>
          <a:bodyPr/>
          <a:lstStyle/>
          <a:p>
            <a:fld id="{B299FBC4-0D09-4445-B892-E859563B87A6}" type="datetimeFigureOut">
              <a:rPr lang="fr-CA" smtClean="0"/>
              <a:t>2021-02-12</a:t>
            </a:fld>
            <a:endParaRPr lang="fr-CA"/>
          </a:p>
        </p:txBody>
      </p:sp>
      <p:sp>
        <p:nvSpPr>
          <p:cNvPr id="6" name="Espace réservé du pied de page 5">
            <a:extLst>
              <a:ext uri="{FF2B5EF4-FFF2-40B4-BE49-F238E27FC236}">
                <a16:creationId xmlns:a16="http://schemas.microsoft.com/office/drawing/2014/main" id="{A751B408-C8D7-4BD8-9B0D-7ACA63D467A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15170D-EFED-44CE-A196-2181278B1F52}"/>
              </a:ext>
            </a:extLst>
          </p:cNvPr>
          <p:cNvSpPr>
            <a:spLocks noGrp="1"/>
          </p:cNvSpPr>
          <p:nvPr>
            <p:ph type="sldNum" sz="quarter" idx="12"/>
          </p:nvPr>
        </p:nvSpPr>
        <p:spPr/>
        <p:txBody>
          <a:bodyPr/>
          <a:lstStyle/>
          <a:p>
            <a:fld id="{1D9FEB8A-1B73-47CF-83F3-54D8C6FFDE4D}" type="slidenum">
              <a:rPr lang="fr-CA" smtClean="0"/>
              <a:t>‹N°›</a:t>
            </a:fld>
            <a:endParaRPr lang="fr-CA"/>
          </a:p>
        </p:txBody>
      </p:sp>
    </p:spTree>
    <p:extLst>
      <p:ext uri="{BB962C8B-B14F-4D97-AF65-F5344CB8AC3E}">
        <p14:creationId xmlns:p14="http://schemas.microsoft.com/office/powerpoint/2010/main" val="122468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607485-4D73-4639-92FC-5415C615B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1B0E7001-2464-47D3-8467-DBC1E1399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7068390-D2A4-47C3-ACB5-6088E5194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9FBC4-0D09-4445-B892-E859563B87A6}" type="datetimeFigureOut">
              <a:rPr lang="fr-CA" smtClean="0"/>
              <a:t>2021-02-12</a:t>
            </a:fld>
            <a:endParaRPr lang="fr-CA"/>
          </a:p>
        </p:txBody>
      </p:sp>
      <p:sp>
        <p:nvSpPr>
          <p:cNvPr id="5" name="Espace réservé du pied de page 4">
            <a:extLst>
              <a:ext uri="{FF2B5EF4-FFF2-40B4-BE49-F238E27FC236}">
                <a16:creationId xmlns:a16="http://schemas.microsoft.com/office/drawing/2014/main" id="{897B4054-24E3-4810-A9CC-B6CBFDDDC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157614AE-70DB-48B5-AFBD-F62A41BFA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FEB8A-1B73-47CF-83F3-54D8C6FFDE4D}" type="slidenum">
              <a:rPr lang="fr-CA" smtClean="0"/>
              <a:t>‹N°›</a:t>
            </a:fld>
            <a:endParaRPr lang="fr-CA"/>
          </a:p>
        </p:txBody>
      </p:sp>
    </p:spTree>
    <p:extLst>
      <p:ext uri="{BB962C8B-B14F-4D97-AF65-F5344CB8AC3E}">
        <p14:creationId xmlns:p14="http://schemas.microsoft.com/office/powerpoint/2010/main" val="120788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C29F81-9FB4-4DCF-8109-3FE2C4BE4F25}"/>
              </a:ext>
            </a:extLst>
          </p:cNvPr>
          <p:cNvSpPr>
            <a:spLocks noGrp="1"/>
          </p:cNvSpPr>
          <p:nvPr>
            <p:ph type="ctrTitle"/>
          </p:nvPr>
        </p:nvSpPr>
        <p:spPr/>
        <p:txBody>
          <a:bodyPr/>
          <a:lstStyle/>
          <a:p>
            <a:r>
              <a:rPr lang="fr-CA" dirty="0"/>
              <a:t>Manual GUI - GLM</a:t>
            </a:r>
          </a:p>
        </p:txBody>
      </p:sp>
      <p:sp>
        <p:nvSpPr>
          <p:cNvPr id="3" name="Sous-titre 2">
            <a:extLst>
              <a:ext uri="{FF2B5EF4-FFF2-40B4-BE49-F238E27FC236}">
                <a16:creationId xmlns:a16="http://schemas.microsoft.com/office/drawing/2014/main" id="{69AEB575-8F47-4F1A-9C6D-7F4B45563C8E}"/>
              </a:ext>
            </a:extLst>
          </p:cNvPr>
          <p:cNvSpPr>
            <a:spLocks noGrp="1"/>
          </p:cNvSpPr>
          <p:nvPr>
            <p:ph type="subTitle" idx="1"/>
          </p:nvPr>
        </p:nvSpPr>
        <p:spPr/>
        <p:txBody>
          <a:bodyPr/>
          <a:lstStyle/>
          <a:p>
            <a:r>
              <a:rPr lang="fr-CA" dirty="0"/>
              <a:t>Fichier </a:t>
            </a:r>
            <a:r>
              <a:rPr lang="fr-CA" dirty="0" err="1"/>
              <a:t>Selectedfactors.mat</a:t>
            </a:r>
            <a:endParaRPr lang="fr-CA" dirty="0"/>
          </a:p>
        </p:txBody>
      </p:sp>
    </p:spTree>
    <p:extLst>
      <p:ext uri="{BB962C8B-B14F-4D97-AF65-F5344CB8AC3E}">
        <p14:creationId xmlns:p14="http://schemas.microsoft.com/office/powerpoint/2010/main" val="41967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510BE8-2891-4781-84B7-B4F18A8F592C}"/>
              </a:ext>
            </a:extLst>
          </p:cNvPr>
          <p:cNvSpPr>
            <a:spLocks noGrp="1"/>
          </p:cNvSpPr>
          <p:nvPr>
            <p:ph type="title"/>
          </p:nvPr>
        </p:nvSpPr>
        <p:spPr/>
        <p:txBody>
          <a:bodyPr/>
          <a:lstStyle/>
          <a:p>
            <a:r>
              <a:rPr lang="fr-CA" dirty="0"/>
              <a:t>Exemple de données</a:t>
            </a:r>
          </a:p>
        </p:txBody>
      </p:sp>
      <p:sp>
        <p:nvSpPr>
          <p:cNvPr id="3" name="Espace réservé du contenu 2">
            <a:extLst>
              <a:ext uri="{FF2B5EF4-FFF2-40B4-BE49-F238E27FC236}">
                <a16:creationId xmlns:a16="http://schemas.microsoft.com/office/drawing/2014/main" id="{0DA0C378-26B9-4464-AA51-EB7780A3C616}"/>
              </a:ext>
            </a:extLst>
          </p:cNvPr>
          <p:cNvSpPr>
            <a:spLocks noGrp="1"/>
          </p:cNvSpPr>
          <p:nvPr>
            <p:ph idx="1"/>
          </p:nvPr>
        </p:nvSpPr>
        <p:spPr/>
        <p:txBody>
          <a:bodyPr/>
          <a:lstStyle/>
          <a:p>
            <a:r>
              <a:rPr lang="fr-CA" dirty="0"/>
              <a:t>Projet ÉLAN, BB016 nouveau-né</a:t>
            </a:r>
          </a:p>
          <a:p>
            <a:r>
              <a:rPr lang="fr-CA" dirty="0"/>
              <a:t>55 blocks, passive story </a:t>
            </a:r>
            <a:r>
              <a:rPr lang="fr-CA" dirty="0" err="1"/>
              <a:t>listening</a:t>
            </a:r>
            <a:r>
              <a:rPr lang="fr-CA" dirty="0"/>
              <a:t> (in </a:t>
            </a:r>
            <a:r>
              <a:rPr lang="fr-CA" dirty="0" err="1"/>
              <a:t>three</a:t>
            </a:r>
            <a:r>
              <a:rPr lang="fr-CA" dirty="0"/>
              <a:t> </a:t>
            </a:r>
            <a:r>
              <a:rPr lang="fr-CA" dirty="0" err="1"/>
              <a:t>languages</a:t>
            </a:r>
            <a:r>
              <a:rPr lang="fr-CA" dirty="0"/>
              <a:t>)</a:t>
            </a:r>
          </a:p>
          <a:p>
            <a:r>
              <a:rPr lang="fr-CA" dirty="0" err="1"/>
              <a:t>Each</a:t>
            </a:r>
            <a:r>
              <a:rPr lang="fr-CA" dirty="0"/>
              <a:t> block = duration of 40 sec (-5 to 35 sec. </a:t>
            </a:r>
            <a:r>
              <a:rPr lang="fr-CA" dirty="0" err="1"/>
              <a:t>Stim</a:t>
            </a:r>
            <a:r>
              <a:rPr lang="fr-CA" dirty="0"/>
              <a:t> </a:t>
            </a:r>
            <a:r>
              <a:rPr lang="fr-CA" dirty="0" err="1"/>
              <a:t>from</a:t>
            </a:r>
            <a:r>
              <a:rPr lang="fr-CA" dirty="0"/>
              <a:t> 0s to 15s)</a:t>
            </a:r>
          </a:p>
          <a:p>
            <a:r>
              <a:rPr lang="fr-CA" dirty="0"/>
              <a:t>NIRS data (54 channels) + </a:t>
            </a:r>
            <a:r>
              <a:rPr lang="fr-CA" dirty="0" err="1"/>
              <a:t>saturometer</a:t>
            </a:r>
            <a:r>
              <a:rPr lang="fr-CA" dirty="0"/>
              <a:t> + respiration </a:t>
            </a:r>
            <a:r>
              <a:rPr lang="fr-CA" dirty="0" err="1"/>
              <a:t>belt</a:t>
            </a:r>
            <a:r>
              <a:rPr lang="fr-CA" dirty="0"/>
              <a:t> + </a:t>
            </a:r>
            <a:r>
              <a:rPr lang="fr-CA" dirty="0" err="1"/>
              <a:t>modeled</a:t>
            </a:r>
            <a:r>
              <a:rPr lang="fr-CA" dirty="0"/>
              <a:t> HRF </a:t>
            </a:r>
          </a:p>
        </p:txBody>
      </p:sp>
    </p:spTree>
    <p:extLst>
      <p:ext uri="{BB962C8B-B14F-4D97-AF65-F5344CB8AC3E}">
        <p14:creationId xmlns:p14="http://schemas.microsoft.com/office/powerpoint/2010/main" val="93927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7A551-1F0B-44E4-92C8-1BDD9D635F57}"/>
              </a:ext>
            </a:extLst>
          </p:cNvPr>
          <p:cNvSpPr>
            <a:spLocks noGrp="1"/>
          </p:cNvSpPr>
          <p:nvPr>
            <p:ph type="title"/>
          </p:nvPr>
        </p:nvSpPr>
        <p:spPr/>
        <p:txBody>
          <a:bodyPr/>
          <a:lstStyle/>
          <a:p>
            <a:r>
              <a:rPr lang="fr-CA" dirty="0"/>
              <a:t>In GUI interface</a:t>
            </a:r>
          </a:p>
        </p:txBody>
      </p:sp>
      <p:sp>
        <p:nvSpPr>
          <p:cNvPr id="3" name="Espace réservé du contenu 2">
            <a:extLst>
              <a:ext uri="{FF2B5EF4-FFF2-40B4-BE49-F238E27FC236}">
                <a16:creationId xmlns:a16="http://schemas.microsoft.com/office/drawing/2014/main" id="{12CD5903-BB2E-4909-9D5B-63C8C27BD686}"/>
              </a:ext>
            </a:extLst>
          </p:cNvPr>
          <p:cNvSpPr>
            <a:spLocks noGrp="1"/>
          </p:cNvSpPr>
          <p:nvPr>
            <p:ph idx="1"/>
          </p:nvPr>
        </p:nvSpPr>
        <p:spPr>
          <a:xfrm>
            <a:off x="2676292" y="1825625"/>
            <a:ext cx="8677507" cy="4351338"/>
          </a:xfrm>
        </p:spPr>
        <p:txBody>
          <a:bodyPr>
            <a:normAutofit/>
          </a:bodyPr>
          <a:lstStyle/>
          <a:p>
            <a:r>
              <a:rPr lang="fr-CA" sz="1800" dirty="0"/>
              <a:t>Data has been </a:t>
            </a:r>
            <a:r>
              <a:rPr lang="fr-CA" sz="1800" dirty="0" err="1"/>
              <a:t>previously</a:t>
            </a:r>
            <a:r>
              <a:rPr lang="fr-CA" sz="1800" dirty="0"/>
              <a:t>: </a:t>
            </a:r>
            <a:r>
              <a:rPr lang="fr-CA" sz="1800" dirty="0" err="1"/>
              <a:t>corrected</a:t>
            </a:r>
            <a:r>
              <a:rPr lang="fr-CA" sz="1800" dirty="0"/>
              <a:t> for </a:t>
            </a:r>
            <a:r>
              <a:rPr lang="fr-CA" sz="1800" dirty="0" err="1"/>
              <a:t>artifact</a:t>
            </a:r>
            <a:r>
              <a:rPr lang="fr-CA" sz="1800" dirty="0"/>
              <a:t> + </a:t>
            </a:r>
            <a:r>
              <a:rPr lang="fr-CA" sz="1800" dirty="0" err="1"/>
              <a:t>normalised</a:t>
            </a:r>
            <a:r>
              <a:rPr lang="fr-CA" sz="1800" dirty="0"/>
              <a:t> + </a:t>
            </a:r>
            <a:r>
              <a:rPr lang="fr-CA" sz="1800" dirty="0" err="1"/>
              <a:t>modified</a:t>
            </a:r>
            <a:r>
              <a:rPr lang="fr-CA" sz="1800" dirty="0"/>
              <a:t> BL </a:t>
            </a:r>
            <a:r>
              <a:rPr lang="fr-CA" sz="1800" dirty="0" err="1"/>
              <a:t>law</a:t>
            </a:r>
            <a:endParaRPr lang="fr-CA" sz="1800" dirty="0"/>
          </a:p>
          <a:p>
            <a:pPr lvl="1"/>
            <a:r>
              <a:rPr lang="fr-CA" sz="1400" dirty="0"/>
              <a:t>Not </a:t>
            </a:r>
            <a:r>
              <a:rPr lang="fr-CA" sz="1400" dirty="0" err="1"/>
              <a:t>yet</a:t>
            </a:r>
            <a:r>
              <a:rPr lang="fr-CA" sz="1400" dirty="0"/>
              <a:t>: </a:t>
            </a:r>
            <a:r>
              <a:rPr lang="fr-CA" sz="1400" dirty="0" err="1"/>
              <a:t>filtered</a:t>
            </a:r>
            <a:endParaRPr lang="fr-CA" sz="1400" dirty="0"/>
          </a:p>
        </p:txBody>
      </p:sp>
      <p:pic>
        <p:nvPicPr>
          <p:cNvPr id="4" name="Image 3">
            <a:extLst>
              <a:ext uri="{FF2B5EF4-FFF2-40B4-BE49-F238E27FC236}">
                <a16:creationId xmlns:a16="http://schemas.microsoft.com/office/drawing/2014/main" id="{9EE45FDB-322F-4999-AD5E-38D6CF6CFBC6}"/>
              </a:ext>
            </a:extLst>
          </p:cNvPr>
          <p:cNvPicPr>
            <a:picLocks noChangeAspect="1"/>
          </p:cNvPicPr>
          <p:nvPr/>
        </p:nvPicPr>
        <p:blipFill>
          <a:blip r:embed="rId2"/>
          <a:stretch>
            <a:fillRect/>
          </a:stretch>
        </p:blipFill>
        <p:spPr>
          <a:xfrm>
            <a:off x="192920" y="1496363"/>
            <a:ext cx="1981372" cy="1508891"/>
          </a:xfrm>
          <a:prstGeom prst="rect">
            <a:avLst/>
          </a:prstGeom>
        </p:spPr>
      </p:pic>
      <p:pic>
        <p:nvPicPr>
          <p:cNvPr id="5" name="Image 4">
            <a:extLst>
              <a:ext uri="{FF2B5EF4-FFF2-40B4-BE49-F238E27FC236}">
                <a16:creationId xmlns:a16="http://schemas.microsoft.com/office/drawing/2014/main" id="{FBC43840-5C7B-43E9-B970-51B665195DA4}"/>
              </a:ext>
            </a:extLst>
          </p:cNvPr>
          <p:cNvPicPr>
            <a:picLocks noChangeAspect="1"/>
          </p:cNvPicPr>
          <p:nvPr/>
        </p:nvPicPr>
        <p:blipFill>
          <a:blip r:embed="rId3"/>
          <a:stretch>
            <a:fillRect/>
          </a:stretch>
        </p:blipFill>
        <p:spPr>
          <a:xfrm>
            <a:off x="3021981" y="3152604"/>
            <a:ext cx="8567854" cy="3470409"/>
          </a:xfrm>
          <a:prstGeom prst="rect">
            <a:avLst/>
          </a:prstGeom>
        </p:spPr>
      </p:pic>
    </p:spTree>
    <p:extLst>
      <p:ext uri="{BB962C8B-B14F-4D97-AF65-F5344CB8AC3E}">
        <p14:creationId xmlns:p14="http://schemas.microsoft.com/office/powerpoint/2010/main" val="423441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DB9FCB9-F95F-4FD9-9834-B5929444981E}"/>
              </a:ext>
            </a:extLst>
          </p:cNvPr>
          <p:cNvPicPr>
            <a:picLocks noChangeAspect="1"/>
          </p:cNvPicPr>
          <p:nvPr/>
        </p:nvPicPr>
        <p:blipFill>
          <a:blip r:embed="rId2"/>
          <a:stretch>
            <a:fillRect/>
          </a:stretch>
        </p:blipFill>
        <p:spPr>
          <a:xfrm>
            <a:off x="6425861" y="475442"/>
            <a:ext cx="5159187" cy="5334462"/>
          </a:xfrm>
          <a:prstGeom prst="rect">
            <a:avLst/>
          </a:prstGeom>
        </p:spPr>
      </p:pic>
      <p:pic>
        <p:nvPicPr>
          <p:cNvPr id="5" name="Image 4">
            <a:extLst>
              <a:ext uri="{FF2B5EF4-FFF2-40B4-BE49-F238E27FC236}">
                <a16:creationId xmlns:a16="http://schemas.microsoft.com/office/drawing/2014/main" id="{AFFED7D8-5D5E-4D65-9E1F-C67265EB950E}"/>
              </a:ext>
            </a:extLst>
          </p:cNvPr>
          <p:cNvPicPr>
            <a:picLocks noChangeAspect="1"/>
          </p:cNvPicPr>
          <p:nvPr/>
        </p:nvPicPr>
        <p:blipFill>
          <a:blip r:embed="rId3"/>
          <a:stretch>
            <a:fillRect/>
          </a:stretch>
        </p:blipFill>
        <p:spPr>
          <a:xfrm>
            <a:off x="414062" y="681037"/>
            <a:ext cx="4740051" cy="1722269"/>
          </a:xfrm>
          <a:prstGeom prst="rect">
            <a:avLst/>
          </a:prstGeom>
        </p:spPr>
      </p:pic>
      <p:sp>
        <p:nvSpPr>
          <p:cNvPr id="10" name="Rectangle 9">
            <a:extLst>
              <a:ext uri="{FF2B5EF4-FFF2-40B4-BE49-F238E27FC236}">
                <a16:creationId xmlns:a16="http://schemas.microsoft.com/office/drawing/2014/main" id="{53366B54-225D-465A-B6A8-13B105E203B3}"/>
              </a:ext>
            </a:extLst>
          </p:cNvPr>
          <p:cNvSpPr/>
          <p:nvPr/>
        </p:nvSpPr>
        <p:spPr>
          <a:xfrm>
            <a:off x="9164612" y="1260120"/>
            <a:ext cx="1930400" cy="861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sz="1400" dirty="0"/>
              <a:t>Il faut glisser les </a:t>
            </a:r>
            <a:r>
              <a:rPr lang="fr-CA" sz="1400" b="1" u="sng" dirty="0"/>
              <a:t>toutes</a:t>
            </a:r>
            <a:r>
              <a:rPr lang="fr-CA" sz="1400" dirty="0"/>
              <a:t> les composantes/aux </a:t>
            </a:r>
            <a:r>
              <a:rPr lang="fr-CA" sz="1400" b="1" u="sng" dirty="0"/>
              <a:t>voulues</a:t>
            </a:r>
            <a:r>
              <a:rPr lang="fr-CA" sz="1400" b="1" dirty="0"/>
              <a:t> </a:t>
            </a:r>
            <a:r>
              <a:rPr lang="fr-CA" sz="1400" dirty="0"/>
              <a:t>dans le GLM dans la section </a:t>
            </a:r>
            <a:r>
              <a:rPr lang="fr-CA" sz="1400" b="1" dirty="0"/>
              <a:t>Model x</a:t>
            </a:r>
          </a:p>
        </p:txBody>
      </p:sp>
      <p:sp>
        <p:nvSpPr>
          <p:cNvPr id="15" name="Forme libre : forme 14">
            <a:extLst>
              <a:ext uri="{FF2B5EF4-FFF2-40B4-BE49-F238E27FC236}">
                <a16:creationId xmlns:a16="http://schemas.microsoft.com/office/drawing/2014/main" id="{01BA04A7-F2AE-43E3-AEF3-0324B2B7C022}"/>
              </a:ext>
            </a:extLst>
          </p:cNvPr>
          <p:cNvSpPr/>
          <p:nvPr/>
        </p:nvSpPr>
        <p:spPr>
          <a:xfrm>
            <a:off x="3121891" y="225136"/>
            <a:ext cx="4322618" cy="892464"/>
          </a:xfrm>
          <a:custGeom>
            <a:avLst/>
            <a:gdLst>
              <a:gd name="connsiteX0" fmla="*/ 0 w 4322618"/>
              <a:gd name="connsiteY0" fmla="*/ 892464 h 892464"/>
              <a:gd name="connsiteX1" fmla="*/ 2438400 w 4322618"/>
              <a:gd name="connsiteY1" fmla="*/ 5773 h 892464"/>
              <a:gd name="connsiteX2" fmla="*/ 4322618 w 4322618"/>
              <a:gd name="connsiteY2" fmla="*/ 578428 h 892464"/>
            </a:gdLst>
            <a:ahLst/>
            <a:cxnLst>
              <a:cxn ang="0">
                <a:pos x="connsiteX0" y="connsiteY0"/>
              </a:cxn>
              <a:cxn ang="0">
                <a:pos x="connsiteX1" y="connsiteY1"/>
              </a:cxn>
              <a:cxn ang="0">
                <a:pos x="connsiteX2" y="connsiteY2"/>
              </a:cxn>
            </a:cxnLst>
            <a:rect l="l" t="t" r="r" b="b"/>
            <a:pathLst>
              <a:path w="4322618" h="892464">
                <a:moveTo>
                  <a:pt x="0" y="892464"/>
                </a:moveTo>
                <a:cubicBezTo>
                  <a:pt x="858982" y="475288"/>
                  <a:pt x="1717964" y="58112"/>
                  <a:pt x="2438400" y="5773"/>
                </a:cubicBezTo>
                <a:cubicBezTo>
                  <a:pt x="3158836" y="-46566"/>
                  <a:pt x="3740727" y="265931"/>
                  <a:pt x="4322618" y="578428"/>
                </a:cubicBezTo>
              </a:path>
            </a:pathLst>
          </a:custGeom>
          <a:ln w="57150">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CA"/>
          </a:p>
        </p:txBody>
      </p:sp>
      <p:sp>
        <p:nvSpPr>
          <p:cNvPr id="16" name="Forme libre : forme 15">
            <a:extLst>
              <a:ext uri="{FF2B5EF4-FFF2-40B4-BE49-F238E27FC236}">
                <a16:creationId xmlns:a16="http://schemas.microsoft.com/office/drawing/2014/main" id="{C64407C8-6B56-47FF-B804-C5CA250B2B9A}"/>
              </a:ext>
            </a:extLst>
          </p:cNvPr>
          <p:cNvSpPr/>
          <p:nvPr/>
        </p:nvSpPr>
        <p:spPr>
          <a:xfrm rot="12507610">
            <a:off x="3041834" y="2933389"/>
            <a:ext cx="7496303" cy="1335542"/>
          </a:xfrm>
          <a:custGeom>
            <a:avLst/>
            <a:gdLst>
              <a:gd name="connsiteX0" fmla="*/ 0 w 4322618"/>
              <a:gd name="connsiteY0" fmla="*/ 892464 h 892464"/>
              <a:gd name="connsiteX1" fmla="*/ 2438400 w 4322618"/>
              <a:gd name="connsiteY1" fmla="*/ 5773 h 892464"/>
              <a:gd name="connsiteX2" fmla="*/ 4322618 w 4322618"/>
              <a:gd name="connsiteY2" fmla="*/ 578428 h 892464"/>
            </a:gdLst>
            <a:ahLst/>
            <a:cxnLst>
              <a:cxn ang="0">
                <a:pos x="connsiteX0" y="connsiteY0"/>
              </a:cxn>
              <a:cxn ang="0">
                <a:pos x="connsiteX1" y="connsiteY1"/>
              </a:cxn>
              <a:cxn ang="0">
                <a:pos x="connsiteX2" y="connsiteY2"/>
              </a:cxn>
            </a:cxnLst>
            <a:rect l="l" t="t" r="r" b="b"/>
            <a:pathLst>
              <a:path w="4322618" h="892464">
                <a:moveTo>
                  <a:pt x="0" y="892464"/>
                </a:moveTo>
                <a:cubicBezTo>
                  <a:pt x="858982" y="475288"/>
                  <a:pt x="1717964" y="58112"/>
                  <a:pt x="2438400" y="5773"/>
                </a:cubicBezTo>
                <a:cubicBezTo>
                  <a:pt x="3158836" y="-46566"/>
                  <a:pt x="3740727" y="265931"/>
                  <a:pt x="4322618" y="578428"/>
                </a:cubicBezTo>
              </a:path>
            </a:pathLst>
          </a:custGeom>
          <a:ln w="57150">
            <a:headEnd type="none" w="med" len="med"/>
            <a:tailEnd type="arrow"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fr-CA"/>
          </a:p>
        </p:txBody>
      </p:sp>
      <p:pic>
        <p:nvPicPr>
          <p:cNvPr id="17" name="Image 16">
            <a:extLst>
              <a:ext uri="{FF2B5EF4-FFF2-40B4-BE49-F238E27FC236}">
                <a16:creationId xmlns:a16="http://schemas.microsoft.com/office/drawing/2014/main" id="{54C9803C-487D-4958-9739-9B3FF5A7D9F1}"/>
              </a:ext>
            </a:extLst>
          </p:cNvPr>
          <p:cNvPicPr>
            <a:picLocks noChangeAspect="1"/>
          </p:cNvPicPr>
          <p:nvPr/>
        </p:nvPicPr>
        <p:blipFill>
          <a:blip r:embed="rId4"/>
          <a:stretch>
            <a:fillRect/>
          </a:stretch>
        </p:blipFill>
        <p:spPr>
          <a:xfrm>
            <a:off x="1453351" y="2833250"/>
            <a:ext cx="2359101" cy="3799614"/>
          </a:xfrm>
          <a:prstGeom prst="rect">
            <a:avLst/>
          </a:prstGeom>
        </p:spPr>
      </p:pic>
      <p:sp>
        <p:nvSpPr>
          <p:cNvPr id="19" name="Rectangle 18">
            <a:extLst>
              <a:ext uri="{FF2B5EF4-FFF2-40B4-BE49-F238E27FC236}">
                <a16:creationId xmlns:a16="http://schemas.microsoft.com/office/drawing/2014/main" id="{84216051-6EAA-4E8A-85D0-1FB25868D906}"/>
              </a:ext>
            </a:extLst>
          </p:cNvPr>
          <p:cNvSpPr/>
          <p:nvPr/>
        </p:nvSpPr>
        <p:spPr>
          <a:xfrm>
            <a:off x="3176578" y="1389961"/>
            <a:ext cx="424139" cy="31591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19">
            <a:extLst>
              <a:ext uri="{FF2B5EF4-FFF2-40B4-BE49-F238E27FC236}">
                <a16:creationId xmlns:a16="http://schemas.microsoft.com/office/drawing/2014/main" id="{F92171EB-9F8B-4E02-929E-9897CB1E2BD5}"/>
              </a:ext>
            </a:extLst>
          </p:cNvPr>
          <p:cNvSpPr/>
          <p:nvPr/>
        </p:nvSpPr>
        <p:spPr>
          <a:xfrm>
            <a:off x="2320947" y="1269270"/>
            <a:ext cx="643896" cy="255628"/>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A8080617-AD9E-489B-A89F-F5590BFEAC30}"/>
              </a:ext>
            </a:extLst>
          </p:cNvPr>
          <p:cNvSpPr/>
          <p:nvPr/>
        </p:nvSpPr>
        <p:spPr>
          <a:xfrm>
            <a:off x="453092" y="1292289"/>
            <a:ext cx="643896" cy="255628"/>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Rectangle 21">
            <a:extLst>
              <a:ext uri="{FF2B5EF4-FFF2-40B4-BE49-F238E27FC236}">
                <a16:creationId xmlns:a16="http://schemas.microsoft.com/office/drawing/2014/main" id="{C6F952D1-B36A-4F9C-B31B-EA25E5B26F75}"/>
              </a:ext>
            </a:extLst>
          </p:cNvPr>
          <p:cNvSpPr/>
          <p:nvPr/>
        </p:nvSpPr>
        <p:spPr>
          <a:xfrm>
            <a:off x="8293098" y="2645318"/>
            <a:ext cx="795483" cy="187932"/>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Rectangle 22">
            <a:extLst>
              <a:ext uri="{FF2B5EF4-FFF2-40B4-BE49-F238E27FC236}">
                <a16:creationId xmlns:a16="http://schemas.microsoft.com/office/drawing/2014/main" id="{4C7D1532-A88B-4BCC-8ADD-1D3958A2AD10}"/>
              </a:ext>
            </a:extLst>
          </p:cNvPr>
          <p:cNvSpPr/>
          <p:nvPr/>
        </p:nvSpPr>
        <p:spPr>
          <a:xfrm>
            <a:off x="9819645" y="4321587"/>
            <a:ext cx="795483" cy="32430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Rectangle 23">
            <a:extLst>
              <a:ext uri="{FF2B5EF4-FFF2-40B4-BE49-F238E27FC236}">
                <a16:creationId xmlns:a16="http://schemas.microsoft.com/office/drawing/2014/main" id="{2E22F523-E64A-4A90-9EDC-B3B55F69CAC2}"/>
              </a:ext>
            </a:extLst>
          </p:cNvPr>
          <p:cNvSpPr/>
          <p:nvPr/>
        </p:nvSpPr>
        <p:spPr>
          <a:xfrm>
            <a:off x="1586514" y="5809904"/>
            <a:ext cx="639657" cy="164500"/>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Ellipse 5">
            <a:extLst>
              <a:ext uri="{FF2B5EF4-FFF2-40B4-BE49-F238E27FC236}">
                <a16:creationId xmlns:a16="http://schemas.microsoft.com/office/drawing/2014/main" id="{4BFEA906-D3E6-4A86-9344-8AB81159A43D}"/>
              </a:ext>
            </a:extLst>
          </p:cNvPr>
          <p:cNvSpPr/>
          <p:nvPr/>
        </p:nvSpPr>
        <p:spPr>
          <a:xfrm>
            <a:off x="1427356" y="1182030"/>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1</a:t>
            </a:r>
          </a:p>
        </p:txBody>
      </p:sp>
      <p:sp>
        <p:nvSpPr>
          <p:cNvPr id="7" name="Ellipse 6">
            <a:extLst>
              <a:ext uri="{FF2B5EF4-FFF2-40B4-BE49-F238E27FC236}">
                <a16:creationId xmlns:a16="http://schemas.microsoft.com/office/drawing/2014/main" id="{1AEBE43B-BCE2-4EA0-8752-959DEBA2A576}"/>
              </a:ext>
            </a:extLst>
          </p:cNvPr>
          <p:cNvSpPr/>
          <p:nvPr/>
        </p:nvSpPr>
        <p:spPr>
          <a:xfrm>
            <a:off x="2858262" y="974099"/>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2</a:t>
            </a:r>
          </a:p>
        </p:txBody>
      </p:sp>
      <p:sp>
        <p:nvSpPr>
          <p:cNvPr id="9" name="Ellipse 8">
            <a:extLst>
              <a:ext uri="{FF2B5EF4-FFF2-40B4-BE49-F238E27FC236}">
                <a16:creationId xmlns:a16="http://schemas.microsoft.com/office/drawing/2014/main" id="{CC42DA80-8BE0-4A55-B222-F4EFC2671C68}"/>
              </a:ext>
            </a:extLst>
          </p:cNvPr>
          <p:cNvSpPr/>
          <p:nvPr/>
        </p:nvSpPr>
        <p:spPr>
          <a:xfrm>
            <a:off x="8846295" y="2403306"/>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3</a:t>
            </a:r>
          </a:p>
        </p:txBody>
      </p:sp>
      <p:sp>
        <p:nvSpPr>
          <p:cNvPr id="12" name="Ellipse 11">
            <a:extLst>
              <a:ext uri="{FF2B5EF4-FFF2-40B4-BE49-F238E27FC236}">
                <a16:creationId xmlns:a16="http://schemas.microsoft.com/office/drawing/2014/main" id="{680B7104-B489-4007-994C-7ACBEED58DCE}"/>
              </a:ext>
            </a:extLst>
          </p:cNvPr>
          <p:cNvSpPr/>
          <p:nvPr/>
        </p:nvSpPr>
        <p:spPr>
          <a:xfrm>
            <a:off x="10364139" y="4539101"/>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4</a:t>
            </a:r>
          </a:p>
        </p:txBody>
      </p:sp>
      <p:sp>
        <p:nvSpPr>
          <p:cNvPr id="13" name="Ellipse 12">
            <a:extLst>
              <a:ext uri="{FF2B5EF4-FFF2-40B4-BE49-F238E27FC236}">
                <a16:creationId xmlns:a16="http://schemas.microsoft.com/office/drawing/2014/main" id="{7F877834-34AF-46C3-A0B0-C42B23155794}"/>
              </a:ext>
            </a:extLst>
          </p:cNvPr>
          <p:cNvSpPr/>
          <p:nvPr/>
        </p:nvSpPr>
        <p:spPr>
          <a:xfrm>
            <a:off x="3494135" y="1182030"/>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5</a:t>
            </a:r>
          </a:p>
        </p:txBody>
      </p:sp>
      <p:sp>
        <p:nvSpPr>
          <p:cNvPr id="18" name="Ellipse 17">
            <a:extLst>
              <a:ext uri="{FF2B5EF4-FFF2-40B4-BE49-F238E27FC236}">
                <a16:creationId xmlns:a16="http://schemas.microsoft.com/office/drawing/2014/main" id="{7ED87546-C075-4D4C-BFEF-C0E432681852}"/>
              </a:ext>
            </a:extLst>
          </p:cNvPr>
          <p:cNvSpPr/>
          <p:nvPr/>
        </p:nvSpPr>
        <p:spPr>
          <a:xfrm>
            <a:off x="1268197" y="5675970"/>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6</a:t>
            </a:r>
          </a:p>
        </p:txBody>
      </p:sp>
      <p:sp>
        <p:nvSpPr>
          <p:cNvPr id="25" name="Rectangle 24">
            <a:extLst>
              <a:ext uri="{FF2B5EF4-FFF2-40B4-BE49-F238E27FC236}">
                <a16:creationId xmlns:a16="http://schemas.microsoft.com/office/drawing/2014/main" id="{366086DD-0901-4441-BB7C-4C9D55514F6C}"/>
              </a:ext>
            </a:extLst>
          </p:cNvPr>
          <p:cNvSpPr/>
          <p:nvPr/>
        </p:nvSpPr>
        <p:spPr>
          <a:xfrm>
            <a:off x="9121506" y="3242151"/>
            <a:ext cx="2553635" cy="6495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sz="1400" dirty="0"/>
              <a:t>Ici le modèle = </a:t>
            </a:r>
          </a:p>
          <a:p>
            <a:pPr algn="ctr"/>
            <a:r>
              <a:rPr lang="fr-CA" sz="1400" dirty="0"/>
              <a:t>Constante + </a:t>
            </a:r>
            <a:r>
              <a:rPr lang="fr-CA" sz="1400" dirty="0" err="1"/>
              <a:t>Saturo</a:t>
            </a:r>
            <a:r>
              <a:rPr lang="fr-CA" sz="1400" dirty="0"/>
              <a:t> + </a:t>
            </a:r>
            <a:r>
              <a:rPr lang="fr-CA" sz="1400" dirty="0" err="1"/>
              <a:t>Resp</a:t>
            </a:r>
            <a:r>
              <a:rPr lang="fr-CA" sz="1400" dirty="0"/>
              <a:t> + HRF</a:t>
            </a:r>
          </a:p>
        </p:txBody>
      </p:sp>
      <p:sp>
        <p:nvSpPr>
          <p:cNvPr id="26" name="Rectangle 25">
            <a:extLst>
              <a:ext uri="{FF2B5EF4-FFF2-40B4-BE49-F238E27FC236}">
                <a16:creationId xmlns:a16="http://schemas.microsoft.com/office/drawing/2014/main" id="{59F665DB-5299-4CB2-BBF9-40047C5843F7}"/>
              </a:ext>
            </a:extLst>
          </p:cNvPr>
          <p:cNvSpPr/>
          <p:nvPr/>
        </p:nvSpPr>
        <p:spPr>
          <a:xfrm>
            <a:off x="6859786" y="5457166"/>
            <a:ext cx="5159187" cy="10690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sz="1050" dirty="0"/>
              <a:t>Sélectionner la composante la plus pertinente (en gris ou bleu dans la section </a:t>
            </a:r>
            <a:r>
              <a:rPr lang="fr-CA" sz="1050" b="1" dirty="0"/>
              <a:t>Model x</a:t>
            </a:r>
            <a:r>
              <a:rPr lang="fr-CA" sz="1050" dirty="0"/>
              <a:t>) :</a:t>
            </a:r>
          </a:p>
          <a:p>
            <a:pPr marL="171450" indent="-171450" algn="ctr">
              <a:buFont typeface="Arial" panose="020B0604020202020204" pitchFamily="34" charset="0"/>
              <a:buChar char="•"/>
            </a:pPr>
            <a:r>
              <a:rPr lang="fr-CA" sz="1050" dirty="0"/>
              <a:t>Peu importe la composante sélectionnée, ça ne changera PAS le modèle GLM.</a:t>
            </a:r>
          </a:p>
          <a:p>
            <a:pPr marL="171450" indent="-171450" algn="ctr">
              <a:buFont typeface="Arial" panose="020B0604020202020204" pitchFamily="34" charset="0"/>
              <a:buChar char="•"/>
            </a:pPr>
            <a:r>
              <a:rPr lang="fr-CA" sz="1050" dirty="0"/>
              <a:t>Toutefois, ça change le label du modèle (+ facile après de le retrouver) </a:t>
            </a:r>
          </a:p>
          <a:p>
            <a:pPr marL="171450" indent="-171450" algn="ctr">
              <a:buFont typeface="Arial" panose="020B0604020202020204" pitchFamily="34" charset="0"/>
              <a:buChar char="•"/>
            </a:pPr>
            <a:r>
              <a:rPr lang="fr-CA" sz="1050" dirty="0"/>
              <a:t>ET ce sera cette composante qui sera « visible » dans le GUI interface (la visualisation dans le temps est stockée dans la variable </a:t>
            </a:r>
            <a:r>
              <a:rPr lang="fr-CA" sz="1050" b="1" dirty="0" err="1"/>
              <a:t>Xm</a:t>
            </a:r>
            <a:r>
              <a:rPr lang="fr-CA" sz="1050" dirty="0"/>
              <a:t>)* voir diapo suivante</a:t>
            </a:r>
          </a:p>
        </p:txBody>
      </p:sp>
      <p:sp>
        <p:nvSpPr>
          <p:cNvPr id="27" name="Rectangle 26">
            <a:extLst>
              <a:ext uri="{FF2B5EF4-FFF2-40B4-BE49-F238E27FC236}">
                <a16:creationId xmlns:a16="http://schemas.microsoft.com/office/drawing/2014/main" id="{AA920B20-948E-475E-B937-D7D2501DCF3D}"/>
              </a:ext>
            </a:extLst>
          </p:cNvPr>
          <p:cNvSpPr/>
          <p:nvPr/>
        </p:nvSpPr>
        <p:spPr>
          <a:xfrm>
            <a:off x="6376221" y="4372384"/>
            <a:ext cx="3101363" cy="9358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sz="1200" dirty="0"/>
              <a:t>L’ordre n’importe PAS (donne les mêmes BETAS), toutefois, il est plus simple de lire la matrice de betas si les composantes sont dans le même ordre qu’elles apparaissent dans la liste </a:t>
            </a:r>
            <a:r>
              <a:rPr lang="fr-CA" sz="1200" dirty="0" err="1"/>
              <a:t>Auxilary</a:t>
            </a:r>
            <a:r>
              <a:rPr lang="fr-CA" sz="1200" dirty="0"/>
              <a:t>.</a:t>
            </a:r>
          </a:p>
        </p:txBody>
      </p:sp>
    </p:spTree>
    <p:extLst>
      <p:ext uri="{BB962C8B-B14F-4D97-AF65-F5344CB8AC3E}">
        <p14:creationId xmlns:p14="http://schemas.microsoft.com/office/powerpoint/2010/main" val="298820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4D0192-B3EB-4556-B35E-53CC61440DB5}"/>
              </a:ext>
            </a:extLst>
          </p:cNvPr>
          <p:cNvSpPr>
            <a:spLocks noGrp="1"/>
          </p:cNvSpPr>
          <p:nvPr>
            <p:ph type="title"/>
          </p:nvPr>
        </p:nvSpPr>
        <p:spPr/>
        <p:txBody>
          <a:bodyPr/>
          <a:lstStyle/>
          <a:p>
            <a:r>
              <a:rPr lang="en-CA" dirty="0"/>
              <a:t>Pour </a:t>
            </a:r>
            <a:r>
              <a:rPr lang="en-CA" dirty="0" err="1"/>
              <a:t>voir</a:t>
            </a:r>
            <a:r>
              <a:rPr lang="en-CA" dirty="0"/>
              <a:t> les betas</a:t>
            </a:r>
            <a:endParaRPr lang="fr-CA" dirty="0"/>
          </a:p>
        </p:txBody>
      </p:sp>
      <p:pic>
        <p:nvPicPr>
          <p:cNvPr id="4" name="Image 3">
            <a:extLst>
              <a:ext uri="{FF2B5EF4-FFF2-40B4-BE49-F238E27FC236}">
                <a16:creationId xmlns:a16="http://schemas.microsoft.com/office/drawing/2014/main" id="{1D8C53A3-6CB8-49E1-A97A-B372EA9A9217}"/>
              </a:ext>
            </a:extLst>
          </p:cNvPr>
          <p:cNvPicPr>
            <a:picLocks noChangeAspect="1"/>
          </p:cNvPicPr>
          <p:nvPr/>
        </p:nvPicPr>
        <p:blipFill>
          <a:blip r:embed="rId2"/>
          <a:stretch>
            <a:fillRect/>
          </a:stretch>
        </p:blipFill>
        <p:spPr>
          <a:xfrm>
            <a:off x="0" y="1447628"/>
            <a:ext cx="3635055" cy="1981372"/>
          </a:xfrm>
          <a:prstGeom prst="rect">
            <a:avLst/>
          </a:prstGeom>
        </p:spPr>
      </p:pic>
      <p:sp>
        <p:nvSpPr>
          <p:cNvPr id="5" name="Rectangle 4">
            <a:extLst>
              <a:ext uri="{FF2B5EF4-FFF2-40B4-BE49-F238E27FC236}">
                <a16:creationId xmlns:a16="http://schemas.microsoft.com/office/drawing/2014/main" id="{904D3C9A-CF7A-4619-A64E-BF4CB720B47B}"/>
              </a:ext>
            </a:extLst>
          </p:cNvPr>
          <p:cNvSpPr/>
          <p:nvPr/>
        </p:nvSpPr>
        <p:spPr>
          <a:xfrm>
            <a:off x="194304" y="2645377"/>
            <a:ext cx="1355716" cy="12781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Ellipse 5">
            <a:extLst>
              <a:ext uri="{FF2B5EF4-FFF2-40B4-BE49-F238E27FC236}">
                <a16:creationId xmlns:a16="http://schemas.microsoft.com/office/drawing/2014/main" id="{DE58ABEA-DC9D-4A6D-9055-263BD8011947}"/>
              </a:ext>
            </a:extLst>
          </p:cNvPr>
          <p:cNvSpPr/>
          <p:nvPr/>
        </p:nvSpPr>
        <p:spPr>
          <a:xfrm>
            <a:off x="259942" y="503771"/>
            <a:ext cx="318317" cy="415862"/>
          </a:xfrm>
          <a:prstGeom prst="ellipse">
            <a:avLst/>
          </a:prstGeom>
          <a:ln>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t>2</a:t>
            </a:r>
          </a:p>
        </p:txBody>
      </p:sp>
      <p:pic>
        <p:nvPicPr>
          <p:cNvPr id="7" name="Image 6">
            <a:extLst>
              <a:ext uri="{FF2B5EF4-FFF2-40B4-BE49-F238E27FC236}">
                <a16:creationId xmlns:a16="http://schemas.microsoft.com/office/drawing/2014/main" id="{4EE2C510-6179-41E8-99B8-B129DAB3E3BA}"/>
              </a:ext>
            </a:extLst>
          </p:cNvPr>
          <p:cNvPicPr>
            <a:picLocks noChangeAspect="1"/>
          </p:cNvPicPr>
          <p:nvPr/>
        </p:nvPicPr>
        <p:blipFill>
          <a:blip r:embed="rId3"/>
          <a:stretch>
            <a:fillRect/>
          </a:stretch>
        </p:blipFill>
        <p:spPr>
          <a:xfrm>
            <a:off x="0" y="3573179"/>
            <a:ext cx="12192000" cy="2487221"/>
          </a:xfrm>
          <a:prstGeom prst="rect">
            <a:avLst/>
          </a:prstGeom>
        </p:spPr>
      </p:pic>
      <p:sp>
        <p:nvSpPr>
          <p:cNvPr id="9" name="Rectangle 8">
            <a:extLst>
              <a:ext uri="{FF2B5EF4-FFF2-40B4-BE49-F238E27FC236}">
                <a16:creationId xmlns:a16="http://schemas.microsoft.com/office/drawing/2014/main" id="{BE1B4D6A-E693-4A19-8582-1F194ACE071B}"/>
              </a:ext>
            </a:extLst>
          </p:cNvPr>
          <p:cNvSpPr/>
          <p:nvPr/>
        </p:nvSpPr>
        <p:spPr>
          <a:xfrm>
            <a:off x="-1" y="5818067"/>
            <a:ext cx="12191999" cy="14862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1" name="Connecteur droit avec flèche 10">
            <a:extLst>
              <a:ext uri="{FF2B5EF4-FFF2-40B4-BE49-F238E27FC236}">
                <a16:creationId xmlns:a16="http://schemas.microsoft.com/office/drawing/2014/main" id="{12E04888-19A7-4DA9-A705-04D65C47438F}"/>
              </a:ext>
            </a:extLst>
          </p:cNvPr>
          <p:cNvCxnSpPr>
            <a:cxnSpLocks/>
          </p:cNvCxnSpPr>
          <p:nvPr/>
        </p:nvCxnSpPr>
        <p:spPr>
          <a:xfrm>
            <a:off x="6336145" y="2984536"/>
            <a:ext cx="2152073" cy="290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0C569E24-84F6-4CE3-B35A-D50DD453A34B}"/>
              </a:ext>
            </a:extLst>
          </p:cNvPr>
          <p:cNvCxnSpPr/>
          <p:nvPr/>
        </p:nvCxnSpPr>
        <p:spPr>
          <a:xfrm flipH="1">
            <a:off x="5560291" y="2992582"/>
            <a:ext cx="775854" cy="2900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80F7A98E-4D46-4551-95CE-40017AA64CF0}"/>
              </a:ext>
            </a:extLst>
          </p:cNvPr>
          <p:cNvPicPr>
            <a:picLocks noChangeAspect="1"/>
          </p:cNvPicPr>
          <p:nvPr/>
        </p:nvPicPr>
        <p:blipFill>
          <a:blip r:embed="rId4"/>
          <a:stretch>
            <a:fillRect/>
          </a:stretch>
        </p:blipFill>
        <p:spPr>
          <a:xfrm>
            <a:off x="3998461" y="2405081"/>
            <a:ext cx="4195073" cy="570267"/>
          </a:xfrm>
          <a:prstGeom prst="rect">
            <a:avLst/>
          </a:prstGeom>
        </p:spPr>
      </p:pic>
      <p:sp>
        <p:nvSpPr>
          <p:cNvPr id="18" name="ZoneTexte 17">
            <a:extLst>
              <a:ext uri="{FF2B5EF4-FFF2-40B4-BE49-F238E27FC236}">
                <a16:creationId xmlns:a16="http://schemas.microsoft.com/office/drawing/2014/main" id="{1E6FC7A0-DD2F-4884-AEC6-467AE744460C}"/>
              </a:ext>
            </a:extLst>
          </p:cNvPr>
          <p:cNvSpPr txBox="1"/>
          <p:nvPr/>
        </p:nvSpPr>
        <p:spPr>
          <a:xfrm>
            <a:off x="3466620" y="2488820"/>
            <a:ext cx="3736315" cy="369332"/>
          </a:xfrm>
          <a:prstGeom prst="rect">
            <a:avLst/>
          </a:prstGeom>
          <a:noFill/>
        </p:spPr>
        <p:txBody>
          <a:bodyPr wrap="square" rtlCol="0">
            <a:spAutoFit/>
          </a:bodyPr>
          <a:lstStyle/>
          <a:p>
            <a:r>
              <a:rPr lang="fr-CA" dirty="0" err="1">
                <a:solidFill>
                  <a:srgbClr val="FF0000"/>
                </a:solidFill>
              </a:rPr>
              <a:t>idreg</a:t>
            </a:r>
            <a:r>
              <a:rPr lang="fr-CA" dirty="0">
                <a:solidFill>
                  <a:srgbClr val="FF0000"/>
                </a:solidFill>
              </a:rPr>
              <a:t>=</a:t>
            </a:r>
          </a:p>
        </p:txBody>
      </p:sp>
      <p:sp>
        <p:nvSpPr>
          <p:cNvPr id="19" name="Rectangle 18">
            <a:extLst>
              <a:ext uri="{FF2B5EF4-FFF2-40B4-BE49-F238E27FC236}">
                <a16:creationId xmlns:a16="http://schemas.microsoft.com/office/drawing/2014/main" id="{9B2ECAEB-6657-4C71-8AED-716C629122B5}"/>
              </a:ext>
            </a:extLst>
          </p:cNvPr>
          <p:cNvSpPr/>
          <p:nvPr/>
        </p:nvSpPr>
        <p:spPr>
          <a:xfrm>
            <a:off x="4278951" y="2567709"/>
            <a:ext cx="3516540" cy="2054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9082AB7E-44C4-4B74-808A-7204B93F5965}"/>
              </a:ext>
            </a:extLst>
          </p:cNvPr>
          <p:cNvSpPr txBox="1"/>
          <p:nvPr/>
        </p:nvSpPr>
        <p:spPr>
          <a:xfrm>
            <a:off x="1041400" y="5966691"/>
            <a:ext cx="10934699" cy="1107996"/>
          </a:xfrm>
          <a:prstGeom prst="rect">
            <a:avLst/>
          </a:prstGeom>
          <a:noFill/>
        </p:spPr>
        <p:txBody>
          <a:bodyPr wrap="square" rtlCol="0">
            <a:spAutoFit/>
          </a:bodyPr>
          <a:lstStyle/>
          <a:p>
            <a:r>
              <a:rPr lang="fr-CA" sz="1100" dirty="0"/>
              <a:t>La seule différence entre [1,4,2,3] et [1,2,3,4], c’est la ligne des betas associées à quelle composante.</a:t>
            </a:r>
            <a:br>
              <a:rPr lang="fr-CA" sz="1100" dirty="0"/>
            </a:br>
            <a:r>
              <a:rPr lang="fr-CA" sz="1100" dirty="0"/>
              <a:t>#4= HRF</a:t>
            </a:r>
          </a:p>
          <a:p>
            <a:r>
              <a:rPr lang="fr-CA" sz="1100" dirty="0"/>
              <a:t>Dans le [1,2,3,4] </a:t>
            </a:r>
            <a:r>
              <a:rPr lang="fr-CA" sz="1100" dirty="0">
                <a:sym typeface="Wingdings" panose="05000000000000000000" pitchFamily="2" charset="2"/>
              </a:rPr>
              <a:t> ce sera la 4</a:t>
            </a:r>
            <a:r>
              <a:rPr lang="fr-CA" sz="1100" baseline="30000" dirty="0">
                <a:sym typeface="Wingdings" panose="05000000000000000000" pitchFamily="2" charset="2"/>
              </a:rPr>
              <a:t>e</a:t>
            </a:r>
            <a:r>
              <a:rPr lang="fr-CA" sz="1100" dirty="0">
                <a:sym typeface="Wingdings" panose="05000000000000000000" pitchFamily="2" charset="2"/>
              </a:rPr>
              <a:t> ligne des betas qui sera associé au HRF</a:t>
            </a:r>
          </a:p>
          <a:p>
            <a:r>
              <a:rPr lang="fr-CA" sz="1100" dirty="0"/>
              <a:t>Dans le [1,4,2,3] </a:t>
            </a:r>
            <a:r>
              <a:rPr lang="fr-CA" sz="1100" dirty="0">
                <a:sym typeface="Wingdings" panose="05000000000000000000" pitchFamily="2" charset="2"/>
              </a:rPr>
              <a:t> ce sera la 2</a:t>
            </a:r>
            <a:r>
              <a:rPr lang="fr-CA" sz="1100" baseline="30000" dirty="0">
                <a:sym typeface="Wingdings" panose="05000000000000000000" pitchFamily="2" charset="2"/>
              </a:rPr>
              <a:t>e</a:t>
            </a:r>
            <a:r>
              <a:rPr lang="fr-CA" sz="1100" dirty="0">
                <a:sym typeface="Wingdings" panose="05000000000000000000" pitchFamily="2" charset="2"/>
              </a:rPr>
              <a:t> ligne des betas qui sera associé au HRF</a:t>
            </a:r>
          </a:p>
          <a:p>
            <a:r>
              <a:rPr lang="fr-CA" sz="1100" dirty="0">
                <a:sym typeface="Wingdings" panose="05000000000000000000" pitchFamily="2" charset="2"/>
              </a:rPr>
              <a:t>Mais dans les deux cas, les betas sont exactement les mêmes (c’était justement pour tester si ça donnait les mêmes betas que je les ai rentrés dans un ordre différent)</a:t>
            </a:r>
          </a:p>
          <a:p>
            <a:endParaRPr lang="fr-CA" sz="1100" dirty="0"/>
          </a:p>
        </p:txBody>
      </p:sp>
      <p:sp>
        <p:nvSpPr>
          <p:cNvPr id="21" name="Rectangle 20">
            <a:extLst>
              <a:ext uri="{FF2B5EF4-FFF2-40B4-BE49-F238E27FC236}">
                <a16:creationId xmlns:a16="http://schemas.microsoft.com/office/drawing/2014/main" id="{D76F4AA8-3AD2-40F7-87D8-8A464604FF1A}"/>
              </a:ext>
            </a:extLst>
          </p:cNvPr>
          <p:cNvSpPr/>
          <p:nvPr/>
        </p:nvSpPr>
        <p:spPr>
          <a:xfrm>
            <a:off x="3936321" y="5044737"/>
            <a:ext cx="587903" cy="263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Rectangle 21">
            <a:extLst>
              <a:ext uri="{FF2B5EF4-FFF2-40B4-BE49-F238E27FC236}">
                <a16:creationId xmlns:a16="http://schemas.microsoft.com/office/drawing/2014/main" id="{5C557D12-1292-44C8-BB00-9DDFCFC4972B}"/>
              </a:ext>
            </a:extLst>
          </p:cNvPr>
          <p:cNvSpPr/>
          <p:nvPr/>
        </p:nvSpPr>
        <p:spPr>
          <a:xfrm>
            <a:off x="3936321" y="5757189"/>
            <a:ext cx="587903" cy="263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4" name="Connecteur droit avec flèche 23">
            <a:extLst>
              <a:ext uri="{FF2B5EF4-FFF2-40B4-BE49-F238E27FC236}">
                <a16:creationId xmlns:a16="http://schemas.microsoft.com/office/drawing/2014/main" id="{BC689970-F574-4894-B0CD-4C4F5ABF74C4}"/>
              </a:ext>
            </a:extLst>
          </p:cNvPr>
          <p:cNvCxnSpPr/>
          <p:nvPr/>
        </p:nvCxnSpPr>
        <p:spPr>
          <a:xfrm flipH="1">
            <a:off x="8682182" y="2253673"/>
            <a:ext cx="757382" cy="328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FAC42590-A493-473C-8282-8D9DBA0F8227}"/>
              </a:ext>
            </a:extLst>
          </p:cNvPr>
          <p:cNvSpPr txBox="1"/>
          <p:nvPr/>
        </p:nvSpPr>
        <p:spPr>
          <a:xfrm>
            <a:off x="8543197" y="810952"/>
            <a:ext cx="3063074" cy="1477328"/>
          </a:xfrm>
          <a:prstGeom prst="rect">
            <a:avLst/>
          </a:prstGeom>
          <a:noFill/>
        </p:spPr>
        <p:txBody>
          <a:bodyPr wrap="square" rtlCol="0">
            <a:spAutoFit/>
          </a:bodyPr>
          <a:lstStyle/>
          <a:p>
            <a:r>
              <a:rPr lang="fr-CA" dirty="0"/>
              <a:t>Ici = seulement la constante + le HRF ont été mis pour décomposer les données. Ça modifie les betas finaux pour chaque composante.</a:t>
            </a:r>
          </a:p>
        </p:txBody>
      </p:sp>
      <p:sp>
        <p:nvSpPr>
          <p:cNvPr id="26" name="ZoneTexte 25">
            <a:extLst>
              <a:ext uri="{FF2B5EF4-FFF2-40B4-BE49-F238E27FC236}">
                <a16:creationId xmlns:a16="http://schemas.microsoft.com/office/drawing/2014/main" id="{5F5EC216-2064-4A1C-9CBF-5079A1BF5225}"/>
              </a:ext>
            </a:extLst>
          </p:cNvPr>
          <p:cNvSpPr txBox="1"/>
          <p:nvPr/>
        </p:nvSpPr>
        <p:spPr>
          <a:xfrm>
            <a:off x="9176327" y="4205991"/>
            <a:ext cx="4091709" cy="369332"/>
          </a:xfrm>
          <a:prstGeom prst="rect">
            <a:avLst/>
          </a:prstGeom>
          <a:noFill/>
        </p:spPr>
        <p:txBody>
          <a:bodyPr wrap="square" rtlCol="0">
            <a:spAutoFit/>
          </a:bodyPr>
          <a:lstStyle/>
          <a:p>
            <a:r>
              <a:rPr lang="en-CA" dirty="0">
                <a:solidFill>
                  <a:schemeClr val="accent2"/>
                </a:solidFill>
              </a:rPr>
              <a:t>Data</a:t>
            </a:r>
            <a:r>
              <a:rPr lang="en-CA" dirty="0"/>
              <a:t>= les </a:t>
            </a:r>
            <a:r>
              <a:rPr lang="en-CA" dirty="0" err="1"/>
              <a:t>donn</a:t>
            </a:r>
            <a:r>
              <a:rPr lang="fr-CA" dirty="0" err="1"/>
              <a:t>ées</a:t>
            </a:r>
            <a:r>
              <a:rPr lang="fr-CA" dirty="0"/>
              <a:t> </a:t>
            </a:r>
            <a:r>
              <a:rPr lang="fr-CA" dirty="0" err="1"/>
              <a:t>nirs</a:t>
            </a:r>
            <a:r>
              <a:rPr lang="fr-CA" dirty="0"/>
              <a:t> utilisées</a:t>
            </a:r>
          </a:p>
        </p:txBody>
      </p:sp>
      <p:cxnSp>
        <p:nvCxnSpPr>
          <p:cNvPr id="28" name="Connecteur droit avec flèche 27">
            <a:extLst>
              <a:ext uri="{FF2B5EF4-FFF2-40B4-BE49-F238E27FC236}">
                <a16:creationId xmlns:a16="http://schemas.microsoft.com/office/drawing/2014/main" id="{03771974-6FCD-44E0-BE61-27BA72296D02}"/>
              </a:ext>
            </a:extLst>
          </p:cNvPr>
          <p:cNvCxnSpPr>
            <a:stCxn id="26" idx="1"/>
          </p:cNvCxnSpPr>
          <p:nvPr/>
        </p:nvCxnSpPr>
        <p:spPr>
          <a:xfrm flipH="1">
            <a:off x="6696364" y="4390657"/>
            <a:ext cx="2479963" cy="7859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7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60C59D-E9A4-4F88-97AA-A58761DD11AF}"/>
              </a:ext>
            </a:extLst>
          </p:cNvPr>
          <p:cNvSpPr>
            <a:spLocks noGrp="1"/>
          </p:cNvSpPr>
          <p:nvPr>
            <p:ph type="title"/>
          </p:nvPr>
        </p:nvSpPr>
        <p:spPr/>
        <p:txBody>
          <a:bodyPr/>
          <a:lstStyle/>
          <a:p>
            <a:endParaRPr lang="fr-CA"/>
          </a:p>
        </p:txBody>
      </p:sp>
      <p:pic>
        <p:nvPicPr>
          <p:cNvPr id="4" name="Image 3">
            <a:extLst>
              <a:ext uri="{FF2B5EF4-FFF2-40B4-BE49-F238E27FC236}">
                <a16:creationId xmlns:a16="http://schemas.microsoft.com/office/drawing/2014/main" id="{98FF52EC-8607-4649-A921-57B698606757}"/>
              </a:ext>
            </a:extLst>
          </p:cNvPr>
          <p:cNvPicPr>
            <a:picLocks noChangeAspect="1"/>
          </p:cNvPicPr>
          <p:nvPr/>
        </p:nvPicPr>
        <p:blipFill>
          <a:blip r:embed="rId2"/>
          <a:stretch>
            <a:fillRect/>
          </a:stretch>
        </p:blipFill>
        <p:spPr>
          <a:xfrm>
            <a:off x="0" y="0"/>
            <a:ext cx="12192000" cy="2487221"/>
          </a:xfrm>
          <a:prstGeom prst="rect">
            <a:avLst/>
          </a:prstGeom>
        </p:spPr>
      </p:pic>
      <p:pic>
        <p:nvPicPr>
          <p:cNvPr id="5" name="Image 4">
            <a:extLst>
              <a:ext uri="{FF2B5EF4-FFF2-40B4-BE49-F238E27FC236}">
                <a16:creationId xmlns:a16="http://schemas.microsoft.com/office/drawing/2014/main" id="{A0954256-00DF-4F2D-8F0F-77A05C52AA45}"/>
              </a:ext>
            </a:extLst>
          </p:cNvPr>
          <p:cNvPicPr>
            <a:picLocks noChangeAspect="1"/>
          </p:cNvPicPr>
          <p:nvPr/>
        </p:nvPicPr>
        <p:blipFill>
          <a:blip r:embed="rId3"/>
          <a:stretch>
            <a:fillRect/>
          </a:stretch>
        </p:blipFill>
        <p:spPr>
          <a:xfrm>
            <a:off x="0" y="2987291"/>
            <a:ext cx="12192000" cy="1383489"/>
          </a:xfrm>
          <a:prstGeom prst="rect">
            <a:avLst/>
          </a:prstGeom>
        </p:spPr>
      </p:pic>
      <p:cxnSp>
        <p:nvCxnSpPr>
          <p:cNvPr id="7" name="Connecteur droit 6">
            <a:extLst>
              <a:ext uri="{FF2B5EF4-FFF2-40B4-BE49-F238E27FC236}">
                <a16:creationId xmlns:a16="http://schemas.microsoft.com/office/drawing/2014/main" id="{A9855354-4CAB-406E-9D7A-9B870D05D382}"/>
              </a:ext>
            </a:extLst>
          </p:cNvPr>
          <p:cNvCxnSpPr/>
          <p:nvPr/>
        </p:nvCxnSpPr>
        <p:spPr>
          <a:xfrm flipH="1">
            <a:off x="0" y="2219093"/>
            <a:ext cx="3980985" cy="970156"/>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8" name="Connecteur droit 7">
            <a:extLst>
              <a:ext uri="{FF2B5EF4-FFF2-40B4-BE49-F238E27FC236}">
                <a16:creationId xmlns:a16="http://schemas.microsoft.com/office/drawing/2014/main" id="{46412F5A-941A-45D3-96BB-B981F3768C3C}"/>
              </a:ext>
            </a:extLst>
          </p:cNvPr>
          <p:cNvCxnSpPr>
            <a:cxnSpLocks/>
          </p:cNvCxnSpPr>
          <p:nvPr/>
        </p:nvCxnSpPr>
        <p:spPr>
          <a:xfrm>
            <a:off x="4544291" y="2219093"/>
            <a:ext cx="7647709" cy="970156"/>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1" name="Rectangle 10">
            <a:extLst>
              <a:ext uri="{FF2B5EF4-FFF2-40B4-BE49-F238E27FC236}">
                <a16:creationId xmlns:a16="http://schemas.microsoft.com/office/drawing/2014/main" id="{A64DDEB7-7DF8-472B-8FDB-3A4508BFDB87}"/>
              </a:ext>
            </a:extLst>
          </p:cNvPr>
          <p:cNvSpPr/>
          <p:nvPr/>
        </p:nvSpPr>
        <p:spPr>
          <a:xfrm>
            <a:off x="3940690" y="2210337"/>
            <a:ext cx="643896" cy="20035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BA9F7F94-6B7E-40AE-BAF8-F936C26B6002}"/>
              </a:ext>
            </a:extLst>
          </p:cNvPr>
          <p:cNvSpPr/>
          <p:nvPr/>
        </p:nvSpPr>
        <p:spPr>
          <a:xfrm>
            <a:off x="0" y="3517300"/>
            <a:ext cx="12192000" cy="853480"/>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ZoneTexte 12">
            <a:extLst>
              <a:ext uri="{FF2B5EF4-FFF2-40B4-BE49-F238E27FC236}">
                <a16:creationId xmlns:a16="http://schemas.microsoft.com/office/drawing/2014/main" id="{00290959-F82E-4B6C-92A5-9F4F504002DD}"/>
              </a:ext>
            </a:extLst>
          </p:cNvPr>
          <p:cNvSpPr txBox="1"/>
          <p:nvPr/>
        </p:nvSpPr>
        <p:spPr>
          <a:xfrm>
            <a:off x="628073" y="4516582"/>
            <a:ext cx="3038763" cy="1477328"/>
          </a:xfrm>
          <a:prstGeom prst="rect">
            <a:avLst/>
          </a:prstGeom>
          <a:noFill/>
        </p:spPr>
        <p:txBody>
          <a:bodyPr wrap="square" rtlCol="0">
            <a:spAutoFit/>
          </a:bodyPr>
          <a:lstStyle/>
          <a:p>
            <a:r>
              <a:rPr lang="fr-CA" dirty="0"/>
              <a:t>	Canal1	Canal2…</a:t>
            </a:r>
          </a:p>
          <a:p>
            <a:r>
              <a:rPr lang="fr-CA" dirty="0"/>
              <a:t>Constante</a:t>
            </a:r>
          </a:p>
          <a:p>
            <a:r>
              <a:rPr lang="fr-CA" dirty="0" err="1"/>
              <a:t>Saturometre</a:t>
            </a:r>
            <a:endParaRPr lang="fr-CA" dirty="0"/>
          </a:p>
          <a:p>
            <a:r>
              <a:rPr lang="fr-CA" dirty="0"/>
              <a:t>Respiration</a:t>
            </a:r>
          </a:p>
          <a:p>
            <a:r>
              <a:rPr lang="fr-CA" dirty="0"/>
              <a:t>HRF</a:t>
            </a:r>
          </a:p>
        </p:txBody>
      </p:sp>
      <p:sp>
        <p:nvSpPr>
          <p:cNvPr id="14" name="ZoneTexte 13">
            <a:extLst>
              <a:ext uri="{FF2B5EF4-FFF2-40B4-BE49-F238E27FC236}">
                <a16:creationId xmlns:a16="http://schemas.microsoft.com/office/drawing/2014/main" id="{2DB8136C-0965-43C7-847A-82FBE86FAC11}"/>
              </a:ext>
            </a:extLst>
          </p:cNvPr>
          <p:cNvSpPr txBox="1"/>
          <p:nvPr/>
        </p:nvSpPr>
        <p:spPr>
          <a:xfrm>
            <a:off x="3666836" y="4505717"/>
            <a:ext cx="6188364" cy="1200329"/>
          </a:xfrm>
          <a:prstGeom prst="rect">
            <a:avLst/>
          </a:prstGeom>
          <a:noFill/>
        </p:spPr>
        <p:txBody>
          <a:bodyPr wrap="square" rtlCol="0">
            <a:spAutoFit/>
          </a:bodyPr>
          <a:lstStyle/>
          <a:p>
            <a:r>
              <a:rPr lang="fr-CA" dirty="0"/>
              <a:t>Rappel:</a:t>
            </a:r>
          </a:p>
          <a:p>
            <a:r>
              <a:rPr lang="fr-CA" dirty="0"/>
              <a:t>Beta (B) = coefficient de régression </a:t>
            </a:r>
          </a:p>
          <a:p>
            <a:r>
              <a:rPr lang="fr-CA" dirty="0"/>
              <a:t>Beta standardisé (</a:t>
            </a:r>
            <a:r>
              <a:rPr lang="el-GR" dirty="0"/>
              <a:t>β</a:t>
            </a:r>
            <a:r>
              <a:rPr lang="fr-CA" dirty="0"/>
              <a:t>) = coefficient de régression standardisé (en unité d’écart-type)</a:t>
            </a:r>
          </a:p>
        </p:txBody>
      </p:sp>
    </p:spTree>
    <p:extLst>
      <p:ext uri="{BB962C8B-B14F-4D97-AF65-F5344CB8AC3E}">
        <p14:creationId xmlns:p14="http://schemas.microsoft.com/office/powerpoint/2010/main" val="213536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6F9BA1-0200-488F-9D34-2983D59C0820}"/>
              </a:ext>
            </a:extLst>
          </p:cNvPr>
          <p:cNvSpPr>
            <a:spLocks noGrp="1"/>
          </p:cNvSpPr>
          <p:nvPr>
            <p:ph type="title"/>
          </p:nvPr>
        </p:nvSpPr>
        <p:spPr>
          <a:xfrm>
            <a:off x="838200" y="171748"/>
            <a:ext cx="10515600" cy="1325563"/>
          </a:xfrm>
        </p:spPr>
        <p:txBody>
          <a:bodyPr/>
          <a:lstStyle/>
          <a:p>
            <a:r>
              <a:rPr lang="fr-CA" dirty="0"/>
              <a:t>PARCOMP</a:t>
            </a:r>
            <a:br>
              <a:rPr lang="fr-CA" dirty="0"/>
            </a:br>
            <a:r>
              <a:rPr lang="fr-CA" dirty="0"/>
              <a:t>Qu’est ce que chaque variable veut dire?</a:t>
            </a:r>
          </a:p>
        </p:txBody>
      </p:sp>
      <p:pic>
        <p:nvPicPr>
          <p:cNvPr id="4" name="Image 3">
            <a:extLst>
              <a:ext uri="{FF2B5EF4-FFF2-40B4-BE49-F238E27FC236}">
                <a16:creationId xmlns:a16="http://schemas.microsoft.com/office/drawing/2014/main" id="{AFE322AB-F781-437B-BA8C-1800EDBB633A}"/>
              </a:ext>
            </a:extLst>
          </p:cNvPr>
          <p:cNvPicPr>
            <a:picLocks noChangeAspect="1"/>
          </p:cNvPicPr>
          <p:nvPr/>
        </p:nvPicPr>
        <p:blipFill>
          <a:blip r:embed="rId2"/>
          <a:stretch>
            <a:fillRect/>
          </a:stretch>
        </p:blipFill>
        <p:spPr>
          <a:xfrm>
            <a:off x="6890327" y="2643943"/>
            <a:ext cx="5070764" cy="2772938"/>
          </a:xfrm>
          <a:prstGeom prst="rect">
            <a:avLst/>
          </a:prstGeom>
        </p:spPr>
      </p:pic>
      <p:pic>
        <p:nvPicPr>
          <p:cNvPr id="5" name="Image 4">
            <a:extLst>
              <a:ext uri="{FF2B5EF4-FFF2-40B4-BE49-F238E27FC236}">
                <a16:creationId xmlns:a16="http://schemas.microsoft.com/office/drawing/2014/main" id="{AC68ECB1-B6AC-4F72-A46F-26D008193CC7}"/>
              </a:ext>
            </a:extLst>
          </p:cNvPr>
          <p:cNvPicPr>
            <a:picLocks noChangeAspect="1"/>
          </p:cNvPicPr>
          <p:nvPr/>
        </p:nvPicPr>
        <p:blipFill>
          <a:blip r:embed="rId3"/>
          <a:stretch>
            <a:fillRect/>
          </a:stretch>
        </p:blipFill>
        <p:spPr>
          <a:xfrm>
            <a:off x="304799" y="1580060"/>
            <a:ext cx="6048110" cy="2630792"/>
          </a:xfrm>
          <a:prstGeom prst="rect">
            <a:avLst/>
          </a:prstGeom>
        </p:spPr>
      </p:pic>
      <p:pic>
        <p:nvPicPr>
          <p:cNvPr id="6" name="Image 5">
            <a:extLst>
              <a:ext uri="{FF2B5EF4-FFF2-40B4-BE49-F238E27FC236}">
                <a16:creationId xmlns:a16="http://schemas.microsoft.com/office/drawing/2014/main" id="{C72149E6-8663-4EA0-9F0D-12E040C6FCD6}"/>
              </a:ext>
            </a:extLst>
          </p:cNvPr>
          <p:cNvPicPr>
            <a:picLocks noChangeAspect="1"/>
          </p:cNvPicPr>
          <p:nvPr/>
        </p:nvPicPr>
        <p:blipFill rotWithShape="1">
          <a:blip r:embed="rId4"/>
          <a:srcRect t="44614"/>
          <a:stretch/>
        </p:blipFill>
        <p:spPr>
          <a:xfrm>
            <a:off x="0" y="5551055"/>
            <a:ext cx="12192000" cy="1377563"/>
          </a:xfrm>
          <a:prstGeom prst="rect">
            <a:avLst/>
          </a:prstGeom>
        </p:spPr>
      </p:pic>
      <p:cxnSp>
        <p:nvCxnSpPr>
          <p:cNvPr id="8" name="Connecteur droit avec flèche 7">
            <a:extLst>
              <a:ext uri="{FF2B5EF4-FFF2-40B4-BE49-F238E27FC236}">
                <a16:creationId xmlns:a16="http://schemas.microsoft.com/office/drawing/2014/main" id="{15C94B0B-4D45-464F-9A6F-9E76C0EAB79C}"/>
              </a:ext>
            </a:extLst>
          </p:cNvPr>
          <p:cNvCxnSpPr/>
          <p:nvPr/>
        </p:nvCxnSpPr>
        <p:spPr>
          <a:xfrm flipH="1">
            <a:off x="7278255" y="4276436"/>
            <a:ext cx="803563" cy="17826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5DC3EC39-33F1-460B-AFA7-1A175EBBAB79}"/>
              </a:ext>
            </a:extLst>
          </p:cNvPr>
          <p:cNvCxnSpPr>
            <a:cxnSpLocks/>
          </p:cNvCxnSpPr>
          <p:nvPr/>
        </p:nvCxnSpPr>
        <p:spPr>
          <a:xfrm>
            <a:off x="5015345" y="3318040"/>
            <a:ext cx="1473201" cy="27546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6E2FB19B-B064-49BE-BA74-B053E46C7C30}"/>
              </a:ext>
            </a:extLst>
          </p:cNvPr>
          <p:cNvCxnSpPr>
            <a:cxnSpLocks/>
          </p:cNvCxnSpPr>
          <p:nvPr/>
        </p:nvCxnSpPr>
        <p:spPr>
          <a:xfrm>
            <a:off x="3168073" y="5360689"/>
            <a:ext cx="380145" cy="6830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CB9AA28B-F871-48E8-8DCA-F4C78E8976F8}"/>
              </a:ext>
            </a:extLst>
          </p:cNvPr>
          <p:cNvSpPr txBox="1"/>
          <p:nvPr/>
        </p:nvSpPr>
        <p:spPr>
          <a:xfrm>
            <a:off x="230909" y="4345026"/>
            <a:ext cx="4525818" cy="1015663"/>
          </a:xfrm>
          <a:prstGeom prst="rect">
            <a:avLst/>
          </a:prstGeom>
          <a:noFill/>
        </p:spPr>
        <p:txBody>
          <a:bodyPr wrap="square" rtlCol="0">
            <a:spAutoFit/>
          </a:bodyPr>
          <a:lstStyle/>
          <a:p>
            <a:r>
              <a:rPr lang="fr-CA" sz="1200" dirty="0"/>
              <a:t>L’ordre des bons canaux</a:t>
            </a:r>
          </a:p>
          <a:p>
            <a:r>
              <a:rPr lang="fr-CA" sz="1200" dirty="0"/>
              <a:t>(pour ce participant, ch15 = </a:t>
            </a:r>
            <a:r>
              <a:rPr lang="fr-CA" sz="1200" dirty="0" err="1"/>
              <a:t>bad</a:t>
            </a:r>
            <a:r>
              <a:rPr lang="fr-CA" sz="1200" dirty="0"/>
              <a:t>, alors il n’est pas inclus dans le </a:t>
            </a:r>
            <a:r>
              <a:rPr lang="fr-CA" sz="1200" dirty="0" err="1"/>
              <a:t>modele</a:t>
            </a:r>
            <a:r>
              <a:rPr lang="fr-CA" sz="1200" dirty="0"/>
              <a:t>… </a:t>
            </a:r>
          </a:p>
          <a:p>
            <a:r>
              <a:rPr lang="fr-CA" sz="1200" dirty="0"/>
              <a:t>donc FAIRE ATTENTION car dans la matrice des betas/data/</a:t>
            </a:r>
            <a:r>
              <a:rPr lang="fr-CA" sz="1200" dirty="0" err="1"/>
              <a:t>Xm</a:t>
            </a:r>
            <a:r>
              <a:rPr lang="fr-CA" sz="1200" dirty="0"/>
              <a:t>: colonne14 = ch14, colonne15 = ch16, colonne16 = ch17, etc.)</a:t>
            </a:r>
          </a:p>
        </p:txBody>
      </p:sp>
      <p:cxnSp>
        <p:nvCxnSpPr>
          <p:cNvPr id="16" name="Connecteur droit avec flèche 15">
            <a:extLst>
              <a:ext uri="{FF2B5EF4-FFF2-40B4-BE49-F238E27FC236}">
                <a16:creationId xmlns:a16="http://schemas.microsoft.com/office/drawing/2014/main" id="{363AC32B-D1BA-42A6-B4E7-149B377E539A}"/>
              </a:ext>
            </a:extLst>
          </p:cNvPr>
          <p:cNvCxnSpPr>
            <a:cxnSpLocks/>
          </p:cNvCxnSpPr>
          <p:nvPr/>
        </p:nvCxnSpPr>
        <p:spPr>
          <a:xfrm>
            <a:off x="8234219" y="4428836"/>
            <a:ext cx="1325417" cy="2267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457D29B-BE5F-4407-AD33-C0AEF1418B9C}"/>
              </a:ext>
            </a:extLst>
          </p:cNvPr>
          <p:cNvSpPr/>
          <p:nvPr/>
        </p:nvSpPr>
        <p:spPr>
          <a:xfrm>
            <a:off x="9411855" y="6631709"/>
            <a:ext cx="300182" cy="2969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8747082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457</Words>
  <Application>Microsoft Office PowerPoint</Application>
  <PresentationFormat>Grand écran</PresentationFormat>
  <Paragraphs>45</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Manual GUI - GLM</vt:lpstr>
      <vt:lpstr>Exemple de données</vt:lpstr>
      <vt:lpstr>In GUI interface</vt:lpstr>
      <vt:lpstr>Présentation PowerPoint</vt:lpstr>
      <vt:lpstr>Pour voir les betas</vt:lpstr>
      <vt:lpstr>Présentation PowerPoint</vt:lpstr>
      <vt:lpstr>PARCOMP Qu’est ce que chaque variable veut dire?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Caron-Desrochers Laura</dc:creator>
  <cp:lastModifiedBy>Caron-Desrochers Laura</cp:lastModifiedBy>
  <cp:revision>11</cp:revision>
  <dcterms:created xsi:type="dcterms:W3CDTF">2021-02-12T14:46:28Z</dcterms:created>
  <dcterms:modified xsi:type="dcterms:W3CDTF">2021-02-12T16:35:00Z</dcterms:modified>
</cp:coreProperties>
</file>