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</p:sldIdLst>
  <p:sldSz cx="7556500" cy="106934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Suez One" charset="1" panose="00000500000000000000"/>
      <p:regular r:id="rId10"/>
    </p:embeddedFont>
    <p:embeddedFont>
      <p:font typeface="Attraction" charset="1" panose="01000503000000020003"/>
      <p:regular r:id="rId11"/>
    </p:embeddedFont>
    <p:embeddedFont>
      <p:font typeface="Aklimat" charset="1" panose="01000503000000020003"/>
      <p:regular r:id="rId12"/>
    </p:embeddedFont>
    <p:embeddedFont>
      <p:font typeface="Aklimat Bold" charset="1" panose="01000503000000020003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24" Target="slides/slide11.xml" Type="http://schemas.openxmlformats.org/officeDocument/2006/relationships/slide"/><Relationship Id="rId25" Target="slides/slide12.xml" Type="http://schemas.openxmlformats.org/officeDocument/2006/relationships/slide"/><Relationship Id="rId26" Target="slides/slide13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1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865360" y="4233369"/>
            <a:ext cx="7046859" cy="704685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95377" y="-95377"/>
              <a:ext cx="6540754" cy="6540754"/>
            </a:xfrm>
            <a:custGeom>
              <a:avLst/>
              <a:gdLst/>
              <a:ahLst/>
              <a:cxnLst/>
              <a:rect r="r" b="b" t="t" l="l"/>
              <a:pathLst>
                <a:path h="6540754" w="6540754">
                  <a:moveTo>
                    <a:pt x="6540754" y="0"/>
                  </a:moveTo>
                  <a:lnTo>
                    <a:pt x="0" y="6540754"/>
                  </a:lnTo>
                  <a:lnTo>
                    <a:pt x="6540754" y="6540754"/>
                  </a:lnTo>
                  <a:close/>
                </a:path>
              </a:pathLst>
            </a:custGeom>
            <a:blipFill>
              <a:blip r:embed="rId2"/>
              <a:stretch>
                <a:fillRect l="-25018" t="0" r="-25018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6121567" y="0"/>
            <a:ext cx="1438433" cy="1335723"/>
          </a:xfrm>
          <a:custGeom>
            <a:avLst/>
            <a:gdLst/>
            <a:ahLst/>
            <a:cxnLst/>
            <a:rect r="r" b="b" t="t" l="l"/>
            <a:pathLst>
              <a:path h="1335723" w="1438433">
                <a:moveTo>
                  <a:pt x="0" y="0"/>
                </a:moveTo>
                <a:lnTo>
                  <a:pt x="1438433" y="0"/>
                </a:lnTo>
                <a:lnTo>
                  <a:pt x="1438433" y="1335723"/>
                </a:lnTo>
                <a:lnTo>
                  <a:pt x="0" y="13357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6776" t="-35563" r="-24991" b="-2787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295359"/>
            <a:ext cx="2703072" cy="1040365"/>
          </a:xfrm>
          <a:custGeom>
            <a:avLst/>
            <a:gdLst/>
            <a:ahLst/>
            <a:cxnLst/>
            <a:rect r="r" b="b" t="t" l="l"/>
            <a:pathLst>
              <a:path h="1040365" w="2703072">
                <a:moveTo>
                  <a:pt x="0" y="0"/>
                </a:moveTo>
                <a:lnTo>
                  <a:pt x="2703072" y="0"/>
                </a:lnTo>
                <a:lnTo>
                  <a:pt x="2703072" y="1040364"/>
                </a:lnTo>
                <a:lnTo>
                  <a:pt x="0" y="10403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7885" t="-178998" r="-41007" b="-159819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49114" y="1716962"/>
            <a:ext cx="5052247" cy="1730395"/>
          </a:xfrm>
          <a:custGeom>
            <a:avLst/>
            <a:gdLst/>
            <a:ahLst/>
            <a:cxnLst/>
            <a:rect r="r" b="b" t="t" l="l"/>
            <a:pathLst>
              <a:path h="1730395" w="5052247">
                <a:moveTo>
                  <a:pt x="0" y="0"/>
                </a:moveTo>
                <a:lnTo>
                  <a:pt x="5052247" y="0"/>
                </a:lnTo>
                <a:lnTo>
                  <a:pt x="5052247" y="1730395"/>
                </a:lnTo>
                <a:lnTo>
                  <a:pt x="0" y="173039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775238" y="5211380"/>
            <a:ext cx="9525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-2699999">
            <a:off x="-1303250" y="7733270"/>
            <a:ext cx="9901513" cy="547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85A13"/>
                </a:solidFill>
                <a:cs typeface="Attraction"/>
              </a:rPr>
              <a:t>חיל הטכנולוגיה והאחזקה רשת חינוך טכנולוגית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8639" y="2033343"/>
            <a:ext cx="5052247" cy="73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FF3300"/>
                </a:solidFill>
                <a:cs typeface="Attraction"/>
              </a:rPr>
              <a:t>איתור וקד״ץ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571797" y="3619054"/>
            <a:ext cx="11269099" cy="4030992"/>
          </a:xfrm>
          <a:custGeom>
            <a:avLst/>
            <a:gdLst/>
            <a:ahLst/>
            <a:cxnLst/>
            <a:rect r="r" b="b" t="t" l="l"/>
            <a:pathLst>
              <a:path h="4030992" w="11269099">
                <a:moveTo>
                  <a:pt x="0" y="0"/>
                </a:moveTo>
                <a:lnTo>
                  <a:pt x="11269099" y="0"/>
                </a:lnTo>
                <a:lnTo>
                  <a:pt x="11269099" y="4030992"/>
                </a:lnTo>
                <a:lnTo>
                  <a:pt x="0" y="40309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3163" r="0" b="-4316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87335" y="763710"/>
            <a:ext cx="1874736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F85A13"/>
                </a:solidFill>
                <a:cs typeface="Attraction"/>
              </a:rPr>
              <a:t>מסלול ״יעד״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76884" y="1195510"/>
            <a:ext cx="3024000" cy="26460"/>
          </a:xfrm>
          <a:custGeom>
            <a:avLst/>
            <a:gdLst/>
            <a:ahLst/>
            <a:cxnLst/>
            <a:rect r="r" b="b" t="t" l="l"/>
            <a:pathLst>
              <a:path h="26460" w="3024000">
                <a:moveTo>
                  <a:pt x="0" y="0"/>
                </a:moveTo>
                <a:lnTo>
                  <a:pt x="3024000" y="0"/>
                </a:lnTo>
                <a:lnTo>
                  <a:pt x="3024000" y="26460"/>
                </a:lnTo>
                <a:lnTo>
                  <a:pt x="0" y="264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1265867"/>
            <a:ext cx="5036670" cy="8383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42"/>
              </a:lnSpc>
            </a:pPr>
            <a:r>
              <a:rPr lang="en-US" sz="2173">
                <a:solidFill>
                  <a:srgbClr val="000000"/>
                </a:solidFill>
                <a:cs typeface="Aklimat"/>
              </a:rPr>
              <a:t>מסלול יעד מיועד לבוגרי מגמת טכנולוגית בתיכון שמעוניינים בדיפלומת הנדסאי במסלול מקוצר של שנה וחצי לפני הצבא  המגמות הנלמדות הן: חשמל, ישומי תחבורה ציבורית מתקדמת, מכונות, אלקטרוניקה, תקשוב    </a:t>
            </a:r>
          </a:p>
          <a:p>
            <a:pPr>
              <a:lnSpc>
                <a:spcPts val="3042"/>
              </a:lnSpc>
            </a:pPr>
          </a:p>
          <a:p>
            <a:pPr>
              <a:lnSpc>
                <a:spcPts val="3042"/>
              </a:lnSpc>
            </a:pPr>
            <a:r>
              <a:rPr lang="en-US" sz="2173">
                <a:solidFill>
                  <a:srgbClr val="000000"/>
                </a:solidFill>
                <a:cs typeface="Aklimat"/>
              </a:rPr>
              <a:t>תהליך המסלול:</a:t>
            </a:r>
          </a:p>
          <a:p>
            <a:pPr>
              <a:lnSpc>
                <a:spcPts val="3042"/>
              </a:lnSpc>
            </a:pPr>
            <a:r>
              <a:rPr lang="en-US" sz="2173">
                <a:solidFill>
                  <a:srgbClr val="000000"/>
                </a:solidFill>
                <a:cs typeface="Aklimat"/>
              </a:rPr>
              <a:t>לימודים של שנה וחצי יג׳-יד׳ בנפרד </a:t>
            </a:r>
          </a:p>
          <a:p>
            <a:pPr>
              <a:lnSpc>
                <a:spcPts val="3042"/>
              </a:lnSpc>
            </a:pPr>
            <a:r>
              <a:rPr lang="en-US" sz="2173">
                <a:solidFill>
                  <a:srgbClr val="000000"/>
                </a:solidFill>
                <a:cs typeface="Aklimat"/>
              </a:rPr>
              <a:t>במהלך הלימודים יש מגוון רחב של מיונים </a:t>
            </a:r>
          </a:p>
          <a:p>
            <a:pPr marL="469157" indent="-234578" lvl="1">
              <a:lnSpc>
                <a:spcPts val="3042"/>
              </a:lnSpc>
              <a:buFont typeface="Arial"/>
              <a:buChar char="•"/>
            </a:pPr>
            <a:r>
              <a:rPr lang="en-US" sz="2173">
                <a:solidFill>
                  <a:srgbClr val="000000"/>
                </a:solidFill>
                <a:cs typeface="Aklimat"/>
              </a:rPr>
              <a:t>פרויקטנטים-יחידות פיתוח </a:t>
            </a:r>
          </a:p>
          <a:p>
            <a:pPr marL="469157" indent="-234578" lvl="1">
              <a:lnSpc>
                <a:spcPts val="3042"/>
              </a:lnSpc>
              <a:buFont typeface="Arial"/>
              <a:buChar char="•"/>
            </a:pPr>
            <a:r>
              <a:rPr lang="en-US" sz="2173">
                <a:solidFill>
                  <a:srgbClr val="000000"/>
                </a:solidFill>
                <a:cs typeface="Aklimat"/>
              </a:rPr>
              <a:t>מהנדסאי למהנדס</a:t>
            </a:r>
          </a:p>
          <a:p>
            <a:pPr marL="469157" indent="-234578" lvl="1">
              <a:lnSpc>
                <a:spcPts val="3042"/>
              </a:lnSpc>
              <a:buFont typeface="Arial"/>
              <a:buChar char="•"/>
            </a:pPr>
            <a:r>
              <a:rPr lang="en-US" sz="2173">
                <a:solidFill>
                  <a:srgbClr val="000000"/>
                </a:solidFill>
                <a:cs typeface="Aklimat"/>
              </a:rPr>
              <a:t>הדרכה ופיקוד</a:t>
            </a:r>
          </a:p>
          <a:p>
            <a:pPr marL="469157" indent="-234578" lvl="1">
              <a:lnSpc>
                <a:spcPts val="3042"/>
              </a:lnSpc>
              <a:buFont typeface="Arial"/>
              <a:buChar char="•"/>
            </a:pPr>
            <a:r>
              <a:rPr lang="en-US" sz="2173">
                <a:solidFill>
                  <a:srgbClr val="000000"/>
                </a:solidFill>
                <a:cs typeface="Aklimat"/>
              </a:rPr>
              <a:t>קצונה ישירה </a:t>
            </a:r>
            <a:r>
              <a:rPr lang="en-US" sz="2173">
                <a:solidFill>
                  <a:srgbClr val="000000"/>
                </a:solidFill>
                <a:latin typeface="Aklimat"/>
              </a:rPr>
              <a:t> </a:t>
            </a:r>
          </a:p>
          <a:p>
            <a:pPr>
              <a:lnSpc>
                <a:spcPts val="3042"/>
              </a:lnSpc>
            </a:pPr>
          </a:p>
          <a:p>
            <a:pPr>
              <a:lnSpc>
                <a:spcPts val="3042"/>
              </a:lnSpc>
            </a:pPr>
            <a:r>
              <a:rPr lang="en-US" sz="2173">
                <a:solidFill>
                  <a:srgbClr val="000000"/>
                </a:solidFill>
                <a:cs typeface="Aklimat"/>
              </a:rPr>
              <a:t>הטבות המסלול:</a:t>
            </a:r>
          </a:p>
          <a:p>
            <a:pPr marL="469157" indent="-234578" lvl="1">
              <a:lnSpc>
                <a:spcPts val="3042"/>
              </a:lnSpc>
              <a:buFont typeface="Arial"/>
              <a:buChar char="•"/>
            </a:pPr>
            <a:r>
              <a:rPr lang="en-US" sz="2173">
                <a:solidFill>
                  <a:srgbClr val="000000"/>
                </a:solidFill>
                <a:cs typeface="Aklimat"/>
              </a:rPr>
              <a:t>מימון דיפלומת הנדסאי 80% </a:t>
            </a:r>
          </a:p>
          <a:p>
            <a:pPr marL="469157" indent="-234578" lvl="1">
              <a:lnSpc>
                <a:spcPts val="3042"/>
              </a:lnSpc>
              <a:buFont typeface="Arial"/>
              <a:buChar char="•"/>
            </a:pPr>
            <a:r>
              <a:rPr lang="en-US" sz="2173">
                <a:solidFill>
                  <a:srgbClr val="000000"/>
                </a:solidFill>
                <a:cs typeface="Aklimat"/>
              </a:rPr>
              <a:t>ליווי צמוד של מדריך מדופלה יומים בשבוע </a:t>
            </a:r>
          </a:p>
          <a:p>
            <a:pPr marL="469157" indent="-234578" lvl="1">
              <a:lnSpc>
                <a:spcPts val="3042"/>
              </a:lnSpc>
              <a:buFont typeface="Arial"/>
              <a:buChar char="•"/>
            </a:pPr>
            <a:r>
              <a:rPr lang="en-US" sz="2173">
                <a:solidFill>
                  <a:srgbClr val="000000"/>
                </a:solidFill>
                <a:cs typeface="Aklimat"/>
              </a:rPr>
              <a:t>סיורים ופעלויות העשרה </a:t>
            </a:r>
          </a:p>
          <a:p>
            <a:pPr marL="469157" indent="-234578" lvl="1">
              <a:lnSpc>
                <a:spcPts val="3042"/>
              </a:lnSpc>
              <a:buFont typeface="Arial"/>
              <a:buChar char="•"/>
            </a:pPr>
            <a:r>
              <a:rPr lang="en-US" sz="2173">
                <a:solidFill>
                  <a:srgbClr val="000000"/>
                </a:solidFill>
                <a:cs typeface="Aklimat"/>
              </a:rPr>
              <a:t>סיוע פדגוגי </a:t>
            </a:r>
          </a:p>
          <a:p>
            <a:pPr marL="469157" indent="-234578" lvl="1">
              <a:lnSpc>
                <a:spcPts val="3042"/>
              </a:lnSpc>
              <a:buFont typeface="Arial"/>
              <a:buChar char="•"/>
            </a:pPr>
            <a:r>
              <a:rPr lang="en-US" sz="2173">
                <a:solidFill>
                  <a:srgbClr val="000000"/>
                </a:solidFill>
                <a:cs typeface="Aklimat"/>
              </a:rPr>
              <a:t>מקצוע לחיים</a:t>
            </a:r>
          </a:p>
          <a:p>
            <a:pPr marL="469157" indent="-234578" lvl="1">
              <a:lnSpc>
                <a:spcPts val="3042"/>
              </a:lnSpc>
              <a:buFont typeface="Arial"/>
              <a:buChar char="•"/>
            </a:pPr>
            <a:r>
              <a:rPr lang="en-US" sz="2173">
                <a:solidFill>
                  <a:srgbClr val="000000"/>
                </a:solidFill>
                <a:cs typeface="Aklimat"/>
              </a:rPr>
              <a:t>ניסון תעסוקתי בשטח </a:t>
            </a:r>
          </a:p>
          <a:p>
            <a:pPr algn="l">
              <a:lnSpc>
                <a:spcPts val="3042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571797" y="3619054"/>
            <a:ext cx="11269099" cy="4030992"/>
          </a:xfrm>
          <a:custGeom>
            <a:avLst/>
            <a:gdLst/>
            <a:ahLst/>
            <a:cxnLst/>
            <a:rect r="r" b="b" t="t" l="l"/>
            <a:pathLst>
              <a:path h="4030992" w="11269099">
                <a:moveTo>
                  <a:pt x="0" y="0"/>
                </a:moveTo>
                <a:lnTo>
                  <a:pt x="11269099" y="0"/>
                </a:lnTo>
                <a:lnTo>
                  <a:pt x="11269099" y="4030992"/>
                </a:lnTo>
                <a:lnTo>
                  <a:pt x="0" y="40309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3163" r="0" b="-4316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87335" y="763710"/>
            <a:ext cx="1874736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F85A13"/>
                </a:solidFill>
                <a:cs typeface="Attraction"/>
              </a:rPr>
              <a:t>מסלול ״מרום״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76884" y="1195510"/>
            <a:ext cx="3024000" cy="26460"/>
          </a:xfrm>
          <a:custGeom>
            <a:avLst/>
            <a:gdLst/>
            <a:ahLst/>
            <a:cxnLst/>
            <a:rect r="r" b="b" t="t" l="l"/>
            <a:pathLst>
              <a:path h="26460" w="3024000">
                <a:moveTo>
                  <a:pt x="0" y="0"/>
                </a:moveTo>
                <a:lnTo>
                  <a:pt x="3024000" y="0"/>
                </a:lnTo>
                <a:lnTo>
                  <a:pt x="3024000" y="26460"/>
                </a:lnTo>
                <a:lnTo>
                  <a:pt x="0" y="264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1276209"/>
            <a:ext cx="5036670" cy="8002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42"/>
              </a:lnSpc>
            </a:pPr>
            <a:r>
              <a:rPr lang="en-US" sz="2173">
                <a:solidFill>
                  <a:srgbClr val="000000"/>
                </a:solidFill>
                <a:cs typeface="Aklimat"/>
              </a:rPr>
              <a:t>מסלול מרום מיועד לבוגרי מגמת עיונית בתיכון שמעוניינים בדיפלומת הנדסאי במסלול מקוצר של שנה וחצי לפני הצבא במימון צבאי המגמות הנלמדות הן: אלקטרוניקה, חשמל ומכנטרוניקה  </a:t>
            </a:r>
          </a:p>
          <a:p>
            <a:pPr>
              <a:lnSpc>
                <a:spcPts val="3042"/>
              </a:lnSpc>
            </a:pPr>
          </a:p>
          <a:p>
            <a:pPr>
              <a:lnSpc>
                <a:spcPts val="3042"/>
              </a:lnSpc>
            </a:pPr>
            <a:r>
              <a:rPr lang="en-US" sz="2173">
                <a:solidFill>
                  <a:srgbClr val="000000"/>
                </a:solidFill>
                <a:cs typeface="Aklimat"/>
              </a:rPr>
              <a:t>תהליך המסלול:</a:t>
            </a:r>
          </a:p>
          <a:p>
            <a:pPr>
              <a:lnSpc>
                <a:spcPts val="3042"/>
              </a:lnSpc>
            </a:pPr>
            <a:r>
              <a:rPr lang="en-US" sz="2173">
                <a:solidFill>
                  <a:srgbClr val="000000"/>
                </a:solidFill>
                <a:cs typeface="Aklimat"/>
              </a:rPr>
              <a:t>לימודים של שנה וחצי יג׳-יד׳ בנפרד </a:t>
            </a:r>
          </a:p>
          <a:p>
            <a:pPr>
              <a:lnSpc>
                <a:spcPts val="3042"/>
              </a:lnSpc>
            </a:pPr>
            <a:r>
              <a:rPr lang="en-US" sz="2173">
                <a:solidFill>
                  <a:srgbClr val="000000"/>
                </a:solidFill>
                <a:cs typeface="Aklimat"/>
              </a:rPr>
              <a:t>במהלך הלימודים יש מגוון רחב של מיונים </a:t>
            </a:r>
          </a:p>
          <a:p>
            <a:pPr marL="469157" indent="-234578" lvl="1">
              <a:lnSpc>
                <a:spcPts val="3042"/>
              </a:lnSpc>
              <a:buFont typeface="Arial"/>
              <a:buChar char="•"/>
            </a:pPr>
            <a:r>
              <a:rPr lang="en-US" sz="2173">
                <a:solidFill>
                  <a:srgbClr val="000000"/>
                </a:solidFill>
                <a:cs typeface="Aklimat"/>
              </a:rPr>
              <a:t>פרויקטנטים-יחידות פיתוח </a:t>
            </a:r>
          </a:p>
          <a:p>
            <a:pPr marL="469157" indent="-234578" lvl="1">
              <a:lnSpc>
                <a:spcPts val="3042"/>
              </a:lnSpc>
              <a:buFont typeface="Arial"/>
              <a:buChar char="•"/>
            </a:pPr>
            <a:r>
              <a:rPr lang="en-US" sz="2173">
                <a:solidFill>
                  <a:srgbClr val="000000"/>
                </a:solidFill>
                <a:cs typeface="Aklimat"/>
              </a:rPr>
              <a:t>מהנדסאי למהנדס</a:t>
            </a:r>
          </a:p>
          <a:p>
            <a:pPr marL="469157" indent="-234578" lvl="1">
              <a:lnSpc>
                <a:spcPts val="3042"/>
              </a:lnSpc>
              <a:buFont typeface="Arial"/>
              <a:buChar char="•"/>
            </a:pPr>
            <a:r>
              <a:rPr lang="en-US" sz="2173">
                <a:solidFill>
                  <a:srgbClr val="000000"/>
                </a:solidFill>
                <a:cs typeface="Aklimat"/>
              </a:rPr>
              <a:t>הדרכה ופיקוד</a:t>
            </a:r>
          </a:p>
          <a:p>
            <a:pPr marL="469157" indent="-234578" lvl="1">
              <a:lnSpc>
                <a:spcPts val="3042"/>
              </a:lnSpc>
              <a:buFont typeface="Arial"/>
              <a:buChar char="•"/>
            </a:pPr>
            <a:r>
              <a:rPr lang="en-US" sz="2173">
                <a:solidFill>
                  <a:srgbClr val="000000"/>
                </a:solidFill>
                <a:cs typeface="Aklimat"/>
              </a:rPr>
              <a:t>קצונה ישירה </a:t>
            </a:r>
            <a:r>
              <a:rPr lang="en-US" sz="2173">
                <a:solidFill>
                  <a:srgbClr val="000000"/>
                </a:solidFill>
                <a:latin typeface="Aklimat"/>
              </a:rPr>
              <a:t> </a:t>
            </a:r>
          </a:p>
          <a:p>
            <a:pPr>
              <a:lnSpc>
                <a:spcPts val="3042"/>
              </a:lnSpc>
            </a:pPr>
          </a:p>
          <a:p>
            <a:pPr>
              <a:lnSpc>
                <a:spcPts val="3042"/>
              </a:lnSpc>
            </a:pPr>
            <a:r>
              <a:rPr lang="en-US" sz="2173">
                <a:solidFill>
                  <a:srgbClr val="000000"/>
                </a:solidFill>
                <a:cs typeface="Aklimat"/>
              </a:rPr>
              <a:t>הטבות המסלול:</a:t>
            </a:r>
          </a:p>
          <a:p>
            <a:pPr marL="469157" indent="-234578" lvl="1">
              <a:lnSpc>
                <a:spcPts val="3042"/>
              </a:lnSpc>
              <a:buFont typeface="Arial"/>
              <a:buChar char="•"/>
            </a:pPr>
            <a:r>
              <a:rPr lang="en-US" sz="2173">
                <a:solidFill>
                  <a:srgbClr val="000000"/>
                </a:solidFill>
                <a:cs typeface="Aklimat"/>
              </a:rPr>
              <a:t>מימון דיפלומת הנדסאי 80% </a:t>
            </a:r>
          </a:p>
          <a:p>
            <a:pPr marL="469157" indent="-234578" lvl="1">
              <a:lnSpc>
                <a:spcPts val="3042"/>
              </a:lnSpc>
              <a:buFont typeface="Arial"/>
              <a:buChar char="•"/>
            </a:pPr>
            <a:r>
              <a:rPr lang="en-US" sz="2173">
                <a:solidFill>
                  <a:srgbClr val="000000"/>
                </a:solidFill>
                <a:cs typeface="Aklimat"/>
              </a:rPr>
              <a:t>ליווי צמוד של מדריך מדופלה יומים בשבוע </a:t>
            </a:r>
          </a:p>
          <a:p>
            <a:pPr marL="469157" indent="-234578" lvl="1">
              <a:lnSpc>
                <a:spcPts val="3042"/>
              </a:lnSpc>
              <a:buFont typeface="Arial"/>
              <a:buChar char="•"/>
            </a:pPr>
            <a:r>
              <a:rPr lang="en-US" sz="2173">
                <a:solidFill>
                  <a:srgbClr val="000000"/>
                </a:solidFill>
                <a:cs typeface="Aklimat"/>
              </a:rPr>
              <a:t>סיורים ופעלויות העשרה </a:t>
            </a:r>
          </a:p>
          <a:p>
            <a:pPr marL="469157" indent="-234578" lvl="1">
              <a:lnSpc>
                <a:spcPts val="3042"/>
              </a:lnSpc>
              <a:buFont typeface="Arial"/>
              <a:buChar char="•"/>
            </a:pPr>
            <a:r>
              <a:rPr lang="en-US" sz="2173">
                <a:solidFill>
                  <a:srgbClr val="000000"/>
                </a:solidFill>
                <a:cs typeface="Aklimat"/>
              </a:rPr>
              <a:t>סיוע פדגוגי </a:t>
            </a:r>
          </a:p>
          <a:p>
            <a:pPr marL="469157" indent="-234578" lvl="1">
              <a:lnSpc>
                <a:spcPts val="3042"/>
              </a:lnSpc>
              <a:buFont typeface="Arial"/>
              <a:buChar char="•"/>
            </a:pPr>
            <a:r>
              <a:rPr lang="en-US" sz="2173">
                <a:solidFill>
                  <a:srgbClr val="000000"/>
                </a:solidFill>
                <a:cs typeface="Aklimat"/>
              </a:rPr>
              <a:t>מקצוע לחיים</a:t>
            </a:r>
          </a:p>
          <a:p>
            <a:pPr marL="469157" indent="-234578" lvl="1">
              <a:lnSpc>
                <a:spcPts val="3042"/>
              </a:lnSpc>
              <a:buFont typeface="Arial"/>
              <a:buChar char="•"/>
            </a:pPr>
            <a:r>
              <a:rPr lang="en-US" sz="2173">
                <a:solidFill>
                  <a:srgbClr val="000000"/>
                </a:solidFill>
                <a:cs typeface="Aklimat"/>
              </a:rPr>
              <a:t>נסיון תעסוקתי בשטח </a:t>
            </a:r>
          </a:p>
          <a:p>
            <a:pPr algn="l">
              <a:lnSpc>
                <a:spcPts val="3042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571797" y="3619054"/>
            <a:ext cx="11269099" cy="4030992"/>
          </a:xfrm>
          <a:custGeom>
            <a:avLst/>
            <a:gdLst/>
            <a:ahLst/>
            <a:cxnLst/>
            <a:rect r="r" b="b" t="t" l="l"/>
            <a:pathLst>
              <a:path h="4030992" w="11269099">
                <a:moveTo>
                  <a:pt x="0" y="0"/>
                </a:moveTo>
                <a:lnTo>
                  <a:pt x="11269099" y="0"/>
                </a:lnTo>
                <a:lnTo>
                  <a:pt x="11269099" y="4030992"/>
                </a:lnTo>
                <a:lnTo>
                  <a:pt x="0" y="40309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3163" r="0" b="-4316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87335" y="763710"/>
            <a:ext cx="1874736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F85A13"/>
                </a:solidFill>
                <a:cs typeface="Attraction"/>
              </a:rPr>
              <a:t>מסלול ״רקיע״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76884" y="1195510"/>
            <a:ext cx="3024000" cy="26460"/>
          </a:xfrm>
          <a:custGeom>
            <a:avLst/>
            <a:gdLst/>
            <a:ahLst/>
            <a:cxnLst/>
            <a:rect r="r" b="b" t="t" l="l"/>
            <a:pathLst>
              <a:path h="26460" w="3024000">
                <a:moveTo>
                  <a:pt x="0" y="0"/>
                </a:moveTo>
                <a:lnTo>
                  <a:pt x="3024000" y="0"/>
                </a:lnTo>
                <a:lnTo>
                  <a:pt x="3024000" y="26460"/>
                </a:lnTo>
                <a:lnTo>
                  <a:pt x="0" y="264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1276209"/>
            <a:ext cx="5036670" cy="762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42"/>
              </a:lnSpc>
            </a:pPr>
            <a:r>
              <a:rPr lang="en-US" sz="2173">
                <a:solidFill>
                  <a:srgbClr val="000000"/>
                </a:solidFill>
                <a:cs typeface="Aklimat"/>
              </a:rPr>
              <a:t>מסלול רקיע תוכנית אשר נוצר בשיתוף פעולה עם:</a:t>
            </a:r>
          </a:p>
          <a:p>
            <a:pPr>
              <a:lnSpc>
                <a:spcPts val="3042"/>
              </a:lnSpc>
            </a:pPr>
            <a:r>
              <a:rPr lang="en-US" sz="2173">
                <a:solidFill>
                  <a:srgbClr val="000000"/>
                </a:solidFill>
                <a:cs typeface="Aklimat"/>
              </a:rPr>
              <a:t>חיל תקשוב וחיל האוויר ומטרתה להעצים נשים בעולמות הטכנולוגים המגמות הנלמדות הן: אלקטרוניקה ומכונות  </a:t>
            </a:r>
          </a:p>
          <a:p>
            <a:pPr>
              <a:lnSpc>
                <a:spcPts val="3042"/>
              </a:lnSpc>
            </a:pPr>
          </a:p>
          <a:p>
            <a:pPr>
              <a:lnSpc>
                <a:spcPts val="3042"/>
              </a:lnSpc>
            </a:pPr>
            <a:r>
              <a:rPr lang="en-US" sz="2173">
                <a:solidFill>
                  <a:srgbClr val="000000"/>
                </a:solidFill>
                <a:cs typeface="Aklimat"/>
              </a:rPr>
              <a:t>תהליך המסלול:</a:t>
            </a:r>
          </a:p>
          <a:p>
            <a:pPr>
              <a:lnSpc>
                <a:spcPts val="3042"/>
              </a:lnSpc>
            </a:pPr>
            <a:r>
              <a:rPr lang="en-US" sz="2173">
                <a:solidFill>
                  <a:srgbClr val="000000"/>
                </a:solidFill>
                <a:cs typeface="Aklimat"/>
              </a:rPr>
              <a:t>לימודים של שנה וחצי יג׳-יד׳ בנפרד </a:t>
            </a:r>
          </a:p>
          <a:p>
            <a:pPr>
              <a:lnSpc>
                <a:spcPts val="3042"/>
              </a:lnSpc>
            </a:pPr>
            <a:r>
              <a:rPr lang="en-US" sz="2173">
                <a:solidFill>
                  <a:srgbClr val="000000"/>
                </a:solidFill>
                <a:cs typeface="Aklimat"/>
              </a:rPr>
              <a:t>במהלך הלימודים יש מגוון רחב של מיונים </a:t>
            </a:r>
          </a:p>
          <a:p>
            <a:pPr marL="469157" indent="-234578" lvl="1">
              <a:lnSpc>
                <a:spcPts val="3042"/>
              </a:lnSpc>
              <a:buFont typeface="Arial"/>
              <a:buChar char="•"/>
            </a:pPr>
            <a:r>
              <a:rPr lang="en-US" sz="2173">
                <a:solidFill>
                  <a:srgbClr val="000000"/>
                </a:solidFill>
                <a:cs typeface="Aklimat"/>
              </a:rPr>
              <a:t>פרויקטנטים-יחידות פיתוח </a:t>
            </a:r>
          </a:p>
          <a:p>
            <a:pPr marL="469157" indent="-234578" lvl="1">
              <a:lnSpc>
                <a:spcPts val="3042"/>
              </a:lnSpc>
              <a:buFont typeface="Arial"/>
              <a:buChar char="•"/>
            </a:pPr>
            <a:r>
              <a:rPr lang="en-US" sz="2173">
                <a:solidFill>
                  <a:srgbClr val="000000"/>
                </a:solidFill>
                <a:cs typeface="Aklimat"/>
              </a:rPr>
              <a:t>מהנדסאי למהנדס</a:t>
            </a:r>
          </a:p>
          <a:p>
            <a:pPr marL="469157" indent="-234578" lvl="1">
              <a:lnSpc>
                <a:spcPts val="3042"/>
              </a:lnSpc>
              <a:buFont typeface="Arial"/>
              <a:buChar char="•"/>
            </a:pPr>
            <a:r>
              <a:rPr lang="en-US" sz="2173">
                <a:solidFill>
                  <a:srgbClr val="000000"/>
                </a:solidFill>
                <a:cs typeface="Aklimat"/>
              </a:rPr>
              <a:t>הדרכה ופיקוד</a:t>
            </a:r>
          </a:p>
          <a:p>
            <a:pPr marL="469157" indent="-234578" lvl="1">
              <a:lnSpc>
                <a:spcPts val="3042"/>
              </a:lnSpc>
              <a:buFont typeface="Arial"/>
              <a:buChar char="•"/>
            </a:pPr>
            <a:r>
              <a:rPr lang="en-US" sz="2173">
                <a:solidFill>
                  <a:srgbClr val="000000"/>
                </a:solidFill>
                <a:cs typeface="Aklimat"/>
              </a:rPr>
              <a:t>קצונה ישירה </a:t>
            </a:r>
            <a:r>
              <a:rPr lang="en-US" sz="2173">
                <a:solidFill>
                  <a:srgbClr val="000000"/>
                </a:solidFill>
                <a:latin typeface="Aklimat"/>
              </a:rPr>
              <a:t> </a:t>
            </a:r>
          </a:p>
          <a:p>
            <a:pPr>
              <a:lnSpc>
                <a:spcPts val="3042"/>
              </a:lnSpc>
            </a:pPr>
          </a:p>
          <a:p>
            <a:pPr>
              <a:lnSpc>
                <a:spcPts val="3042"/>
              </a:lnSpc>
            </a:pPr>
            <a:r>
              <a:rPr lang="en-US" sz="2173">
                <a:solidFill>
                  <a:srgbClr val="000000"/>
                </a:solidFill>
                <a:cs typeface="Aklimat"/>
              </a:rPr>
              <a:t>הטבות המסלול:</a:t>
            </a:r>
          </a:p>
          <a:p>
            <a:pPr marL="469157" indent="-234578" lvl="1">
              <a:lnSpc>
                <a:spcPts val="3042"/>
              </a:lnSpc>
              <a:buFont typeface="Arial"/>
              <a:buChar char="•"/>
            </a:pPr>
            <a:r>
              <a:rPr lang="en-US" sz="2173">
                <a:solidFill>
                  <a:srgbClr val="000000"/>
                </a:solidFill>
                <a:cs typeface="Aklimat"/>
              </a:rPr>
              <a:t>מימון דיפלומת הנדסאי 80% </a:t>
            </a:r>
          </a:p>
          <a:p>
            <a:pPr marL="469157" indent="-234578" lvl="1">
              <a:lnSpc>
                <a:spcPts val="3042"/>
              </a:lnSpc>
              <a:buFont typeface="Arial"/>
              <a:buChar char="•"/>
            </a:pPr>
            <a:r>
              <a:rPr lang="en-US" sz="2173">
                <a:solidFill>
                  <a:srgbClr val="000000"/>
                </a:solidFill>
                <a:cs typeface="Aklimat"/>
              </a:rPr>
              <a:t>ליווי צמוד של מדריך מדופלה יומים בשבוע </a:t>
            </a:r>
          </a:p>
          <a:p>
            <a:pPr marL="469157" indent="-234578" lvl="1">
              <a:lnSpc>
                <a:spcPts val="3042"/>
              </a:lnSpc>
              <a:buFont typeface="Arial"/>
              <a:buChar char="•"/>
            </a:pPr>
            <a:r>
              <a:rPr lang="en-US" sz="2173">
                <a:solidFill>
                  <a:srgbClr val="000000"/>
                </a:solidFill>
                <a:cs typeface="Aklimat"/>
              </a:rPr>
              <a:t>סיורים ופעלויות העשרה </a:t>
            </a:r>
          </a:p>
          <a:p>
            <a:pPr marL="469157" indent="-234578" lvl="1">
              <a:lnSpc>
                <a:spcPts val="3042"/>
              </a:lnSpc>
              <a:buFont typeface="Arial"/>
              <a:buChar char="•"/>
            </a:pPr>
            <a:r>
              <a:rPr lang="en-US" sz="2173">
                <a:solidFill>
                  <a:srgbClr val="000000"/>
                </a:solidFill>
                <a:cs typeface="Aklimat"/>
              </a:rPr>
              <a:t>סיוע פדגוגי </a:t>
            </a:r>
          </a:p>
          <a:p>
            <a:pPr marL="469157" indent="-234578" lvl="1">
              <a:lnSpc>
                <a:spcPts val="3042"/>
              </a:lnSpc>
              <a:buFont typeface="Arial"/>
              <a:buChar char="•"/>
            </a:pPr>
            <a:r>
              <a:rPr lang="en-US" sz="2173">
                <a:solidFill>
                  <a:srgbClr val="000000"/>
                </a:solidFill>
                <a:cs typeface="Aklimat"/>
              </a:rPr>
              <a:t>מקצוע לחיים</a:t>
            </a:r>
          </a:p>
          <a:p>
            <a:pPr marL="469157" indent="-234578" lvl="1">
              <a:lnSpc>
                <a:spcPts val="3042"/>
              </a:lnSpc>
              <a:buFont typeface="Arial"/>
              <a:buChar char="•"/>
            </a:pPr>
            <a:r>
              <a:rPr lang="en-US" sz="2173">
                <a:solidFill>
                  <a:srgbClr val="000000"/>
                </a:solidFill>
                <a:cs typeface="Aklimat"/>
              </a:rPr>
              <a:t>נסיון תעסוקתי בשטח</a:t>
            </a:r>
          </a:p>
          <a:p>
            <a:pPr algn="l">
              <a:lnSpc>
                <a:spcPts val="3042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571797" y="3619054"/>
            <a:ext cx="11269099" cy="4030992"/>
          </a:xfrm>
          <a:custGeom>
            <a:avLst/>
            <a:gdLst/>
            <a:ahLst/>
            <a:cxnLst/>
            <a:rect r="r" b="b" t="t" l="l"/>
            <a:pathLst>
              <a:path h="4030992" w="11269099">
                <a:moveTo>
                  <a:pt x="0" y="0"/>
                </a:moveTo>
                <a:lnTo>
                  <a:pt x="11269099" y="0"/>
                </a:lnTo>
                <a:lnTo>
                  <a:pt x="11269099" y="4030992"/>
                </a:lnTo>
                <a:lnTo>
                  <a:pt x="0" y="40309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3163" r="0" b="-4316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6884" y="1195510"/>
            <a:ext cx="3024000" cy="26460"/>
          </a:xfrm>
          <a:custGeom>
            <a:avLst/>
            <a:gdLst/>
            <a:ahLst/>
            <a:cxnLst/>
            <a:rect r="r" b="b" t="t" l="l"/>
            <a:pathLst>
              <a:path h="26460" w="3024000">
                <a:moveTo>
                  <a:pt x="0" y="0"/>
                </a:moveTo>
                <a:lnTo>
                  <a:pt x="3024000" y="0"/>
                </a:lnTo>
                <a:lnTo>
                  <a:pt x="3024000" y="26460"/>
                </a:lnTo>
                <a:lnTo>
                  <a:pt x="0" y="264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87335" y="763710"/>
            <a:ext cx="1936304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F85A13"/>
                </a:solidFill>
                <a:cs typeface="Attraction"/>
              </a:rPr>
              <a:t>מסלול ״ברקת״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1276209"/>
            <a:ext cx="5036670" cy="7240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42"/>
              </a:lnSpc>
            </a:pPr>
            <a:r>
              <a:rPr lang="en-US" sz="2173">
                <a:solidFill>
                  <a:srgbClr val="000000"/>
                </a:solidFill>
                <a:cs typeface="Aklimat"/>
              </a:rPr>
              <a:t>מסלול ברקרת הינו מסלול יוקרתי ויחודי </a:t>
            </a:r>
          </a:p>
          <a:p>
            <a:pPr>
              <a:lnSpc>
                <a:spcPts val="3042"/>
              </a:lnSpc>
            </a:pPr>
            <a:r>
              <a:rPr lang="en-US" sz="2173">
                <a:solidFill>
                  <a:srgbClr val="000000"/>
                </a:solidFill>
                <a:cs typeface="Aklimat"/>
              </a:rPr>
              <a:t>אשר מכוונים את הסטודנים והסטודנטיות שלנו אל עבר מסלול המהנדס עם מעטפת תומכת וצמודה מטעם החיל. מסלול ברקת הוא מסלול מהנדס בשני פעימות. המגמות הנלמדות הן : מכטרוניקה ואלקטרוניקה  </a:t>
            </a:r>
          </a:p>
          <a:p>
            <a:pPr>
              <a:lnSpc>
                <a:spcPts val="3042"/>
              </a:lnSpc>
            </a:pPr>
          </a:p>
          <a:p>
            <a:pPr>
              <a:lnSpc>
                <a:spcPts val="3042"/>
              </a:lnSpc>
            </a:pPr>
            <a:r>
              <a:rPr lang="en-US" sz="2173">
                <a:solidFill>
                  <a:srgbClr val="000000"/>
                </a:solidFill>
                <a:cs typeface="Aklimat"/>
              </a:rPr>
              <a:t>תהליך המסלול:</a:t>
            </a:r>
          </a:p>
          <a:p>
            <a:pPr>
              <a:lnSpc>
                <a:spcPts val="3042"/>
              </a:lnSpc>
            </a:pPr>
            <a:r>
              <a:rPr lang="en-US" sz="2173">
                <a:solidFill>
                  <a:srgbClr val="000000"/>
                </a:solidFill>
                <a:cs typeface="Aklimat"/>
              </a:rPr>
              <a:t>לימודים של שנה וחצי יג׳-יד׳ בנפרד </a:t>
            </a:r>
          </a:p>
          <a:p>
            <a:pPr>
              <a:lnSpc>
                <a:spcPts val="3042"/>
              </a:lnSpc>
            </a:pPr>
            <a:r>
              <a:rPr lang="en-US" sz="2173">
                <a:solidFill>
                  <a:srgbClr val="000000"/>
                </a:solidFill>
                <a:cs typeface="Aklimat"/>
              </a:rPr>
              <a:t>המתאימים ביותר שעוברים את המיונים ממשיכים ללימודים מהנדס </a:t>
            </a:r>
          </a:p>
          <a:p>
            <a:pPr>
              <a:lnSpc>
                <a:spcPts val="3042"/>
              </a:lnSpc>
            </a:pPr>
          </a:p>
          <a:p>
            <a:pPr>
              <a:lnSpc>
                <a:spcPts val="3042"/>
              </a:lnSpc>
            </a:pPr>
            <a:r>
              <a:rPr lang="en-US" sz="2173">
                <a:solidFill>
                  <a:srgbClr val="000000"/>
                </a:solidFill>
                <a:cs typeface="Aklimat"/>
              </a:rPr>
              <a:t>הטבות המסלול:</a:t>
            </a:r>
          </a:p>
          <a:p>
            <a:pPr marL="469157" indent="-234578" lvl="1">
              <a:lnSpc>
                <a:spcPts val="3042"/>
              </a:lnSpc>
              <a:buFont typeface="Arial"/>
              <a:buChar char="•"/>
            </a:pPr>
            <a:r>
              <a:rPr lang="en-US" sz="2173">
                <a:solidFill>
                  <a:srgbClr val="000000"/>
                </a:solidFill>
                <a:cs typeface="Aklimat"/>
              </a:rPr>
              <a:t>מימון דיפלומת הנדסאי 80% </a:t>
            </a:r>
          </a:p>
          <a:p>
            <a:pPr marL="469157" indent="-234578" lvl="1">
              <a:lnSpc>
                <a:spcPts val="3042"/>
              </a:lnSpc>
              <a:buFont typeface="Arial"/>
              <a:buChar char="•"/>
            </a:pPr>
            <a:r>
              <a:rPr lang="en-US" sz="2173">
                <a:solidFill>
                  <a:srgbClr val="000000"/>
                </a:solidFill>
                <a:cs typeface="Aklimat"/>
              </a:rPr>
              <a:t>פסיכומטרי על חשבון הצבא </a:t>
            </a:r>
          </a:p>
          <a:p>
            <a:pPr marL="469157" indent="-234578" lvl="1">
              <a:lnSpc>
                <a:spcPts val="3042"/>
              </a:lnSpc>
              <a:buFont typeface="Arial"/>
              <a:buChar char="•"/>
            </a:pPr>
            <a:r>
              <a:rPr lang="en-US" sz="2173">
                <a:solidFill>
                  <a:srgbClr val="000000"/>
                </a:solidFill>
                <a:cs typeface="Aklimat"/>
              </a:rPr>
              <a:t>ליווי צמוד של מדריך מדופלה יומים בשבוע </a:t>
            </a:r>
          </a:p>
          <a:p>
            <a:pPr marL="469157" indent="-234578" lvl="1">
              <a:lnSpc>
                <a:spcPts val="3042"/>
              </a:lnSpc>
              <a:buFont typeface="Arial"/>
              <a:buChar char="•"/>
            </a:pPr>
            <a:r>
              <a:rPr lang="en-US" sz="2173">
                <a:solidFill>
                  <a:srgbClr val="000000"/>
                </a:solidFill>
                <a:cs typeface="Aklimat"/>
              </a:rPr>
              <a:t>כניסה ישירה למיון עתודה אקדמית </a:t>
            </a:r>
          </a:p>
          <a:p>
            <a:pPr marL="469157" indent="-234578" lvl="1">
              <a:lnSpc>
                <a:spcPts val="3042"/>
              </a:lnSpc>
              <a:buFont typeface="Arial"/>
              <a:buChar char="•"/>
            </a:pPr>
            <a:r>
              <a:rPr lang="en-US" sz="2173">
                <a:solidFill>
                  <a:srgbClr val="000000"/>
                </a:solidFill>
                <a:cs typeface="Aklimat"/>
              </a:rPr>
              <a:t>סיורים ופעלויות העשרה </a:t>
            </a:r>
          </a:p>
          <a:p>
            <a:pPr marL="469157" indent="-234578" lvl="1">
              <a:lnSpc>
                <a:spcPts val="3042"/>
              </a:lnSpc>
              <a:buFont typeface="Arial"/>
              <a:buChar char="•"/>
            </a:pPr>
            <a:r>
              <a:rPr lang="en-US" sz="2173">
                <a:solidFill>
                  <a:srgbClr val="000000"/>
                </a:solidFill>
                <a:cs typeface="Aklimat"/>
              </a:rPr>
              <a:t>נסיון תעסוקתי </a:t>
            </a:r>
          </a:p>
          <a:p>
            <a:pPr algn="l">
              <a:lnSpc>
                <a:spcPts val="3042"/>
              </a:lnSpc>
            </a:pPr>
            <a:r>
              <a:rPr lang="en-US" sz="2173">
                <a:solidFill>
                  <a:srgbClr val="000000"/>
                </a:solidFill>
                <a:latin typeface="Aklimat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59005" y="0"/>
            <a:ext cx="1489990" cy="1383599"/>
          </a:xfrm>
          <a:custGeom>
            <a:avLst/>
            <a:gdLst/>
            <a:ahLst/>
            <a:cxnLst/>
            <a:rect r="r" b="b" t="t" l="l"/>
            <a:pathLst>
              <a:path h="1383599" w="1489990">
                <a:moveTo>
                  <a:pt x="0" y="0"/>
                </a:moveTo>
                <a:lnTo>
                  <a:pt x="1489990" y="0"/>
                </a:lnTo>
                <a:lnTo>
                  <a:pt x="1489990" y="1383599"/>
                </a:lnTo>
                <a:lnTo>
                  <a:pt x="0" y="13835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776" t="-35563" r="-24991" b="-2787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96240"/>
            <a:ext cx="2575123" cy="991119"/>
          </a:xfrm>
          <a:custGeom>
            <a:avLst/>
            <a:gdLst/>
            <a:ahLst/>
            <a:cxnLst/>
            <a:rect r="r" b="b" t="t" l="l"/>
            <a:pathLst>
              <a:path h="991119" w="2575123">
                <a:moveTo>
                  <a:pt x="0" y="0"/>
                </a:moveTo>
                <a:lnTo>
                  <a:pt x="2575123" y="0"/>
                </a:lnTo>
                <a:lnTo>
                  <a:pt x="2575123" y="991119"/>
                </a:lnTo>
                <a:lnTo>
                  <a:pt x="0" y="9911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7885" t="-178998" r="-41007" b="-159819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3447868" y="7333387"/>
            <a:ext cx="4440493" cy="4440493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95377" y="-95377"/>
              <a:ext cx="6540754" cy="6540754"/>
            </a:xfrm>
            <a:custGeom>
              <a:avLst/>
              <a:gdLst/>
              <a:ahLst/>
              <a:cxnLst/>
              <a:rect r="r" b="b" t="t" l="l"/>
              <a:pathLst>
                <a:path h="6540754" w="6540754">
                  <a:moveTo>
                    <a:pt x="6540754" y="0"/>
                  </a:moveTo>
                  <a:lnTo>
                    <a:pt x="0" y="6540754"/>
                  </a:lnTo>
                  <a:lnTo>
                    <a:pt x="6540754" y="6540754"/>
                  </a:lnTo>
                  <a:close/>
                </a:path>
              </a:pathLst>
            </a:custGeom>
            <a:blipFill>
              <a:blip r:embed="rId4"/>
              <a:stretch>
                <a:fillRect l="-25018" t="0" r="-25018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3775238" y="5211380"/>
            <a:ext cx="9525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-2700000">
            <a:off x="4803429" y="8888340"/>
            <a:ext cx="167549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85A13"/>
                </a:solidFill>
                <a:cs typeface="Attraction"/>
              </a:rPr>
              <a:t>מי אנחנו?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447868" y="7251297"/>
            <a:ext cx="4440493" cy="4440493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95377" y="-95377"/>
              <a:ext cx="6540754" cy="6540754"/>
            </a:xfrm>
            <a:custGeom>
              <a:avLst/>
              <a:gdLst/>
              <a:ahLst/>
              <a:cxnLst/>
              <a:rect r="r" b="b" t="t" l="l"/>
              <a:pathLst>
                <a:path h="6540754" w="6540754">
                  <a:moveTo>
                    <a:pt x="6540754" y="0"/>
                  </a:moveTo>
                  <a:lnTo>
                    <a:pt x="0" y="6540754"/>
                  </a:lnTo>
                  <a:lnTo>
                    <a:pt x="6540754" y="6540754"/>
                  </a:lnTo>
                  <a:close/>
                </a:path>
              </a:pathLst>
            </a:custGeom>
            <a:blipFill>
              <a:blip r:embed="rId2"/>
              <a:stretch>
                <a:fillRect l="-25018" t="0" r="-25018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6084784" y="-34157"/>
            <a:ext cx="1475216" cy="1369880"/>
          </a:xfrm>
          <a:custGeom>
            <a:avLst/>
            <a:gdLst/>
            <a:ahLst/>
            <a:cxnLst/>
            <a:rect r="r" b="b" t="t" l="l"/>
            <a:pathLst>
              <a:path h="1369880" w="1475216">
                <a:moveTo>
                  <a:pt x="0" y="0"/>
                </a:moveTo>
                <a:lnTo>
                  <a:pt x="1475216" y="0"/>
                </a:lnTo>
                <a:lnTo>
                  <a:pt x="1475216" y="1369880"/>
                </a:lnTo>
                <a:lnTo>
                  <a:pt x="0" y="13698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6776" t="-35563" r="-24991" b="-2787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2703072" cy="1040365"/>
          </a:xfrm>
          <a:custGeom>
            <a:avLst/>
            <a:gdLst/>
            <a:ahLst/>
            <a:cxnLst/>
            <a:rect r="r" b="b" t="t" l="l"/>
            <a:pathLst>
              <a:path h="1040365" w="2703072">
                <a:moveTo>
                  <a:pt x="0" y="0"/>
                </a:moveTo>
                <a:lnTo>
                  <a:pt x="2703072" y="0"/>
                </a:lnTo>
                <a:lnTo>
                  <a:pt x="2703072" y="1040365"/>
                </a:lnTo>
                <a:lnTo>
                  <a:pt x="0" y="10403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7885" t="-178998" r="-41007" b="-159819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372368" y="2939361"/>
            <a:ext cx="4639905" cy="4582987"/>
            <a:chOff x="0" y="0"/>
            <a:chExt cx="6186540" cy="6110649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2492350"/>
              <a:ext cx="720578" cy="5172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01"/>
                </a:lnSpc>
              </a:pPr>
              <a:r>
                <a:rPr lang="en-US" sz="1143">
                  <a:solidFill>
                    <a:srgbClr val="000000"/>
                  </a:solidFill>
                  <a:cs typeface="Suez One"/>
                </a:rPr>
                <a:t>הנדסאים</a:t>
              </a:r>
            </a:p>
            <a:p>
              <a:pPr algn="ctr">
                <a:lnSpc>
                  <a:spcPts val="1601"/>
                </a:lnSpc>
              </a:pPr>
              <a:r>
                <a:rPr lang="en-US" sz="1143">
                  <a:solidFill>
                    <a:srgbClr val="000000"/>
                  </a:solidFill>
                  <a:latin typeface="Suez One"/>
                </a:rPr>
                <a:t>1100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5208847" y="4483644"/>
              <a:ext cx="604688" cy="5172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01"/>
                </a:lnSpc>
              </a:pPr>
              <a:r>
                <a:rPr lang="en-US" sz="1143">
                  <a:solidFill>
                    <a:srgbClr val="000000"/>
                  </a:solidFill>
                  <a:cs typeface="Suez One"/>
                </a:rPr>
                <a:t>שוחרים</a:t>
              </a:r>
            </a:p>
            <a:p>
              <a:pPr algn="ctr">
                <a:lnSpc>
                  <a:spcPts val="1601"/>
                </a:lnSpc>
              </a:pPr>
              <a:r>
                <a:rPr lang="en-US" sz="1143">
                  <a:solidFill>
                    <a:srgbClr val="000000"/>
                  </a:solidFill>
                  <a:latin typeface="Suez One"/>
                </a:rPr>
                <a:t>850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4629751" y="315876"/>
              <a:ext cx="1556789" cy="5172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01"/>
                </a:lnSpc>
              </a:pPr>
              <a:r>
                <a:rPr lang="en-US" sz="1143">
                  <a:solidFill>
                    <a:srgbClr val="000000"/>
                  </a:solidFill>
                  <a:cs typeface="Suez One"/>
                </a:rPr>
                <a:t>צוותי פיקוד והדרכה</a:t>
              </a:r>
            </a:p>
            <a:p>
              <a:pPr algn="ctr">
                <a:lnSpc>
                  <a:spcPts val="1601"/>
                </a:lnSpc>
              </a:pPr>
              <a:r>
                <a:rPr lang="en-US" sz="1143">
                  <a:solidFill>
                    <a:srgbClr val="000000"/>
                  </a:solidFill>
                  <a:latin typeface="Suez One"/>
                </a:rPr>
                <a:t>152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5183910" y="1011637"/>
              <a:ext cx="511204" cy="5172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01"/>
                </a:lnSpc>
              </a:pPr>
              <a:r>
                <a:rPr lang="en-US" sz="1143">
                  <a:solidFill>
                    <a:srgbClr val="000000"/>
                  </a:solidFill>
                  <a:cs typeface="Suez One"/>
                </a:rPr>
                <a:t>כיתות </a:t>
              </a:r>
            </a:p>
            <a:p>
              <a:pPr algn="ctr">
                <a:lnSpc>
                  <a:spcPts val="1601"/>
                </a:lnSpc>
              </a:pPr>
              <a:r>
                <a:rPr lang="en-US" sz="1143">
                  <a:solidFill>
                    <a:srgbClr val="000000"/>
                  </a:solidFill>
                  <a:latin typeface="Suez One"/>
                </a:rPr>
                <a:t>130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3122940" y="-28575"/>
              <a:ext cx="1071853" cy="5172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01"/>
                </a:lnSpc>
              </a:pPr>
              <a:r>
                <a:rPr lang="en-US" sz="1143">
                  <a:solidFill>
                    <a:srgbClr val="000000"/>
                  </a:solidFill>
                  <a:cs typeface="Suez One"/>
                </a:rPr>
                <a:t>מוסדות לימוד</a:t>
              </a:r>
            </a:p>
            <a:p>
              <a:pPr algn="ctr">
                <a:lnSpc>
                  <a:spcPts val="1601"/>
                </a:lnSpc>
              </a:pPr>
              <a:r>
                <a:rPr lang="en-US" sz="1143">
                  <a:solidFill>
                    <a:srgbClr val="000000"/>
                  </a:solidFill>
                  <a:latin typeface="Suez One"/>
                </a:rPr>
                <a:t>120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870699" y="5593379"/>
              <a:ext cx="1494079" cy="5172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01"/>
                </a:lnSpc>
              </a:pPr>
              <a:r>
                <a:rPr lang="en-US" sz="1143">
                  <a:solidFill>
                    <a:srgbClr val="000000"/>
                  </a:solidFill>
                  <a:cs typeface="Suez One"/>
                </a:rPr>
                <a:t>תלמידים בתעשייתי</a:t>
              </a:r>
            </a:p>
            <a:p>
              <a:pPr algn="ctr">
                <a:lnSpc>
                  <a:spcPts val="1601"/>
                </a:lnSpc>
              </a:pPr>
              <a:r>
                <a:rPr lang="en-US" sz="1143">
                  <a:solidFill>
                    <a:srgbClr val="000000"/>
                  </a:solidFill>
                  <a:latin typeface="Suez One"/>
                </a:rPr>
                <a:t>4</a:t>
              </a:r>
            </a:p>
          </p:txBody>
        </p:sp>
        <p:grpSp>
          <p:nvGrpSpPr>
            <p:cNvPr name="Group 13" id="13"/>
            <p:cNvGrpSpPr>
              <a:grpSpLocks noChangeAspect="true"/>
            </p:cNvGrpSpPr>
            <p:nvPr/>
          </p:nvGrpSpPr>
          <p:grpSpPr>
            <a:xfrm rot="0">
              <a:off x="750974" y="614607"/>
              <a:ext cx="4905705" cy="4905705"/>
              <a:chOff x="0" y="0"/>
              <a:chExt cx="2540000" cy="25400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1270000" y="0"/>
                <a:ext cx="458801" cy="677885"/>
              </a:xfrm>
              <a:custGeom>
                <a:avLst/>
                <a:gdLst/>
                <a:ahLst/>
                <a:cxnLst/>
                <a:rect r="r" b="b" t="t" l="l"/>
                <a:pathLst>
                  <a:path h="677885" w="458801">
                    <a:moveTo>
                      <a:pt x="0" y="0"/>
                    </a:moveTo>
                    <a:cubicBezTo>
                      <a:pt x="156919" y="0"/>
                      <a:pt x="312479" y="29081"/>
                      <a:pt x="458801" y="85770"/>
                    </a:cubicBezTo>
                    <a:lnTo>
                      <a:pt x="229400" y="677885"/>
                    </a:lnTo>
                    <a:cubicBezTo>
                      <a:pt x="156240" y="649540"/>
                      <a:pt x="78460" y="635000"/>
                      <a:pt x="0" y="635000"/>
                    </a:cubicBezTo>
                    <a:close/>
                  </a:path>
                </a:pathLst>
              </a:custGeom>
              <a:solidFill>
                <a:srgbClr val="F85A13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1469520" y="64319"/>
                <a:ext cx="688639" cy="751788"/>
              </a:xfrm>
              <a:custGeom>
                <a:avLst/>
                <a:gdLst/>
                <a:ahLst/>
                <a:cxnLst/>
                <a:rect r="r" b="b" t="t" l="l"/>
                <a:pathLst>
                  <a:path h="751788" w="688639">
                    <a:moveTo>
                      <a:pt x="199521" y="0"/>
                    </a:moveTo>
                    <a:cubicBezTo>
                      <a:pt x="383115" y="60764"/>
                      <a:pt x="550407" y="162653"/>
                      <a:pt x="688639" y="297896"/>
                    </a:cubicBezTo>
                    <a:lnTo>
                      <a:pt x="244559" y="751789"/>
                    </a:lnTo>
                    <a:cubicBezTo>
                      <a:pt x="175444" y="684167"/>
                      <a:pt x="91797" y="633222"/>
                      <a:pt x="0" y="602841"/>
                    </a:cubicBezTo>
                    <a:close/>
                  </a:path>
                </a:pathLst>
              </a:custGeom>
              <a:solidFill>
                <a:srgbClr val="FEE187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1690839" y="318960"/>
                <a:ext cx="722689" cy="674796"/>
              </a:xfrm>
              <a:custGeom>
                <a:avLst/>
                <a:gdLst/>
                <a:ahLst/>
                <a:cxnLst/>
                <a:rect r="r" b="b" t="t" l="l"/>
                <a:pathLst>
                  <a:path h="674796" w="722689">
                    <a:moveTo>
                      <a:pt x="420840" y="0"/>
                    </a:moveTo>
                    <a:cubicBezTo>
                      <a:pt x="546870" y="111538"/>
                      <a:pt x="649475" y="247014"/>
                      <a:pt x="722689" y="398552"/>
                    </a:cubicBezTo>
                    <a:lnTo>
                      <a:pt x="150925" y="674796"/>
                    </a:lnTo>
                    <a:cubicBezTo>
                      <a:pt x="114318" y="599027"/>
                      <a:pt x="63016" y="531289"/>
                      <a:pt x="0" y="475520"/>
                    </a:cubicBezTo>
                    <a:close/>
                  </a:path>
                </a:pathLst>
              </a:custGeom>
              <a:solidFill>
                <a:srgbClr val="FFF6C6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964291" y="661050"/>
                <a:ext cx="1661821" cy="1962908"/>
              </a:xfrm>
              <a:custGeom>
                <a:avLst/>
                <a:gdLst/>
                <a:ahLst/>
                <a:cxnLst/>
                <a:rect r="r" b="b" t="t" l="l"/>
                <a:pathLst>
                  <a:path h="1962908" w="1661821">
                    <a:moveTo>
                      <a:pt x="1420195" y="0"/>
                    </a:moveTo>
                    <a:cubicBezTo>
                      <a:pt x="1661820" y="442217"/>
                      <a:pt x="1619131" y="985462"/>
                      <a:pt x="1311397" y="1384509"/>
                    </a:cubicBezTo>
                    <a:cubicBezTo>
                      <a:pt x="1003663" y="1783555"/>
                      <a:pt x="489105" y="1962909"/>
                      <a:pt x="0" y="1841606"/>
                    </a:cubicBezTo>
                    <a:lnTo>
                      <a:pt x="152854" y="1225278"/>
                    </a:lnTo>
                    <a:cubicBezTo>
                      <a:pt x="397407" y="1285929"/>
                      <a:pt x="654686" y="1196253"/>
                      <a:pt x="808553" y="996729"/>
                    </a:cubicBezTo>
                    <a:cubicBezTo>
                      <a:pt x="962420" y="797206"/>
                      <a:pt x="983765" y="525583"/>
                      <a:pt x="862952" y="304475"/>
                    </a:cubicBezTo>
                    <a:close/>
                  </a:path>
                </a:pathLst>
              </a:custGeom>
              <a:solidFill>
                <a:srgbClr val="FDD24C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 flipH="false" flipV="false" rot="0">
                <a:off x="954451" y="1885087"/>
                <a:ext cx="193689" cy="631308"/>
              </a:xfrm>
              <a:custGeom>
                <a:avLst/>
                <a:gdLst/>
                <a:ahLst/>
                <a:cxnLst/>
                <a:rect r="r" b="b" t="t" l="l"/>
                <a:pathLst>
                  <a:path h="631308" w="193689">
                    <a:moveTo>
                      <a:pt x="71829" y="631308"/>
                    </a:moveTo>
                    <a:cubicBezTo>
                      <a:pt x="47734" y="626597"/>
                      <a:pt x="23781" y="621187"/>
                      <a:pt x="0" y="615087"/>
                    </a:cubicBezTo>
                    <a:lnTo>
                      <a:pt x="157775" y="0"/>
                    </a:lnTo>
                    <a:cubicBezTo>
                      <a:pt x="169665" y="3050"/>
                      <a:pt x="181642" y="5755"/>
                      <a:pt x="193689" y="8110"/>
                    </a:cubicBezTo>
                    <a:close/>
                  </a:path>
                </a:pathLst>
              </a:custGeom>
              <a:solidFill>
                <a:srgbClr val="FF9B30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 flipH="false" flipV="false" rot="0">
                <a:off x="941363" y="1883371"/>
                <a:ext cx="201801" cy="631036"/>
              </a:xfrm>
              <a:custGeom>
                <a:avLst/>
                <a:gdLst/>
                <a:ahLst/>
                <a:cxnLst/>
                <a:rect r="r" b="b" t="t" l="l"/>
                <a:pathLst>
                  <a:path h="631036" w="201801">
                    <a:moveTo>
                      <a:pt x="74966" y="631037"/>
                    </a:moveTo>
                    <a:cubicBezTo>
                      <a:pt x="49804" y="625908"/>
                      <a:pt x="24804" y="620017"/>
                      <a:pt x="0" y="613372"/>
                    </a:cubicBezTo>
                    <a:lnTo>
                      <a:pt x="164319" y="0"/>
                    </a:lnTo>
                    <a:cubicBezTo>
                      <a:pt x="176721" y="3323"/>
                      <a:pt x="189221" y="6268"/>
                      <a:pt x="201801" y="8833"/>
                    </a:cubicBezTo>
                    <a:close/>
                  </a:path>
                </a:pathLst>
              </a:custGeom>
              <a:solidFill>
                <a:srgbClr val="E2E2E2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-61492" y="0"/>
                <a:ext cx="1331429" cy="2511635"/>
              </a:xfrm>
              <a:custGeom>
                <a:avLst/>
                <a:gdLst/>
                <a:ahLst/>
                <a:cxnLst/>
                <a:rect r="r" b="b" t="t" l="l"/>
                <a:pathLst>
                  <a:path h="2511635" w="1331429">
                    <a:moveTo>
                      <a:pt x="1064577" y="2511635"/>
                    </a:moveTo>
                    <a:cubicBezTo>
                      <a:pt x="429657" y="2375146"/>
                      <a:pt x="0" y="1781646"/>
                      <a:pt x="68596" y="1135854"/>
                    </a:cubicBezTo>
                    <a:cubicBezTo>
                      <a:pt x="137193" y="490062"/>
                      <a:pt x="681940" y="65"/>
                      <a:pt x="1331365" y="0"/>
                    </a:cubicBezTo>
                    <a:lnTo>
                      <a:pt x="1331429" y="635000"/>
                    </a:lnTo>
                    <a:cubicBezTo>
                      <a:pt x="1006716" y="635032"/>
                      <a:pt x="734342" y="880031"/>
                      <a:pt x="700044" y="1202927"/>
                    </a:cubicBezTo>
                    <a:cubicBezTo>
                      <a:pt x="665746" y="1525823"/>
                      <a:pt x="880575" y="1822573"/>
                      <a:pt x="1198035" y="1890817"/>
                    </a:cubicBezTo>
                    <a:close/>
                  </a:path>
                </a:pathLst>
              </a:custGeom>
              <a:solidFill>
                <a:srgbClr val="D0E5FF"/>
              </a:solidFill>
            </p:spPr>
          </p:sp>
        </p:grpSp>
      </p:grpSp>
      <p:sp>
        <p:nvSpPr>
          <p:cNvPr name="TextBox 21" id="21"/>
          <p:cNvSpPr txBox="true"/>
          <p:nvPr/>
        </p:nvSpPr>
        <p:spPr>
          <a:xfrm rot="0">
            <a:off x="3775238" y="5211380"/>
            <a:ext cx="9525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-2700000">
            <a:off x="3681531" y="8756557"/>
            <a:ext cx="3932755" cy="481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0"/>
              </a:lnSpc>
            </a:pPr>
            <a:r>
              <a:rPr lang="en-US" sz="2792">
                <a:solidFill>
                  <a:srgbClr val="F85A13"/>
                </a:solidFill>
                <a:cs typeface="Attraction"/>
              </a:rPr>
              <a:t>חינוך טכנולוגיה במספרים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447868" y="7251297"/>
            <a:ext cx="4440493" cy="4440493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95377" y="-95377"/>
              <a:ext cx="6540754" cy="6540754"/>
            </a:xfrm>
            <a:custGeom>
              <a:avLst/>
              <a:gdLst/>
              <a:ahLst/>
              <a:cxnLst/>
              <a:rect r="r" b="b" t="t" l="l"/>
              <a:pathLst>
                <a:path h="6540754" w="6540754">
                  <a:moveTo>
                    <a:pt x="6540754" y="0"/>
                  </a:moveTo>
                  <a:lnTo>
                    <a:pt x="0" y="6540754"/>
                  </a:lnTo>
                  <a:lnTo>
                    <a:pt x="6540754" y="6540754"/>
                  </a:lnTo>
                  <a:close/>
                </a:path>
              </a:pathLst>
            </a:custGeom>
            <a:blipFill>
              <a:blip r:embed="rId2"/>
              <a:stretch>
                <a:fillRect l="-25018" t="0" r="-25018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6084784" y="0"/>
            <a:ext cx="1438433" cy="1335723"/>
          </a:xfrm>
          <a:custGeom>
            <a:avLst/>
            <a:gdLst/>
            <a:ahLst/>
            <a:cxnLst/>
            <a:rect r="r" b="b" t="t" l="l"/>
            <a:pathLst>
              <a:path h="1335723" w="1438433">
                <a:moveTo>
                  <a:pt x="0" y="0"/>
                </a:moveTo>
                <a:lnTo>
                  <a:pt x="1438432" y="0"/>
                </a:lnTo>
                <a:lnTo>
                  <a:pt x="1438432" y="1335723"/>
                </a:lnTo>
                <a:lnTo>
                  <a:pt x="0" y="13357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6776" t="-35563" r="-24991" b="-2787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2703072" cy="1040365"/>
          </a:xfrm>
          <a:custGeom>
            <a:avLst/>
            <a:gdLst/>
            <a:ahLst/>
            <a:cxnLst/>
            <a:rect r="r" b="b" t="t" l="l"/>
            <a:pathLst>
              <a:path h="1040365" w="2703072">
                <a:moveTo>
                  <a:pt x="0" y="0"/>
                </a:moveTo>
                <a:lnTo>
                  <a:pt x="2703072" y="0"/>
                </a:lnTo>
                <a:lnTo>
                  <a:pt x="2703072" y="1040365"/>
                </a:lnTo>
                <a:lnTo>
                  <a:pt x="0" y="10403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7885" t="-178998" r="-41007" b="-159819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56000" y="1997461"/>
            <a:ext cx="5711909" cy="5497713"/>
          </a:xfrm>
          <a:custGeom>
            <a:avLst/>
            <a:gdLst/>
            <a:ahLst/>
            <a:cxnLst/>
            <a:rect r="r" b="b" t="t" l="l"/>
            <a:pathLst>
              <a:path h="5497713" w="5711909">
                <a:moveTo>
                  <a:pt x="0" y="0"/>
                </a:moveTo>
                <a:lnTo>
                  <a:pt x="5711909" y="0"/>
                </a:lnTo>
                <a:lnTo>
                  <a:pt x="5711909" y="5497713"/>
                </a:lnTo>
                <a:lnTo>
                  <a:pt x="0" y="54977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775238" y="5211380"/>
            <a:ext cx="9525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-2700000">
            <a:off x="3681531" y="8774686"/>
            <a:ext cx="3932755" cy="481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0"/>
              </a:lnSpc>
            </a:pPr>
            <a:r>
              <a:rPr lang="en-US" sz="2792">
                <a:solidFill>
                  <a:srgbClr val="F85A13"/>
                </a:solidFill>
                <a:cs typeface="Attraction"/>
              </a:rPr>
              <a:t>ערכים מובילים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45577" y="6599862"/>
            <a:ext cx="3932755" cy="481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0"/>
              </a:lnSpc>
            </a:pPr>
            <a:r>
              <a:rPr lang="en-US" sz="2792">
                <a:solidFill>
                  <a:srgbClr val="FFFFFF"/>
                </a:solidFill>
                <a:cs typeface="Attraction"/>
              </a:rPr>
              <a:t>שקיפות ואמינות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03072" y="2516294"/>
            <a:ext cx="1803621" cy="759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7"/>
              </a:lnSpc>
            </a:pPr>
            <a:r>
              <a:rPr lang="en-US" sz="2162">
                <a:solidFill>
                  <a:srgbClr val="FFFFFF"/>
                </a:solidFill>
                <a:cs typeface="Attraction"/>
              </a:rPr>
              <a:t>הון </a:t>
            </a:r>
          </a:p>
          <a:p>
            <a:pPr algn="ctr">
              <a:lnSpc>
                <a:spcPts val="3027"/>
              </a:lnSpc>
            </a:pPr>
            <a:r>
              <a:rPr lang="en-US" sz="2162">
                <a:solidFill>
                  <a:srgbClr val="FFFFFF"/>
                </a:solidFill>
                <a:cs typeface="Attraction"/>
              </a:rPr>
              <a:t>אנושי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45577" y="5288850"/>
            <a:ext cx="3932755" cy="481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0"/>
              </a:lnSpc>
            </a:pPr>
            <a:r>
              <a:rPr lang="en-US" sz="2792">
                <a:solidFill>
                  <a:srgbClr val="FFFFFF"/>
                </a:solidFill>
                <a:cs typeface="Attraction"/>
              </a:rPr>
              <a:t>הקשבה והכלה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67517" y="3959575"/>
            <a:ext cx="3160702" cy="786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2"/>
              </a:lnSpc>
            </a:pPr>
            <a:r>
              <a:rPr lang="en-US" sz="2244">
                <a:solidFill>
                  <a:srgbClr val="FFFFFF"/>
                </a:solidFill>
                <a:cs typeface="Attraction"/>
              </a:rPr>
              <a:t>חינוך למצוינות </a:t>
            </a:r>
          </a:p>
          <a:p>
            <a:pPr algn="ctr">
              <a:lnSpc>
                <a:spcPts val="3142"/>
              </a:lnSpc>
            </a:pPr>
            <a:r>
              <a:rPr lang="en-US" sz="2244">
                <a:solidFill>
                  <a:srgbClr val="FFFFFF"/>
                </a:solidFill>
                <a:cs typeface="Attraction"/>
              </a:rPr>
              <a:t>והערכים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1571625" y="1571625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10696575" y="0"/>
                </a:move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lnTo>
                  <a:pt x="10696575" y="0"/>
                </a:lnTo>
                <a:close/>
              </a:path>
            </a:pathLst>
          </a:custGeom>
          <a:blipFill>
            <a:blip r:embed="rId2"/>
            <a:stretch>
              <a:fillRect l="-4068" t="-1513" r="-4110" b="-160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56000" y="756000"/>
            <a:ext cx="6048000" cy="9180000"/>
            <a:chOff x="0" y="0"/>
            <a:chExt cx="2167467" cy="328990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67467" cy="3289905"/>
            </a:xfrm>
            <a:custGeom>
              <a:avLst/>
              <a:gdLst/>
              <a:ahLst/>
              <a:cxnLst/>
              <a:rect r="r" b="b" t="t" l="l"/>
              <a:pathLst>
                <a:path h="3289905" w="2167467">
                  <a:moveTo>
                    <a:pt x="47363" y="0"/>
                  </a:moveTo>
                  <a:lnTo>
                    <a:pt x="2120104" y="0"/>
                  </a:lnTo>
                  <a:cubicBezTo>
                    <a:pt x="2146262" y="0"/>
                    <a:pt x="2167467" y="21205"/>
                    <a:pt x="2167467" y="47363"/>
                  </a:cubicBezTo>
                  <a:lnTo>
                    <a:pt x="2167467" y="3242542"/>
                  </a:lnTo>
                  <a:cubicBezTo>
                    <a:pt x="2167467" y="3255103"/>
                    <a:pt x="2162477" y="3267150"/>
                    <a:pt x="2153595" y="3276032"/>
                  </a:cubicBezTo>
                  <a:cubicBezTo>
                    <a:pt x="2144712" y="3284915"/>
                    <a:pt x="2132665" y="3289905"/>
                    <a:pt x="2120104" y="3289905"/>
                  </a:cubicBezTo>
                  <a:lnTo>
                    <a:pt x="47363" y="3289905"/>
                  </a:lnTo>
                  <a:cubicBezTo>
                    <a:pt x="34802" y="3289905"/>
                    <a:pt x="22755" y="3284915"/>
                    <a:pt x="13872" y="3276032"/>
                  </a:cubicBezTo>
                  <a:cubicBezTo>
                    <a:pt x="4990" y="3267150"/>
                    <a:pt x="0" y="3255103"/>
                    <a:pt x="0" y="3242542"/>
                  </a:cubicBezTo>
                  <a:lnTo>
                    <a:pt x="0" y="47363"/>
                  </a:lnTo>
                  <a:cubicBezTo>
                    <a:pt x="0" y="21205"/>
                    <a:pt x="21205" y="0"/>
                    <a:pt x="4736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62617" y="7272223"/>
            <a:ext cx="5034767" cy="44054"/>
          </a:xfrm>
          <a:custGeom>
            <a:avLst/>
            <a:gdLst/>
            <a:ahLst/>
            <a:cxnLst/>
            <a:rect r="r" b="b" t="t" l="l"/>
            <a:pathLst>
              <a:path h="44054" w="5034767">
                <a:moveTo>
                  <a:pt x="0" y="0"/>
                </a:moveTo>
                <a:lnTo>
                  <a:pt x="5034766" y="0"/>
                </a:lnTo>
                <a:lnTo>
                  <a:pt x="5034766" y="44054"/>
                </a:lnTo>
                <a:lnTo>
                  <a:pt x="0" y="440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62617" y="3017471"/>
            <a:ext cx="5034767" cy="4093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79"/>
              </a:lnSpc>
            </a:pPr>
            <a:r>
              <a:rPr lang="en-US" sz="11699">
                <a:solidFill>
                  <a:srgbClr val="F85A13"/>
                </a:solidFill>
                <a:cs typeface="Attraction"/>
              </a:rPr>
              <a:t>מסלולים</a:t>
            </a:r>
          </a:p>
          <a:p>
            <a:pPr>
              <a:lnSpc>
                <a:spcPts val="16379"/>
              </a:lnSpc>
            </a:pPr>
            <a:r>
              <a:rPr lang="en-US" sz="11699">
                <a:solidFill>
                  <a:srgbClr val="F85A13"/>
                </a:solidFill>
                <a:cs typeface="Attraction"/>
              </a:rPr>
              <a:t>תיכונים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262617" y="2889136"/>
            <a:ext cx="5034767" cy="44054"/>
          </a:xfrm>
          <a:custGeom>
            <a:avLst/>
            <a:gdLst/>
            <a:ahLst/>
            <a:cxnLst/>
            <a:rect r="r" b="b" t="t" l="l"/>
            <a:pathLst>
              <a:path h="44054" w="5034767">
                <a:moveTo>
                  <a:pt x="0" y="0"/>
                </a:moveTo>
                <a:lnTo>
                  <a:pt x="5034766" y="0"/>
                </a:lnTo>
                <a:lnTo>
                  <a:pt x="5034766" y="44054"/>
                </a:lnTo>
                <a:lnTo>
                  <a:pt x="0" y="440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571797" y="3619054"/>
            <a:ext cx="11269099" cy="4030992"/>
          </a:xfrm>
          <a:custGeom>
            <a:avLst/>
            <a:gdLst/>
            <a:ahLst/>
            <a:cxnLst/>
            <a:rect r="r" b="b" t="t" l="l"/>
            <a:pathLst>
              <a:path h="4030992" w="11269099">
                <a:moveTo>
                  <a:pt x="0" y="0"/>
                </a:moveTo>
                <a:lnTo>
                  <a:pt x="11269099" y="0"/>
                </a:lnTo>
                <a:lnTo>
                  <a:pt x="11269099" y="4030992"/>
                </a:lnTo>
                <a:lnTo>
                  <a:pt x="0" y="40309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3163" r="0" b="-4316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89568" y="1169050"/>
            <a:ext cx="3024000" cy="26460"/>
          </a:xfrm>
          <a:custGeom>
            <a:avLst/>
            <a:gdLst/>
            <a:ahLst/>
            <a:cxnLst/>
            <a:rect r="r" b="b" t="t" l="l"/>
            <a:pathLst>
              <a:path h="26460" w="3024000">
                <a:moveTo>
                  <a:pt x="0" y="0"/>
                </a:moveTo>
                <a:lnTo>
                  <a:pt x="3024000" y="0"/>
                </a:lnTo>
                <a:lnTo>
                  <a:pt x="3024000" y="26460"/>
                </a:lnTo>
                <a:lnTo>
                  <a:pt x="0" y="264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79135" y="698850"/>
            <a:ext cx="4044865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F85A13"/>
                </a:solidFill>
                <a:cs typeface="Attraction"/>
              </a:rPr>
              <a:t>לה״ב- לקראת הנדסה ובגרות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1265867"/>
            <a:ext cx="5036670" cy="277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66"/>
              </a:lnSpc>
            </a:pPr>
            <a:r>
              <a:rPr lang="en-US" sz="1976">
                <a:solidFill>
                  <a:srgbClr val="000000"/>
                </a:solidFill>
                <a:cs typeface="Aklimat"/>
              </a:rPr>
              <a:t>מסלול מיועד לתלמידים בכיתות ז׳ הלומדים במגמה טכנולוגית מסלול זה מלווה את הלומד מכיתה ז-יד׳  במגמות: ללוות ולהעניק ללומד שלה מעטפת רחבה על מנת לסיים בכיתה ידעם תעודת מהנדס       </a:t>
            </a:r>
          </a:p>
          <a:p>
            <a:pPr>
              <a:lnSpc>
                <a:spcPts val="2766"/>
              </a:lnSpc>
            </a:pPr>
          </a:p>
          <a:p>
            <a:pPr>
              <a:lnSpc>
                <a:spcPts val="2766"/>
              </a:lnSpc>
            </a:pPr>
            <a:r>
              <a:rPr lang="en-US" sz="1976">
                <a:solidFill>
                  <a:srgbClr val="000000"/>
                </a:solidFill>
                <a:cs typeface="Aklimat"/>
              </a:rPr>
              <a:t>הטבות המסלול:</a:t>
            </a:r>
          </a:p>
          <a:p>
            <a:pPr marL="426708" indent="-213354" lvl="1">
              <a:lnSpc>
                <a:spcPts val="2766"/>
              </a:lnSpc>
              <a:buFont typeface="Arial"/>
              <a:buChar char="•"/>
            </a:pPr>
          </a:p>
          <a:p>
            <a:pPr algn="l">
              <a:lnSpc>
                <a:spcPts val="2766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571797" y="3619054"/>
            <a:ext cx="11269099" cy="4030992"/>
          </a:xfrm>
          <a:custGeom>
            <a:avLst/>
            <a:gdLst/>
            <a:ahLst/>
            <a:cxnLst/>
            <a:rect r="r" b="b" t="t" l="l"/>
            <a:pathLst>
              <a:path h="4030992" w="11269099">
                <a:moveTo>
                  <a:pt x="0" y="0"/>
                </a:moveTo>
                <a:lnTo>
                  <a:pt x="11269099" y="0"/>
                </a:lnTo>
                <a:lnTo>
                  <a:pt x="11269099" y="4030992"/>
                </a:lnTo>
                <a:lnTo>
                  <a:pt x="0" y="40309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3163" r="0" b="-4316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12703" y="698850"/>
            <a:ext cx="3018737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F85A13"/>
                </a:solidFill>
                <a:cs typeface="Attraction"/>
              </a:rPr>
              <a:t>טו״ב - טכנאי ובגרות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12703" y="1169050"/>
            <a:ext cx="3024000" cy="26460"/>
          </a:xfrm>
          <a:custGeom>
            <a:avLst/>
            <a:gdLst/>
            <a:ahLst/>
            <a:cxnLst/>
            <a:rect r="r" b="b" t="t" l="l"/>
            <a:pathLst>
              <a:path h="26460" w="3024000">
                <a:moveTo>
                  <a:pt x="0" y="0"/>
                </a:moveTo>
                <a:lnTo>
                  <a:pt x="3024000" y="0"/>
                </a:lnTo>
                <a:lnTo>
                  <a:pt x="3024000" y="26460"/>
                </a:lnTo>
                <a:lnTo>
                  <a:pt x="0" y="264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1265867"/>
            <a:ext cx="5036670" cy="6937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66"/>
              </a:lnSpc>
            </a:pPr>
            <a:r>
              <a:rPr lang="en-US" sz="1976">
                <a:solidFill>
                  <a:srgbClr val="000000"/>
                </a:solidFill>
                <a:cs typeface="Aklimat"/>
              </a:rPr>
              <a:t>מסלול מיועד לתלמידים בכיתות ט-ח הלומדים במגמה טכנולוגית מסלול זה מלווה את הלומד מכיתה ט-יב במגמות: חשמל, תחבורה ציבורית מתקדמת, מכונות, אלקטרוניקה מטרת המסלול ללוות ולהעניק ללומד שלה מעטפת רחבה על מנת להמשיך ללימודי הנדסאי    </a:t>
            </a:r>
          </a:p>
          <a:p>
            <a:pPr>
              <a:lnSpc>
                <a:spcPts val="2766"/>
              </a:lnSpc>
            </a:pPr>
          </a:p>
          <a:p>
            <a:pPr>
              <a:lnSpc>
                <a:spcPts val="2766"/>
              </a:lnSpc>
            </a:pPr>
            <a:r>
              <a:rPr lang="en-US" sz="1976">
                <a:solidFill>
                  <a:srgbClr val="000000"/>
                </a:solidFill>
                <a:cs typeface="Aklimat"/>
              </a:rPr>
              <a:t>הטבות המסלול:</a:t>
            </a:r>
          </a:p>
          <a:p>
            <a:pPr marL="426708" indent="-213354" lvl="1">
              <a:lnSpc>
                <a:spcPts val="2766"/>
              </a:lnSpc>
              <a:buFont typeface="Arial"/>
              <a:buChar char="•"/>
            </a:pPr>
            <a:r>
              <a:rPr lang="en-US" sz="1976">
                <a:solidFill>
                  <a:srgbClr val="000000"/>
                </a:solidFill>
                <a:cs typeface="Aklimat"/>
              </a:rPr>
              <a:t>מימון דיפלומת הנדסאי 80% - בהתאם לנתוני התלמיד </a:t>
            </a:r>
          </a:p>
          <a:p>
            <a:pPr marL="426708" indent="-213354" lvl="1">
              <a:lnSpc>
                <a:spcPts val="2766"/>
              </a:lnSpc>
              <a:buFont typeface="Arial"/>
              <a:buChar char="•"/>
            </a:pPr>
            <a:r>
              <a:rPr lang="en-US" sz="1976">
                <a:solidFill>
                  <a:srgbClr val="000000"/>
                </a:solidFill>
                <a:cs typeface="Aklimat"/>
              </a:rPr>
              <a:t>מעטפת רחבה בפן הרגשי, צבאי,פדגוגי - באמצעות מפקדת כיתה, הנדסאי מדופלם, חונכת טוב שמלווים את השוחרים  </a:t>
            </a:r>
          </a:p>
          <a:p>
            <a:pPr marL="426708" indent="-213354" lvl="1">
              <a:lnSpc>
                <a:spcPts val="2766"/>
              </a:lnSpc>
              <a:buFont typeface="Arial"/>
              <a:buChar char="•"/>
            </a:pPr>
            <a:r>
              <a:rPr lang="en-US" sz="1976">
                <a:solidFill>
                  <a:srgbClr val="000000"/>
                </a:solidFill>
                <a:cs typeface="Aklimat"/>
              </a:rPr>
              <a:t>סיורים ופעלויות העשרה והעצמנ</a:t>
            </a:r>
          </a:p>
          <a:p>
            <a:pPr marL="426708" indent="-213354" lvl="1">
              <a:lnSpc>
                <a:spcPts val="2766"/>
              </a:lnSpc>
              <a:buFont typeface="Arial"/>
              <a:buChar char="•"/>
            </a:pPr>
            <a:r>
              <a:rPr lang="en-US" sz="1976">
                <a:solidFill>
                  <a:srgbClr val="000000"/>
                </a:solidFill>
                <a:cs typeface="Aklimat"/>
              </a:rPr>
              <a:t>סיוע פדגוגי </a:t>
            </a:r>
          </a:p>
          <a:p>
            <a:pPr marL="426708" indent="-213354" lvl="1">
              <a:lnSpc>
                <a:spcPts val="2766"/>
              </a:lnSpc>
              <a:buFont typeface="Arial"/>
              <a:buChar char="•"/>
            </a:pPr>
            <a:r>
              <a:rPr lang="en-US" sz="1976">
                <a:solidFill>
                  <a:srgbClr val="000000"/>
                </a:solidFill>
                <a:cs typeface="Aklimat"/>
              </a:rPr>
              <a:t>מקצוע לחיים</a:t>
            </a:r>
          </a:p>
          <a:p>
            <a:pPr marL="426708" indent="-213354" lvl="1">
              <a:lnSpc>
                <a:spcPts val="2766"/>
              </a:lnSpc>
              <a:buFont typeface="Arial"/>
              <a:buChar char="•"/>
            </a:pPr>
            <a:r>
              <a:rPr lang="en-US" sz="1976">
                <a:solidFill>
                  <a:srgbClr val="000000"/>
                </a:solidFill>
                <a:cs typeface="Aklimat"/>
              </a:rPr>
              <a:t>נסיעות חינם</a:t>
            </a:r>
          </a:p>
          <a:p>
            <a:pPr marL="426708" indent="-213354" lvl="1">
              <a:lnSpc>
                <a:spcPts val="2766"/>
              </a:lnSpc>
              <a:buFont typeface="Arial"/>
              <a:buChar char="•"/>
            </a:pPr>
            <a:r>
              <a:rPr lang="en-US" sz="1976">
                <a:solidFill>
                  <a:srgbClr val="000000"/>
                </a:solidFill>
                <a:cs typeface="Aklimat"/>
              </a:rPr>
              <a:t>ימי כיף וגיבוש </a:t>
            </a:r>
          </a:p>
          <a:p>
            <a:pPr marL="426708" indent="-213354" lvl="1">
              <a:lnSpc>
                <a:spcPts val="2766"/>
              </a:lnSpc>
              <a:buFont typeface="Arial"/>
              <a:buChar char="•"/>
            </a:pPr>
            <a:r>
              <a:rPr lang="en-US" sz="1976">
                <a:solidFill>
                  <a:srgbClr val="000000"/>
                </a:solidFill>
                <a:latin typeface="Aklimat"/>
              </a:rPr>
              <a:t> מלגות והטבות </a:t>
            </a:r>
          </a:p>
          <a:p>
            <a:pPr marL="426708" indent="-213354" lvl="1">
              <a:lnSpc>
                <a:spcPts val="2766"/>
              </a:lnSpc>
              <a:buFont typeface="Arial"/>
              <a:buChar char="•"/>
            </a:pPr>
            <a:r>
              <a:rPr lang="en-US" sz="1976">
                <a:solidFill>
                  <a:srgbClr val="000000"/>
                </a:solidFill>
                <a:cs typeface="Aklimat"/>
              </a:rPr>
              <a:t>שוחרות ללא מדים </a:t>
            </a:r>
          </a:p>
          <a:p>
            <a:pPr marL="426708" indent="-213354" lvl="1">
              <a:lnSpc>
                <a:spcPts val="2766"/>
              </a:lnSpc>
              <a:buFont typeface="Arial"/>
              <a:buChar char="•"/>
            </a:pPr>
            <a:r>
              <a:rPr lang="en-US" sz="1976">
                <a:solidFill>
                  <a:srgbClr val="000000"/>
                </a:solidFill>
                <a:cs typeface="Aklimat"/>
              </a:rPr>
              <a:t>נסיון תעסוקי בשטח </a:t>
            </a:r>
          </a:p>
          <a:p>
            <a:pPr algn="l">
              <a:lnSpc>
                <a:spcPts val="2766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571797" y="3619054"/>
            <a:ext cx="11269099" cy="4030992"/>
          </a:xfrm>
          <a:custGeom>
            <a:avLst/>
            <a:gdLst/>
            <a:ahLst/>
            <a:cxnLst/>
            <a:rect r="r" b="b" t="t" l="l"/>
            <a:pathLst>
              <a:path h="4030992" w="11269099">
                <a:moveTo>
                  <a:pt x="0" y="0"/>
                </a:moveTo>
                <a:lnTo>
                  <a:pt x="11269099" y="0"/>
                </a:lnTo>
                <a:lnTo>
                  <a:pt x="11269099" y="4030992"/>
                </a:lnTo>
                <a:lnTo>
                  <a:pt x="0" y="40309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3163" r="0" b="-4316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18328" y="698850"/>
            <a:ext cx="1212751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F85A13"/>
                </a:solidFill>
                <a:cs typeface="Attraction"/>
              </a:rPr>
              <a:t>שוחרות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12703" y="1169050"/>
            <a:ext cx="3024000" cy="26460"/>
          </a:xfrm>
          <a:custGeom>
            <a:avLst/>
            <a:gdLst/>
            <a:ahLst/>
            <a:cxnLst/>
            <a:rect r="r" b="b" t="t" l="l"/>
            <a:pathLst>
              <a:path h="26460" w="3024000">
                <a:moveTo>
                  <a:pt x="0" y="0"/>
                </a:moveTo>
                <a:lnTo>
                  <a:pt x="3024000" y="0"/>
                </a:lnTo>
                <a:lnTo>
                  <a:pt x="3024000" y="26460"/>
                </a:lnTo>
                <a:lnTo>
                  <a:pt x="0" y="264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1265867"/>
            <a:ext cx="5036670" cy="9016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66"/>
              </a:lnSpc>
            </a:pPr>
            <a:r>
              <a:rPr lang="en-US" sz="1976">
                <a:solidFill>
                  <a:srgbClr val="000000"/>
                </a:solidFill>
                <a:cs typeface="Aklimat"/>
              </a:rPr>
              <a:t>מסלול מיועד לתלמידים בכיתות ט-ח הלומדים במגמה טכנולוגית מסלול זה מלווה את הלומד מכיתה ט-יב במגמות: חשמל, תחבורה ציבורית מתקדמת, מכונות, אלקטרוניקה מטרת המסלול ללוות ולהעניק ללומד שלה מעטפת רחבה על מנת להמשיך ללימודי הנדסאי    </a:t>
            </a:r>
          </a:p>
          <a:p>
            <a:pPr>
              <a:lnSpc>
                <a:spcPts val="2766"/>
              </a:lnSpc>
            </a:pPr>
          </a:p>
          <a:p>
            <a:pPr>
              <a:lnSpc>
                <a:spcPts val="2766"/>
              </a:lnSpc>
            </a:pPr>
            <a:r>
              <a:rPr lang="en-US" sz="1976">
                <a:solidFill>
                  <a:srgbClr val="000000"/>
                </a:solidFill>
                <a:cs typeface="Aklimat"/>
              </a:rPr>
              <a:t>התחייבויות במסלול:</a:t>
            </a:r>
          </a:p>
          <a:p>
            <a:pPr marL="426708" indent="-213354" lvl="1">
              <a:lnSpc>
                <a:spcPts val="2766"/>
              </a:lnSpc>
              <a:buFont typeface="Arial"/>
              <a:buChar char="•"/>
            </a:pPr>
            <a:r>
              <a:rPr lang="en-US" sz="1976">
                <a:solidFill>
                  <a:srgbClr val="000000"/>
                </a:solidFill>
                <a:latin typeface="Aklimat"/>
              </a:rPr>
              <a:t> פעם בשבוע לעלות על מדים - יתר השבוע חולצת טריקו עם סמל בית הספר </a:t>
            </a:r>
          </a:p>
          <a:p>
            <a:pPr marL="426708" indent="-213354" lvl="1">
              <a:lnSpc>
                <a:spcPts val="2766"/>
              </a:lnSpc>
              <a:buFont typeface="Arial"/>
              <a:buChar char="•"/>
            </a:pPr>
            <a:r>
              <a:rPr lang="en-US" sz="1976">
                <a:solidFill>
                  <a:srgbClr val="000000"/>
                </a:solidFill>
                <a:cs typeface="Aklimat"/>
              </a:rPr>
              <a:t>מסדרים בבוקר</a:t>
            </a:r>
          </a:p>
          <a:p>
            <a:pPr marL="426708" indent="-213354" lvl="1">
              <a:lnSpc>
                <a:spcPts val="2766"/>
              </a:lnSpc>
              <a:buFont typeface="Arial"/>
              <a:buChar char="•"/>
            </a:pPr>
            <a:r>
              <a:rPr lang="en-US" sz="1976">
                <a:solidFill>
                  <a:srgbClr val="000000"/>
                </a:solidFill>
                <a:cs typeface="Aklimat"/>
              </a:rPr>
              <a:t>בסוף כיתה יא השוחר מחייב לחילטנ״א  </a:t>
            </a:r>
          </a:p>
          <a:p>
            <a:pPr>
              <a:lnSpc>
                <a:spcPts val="2766"/>
              </a:lnSpc>
            </a:pPr>
            <a:r>
              <a:rPr lang="en-US" sz="1976">
                <a:solidFill>
                  <a:srgbClr val="000000"/>
                </a:solidFill>
                <a:latin typeface="Aklimat"/>
              </a:rPr>
              <a:t> </a:t>
            </a:r>
          </a:p>
          <a:p>
            <a:pPr>
              <a:lnSpc>
                <a:spcPts val="2766"/>
              </a:lnSpc>
            </a:pPr>
            <a:r>
              <a:rPr lang="en-US" sz="1976">
                <a:solidFill>
                  <a:srgbClr val="000000"/>
                </a:solidFill>
                <a:cs typeface="Aklimat"/>
              </a:rPr>
              <a:t>הטבות המסלול:</a:t>
            </a:r>
          </a:p>
          <a:p>
            <a:pPr marL="426708" indent="-213354" lvl="1">
              <a:lnSpc>
                <a:spcPts val="2766"/>
              </a:lnSpc>
              <a:buFont typeface="Arial"/>
              <a:buChar char="•"/>
            </a:pPr>
            <a:r>
              <a:rPr lang="en-US" sz="1976">
                <a:solidFill>
                  <a:srgbClr val="000000"/>
                </a:solidFill>
                <a:cs typeface="Aklimat"/>
              </a:rPr>
              <a:t>מימון דיפלומת הנדסאי 80% - בהתאם לנתוני התלמיד </a:t>
            </a:r>
          </a:p>
          <a:p>
            <a:pPr marL="426708" indent="-213354" lvl="1">
              <a:lnSpc>
                <a:spcPts val="2766"/>
              </a:lnSpc>
              <a:buFont typeface="Arial"/>
              <a:buChar char="•"/>
            </a:pPr>
            <a:r>
              <a:rPr lang="en-US" sz="1976">
                <a:solidFill>
                  <a:srgbClr val="000000"/>
                </a:solidFill>
                <a:cs typeface="Aklimat"/>
              </a:rPr>
              <a:t>מעטפת רחבה בפן הרגשי, צבאי,פדגוגי - באמצעות מפקדת כיתה, הנדסאי מדופלם, חונכת טוב שמלווים את השוחרים  </a:t>
            </a:r>
          </a:p>
          <a:p>
            <a:pPr marL="426708" indent="-213354" lvl="1">
              <a:lnSpc>
                <a:spcPts val="2766"/>
              </a:lnSpc>
              <a:buFont typeface="Arial"/>
              <a:buChar char="•"/>
            </a:pPr>
            <a:r>
              <a:rPr lang="en-US" sz="1976">
                <a:solidFill>
                  <a:srgbClr val="000000"/>
                </a:solidFill>
                <a:cs typeface="Aklimat"/>
              </a:rPr>
              <a:t>סיורים ופעלויות העשרה והעצמנ</a:t>
            </a:r>
          </a:p>
          <a:p>
            <a:pPr marL="426708" indent="-213354" lvl="1">
              <a:lnSpc>
                <a:spcPts val="2766"/>
              </a:lnSpc>
              <a:buFont typeface="Arial"/>
              <a:buChar char="•"/>
            </a:pPr>
            <a:r>
              <a:rPr lang="en-US" sz="1976">
                <a:solidFill>
                  <a:srgbClr val="000000"/>
                </a:solidFill>
                <a:cs typeface="Aklimat"/>
              </a:rPr>
              <a:t>סיוע פדגוגי </a:t>
            </a:r>
          </a:p>
          <a:p>
            <a:pPr marL="426708" indent="-213354" lvl="1">
              <a:lnSpc>
                <a:spcPts val="2766"/>
              </a:lnSpc>
              <a:buFont typeface="Arial"/>
              <a:buChar char="•"/>
            </a:pPr>
            <a:r>
              <a:rPr lang="en-US" sz="1976">
                <a:solidFill>
                  <a:srgbClr val="000000"/>
                </a:solidFill>
                <a:cs typeface="Aklimat"/>
              </a:rPr>
              <a:t>מקצוע לחיים</a:t>
            </a:r>
          </a:p>
          <a:p>
            <a:pPr marL="426708" indent="-213354" lvl="1">
              <a:lnSpc>
                <a:spcPts val="2766"/>
              </a:lnSpc>
              <a:buFont typeface="Arial"/>
              <a:buChar char="•"/>
            </a:pPr>
            <a:r>
              <a:rPr lang="en-US" sz="1976">
                <a:solidFill>
                  <a:srgbClr val="000000"/>
                </a:solidFill>
                <a:cs typeface="Aklimat"/>
              </a:rPr>
              <a:t>נסיעות חינם</a:t>
            </a:r>
          </a:p>
          <a:p>
            <a:pPr marL="426708" indent="-213354" lvl="1">
              <a:lnSpc>
                <a:spcPts val="2766"/>
              </a:lnSpc>
              <a:buFont typeface="Arial"/>
              <a:buChar char="•"/>
            </a:pPr>
            <a:r>
              <a:rPr lang="en-US" sz="1976">
                <a:solidFill>
                  <a:srgbClr val="000000"/>
                </a:solidFill>
                <a:cs typeface="Aklimat"/>
              </a:rPr>
              <a:t>ימי כיף וגיבוש </a:t>
            </a:r>
          </a:p>
          <a:p>
            <a:pPr marL="426708" indent="-213354" lvl="1">
              <a:lnSpc>
                <a:spcPts val="2766"/>
              </a:lnSpc>
              <a:buFont typeface="Arial"/>
              <a:buChar char="•"/>
            </a:pPr>
            <a:r>
              <a:rPr lang="en-US" sz="1976">
                <a:solidFill>
                  <a:srgbClr val="000000"/>
                </a:solidFill>
                <a:latin typeface="Aklimat"/>
              </a:rPr>
              <a:t> מלגות והטבות </a:t>
            </a:r>
          </a:p>
          <a:p>
            <a:pPr marL="426708" indent="-213354" lvl="1">
              <a:lnSpc>
                <a:spcPts val="2766"/>
              </a:lnSpc>
              <a:buFont typeface="Arial"/>
              <a:buChar char="•"/>
            </a:pPr>
            <a:r>
              <a:rPr lang="en-US" sz="1976">
                <a:solidFill>
                  <a:srgbClr val="000000"/>
                </a:solidFill>
                <a:cs typeface="Aklimat"/>
              </a:rPr>
              <a:t>שוחרות ללא מדים </a:t>
            </a:r>
          </a:p>
          <a:p>
            <a:pPr marL="426708" indent="-213354" lvl="1">
              <a:lnSpc>
                <a:spcPts val="2766"/>
              </a:lnSpc>
              <a:buFont typeface="Arial"/>
              <a:buChar char="•"/>
            </a:pPr>
            <a:r>
              <a:rPr lang="en-US" sz="1976">
                <a:solidFill>
                  <a:srgbClr val="000000"/>
                </a:solidFill>
                <a:cs typeface="Aklimat"/>
              </a:rPr>
              <a:t>נסיון תעסוקי בשטח </a:t>
            </a:r>
          </a:p>
          <a:p>
            <a:pPr algn="l">
              <a:lnSpc>
                <a:spcPts val="2766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1571625" y="1571625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10696575" y="0"/>
                </a:move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lnTo>
                  <a:pt x="10696575" y="0"/>
                </a:lnTo>
                <a:close/>
              </a:path>
            </a:pathLst>
          </a:custGeom>
          <a:blipFill>
            <a:blip r:embed="rId2"/>
            <a:stretch>
              <a:fillRect l="-4068" t="-1513" r="-4110" b="-160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56000" y="756000"/>
            <a:ext cx="6048000" cy="9180000"/>
            <a:chOff x="0" y="0"/>
            <a:chExt cx="2167467" cy="328990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67467" cy="3289905"/>
            </a:xfrm>
            <a:custGeom>
              <a:avLst/>
              <a:gdLst/>
              <a:ahLst/>
              <a:cxnLst/>
              <a:rect r="r" b="b" t="t" l="l"/>
              <a:pathLst>
                <a:path h="3289905" w="2167467">
                  <a:moveTo>
                    <a:pt x="47363" y="0"/>
                  </a:moveTo>
                  <a:lnTo>
                    <a:pt x="2120104" y="0"/>
                  </a:lnTo>
                  <a:cubicBezTo>
                    <a:pt x="2146262" y="0"/>
                    <a:pt x="2167467" y="21205"/>
                    <a:pt x="2167467" y="47363"/>
                  </a:cubicBezTo>
                  <a:lnTo>
                    <a:pt x="2167467" y="3242542"/>
                  </a:lnTo>
                  <a:cubicBezTo>
                    <a:pt x="2167467" y="3255103"/>
                    <a:pt x="2162477" y="3267150"/>
                    <a:pt x="2153595" y="3276032"/>
                  </a:cubicBezTo>
                  <a:cubicBezTo>
                    <a:pt x="2144712" y="3284915"/>
                    <a:pt x="2132665" y="3289905"/>
                    <a:pt x="2120104" y="3289905"/>
                  </a:cubicBezTo>
                  <a:lnTo>
                    <a:pt x="47363" y="3289905"/>
                  </a:lnTo>
                  <a:cubicBezTo>
                    <a:pt x="34802" y="3289905"/>
                    <a:pt x="22755" y="3284915"/>
                    <a:pt x="13872" y="3276032"/>
                  </a:cubicBezTo>
                  <a:cubicBezTo>
                    <a:pt x="4990" y="3267150"/>
                    <a:pt x="0" y="3255103"/>
                    <a:pt x="0" y="3242542"/>
                  </a:cubicBezTo>
                  <a:lnTo>
                    <a:pt x="0" y="47363"/>
                  </a:lnTo>
                  <a:cubicBezTo>
                    <a:pt x="0" y="21205"/>
                    <a:pt x="21205" y="0"/>
                    <a:pt x="4736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62617" y="7149088"/>
            <a:ext cx="5034767" cy="44054"/>
          </a:xfrm>
          <a:custGeom>
            <a:avLst/>
            <a:gdLst/>
            <a:ahLst/>
            <a:cxnLst/>
            <a:rect r="r" b="b" t="t" l="l"/>
            <a:pathLst>
              <a:path h="44054" w="5034767">
                <a:moveTo>
                  <a:pt x="0" y="0"/>
                </a:moveTo>
                <a:lnTo>
                  <a:pt x="5034766" y="0"/>
                </a:lnTo>
                <a:lnTo>
                  <a:pt x="5034766" y="44054"/>
                </a:lnTo>
                <a:lnTo>
                  <a:pt x="0" y="440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62617" y="3466011"/>
            <a:ext cx="5034767" cy="3540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11"/>
              </a:lnSpc>
            </a:pPr>
            <a:r>
              <a:rPr lang="en-US" sz="10079">
                <a:solidFill>
                  <a:srgbClr val="F85A13"/>
                </a:solidFill>
                <a:cs typeface="Attraction"/>
              </a:rPr>
              <a:t>מסלולים</a:t>
            </a:r>
          </a:p>
          <a:p>
            <a:pPr>
              <a:lnSpc>
                <a:spcPts val="14111"/>
              </a:lnSpc>
            </a:pPr>
            <a:r>
              <a:rPr lang="en-US" sz="10079">
                <a:solidFill>
                  <a:srgbClr val="F85A13"/>
                </a:solidFill>
                <a:cs typeface="Attraction"/>
              </a:rPr>
              <a:t>על-תיכון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262617" y="3340633"/>
            <a:ext cx="5034767" cy="44054"/>
          </a:xfrm>
          <a:custGeom>
            <a:avLst/>
            <a:gdLst/>
            <a:ahLst/>
            <a:cxnLst/>
            <a:rect r="r" b="b" t="t" l="l"/>
            <a:pathLst>
              <a:path h="44054" w="5034767">
                <a:moveTo>
                  <a:pt x="0" y="0"/>
                </a:moveTo>
                <a:lnTo>
                  <a:pt x="5034766" y="0"/>
                </a:lnTo>
                <a:lnTo>
                  <a:pt x="5034766" y="44054"/>
                </a:lnTo>
                <a:lnTo>
                  <a:pt x="0" y="440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00384" y="7288392"/>
            <a:ext cx="4759231" cy="467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6"/>
              </a:lnSpc>
            </a:pPr>
            <a:r>
              <a:rPr lang="en-US" sz="2761">
                <a:solidFill>
                  <a:srgbClr val="F85A13"/>
                </a:solidFill>
                <a:cs typeface="Attraction"/>
              </a:rPr>
              <a:t>עתודה טכנולוגית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DAFnGqPdH6E</dc:identifier>
  <dcterms:modified xsi:type="dcterms:W3CDTF">2011-08-01T06:04:30Z</dcterms:modified>
  <cp:revision>1</cp:revision>
  <dc:title>קטלוג מדור איתור קדץ</dc:title>
</cp:coreProperties>
</file>