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2"/>
  </p:notesMasterIdLst>
  <p:sldIdLst>
    <p:sldId id="99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8" r:id="rId33"/>
    <p:sldId id="289" r:id="rId34"/>
    <p:sldId id="293" r:id="rId35"/>
    <p:sldId id="290" r:id="rId36"/>
    <p:sldId id="291" r:id="rId37"/>
    <p:sldId id="294" r:id="rId38"/>
    <p:sldId id="295" r:id="rId39"/>
    <p:sldId id="301" r:id="rId40"/>
    <p:sldId id="302" r:id="rId41"/>
    <p:sldId id="296" r:id="rId42"/>
    <p:sldId id="297" r:id="rId43"/>
    <p:sldId id="976" r:id="rId44"/>
    <p:sldId id="298" r:id="rId45"/>
    <p:sldId id="299" r:id="rId46"/>
    <p:sldId id="303" r:id="rId47"/>
    <p:sldId id="304" r:id="rId48"/>
    <p:sldId id="305" r:id="rId49"/>
    <p:sldId id="300"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977" r:id="rId83"/>
    <p:sldId id="338" r:id="rId84"/>
    <p:sldId id="340" r:id="rId85"/>
    <p:sldId id="978" r:id="rId86"/>
    <p:sldId id="988"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8" r:id="rId113"/>
    <p:sldId id="979" r:id="rId114"/>
    <p:sldId id="980" r:id="rId115"/>
    <p:sldId id="98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73" r:id="rId203"/>
    <p:sldId id="474" r:id="rId204"/>
    <p:sldId id="475" r:id="rId205"/>
    <p:sldId id="476" r:id="rId206"/>
    <p:sldId id="477" r:id="rId207"/>
    <p:sldId id="478" r:id="rId208"/>
    <p:sldId id="479" r:id="rId209"/>
    <p:sldId id="480" r:id="rId210"/>
    <p:sldId id="481" r:id="rId211"/>
    <p:sldId id="482" r:id="rId212"/>
    <p:sldId id="483" r:id="rId213"/>
    <p:sldId id="484" r:id="rId214"/>
    <p:sldId id="485" r:id="rId215"/>
    <p:sldId id="486" r:id="rId216"/>
    <p:sldId id="487" r:id="rId217"/>
    <p:sldId id="488" r:id="rId218"/>
    <p:sldId id="489" r:id="rId219"/>
    <p:sldId id="490" r:id="rId220"/>
    <p:sldId id="491" r:id="rId221"/>
    <p:sldId id="492" r:id="rId222"/>
    <p:sldId id="493" r:id="rId223"/>
    <p:sldId id="494" r:id="rId224"/>
    <p:sldId id="495" r:id="rId225"/>
    <p:sldId id="496" r:id="rId226"/>
    <p:sldId id="497" r:id="rId227"/>
    <p:sldId id="498" r:id="rId228"/>
    <p:sldId id="499" r:id="rId229"/>
    <p:sldId id="500" r:id="rId230"/>
    <p:sldId id="501" r:id="rId231"/>
    <p:sldId id="502" r:id="rId232"/>
    <p:sldId id="503" r:id="rId233"/>
    <p:sldId id="504" r:id="rId234"/>
    <p:sldId id="505" r:id="rId235"/>
    <p:sldId id="506" r:id="rId236"/>
    <p:sldId id="507" r:id="rId237"/>
    <p:sldId id="508" r:id="rId238"/>
    <p:sldId id="509" r:id="rId239"/>
    <p:sldId id="510" r:id="rId240"/>
    <p:sldId id="511" r:id="rId241"/>
    <p:sldId id="512" r:id="rId242"/>
    <p:sldId id="513" r:id="rId243"/>
    <p:sldId id="514" r:id="rId244"/>
    <p:sldId id="515" r:id="rId245"/>
    <p:sldId id="516" r:id="rId246"/>
    <p:sldId id="517" r:id="rId247"/>
    <p:sldId id="518" r:id="rId248"/>
    <p:sldId id="519" r:id="rId249"/>
    <p:sldId id="520" r:id="rId250"/>
    <p:sldId id="521" r:id="rId251"/>
    <p:sldId id="522" r:id="rId252"/>
    <p:sldId id="523" r:id="rId253"/>
    <p:sldId id="524" r:id="rId254"/>
    <p:sldId id="525" r:id="rId255"/>
    <p:sldId id="530" r:id="rId256"/>
    <p:sldId id="532" r:id="rId257"/>
    <p:sldId id="533" r:id="rId258"/>
    <p:sldId id="534" r:id="rId259"/>
    <p:sldId id="984" r:id="rId260"/>
    <p:sldId id="536" r:id="rId261"/>
    <p:sldId id="537" r:id="rId262"/>
    <p:sldId id="538" r:id="rId263"/>
    <p:sldId id="539" r:id="rId264"/>
    <p:sldId id="540" r:id="rId265"/>
    <p:sldId id="541" r:id="rId266"/>
    <p:sldId id="542" r:id="rId267"/>
    <p:sldId id="543" r:id="rId268"/>
    <p:sldId id="544" r:id="rId269"/>
    <p:sldId id="545" r:id="rId270"/>
    <p:sldId id="546" r:id="rId271"/>
    <p:sldId id="547" r:id="rId272"/>
    <p:sldId id="548" r:id="rId273"/>
    <p:sldId id="549" r:id="rId274"/>
    <p:sldId id="550" r:id="rId275"/>
    <p:sldId id="551" r:id="rId276"/>
    <p:sldId id="552" r:id="rId277"/>
    <p:sldId id="553" r:id="rId278"/>
    <p:sldId id="554" r:id="rId279"/>
    <p:sldId id="555" r:id="rId280"/>
    <p:sldId id="556" r:id="rId281"/>
    <p:sldId id="557" r:id="rId282"/>
    <p:sldId id="558" r:id="rId283"/>
    <p:sldId id="559" r:id="rId284"/>
    <p:sldId id="560" r:id="rId285"/>
    <p:sldId id="561" r:id="rId286"/>
    <p:sldId id="562" r:id="rId287"/>
    <p:sldId id="563" r:id="rId288"/>
    <p:sldId id="564" r:id="rId289"/>
    <p:sldId id="565" r:id="rId290"/>
    <p:sldId id="991" r:id="rId291"/>
    <p:sldId id="566" r:id="rId292"/>
    <p:sldId id="567" r:id="rId293"/>
    <p:sldId id="568" r:id="rId294"/>
    <p:sldId id="569" r:id="rId295"/>
    <p:sldId id="570" r:id="rId296"/>
    <p:sldId id="571" r:id="rId297"/>
    <p:sldId id="572" r:id="rId298"/>
    <p:sldId id="573" r:id="rId299"/>
    <p:sldId id="574" r:id="rId300"/>
    <p:sldId id="575" r:id="rId301"/>
    <p:sldId id="576" r:id="rId302"/>
    <p:sldId id="577" r:id="rId303"/>
    <p:sldId id="578" r:id="rId304"/>
    <p:sldId id="579" r:id="rId305"/>
    <p:sldId id="580" r:id="rId306"/>
    <p:sldId id="581" r:id="rId307"/>
    <p:sldId id="582" r:id="rId308"/>
    <p:sldId id="583" r:id="rId309"/>
    <p:sldId id="584" r:id="rId310"/>
    <p:sldId id="585" r:id="rId311"/>
    <p:sldId id="586" r:id="rId312"/>
    <p:sldId id="587" r:id="rId313"/>
    <p:sldId id="588" r:id="rId314"/>
    <p:sldId id="589" r:id="rId315"/>
    <p:sldId id="590" r:id="rId316"/>
    <p:sldId id="591" r:id="rId317"/>
    <p:sldId id="592" r:id="rId318"/>
    <p:sldId id="593" r:id="rId319"/>
    <p:sldId id="596" r:id="rId320"/>
    <p:sldId id="597" r:id="rId321"/>
    <p:sldId id="598" r:id="rId322"/>
    <p:sldId id="599" r:id="rId323"/>
    <p:sldId id="600" r:id="rId324"/>
    <p:sldId id="601" r:id="rId325"/>
    <p:sldId id="602" r:id="rId326"/>
    <p:sldId id="603" r:id="rId327"/>
    <p:sldId id="604" r:id="rId328"/>
    <p:sldId id="605" r:id="rId329"/>
    <p:sldId id="606" r:id="rId330"/>
    <p:sldId id="607" r:id="rId331"/>
    <p:sldId id="608" r:id="rId332"/>
    <p:sldId id="609" r:id="rId333"/>
    <p:sldId id="610" r:id="rId334"/>
    <p:sldId id="611" r:id="rId335"/>
    <p:sldId id="612" r:id="rId336"/>
    <p:sldId id="613" r:id="rId337"/>
    <p:sldId id="614" r:id="rId338"/>
    <p:sldId id="615" r:id="rId339"/>
    <p:sldId id="616" r:id="rId340"/>
    <p:sldId id="617" r:id="rId341"/>
    <p:sldId id="618" r:id="rId342"/>
    <p:sldId id="619" r:id="rId343"/>
    <p:sldId id="620" r:id="rId344"/>
    <p:sldId id="621" r:id="rId345"/>
    <p:sldId id="622" r:id="rId346"/>
    <p:sldId id="623" r:id="rId347"/>
    <p:sldId id="624" r:id="rId348"/>
    <p:sldId id="625" r:id="rId349"/>
    <p:sldId id="626" r:id="rId350"/>
    <p:sldId id="627" r:id="rId351"/>
    <p:sldId id="628" r:id="rId352"/>
    <p:sldId id="629" r:id="rId353"/>
    <p:sldId id="630" r:id="rId354"/>
    <p:sldId id="631" r:id="rId355"/>
    <p:sldId id="632" r:id="rId356"/>
    <p:sldId id="633" r:id="rId357"/>
    <p:sldId id="634" r:id="rId358"/>
    <p:sldId id="635" r:id="rId359"/>
    <p:sldId id="636" r:id="rId360"/>
    <p:sldId id="637" r:id="rId361"/>
    <p:sldId id="638" r:id="rId362"/>
    <p:sldId id="639" r:id="rId363"/>
    <p:sldId id="640" r:id="rId364"/>
    <p:sldId id="641" r:id="rId365"/>
    <p:sldId id="642" r:id="rId366"/>
    <p:sldId id="643" r:id="rId367"/>
    <p:sldId id="644" r:id="rId368"/>
    <p:sldId id="645" r:id="rId369"/>
    <p:sldId id="646" r:id="rId370"/>
    <p:sldId id="647" r:id="rId371"/>
    <p:sldId id="648" r:id="rId372"/>
    <p:sldId id="649" r:id="rId373"/>
    <p:sldId id="655" r:id="rId374"/>
    <p:sldId id="657" r:id="rId375"/>
    <p:sldId id="656" r:id="rId376"/>
    <p:sldId id="658" r:id="rId377"/>
    <p:sldId id="659" r:id="rId378"/>
    <p:sldId id="660" r:id="rId379"/>
    <p:sldId id="661" r:id="rId380"/>
    <p:sldId id="662" r:id="rId381"/>
    <p:sldId id="663" r:id="rId382"/>
    <p:sldId id="985" r:id="rId383"/>
    <p:sldId id="664" r:id="rId384"/>
    <p:sldId id="665" r:id="rId385"/>
    <p:sldId id="666" r:id="rId386"/>
    <p:sldId id="667" r:id="rId387"/>
    <p:sldId id="668" r:id="rId388"/>
    <p:sldId id="669" r:id="rId389"/>
    <p:sldId id="670" r:id="rId390"/>
    <p:sldId id="671" r:id="rId391"/>
    <p:sldId id="672" r:id="rId392"/>
    <p:sldId id="673" r:id="rId393"/>
    <p:sldId id="674" r:id="rId394"/>
    <p:sldId id="675" r:id="rId395"/>
    <p:sldId id="676" r:id="rId396"/>
    <p:sldId id="677" r:id="rId397"/>
    <p:sldId id="678" r:id="rId398"/>
    <p:sldId id="679" r:id="rId399"/>
    <p:sldId id="680" r:id="rId400"/>
    <p:sldId id="681" r:id="rId401"/>
    <p:sldId id="686" r:id="rId402"/>
    <p:sldId id="687" r:id="rId403"/>
    <p:sldId id="688" r:id="rId404"/>
    <p:sldId id="689" r:id="rId405"/>
    <p:sldId id="690" r:id="rId406"/>
    <p:sldId id="691" r:id="rId407"/>
    <p:sldId id="692" r:id="rId408"/>
    <p:sldId id="693" r:id="rId409"/>
    <p:sldId id="694" r:id="rId410"/>
    <p:sldId id="695" r:id="rId411"/>
    <p:sldId id="696" r:id="rId412"/>
    <p:sldId id="697" r:id="rId413"/>
    <p:sldId id="698" r:id="rId414"/>
    <p:sldId id="699" r:id="rId415"/>
    <p:sldId id="700" r:id="rId416"/>
    <p:sldId id="701" r:id="rId417"/>
    <p:sldId id="702" r:id="rId418"/>
    <p:sldId id="703" r:id="rId419"/>
    <p:sldId id="704" r:id="rId420"/>
    <p:sldId id="705" r:id="rId421"/>
    <p:sldId id="706" r:id="rId422"/>
    <p:sldId id="707" r:id="rId423"/>
    <p:sldId id="708" r:id="rId424"/>
    <p:sldId id="709" r:id="rId425"/>
    <p:sldId id="710" r:id="rId426"/>
    <p:sldId id="711" r:id="rId427"/>
    <p:sldId id="712" r:id="rId428"/>
    <p:sldId id="713" r:id="rId429"/>
    <p:sldId id="714" r:id="rId430"/>
    <p:sldId id="715" r:id="rId431"/>
    <p:sldId id="716" r:id="rId432"/>
    <p:sldId id="717" r:id="rId433"/>
    <p:sldId id="718" r:id="rId434"/>
    <p:sldId id="719" r:id="rId435"/>
    <p:sldId id="720" r:id="rId436"/>
    <p:sldId id="721" r:id="rId437"/>
    <p:sldId id="722" r:id="rId438"/>
    <p:sldId id="723" r:id="rId439"/>
    <p:sldId id="724" r:id="rId440"/>
    <p:sldId id="725" r:id="rId441"/>
    <p:sldId id="726" r:id="rId442"/>
    <p:sldId id="727" r:id="rId443"/>
    <p:sldId id="728" r:id="rId444"/>
    <p:sldId id="729" r:id="rId445"/>
    <p:sldId id="730" r:id="rId446"/>
    <p:sldId id="731" r:id="rId447"/>
    <p:sldId id="732" r:id="rId448"/>
    <p:sldId id="733" r:id="rId449"/>
    <p:sldId id="734" r:id="rId450"/>
    <p:sldId id="735" r:id="rId451"/>
    <p:sldId id="736" r:id="rId452"/>
    <p:sldId id="986" r:id="rId453"/>
    <p:sldId id="987" r:id="rId454"/>
    <p:sldId id="737" r:id="rId455"/>
    <p:sldId id="738" r:id="rId456"/>
    <p:sldId id="739" r:id="rId457"/>
    <p:sldId id="740" r:id="rId458"/>
    <p:sldId id="741" r:id="rId459"/>
    <p:sldId id="742" r:id="rId460"/>
    <p:sldId id="743" r:id="rId461"/>
    <p:sldId id="744" r:id="rId462"/>
    <p:sldId id="745" r:id="rId463"/>
    <p:sldId id="746" r:id="rId464"/>
    <p:sldId id="747" r:id="rId465"/>
    <p:sldId id="748" r:id="rId466"/>
    <p:sldId id="749" r:id="rId467"/>
    <p:sldId id="750" r:id="rId468"/>
    <p:sldId id="751" r:id="rId469"/>
    <p:sldId id="752" r:id="rId470"/>
    <p:sldId id="753" r:id="rId471"/>
    <p:sldId id="754" r:id="rId472"/>
    <p:sldId id="755" r:id="rId473"/>
    <p:sldId id="756" r:id="rId474"/>
    <p:sldId id="762" r:id="rId475"/>
    <p:sldId id="763" r:id="rId476"/>
    <p:sldId id="764" r:id="rId477"/>
    <p:sldId id="765" r:id="rId478"/>
    <p:sldId id="766" r:id="rId479"/>
    <p:sldId id="767" r:id="rId480"/>
    <p:sldId id="989" r:id="rId4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85"/>
    <p:restoredTop sz="87940"/>
  </p:normalViewPr>
  <p:slideViewPr>
    <p:cSldViewPr snapToGrid="0" snapToObjects="1">
      <p:cViewPr varScale="1">
        <p:scale>
          <a:sx n="59" d="100"/>
          <a:sy n="59" d="100"/>
        </p:scale>
        <p:origin x="7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tableStyles" Target="tableStyle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presProps" Target="presProp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theme" Target="theme/theme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notesMaster" Target="notesMasters/notesMaster1.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D2D73-46DE-6140-9B83-B5DEC3CAD33D}" type="datetimeFigureOut">
              <a:rPr kumimoji="1" lang="zh-TW" altLang="en-US" smtClean="0"/>
              <a:t>2021/10/28</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AC6D1-4944-B746-90C9-936B648A436A}" type="slidenum">
              <a:rPr kumimoji="1" lang="zh-TW" altLang="en-US" smtClean="0"/>
              <a:t>‹#›</a:t>
            </a:fld>
            <a:endParaRPr kumimoji="1" lang="zh-TW" altLang="en-US"/>
          </a:p>
        </p:txBody>
      </p:sp>
    </p:spTree>
    <p:extLst>
      <p:ext uri="{BB962C8B-B14F-4D97-AF65-F5344CB8AC3E}">
        <p14:creationId xmlns:p14="http://schemas.microsoft.com/office/powerpoint/2010/main" val="1919158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4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44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44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44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44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45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45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45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46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47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47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47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47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4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47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4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Jud=judge</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a:t>
            </a:fld>
            <a:endParaRPr kumimoji="1" lang="zh-TW" altLang="en-US"/>
          </a:p>
        </p:txBody>
      </p:sp>
    </p:spTree>
    <p:extLst>
      <p:ext uri="{BB962C8B-B14F-4D97-AF65-F5344CB8AC3E}">
        <p14:creationId xmlns:p14="http://schemas.microsoft.com/office/powerpoint/2010/main" val="343635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Just/</a:t>
            </a:r>
            <a:r>
              <a:rPr kumimoji="1" lang="en-US" altLang="zh-CN" dirty="0" err="1"/>
              <a:t>jur</a:t>
            </a:r>
            <a:r>
              <a:rPr kumimoji="1" lang="zh-CN" altLang="en-US" dirty="0"/>
              <a:t> 法律</a:t>
            </a:r>
            <a:r>
              <a:rPr kumimoji="1" lang="en-US" altLang="zh-CN" dirty="0"/>
              <a:t>/</a:t>
            </a:r>
            <a:r>
              <a:rPr kumimoji="1" lang="zh-CN" altLang="en-US" dirty="0"/>
              <a:t>公正 法官是维护正义的人</a:t>
            </a:r>
            <a:endParaRPr kumimoji="1" lang="zh-TW" altLang="en-US" dirty="0"/>
          </a:p>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34</a:t>
            </a:fld>
            <a:endParaRPr kumimoji="1" lang="zh-TW" altLang="en-US"/>
          </a:p>
        </p:txBody>
      </p:sp>
    </p:spTree>
    <p:extLst>
      <p:ext uri="{BB962C8B-B14F-4D97-AF65-F5344CB8AC3E}">
        <p14:creationId xmlns:p14="http://schemas.microsoft.com/office/powerpoint/2010/main" val="19221750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387</a:t>
            </a:fld>
            <a:endParaRPr kumimoji="1" lang="zh-TW" altLang="en-US"/>
          </a:p>
        </p:txBody>
      </p:sp>
    </p:spTree>
    <p:extLst>
      <p:ext uri="{BB962C8B-B14F-4D97-AF65-F5344CB8AC3E}">
        <p14:creationId xmlns:p14="http://schemas.microsoft.com/office/powerpoint/2010/main" val="189761352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err="1"/>
              <a:t>Suf</a:t>
            </a:r>
            <a:r>
              <a:rPr kumimoji="1" lang="en-US" altLang="zh-CN" dirty="0"/>
              <a:t>=sub</a:t>
            </a:r>
            <a:r>
              <a:rPr kumimoji="1" lang="zh-CN" altLang="en-US" dirty="0"/>
              <a:t>下  连下面的事情都做了，是充足的，足够的</a:t>
            </a:r>
            <a:endParaRPr kumimoji="1" lang="en-US" altLang="zh-CN" dirty="0"/>
          </a:p>
          <a:p>
            <a:r>
              <a:rPr kumimoji="1" lang="en-US" altLang="zh-CN" dirty="0"/>
              <a:t>Superficial</a:t>
            </a:r>
            <a:r>
              <a:rPr kumimoji="1" lang="zh-CN" altLang="en-US" dirty="0"/>
              <a:t> 只做上面的事，是肤浅的、表面的</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393</a:t>
            </a:fld>
            <a:endParaRPr kumimoji="1" lang="zh-TW" altLang="en-US"/>
          </a:p>
        </p:txBody>
      </p:sp>
    </p:spTree>
    <p:extLst>
      <p:ext uri="{BB962C8B-B14F-4D97-AF65-F5344CB8AC3E}">
        <p14:creationId xmlns:p14="http://schemas.microsoft.com/office/powerpoint/2010/main" val="134630860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比别人做得快，是精通、熟练</a:t>
            </a:r>
            <a:endParaRPr kumimoji="1" lang="en-US" altLang="zh-CN" dirty="0"/>
          </a:p>
          <a:p>
            <a:r>
              <a:rPr kumimoji="1" lang="en-US" altLang="zh-CN" dirty="0"/>
              <a:t>Proficient</a:t>
            </a:r>
            <a:r>
              <a:rPr kumimoji="1" lang="zh-CN" altLang="en-US" dirty="0"/>
              <a:t> </a:t>
            </a:r>
            <a:r>
              <a:rPr kumimoji="1" lang="en-US" altLang="zh-CN" dirty="0"/>
              <a:t>a.</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398</a:t>
            </a:fld>
            <a:endParaRPr kumimoji="1" lang="zh-TW" altLang="en-US"/>
          </a:p>
        </p:txBody>
      </p:sp>
    </p:spTree>
    <p:extLst>
      <p:ext uri="{BB962C8B-B14F-4D97-AF65-F5344CB8AC3E}">
        <p14:creationId xmlns:p14="http://schemas.microsoft.com/office/powerpoint/2010/main" val="186319286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402</a:t>
            </a:fld>
            <a:endParaRPr kumimoji="1" lang="zh-TW" altLang="en-US"/>
          </a:p>
        </p:txBody>
      </p:sp>
    </p:spTree>
    <p:extLst>
      <p:ext uri="{BB962C8B-B14F-4D97-AF65-F5344CB8AC3E}">
        <p14:creationId xmlns:p14="http://schemas.microsoft.com/office/powerpoint/2010/main" val="98527268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Benign</a:t>
            </a:r>
            <a:r>
              <a:rPr kumimoji="1" lang="zh-CN" altLang="en-US" dirty="0"/>
              <a:t> </a:t>
            </a:r>
            <a:r>
              <a:rPr kumimoji="1" lang="en-US" altLang="zh-CN" dirty="0"/>
              <a:t>a.</a:t>
            </a:r>
            <a:r>
              <a:rPr kumimoji="1" lang="zh-CN" altLang="en-US" dirty="0"/>
              <a:t>良性的；</a:t>
            </a:r>
            <a:endParaRPr kumimoji="1" lang="en-US" altLang="zh-CN" dirty="0"/>
          </a:p>
          <a:p>
            <a:r>
              <a:rPr kumimoji="1" lang="en-US" altLang="zh-CN" dirty="0"/>
              <a:t>Bene=good</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403</a:t>
            </a:fld>
            <a:endParaRPr kumimoji="1" lang="zh-TW" altLang="en-US"/>
          </a:p>
        </p:txBody>
      </p:sp>
    </p:spTree>
    <p:extLst>
      <p:ext uri="{BB962C8B-B14F-4D97-AF65-F5344CB8AC3E}">
        <p14:creationId xmlns:p14="http://schemas.microsoft.com/office/powerpoint/2010/main" val="23166519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benefit</a:t>
            </a:r>
            <a:r>
              <a:rPr kumimoji="1" lang="zh-CN" altLang="en-US" dirty="0"/>
              <a:t>的好处不一定是钱；</a:t>
            </a:r>
            <a:r>
              <a:rPr kumimoji="1" lang="en-US" altLang="zh-CN" dirty="0"/>
              <a:t>profit</a:t>
            </a:r>
            <a:r>
              <a:rPr kumimoji="1" lang="zh-CN" altLang="en-US" dirty="0"/>
              <a:t>表示的好处一般都是钱。</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411</a:t>
            </a:fld>
            <a:endParaRPr kumimoji="1" lang="zh-TW" altLang="en-US"/>
          </a:p>
        </p:txBody>
      </p:sp>
    </p:spTree>
    <p:extLst>
      <p:ext uri="{BB962C8B-B14F-4D97-AF65-F5344CB8AC3E}">
        <p14:creationId xmlns:p14="http://schemas.microsoft.com/office/powerpoint/2010/main" val="58514205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能够有利润的</a:t>
            </a:r>
            <a:r>
              <a:rPr kumimoji="1" lang="en-US" altLang="zh-CN" dirty="0"/>
              <a:t>——</a:t>
            </a:r>
            <a:r>
              <a:rPr kumimoji="1" lang="zh-CN" altLang="en-US" dirty="0"/>
              <a:t>也是钱</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417</a:t>
            </a:fld>
            <a:endParaRPr kumimoji="1" lang="zh-TW" altLang="en-US"/>
          </a:p>
        </p:txBody>
      </p:sp>
    </p:spTree>
    <p:extLst>
      <p:ext uri="{BB962C8B-B14F-4D97-AF65-F5344CB8AC3E}">
        <p14:creationId xmlns:p14="http://schemas.microsoft.com/office/powerpoint/2010/main" val="123266322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病毒在身体里面做事情，叫做感染。</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424</a:t>
            </a:fld>
            <a:endParaRPr kumimoji="1" lang="zh-TW" altLang="en-US"/>
          </a:p>
        </p:txBody>
      </p:sp>
    </p:spTree>
    <p:extLst>
      <p:ext uri="{BB962C8B-B14F-4D97-AF65-F5344CB8AC3E}">
        <p14:creationId xmlns:p14="http://schemas.microsoft.com/office/powerpoint/2010/main" val="29686958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sz="12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Novel Corona Virus</a:t>
            </a:r>
            <a:r>
              <a:rPr lang="zh-CN" altLang="en-US" sz="12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新冠病毒</a:t>
            </a:r>
            <a:endParaRPr lang="en-US" altLang="zh-CN" sz="12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12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18</a:t>
            </a:r>
            <a:r>
              <a:rPr kumimoji="1" lang="zh-CN" altLang="en-US" sz="12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2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19</a:t>
            </a:r>
          </a:p>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428</a:t>
            </a:fld>
            <a:endParaRPr kumimoji="1" lang="zh-TW" altLang="en-US"/>
          </a:p>
        </p:txBody>
      </p:sp>
    </p:spTree>
    <p:extLst>
      <p:ext uri="{BB962C8B-B14F-4D97-AF65-F5344CB8AC3E}">
        <p14:creationId xmlns:p14="http://schemas.microsoft.com/office/powerpoint/2010/main" val="66658616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affection</a:t>
            </a:r>
            <a:r>
              <a:rPr kumimoji="1" lang="zh-CN" altLang="en-US" dirty="0"/>
              <a:t> </a:t>
            </a:r>
            <a:r>
              <a:rPr kumimoji="1" lang="en-US" altLang="zh-CN" dirty="0"/>
              <a:t>n.</a:t>
            </a:r>
            <a:r>
              <a:rPr kumimoji="1" lang="zh-CN" altLang="en-US" dirty="0"/>
              <a:t>感情</a:t>
            </a:r>
            <a:endParaRPr kumimoji="1" lang="en-US" altLang="zh-CN" dirty="0"/>
          </a:p>
          <a:p>
            <a:r>
              <a:rPr kumimoji="1" lang="en-US" altLang="zh-TW" dirty="0"/>
              <a:t>Publication</a:t>
            </a:r>
            <a:r>
              <a:rPr kumimoji="1" lang="en-US" altLang="zh-TW" baseline="0" dirty="0"/>
              <a:t> of affection</a:t>
            </a:r>
            <a:r>
              <a:rPr kumimoji="1" lang="zh-CN" altLang="en-US" baseline="0" dirty="0"/>
              <a:t>秀恩爱</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430</a:t>
            </a:fld>
            <a:endParaRPr kumimoji="1" lang="zh-TW" altLang="en-US"/>
          </a:p>
        </p:txBody>
      </p:sp>
    </p:spTree>
    <p:extLst>
      <p:ext uri="{BB962C8B-B14F-4D97-AF65-F5344CB8AC3E}">
        <p14:creationId xmlns:p14="http://schemas.microsoft.com/office/powerpoint/2010/main" val="1247646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Physician</a:t>
            </a:r>
            <a:r>
              <a:rPr kumimoji="1" lang="zh-CN" altLang="en-US" dirty="0"/>
              <a:t> </a:t>
            </a:r>
            <a:r>
              <a:rPr kumimoji="1" lang="en-US" altLang="zh-CN" dirty="0"/>
              <a:t>assisted</a:t>
            </a:r>
            <a:r>
              <a:rPr kumimoji="1" lang="zh-CN" altLang="en-US" dirty="0"/>
              <a:t> </a:t>
            </a:r>
            <a:r>
              <a:rPr kumimoji="1" lang="en-US" altLang="zh-CN" dirty="0"/>
              <a:t>suicide</a:t>
            </a:r>
            <a:r>
              <a:rPr kumimoji="1" lang="zh-CN" altLang="en-US" dirty="0"/>
              <a:t> 医助自杀</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41</a:t>
            </a:fld>
            <a:endParaRPr kumimoji="1" lang="zh-TW" altLang="en-US"/>
          </a:p>
        </p:txBody>
      </p:sp>
    </p:spTree>
    <p:extLst>
      <p:ext uri="{BB962C8B-B14F-4D97-AF65-F5344CB8AC3E}">
        <p14:creationId xmlns:p14="http://schemas.microsoft.com/office/powerpoint/2010/main" val="139849861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Butterfly</a:t>
            </a:r>
            <a:r>
              <a:rPr kumimoji="1" lang="zh-CN" altLang="en-US" dirty="0"/>
              <a:t> </a:t>
            </a:r>
            <a:r>
              <a:rPr kumimoji="1" lang="en-US" altLang="zh-CN" dirty="0"/>
              <a:t>effect</a:t>
            </a:r>
            <a:r>
              <a:rPr kumimoji="1" lang="zh-CN" altLang="en-US" dirty="0"/>
              <a:t> 蝴蝶效应</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435</a:t>
            </a:fld>
            <a:endParaRPr kumimoji="1" lang="zh-TW" altLang="en-US"/>
          </a:p>
        </p:txBody>
      </p:sp>
    </p:spTree>
    <p:extLst>
      <p:ext uri="{BB962C8B-B14F-4D97-AF65-F5344CB8AC3E}">
        <p14:creationId xmlns:p14="http://schemas.microsoft.com/office/powerpoint/2010/main" val="21392032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前面是效果，后面是形容词，所以是有效的</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436</a:t>
            </a:fld>
            <a:endParaRPr kumimoji="1" lang="zh-TW" altLang="en-US"/>
          </a:p>
        </p:txBody>
      </p:sp>
    </p:spTree>
    <p:extLst>
      <p:ext uri="{BB962C8B-B14F-4D97-AF65-F5344CB8AC3E}">
        <p14:creationId xmlns:p14="http://schemas.microsoft.com/office/powerpoint/2010/main" val="18584572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437</a:t>
            </a:fld>
            <a:endParaRPr kumimoji="1" lang="zh-TW" altLang="en-US"/>
          </a:p>
        </p:txBody>
      </p:sp>
    </p:spTree>
    <p:extLst>
      <p:ext uri="{BB962C8B-B14F-4D97-AF65-F5344CB8AC3E}">
        <p14:creationId xmlns:p14="http://schemas.microsoft.com/office/powerpoint/2010/main" val="133754058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a:t>
            </a:r>
            <a:r>
              <a:rPr kumimoji="1" lang="en-US" altLang="zh-CN" dirty="0" err="1"/>
              <a:t>ent</a:t>
            </a:r>
            <a:r>
              <a:rPr kumimoji="1" lang="zh-CN" altLang="en-US" dirty="0"/>
              <a:t>可以是人的后缀，你不可以说这是一个有效的人，而是有效率的人。</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440</a:t>
            </a:fld>
            <a:endParaRPr kumimoji="1" lang="zh-TW" altLang="en-US"/>
          </a:p>
        </p:txBody>
      </p:sp>
    </p:spTree>
    <p:extLst>
      <p:ext uri="{BB962C8B-B14F-4D97-AF65-F5344CB8AC3E}">
        <p14:creationId xmlns:p14="http://schemas.microsoft.com/office/powerpoint/2010/main" val="530276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Sufficient/deficient/efficient</a:t>
            </a:r>
            <a:r>
              <a:rPr kumimoji="1" lang="zh-CN" altLang="en-US" dirty="0"/>
              <a:t>；</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444</a:t>
            </a:fld>
            <a:endParaRPr kumimoji="1" lang="zh-TW" altLang="en-US"/>
          </a:p>
        </p:txBody>
      </p:sp>
    </p:spTree>
    <p:extLst>
      <p:ext uri="{BB962C8B-B14F-4D97-AF65-F5344CB8AC3E}">
        <p14:creationId xmlns:p14="http://schemas.microsoft.com/office/powerpoint/2010/main" val="5555034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ac</a:t>
            </a:r>
            <a:r>
              <a:rPr kumimoji="1" lang="zh-CN" altLang="en-US" dirty="0"/>
              <a:t>和</a:t>
            </a:r>
            <a:r>
              <a:rPr kumimoji="1" lang="en-US" altLang="zh-CN" dirty="0"/>
              <a:t>ag</a:t>
            </a:r>
            <a:r>
              <a:rPr kumimoji="1" lang="zh-CN" altLang="en-US" dirty="0"/>
              <a:t>发音相似，含义相同</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445</a:t>
            </a:fld>
            <a:endParaRPr kumimoji="1" lang="zh-TW" altLang="en-US"/>
          </a:p>
        </p:txBody>
      </p:sp>
    </p:spTree>
    <p:extLst>
      <p:ext uri="{BB962C8B-B14F-4D97-AF65-F5344CB8AC3E}">
        <p14:creationId xmlns:p14="http://schemas.microsoft.com/office/powerpoint/2010/main" val="139033775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446</a:t>
            </a:fld>
            <a:endParaRPr kumimoji="1" lang="zh-TW" altLang="en-US"/>
          </a:p>
        </p:txBody>
      </p:sp>
    </p:spTree>
    <p:extLst>
      <p:ext uri="{BB962C8B-B14F-4D97-AF65-F5344CB8AC3E}">
        <p14:creationId xmlns:p14="http://schemas.microsoft.com/office/powerpoint/2010/main" val="21245728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做</a:t>
            </a:r>
            <a:r>
              <a:rPr kumimoji="1" lang="en-US" altLang="zh-CN" dirty="0"/>
              <a:t>——</a:t>
            </a:r>
            <a:r>
              <a:rPr kumimoji="1" lang="zh-CN" altLang="en-US" dirty="0"/>
              <a:t>做事</a:t>
            </a:r>
            <a:r>
              <a:rPr kumimoji="1" lang="en-US" altLang="zh-CN" dirty="0"/>
              <a:t>——</a:t>
            </a:r>
            <a:r>
              <a:rPr kumimoji="1" lang="zh-CN" altLang="en-US" dirty="0"/>
              <a:t>行动</a:t>
            </a:r>
            <a:endParaRPr kumimoji="1" lang="en-US" altLang="zh-CN" dirty="0"/>
          </a:p>
          <a:p>
            <a:r>
              <a:rPr kumimoji="1" lang="zh-CN" altLang="en-US" dirty="0"/>
              <a:t>作</a:t>
            </a:r>
            <a:r>
              <a:rPr kumimoji="1" lang="en-US" altLang="zh-CN" dirty="0"/>
              <a:t>——</a:t>
            </a:r>
            <a:r>
              <a:rPr kumimoji="1" lang="zh-CN" altLang="en-US" dirty="0"/>
              <a:t>起作用</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447</a:t>
            </a:fld>
            <a:endParaRPr kumimoji="1" lang="zh-TW" altLang="en-US"/>
          </a:p>
        </p:txBody>
      </p:sp>
    </p:spTree>
    <p:extLst>
      <p:ext uri="{BB962C8B-B14F-4D97-AF65-F5344CB8AC3E}">
        <p14:creationId xmlns:p14="http://schemas.microsoft.com/office/powerpoint/2010/main" val="139327919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449</a:t>
            </a:fld>
            <a:endParaRPr kumimoji="1" lang="zh-TW" altLang="en-US"/>
          </a:p>
        </p:txBody>
      </p:sp>
    </p:spTree>
    <p:extLst>
      <p:ext uri="{BB962C8B-B14F-4D97-AF65-F5344CB8AC3E}">
        <p14:creationId xmlns:p14="http://schemas.microsoft.com/office/powerpoint/2010/main" val="148519043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450</a:t>
            </a:fld>
            <a:endParaRPr kumimoji="1" lang="zh-TW" altLang="en-US"/>
          </a:p>
        </p:txBody>
      </p:sp>
    </p:spTree>
    <p:extLst>
      <p:ext uri="{BB962C8B-B14F-4D97-AF65-F5344CB8AC3E}">
        <p14:creationId xmlns:p14="http://schemas.microsoft.com/office/powerpoint/2010/main" val="181508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In</a:t>
            </a:r>
            <a:r>
              <a:rPr kumimoji="1" lang="zh-CN" altLang="en-US" dirty="0"/>
              <a:t> </a:t>
            </a:r>
            <a:r>
              <a:rPr kumimoji="1" lang="en-US" altLang="zh-CN" dirty="0"/>
              <a:t>need</a:t>
            </a:r>
            <a:r>
              <a:rPr kumimoji="1" lang="zh-CN" altLang="en-US" dirty="0"/>
              <a:t>贫穷</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48</a:t>
            </a:fld>
            <a:endParaRPr kumimoji="1" lang="zh-TW" altLang="en-US"/>
          </a:p>
        </p:txBody>
      </p:sp>
    </p:spTree>
    <p:extLst>
      <p:ext uri="{BB962C8B-B14F-4D97-AF65-F5344CB8AC3E}">
        <p14:creationId xmlns:p14="http://schemas.microsoft.com/office/powerpoint/2010/main" val="18982530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总有这种各样动作的，是有活力的；</a:t>
            </a:r>
            <a:r>
              <a:rPr kumimoji="1" lang="en-US" altLang="zh-CN" dirty="0"/>
              <a:t>action</a:t>
            </a:r>
            <a:r>
              <a:rPr kumimoji="1" lang="zh-CN" altLang="en-US" dirty="0"/>
              <a:t> </a:t>
            </a:r>
            <a:r>
              <a:rPr kumimoji="1" lang="en-US" altLang="zh-CN" dirty="0"/>
              <a:t>movie</a:t>
            </a:r>
            <a:r>
              <a:rPr kumimoji="1" lang="zh-CN" altLang="en-US" dirty="0"/>
              <a:t>动作片；</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451</a:t>
            </a:fld>
            <a:endParaRPr kumimoji="1" lang="zh-TW" altLang="en-US"/>
          </a:p>
        </p:txBody>
      </p:sp>
    </p:spTree>
    <p:extLst>
      <p:ext uri="{BB962C8B-B14F-4D97-AF65-F5344CB8AC3E}">
        <p14:creationId xmlns:p14="http://schemas.microsoft.com/office/powerpoint/2010/main" val="204096008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总有这种各样动作的，是有活力的；</a:t>
            </a:r>
            <a:r>
              <a:rPr kumimoji="1" lang="en-US" altLang="zh-CN" dirty="0"/>
              <a:t>action</a:t>
            </a:r>
            <a:r>
              <a:rPr kumimoji="1" lang="zh-CN" altLang="en-US" dirty="0"/>
              <a:t> </a:t>
            </a:r>
            <a:r>
              <a:rPr kumimoji="1" lang="en-US" altLang="zh-CN" dirty="0"/>
              <a:t>movie</a:t>
            </a:r>
            <a:r>
              <a:rPr kumimoji="1" lang="zh-CN" altLang="en-US" dirty="0"/>
              <a:t>动作片；</a:t>
            </a:r>
            <a:r>
              <a:rPr kumimoji="1" lang="en-US" altLang="zh-CN" dirty="0"/>
              <a:t>extra- </a:t>
            </a:r>
            <a:r>
              <a:rPr kumimoji="1" lang="en-US" altLang="zh-CN" dirty="0" err="1"/>
              <a:t>curruculum</a:t>
            </a:r>
            <a:r>
              <a:rPr kumimoji="1" lang="en-US" altLang="zh-CN" dirty="0"/>
              <a:t> </a:t>
            </a:r>
            <a:r>
              <a:rPr kumimoji="1" lang="zh-CN" altLang="en-US" dirty="0"/>
              <a:t>超出课程的，是课外活动。</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452</a:t>
            </a:fld>
            <a:endParaRPr kumimoji="1" lang="zh-TW" altLang="en-US"/>
          </a:p>
        </p:txBody>
      </p:sp>
    </p:spTree>
    <p:extLst>
      <p:ext uri="{BB962C8B-B14F-4D97-AF65-F5344CB8AC3E}">
        <p14:creationId xmlns:p14="http://schemas.microsoft.com/office/powerpoint/2010/main" val="204496413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Re-</a:t>
            </a:r>
            <a:r>
              <a:rPr kumimoji="1" lang="zh-CN" altLang="en-US" dirty="0"/>
              <a:t>再一次；你打我一下，我再来一下，我对你的动作做出反应。</a:t>
            </a:r>
            <a:endParaRPr kumimoji="1" lang="en-US" altLang="zh-TW"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454</a:t>
            </a:fld>
            <a:endParaRPr kumimoji="1" lang="zh-TW" altLang="en-US"/>
          </a:p>
        </p:txBody>
      </p:sp>
    </p:spTree>
    <p:extLst>
      <p:ext uri="{BB962C8B-B14F-4D97-AF65-F5344CB8AC3E}">
        <p14:creationId xmlns:p14="http://schemas.microsoft.com/office/powerpoint/2010/main" val="58597081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457</a:t>
            </a:fld>
            <a:endParaRPr kumimoji="1" lang="zh-TW" altLang="en-US"/>
          </a:p>
        </p:txBody>
      </p:sp>
    </p:spTree>
    <p:extLst>
      <p:ext uri="{BB962C8B-B14F-4D97-AF65-F5344CB8AC3E}">
        <p14:creationId xmlns:p14="http://schemas.microsoft.com/office/powerpoint/2010/main" val="19406668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Inter-</a:t>
            </a:r>
            <a:r>
              <a:rPr kumimoji="1" lang="zh-CN" altLang="en-US" dirty="0"/>
              <a:t>相互；</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463</a:t>
            </a:fld>
            <a:endParaRPr kumimoji="1" lang="zh-TW" altLang="en-US"/>
          </a:p>
        </p:txBody>
      </p:sp>
    </p:spTree>
    <p:extLst>
      <p:ext uri="{BB962C8B-B14F-4D97-AF65-F5344CB8AC3E}">
        <p14:creationId xmlns:p14="http://schemas.microsoft.com/office/powerpoint/2010/main" val="5700141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Trans-</a:t>
            </a:r>
            <a:r>
              <a:rPr kumimoji="1" lang="zh-CN" altLang="en-US" dirty="0"/>
              <a:t>转化；把商品换成钱的行为是交易。</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471</a:t>
            </a:fld>
            <a:endParaRPr kumimoji="1" lang="zh-TW" altLang="en-US"/>
          </a:p>
        </p:txBody>
      </p:sp>
    </p:spTree>
    <p:extLst>
      <p:ext uri="{BB962C8B-B14F-4D97-AF65-F5344CB8AC3E}">
        <p14:creationId xmlns:p14="http://schemas.microsoft.com/office/powerpoint/2010/main" val="113964921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sz="1200" kern="100" dirty="0">
                <a:solidFill>
                  <a:srgbClr val="333333"/>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online  transaction 4</a:t>
            </a:r>
            <a:r>
              <a:rPr lang="zh-CN" altLang="en-US" sz="1200" kern="100" dirty="0">
                <a:solidFill>
                  <a:srgbClr val="333333"/>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次</a:t>
            </a:r>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473</a:t>
            </a:fld>
            <a:endParaRPr kumimoji="1" lang="zh-TW" altLang="en-US"/>
          </a:p>
        </p:txBody>
      </p:sp>
    </p:spTree>
    <p:extLst>
      <p:ext uri="{BB962C8B-B14F-4D97-AF65-F5344CB8AC3E}">
        <p14:creationId xmlns:p14="http://schemas.microsoft.com/office/powerpoint/2010/main" val="53717963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讲某事提上日程</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474</a:t>
            </a:fld>
            <a:endParaRPr kumimoji="1" lang="zh-TW" altLang="en-US"/>
          </a:p>
        </p:txBody>
      </p:sp>
    </p:spTree>
    <p:extLst>
      <p:ext uri="{BB962C8B-B14F-4D97-AF65-F5344CB8AC3E}">
        <p14:creationId xmlns:p14="http://schemas.microsoft.com/office/powerpoint/2010/main" val="122268679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Ate-</a:t>
            </a:r>
            <a:r>
              <a:rPr kumimoji="1" lang="zh-CN" altLang="en-US" dirty="0"/>
              <a:t>使；</a:t>
            </a:r>
            <a:r>
              <a:rPr kumimoji="1" lang="en-US" altLang="zh-CN" dirty="0"/>
              <a:t>ag</a:t>
            </a:r>
            <a:r>
              <a:rPr kumimoji="1" lang="zh-CN" altLang="en-US" dirty="0"/>
              <a:t>动；使他的心动起来，使</a:t>
            </a:r>
            <a:r>
              <a:rPr kumimoji="1" lang="en-US" altLang="zh-CN" dirty="0"/>
              <a:t>……</a:t>
            </a:r>
            <a:r>
              <a:rPr kumimoji="1" lang="zh-CN" altLang="en-US" dirty="0"/>
              <a:t>焦虑不安。</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475</a:t>
            </a:fld>
            <a:endParaRPr kumimoji="1" lang="zh-TW" altLang="en-US"/>
          </a:p>
        </p:txBody>
      </p:sp>
    </p:spTree>
    <p:extLst>
      <p:ext uri="{BB962C8B-B14F-4D97-AF65-F5344CB8AC3E}">
        <p14:creationId xmlns:p14="http://schemas.microsoft.com/office/powerpoint/2010/main" val="62181604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477</a:t>
            </a:fld>
            <a:endParaRPr kumimoji="1" lang="zh-TW" altLang="en-US"/>
          </a:p>
        </p:txBody>
      </p:sp>
    </p:spTree>
    <p:extLst>
      <p:ext uri="{BB962C8B-B14F-4D97-AF65-F5344CB8AC3E}">
        <p14:creationId xmlns:p14="http://schemas.microsoft.com/office/powerpoint/2010/main" val="1036842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cross-section:  a group of people or things that are typical of a larger group </a:t>
            </a:r>
            <a:r>
              <a:rPr lang="zh-CN" altLang="en-US" dirty="0"/>
              <a:t>典型的一群人（或事物）</a:t>
            </a:r>
          </a:p>
        </p:txBody>
      </p:sp>
      <p:sp>
        <p:nvSpPr>
          <p:cNvPr id="4" name="灯片编号占位符 3"/>
          <p:cNvSpPr>
            <a:spLocks noGrp="1"/>
          </p:cNvSpPr>
          <p:nvPr>
            <p:ph type="sldNum" sz="quarter" idx="5"/>
          </p:nvPr>
        </p:nvSpPr>
        <p:spPr/>
        <p:txBody>
          <a:bodyPr/>
          <a:lstStyle/>
          <a:p>
            <a:fld id="{BABAC6D1-4944-B746-90C9-936B648A436A}" type="slidenum">
              <a:rPr kumimoji="1" lang="zh-TW" altLang="en-US" smtClean="0"/>
              <a:t>52</a:t>
            </a:fld>
            <a:endParaRPr kumimoji="1" lang="zh-TW" altLang="en-US"/>
          </a:p>
        </p:txBody>
      </p:sp>
    </p:spTree>
    <p:extLst>
      <p:ext uri="{BB962C8B-B14F-4D97-AF65-F5344CB8AC3E}">
        <p14:creationId xmlns:p14="http://schemas.microsoft.com/office/powerpoint/2010/main" val="83709357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爱过你</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478</a:t>
            </a:fld>
            <a:endParaRPr kumimoji="1" lang="zh-TW" altLang="en-US"/>
          </a:p>
        </p:txBody>
      </p:sp>
    </p:spTree>
    <p:extLst>
      <p:ext uri="{BB962C8B-B14F-4D97-AF65-F5344CB8AC3E}">
        <p14:creationId xmlns:p14="http://schemas.microsoft.com/office/powerpoint/2010/main" val="152765293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480</a:t>
            </a:fld>
            <a:endParaRPr kumimoji="1" lang="zh-TW" altLang="en-US"/>
          </a:p>
        </p:txBody>
      </p:sp>
    </p:spTree>
    <p:extLst>
      <p:ext uri="{BB962C8B-B14F-4D97-AF65-F5344CB8AC3E}">
        <p14:creationId xmlns:p14="http://schemas.microsoft.com/office/powerpoint/2010/main" val="710764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judge</a:t>
            </a:r>
            <a:r>
              <a:rPr kumimoji="1" lang="zh-TW" altLang="en-US" dirty="0"/>
              <a:t>判断以及法官</a:t>
            </a:r>
            <a:r>
              <a:rPr kumimoji="1" lang="zh-CN" altLang="en-US" dirty="0"/>
              <a:t>；</a:t>
            </a:r>
            <a:r>
              <a:rPr kumimoji="1" lang="en-US" altLang="zh-CN" dirty="0"/>
              <a:t>judgment</a:t>
            </a:r>
            <a:r>
              <a:rPr kumimoji="1" lang="zh-CN" altLang="en-US" dirty="0"/>
              <a:t>是判决，</a:t>
            </a:r>
            <a:r>
              <a:rPr kumimoji="1" lang="zh-TW" altLang="en-US" dirty="0"/>
              <a:t>提前判断</a:t>
            </a:r>
            <a:r>
              <a:rPr kumimoji="1" lang="en-US" altLang="zh-CN" dirty="0"/>
              <a:t>prejudice</a:t>
            </a:r>
            <a:r>
              <a:rPr kumimoji="1" lang="zh-TW" altLang="en-US" dirty="0"/>
              <a:t>是偏见</a:t>
            </a:r>
            <a:r>
              <a:rPr kumimoji="1" lang="zh-CN" altLang="en-US" dirty="0"/>
              <a:t>；</a:t>
            </a:r>
            <a:r>
              <a:rPr kumimoji="1" lang="en-US" altLang="zh-TW" dirty="0"/>
              <a:t>just</a:t>
            </a:r>
            <a:r>
              <a:rPr kumimoji="1" lang="zh-TW" altLang="en-US" dirty="0"/>
              <a:t>刚刚好，那么</a:t>
            </a:r>
            <a:r>
              <a:rPr kumimoji="1" lang="en-US" altLang="zh-CN" dirty="0"/>
              <a:t>ad</a:t>
            </a:r>
            <a:r>
              <a:rPr kumimoji="1" lang="en-US" altLang="zh-TW" dirty="0"/>
              <a:t>just</a:t>
            </a:r>
            <a:r>
              <a:rPr kumimoji="1" lang="zh-TW" altLang="en-US" dirty="0"/>
              <a:t>加强刚刚好叫做调整的意思。然后紧跟着又出现了一个法官，叫做</a:t>
            </a:r>
            <a:r>
              <a:rPr kumimoji="1" lang="en-US" altLang="zh-TW" dirty="0"/>
              <a:t>justice</a:t>
            </a:r>
            <a:r>
              <a:rPr kumimoji="1" lang="zh-CN" altLang="en-US" dirty="0"/>
              <a:t>，</a:t>
            </a:r>
            <a:r>
              <a:rPr kumimoji="1" lang="zh-TW" altLang="en-US" dirty="0"/>
              <a:t>法官和公</a:t>
            </a:r>
            <a:r>
              <a:rPr kumimoji="1" lang="zh-CN" altLang="en-US" dirty="0"/>
              <a:t>正</a:t>
            </a:r>
            <a:r>
              <a:rPr kumimoji="1" lang="zh-TW" altLang="en-US" dirty="0"/>
              <a:t>，然后呢，因为他有公正，所以动词的时候，</a:t>
            </a:r>
            <a:r>
              <a:rPr kumimoji="1" lang="en-US" altLang="zh-TW" dirty="0"/>
              <a:t>Just</a:t>
            </a:r>
            <a:r>
              <a:rPr kumimoji="1" lang="zh-TW" altLang="en-US" dirty="0"/>
              <a:t>代表是证明什么什么事情是合理啊，证明审核，</a:t>
            </a:r>
            <a:r>
              <a:rPr kumimoji="1" lang="en-US" altLang="zh-CN" dirty="0"/>
              <a:t>jury</a:t>
            </a:r>
            <a:r>
              <a:rPr kumimoji="1" lang="zh-TW" altLang="en-US" dirty="0"/>
              <a:t>表示的是陪审团</a:t>
            </a:r>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53</a:t>
            </a:fld>
            <a:endParaRPr kumimoji="1" lang="zh-TW" altLang="en-US"/>
          </a:p>
        </p:txBody>
      </p:sp>
    </p:spTree>
    <p:extLst>
      <p:ext uri="{BB962C8B-B14F-4D97-AF65-F5344CB8AC3E}">
        <p14:creationId xmlns:p14="http://schemas.microsoft.com/office/powerpoint/2010/main" val="1286607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54</a:t>
            </a:fld>
            <a:endParaRPr kumimoji="1" lang="zh-TW" altLang="en-US"/>
          </a:p>
        </p:txBody>
      </p:sp>
    </p:spTree>
    <p:extLst>
      <p:ext uri="{BB962C8B-B14F-4D97-AF65-F5344CB8AC3E}">
        <p14:creationId xmlns:p14="http://schemas.microsoft.com/office/powerpoint/2010/main" val="1445702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Fund</a:t>
            </a:r>
            <a:r>
              <a:rPr kumimoji="1" lang="zh-CN" altLang="en-US" dirty="0"/>
              <a:t>词根的意思是基础；钱是创业的基础。</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56</a:t>
            </a:fld>
            <a:endParaRPr kumimoji="1" lang="zh-TW" altLang="en-US"/>
          </a:p>
        </p:txBody>
      </p:sp>
    </p:spTree>
    <p:extLst>
      <p:ext uri="{BB962C8B-B14F-4D97-AF65-F5344CB8AC3E}">
        <p14:creationId xmlns:p14="http://schemas.microsoft.com/office/powerpoint/2010/main" val="197043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Found=fund</a:t>
            </a:r>
            <a:r>
              <a:rPr kumimoji="1" lang="zh-CN" altLang="en-US" dirty="0"/>
              <a:t>做词根都是基础的意思</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62</a:t>
            </a:fld>
            <a:endParaRPr kumimoji="1" lang="zh-TW" altLang="en-US"/>
          </a:p>
        </p:txBody>
      </p:sp>
    </p:spTree>
    <p:extLst>
      <p:ext uri="{BB962C8B-B14F-4D97-AF65-F5344CB8AC3E}">
        <p14:creationId xmlns:p14="http://schemas.microsoft.com/office/powerpoint/2010/main" val="1085490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Found=fund</a:t>
            </a:r>
            <a:r>
              <a:rPr kumimoji="1" lang="zh-CN" altLang="en-US" dirty="0"/>
              <a:t>做词根都是基础的意思</a:t>
            </a:r>
            <a:endParaRPr kumimoji="1" lang="zh-TW" altLang="en-US" dirty="0"/>
          </a:p>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63</a:t>
            </a:fld>
            <a:endParaRPr kumimoji="1" lang="zh-TW" altLang="en-US"/>
          </a:p>
        </p:txBody>
      </p:sp>
    </p:spTree>
    <p:extLst>
      <p:ext uri="{BB962C8B-B14F-4D97-AF65-F5344CB8AC3E}">
        <p14:creationId xmlns:p14="http://schemas.microsoft.com/office/powerpoint/2010/main" val="103898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Fund</a:t>
            </a:r>
            <a:r>
              <a:rPr kumimoji="1" lang="zh-CN" altLang="en-US" dirty="0"/>
              <a:t>基础 </a:t>
            </a:r>
            <a:r>
              <a:rPr kumimoji="1" lang="en-US" altLang="zh-CN" dirty="0"/>
              <a:t>–al</a:t>
            </a:r>
            <a:r>
              <a:rPr kumimoji="1" lang="zh-CN" altLang="en-US" dirty="0"/>
              <a:t>的</a:t>
            </a:r>
            <a:endParaRPr kumimoji="1" lang="en-US" altLang="zh-CN" dirty="0"/>
          </a:p>
          <a:p>
            <a:r>
              <a:rPr kumimoji="1" lang="zh-CN" altLang="en-US" dirty="0"/>
              <a:t>合起来就是基础的，基本的</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69</a:t>
            </a:fld>
            <a:endParaRPr kumimoji="1" lang="zh-TW" altLang="en-US"/>
          </a:p>
        </p:txBody>
      </p:sp>
    </p:spTree>
    <p:extLst>
      <p:ext uri="{BB962C8B-B14F-4D97-AF65-F5344CB8AC3E}">
        <p14:creationId xmlns:p14="http://schemas.microsoft.com/office/powerpoint/2010/main" val="71915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Jud=judge</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5</a:t>
            </a:fld>
            <a:endParaRPr kumimoji="1" lang="zh-TW" altLang="en-US"/>
          </a:p>
        </p:txBody>
      </p:sp>
    </p:spTree>
    <p:extLst>
      <p:ext uri="{BB962C8B-B14F-4D97-AF65-F5344CB8AC3E}">
        <p14:creationId xmlns:p14="http://schemas.microsoft.com/office/powerpoint/2010/main" val="1404662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对</a:t>
            </a:r>
            <a:r>
              <a:rPr kumimoji="1" lang="en-US" altLang="zh-CN" dirty="0"/>
              <a:t>……</a:t>
            </a:r>
            <a:r>
              <a:rPr kumimoji="1" lang="zh-CN" altLang="en-US" dirty="0"/>
              <a:t>基础的、根基的，根深蒂固的影响</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82</a:t>
            </a:fld>
            <a:endParaRPr kumimoji="1" lang="zh-TW" altLang="en-US"/>
          </a:p>
        </p:txBody>
      </p:sp>
    </p:spTree>
    <p:extLst>
      <p:ext uri="{BB962C8B-B14F-4D97-AF65-F5344CB8AC3E}">
        <p14:creationId xmlns:p14="http://schemas.microsoft.com/office/powerpoint/2010/main" val="1531503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83</a:t>
            </a:fld>
            <a:endParaRPr kumimoji="1" lang="zh-TW" altLang="en-US"/>
          </a:p>
        </p:txBody>
      </p:sp>
    </p:spTree>
    <p:extLst>
      <p:ext uri="{BB962C8B-B14F-4D97-AF65-F5344CB8AC3E}">
        <p14:creationId xmlns:p14="http://schemas.microsoft.com/office/powerpoint/2010/main" val="273378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记者必须比普通公民更加深刻的理解法律。</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85</a:t>
            </a:fld>
            <a:endParaRPr kumimoji="1" lang="zh-TW" altLang="en-US"/>
          </a:p>
        </p:txBody>
      </p:sp>
    </p:spTree>
    <p:extLst>
      <p:ext uri="{BB962C8B-B14F-4D97-AF65-F5344CB8AC3E}">
        <p14:creationId xmlns:p14="http://schemas.microsoft.com/office/powerpoint/2010/main" val="1924944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用</a:t>
            </a:r>
            <a:r>
              <a:rPr kumimoji="1" lang="en-US" altLang="zh-CN" dirty="0"/>
              <a:t>unit</a:t>
            </a:r>
            <a:r>
              <a:rPr kumimoji="1" lang="zh-CN" altLang="en-US" dirty="0"/>
              <a:t>去记</a:t>
            </a:r>
            <a:r>
              <a:rPr kumimoji="1" lang="en-US" altLang="zh-CN" dirty="0" err="1"/>
              <a:t>uni</a:t>
            </a:r>
            <a:r>
              <a:rPr kumimoji="1" lang="zh-CN" altLang="en-US" dirty="0"/>
              <a:t>的含义，因为单元的单本来就是一的意思。下面所有的单词要么和一有关，要么和统一有关。</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90</a:t>
            </a:fld>
            <a:endParaRPr kumimoji="1" lang="zh-TW" altLang="en-US"/>
          </a:p>
        </p:txBody>
      </p:sp>
    </p:spTree>
    <p:extLst>
      <p:ext uri="{BB962C8B-B14F-4D97-AF65-F5344CB8AC3E}">
        <p14:creationId xmlns:p14="http://schemas.microsoft.com/office/powerpoint/2010/main" val="80343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价廉物美的休闲装“</a:t>
            </a:r>
            <a:r>
              <a:rPr lang="en-US" altLang="zh-CN" dirty="0"/>
              <a:t>UNIQLO”</a:t>
            </a:r>
            <a:r>
              <a:rPr lang="zh-CN" altLang="en-US" dirty="0"/>
              <a:t>是</a:t>
            </a:r>
            <a:r>
              <a:rPr lang="en-US" altLang="zh-CN" dirty="0"/>
              <a:t>Unique Clothing Warehouse</a:t>
            </a:r>
            <a:r>
              <a:rPr lang="zh-CN" altLang="en-US" dirty="0"/>
              <a:t>的缩写，意为消费者提供“低价良品、品质保证”的经营理念</a:t>
            </a:r>
            <a:endParaRPr lang="en-US" altLang="zh-CN" dirty="0"/>
          </a:p>
          <a:p>
            <a:r>
              <a:rPr lang="zh-CN" altLang="en-US" dirty="0"/>
              <a:t>这个理念是指通过全世界统一的服务、以合理可信的价格、大量持续提供任何时候、任何地方、任何人都可以穿着的服装。</a:t>
            </a:r>
          </a:p>
          <a:p>
            <a:r>
              <a:rPr lang="zh-CN" altLang="en-US" dirty="0"/>
              <a:t>因此他们拥有独特的商品策划、开发和销售体系，从而实现店铺运作低成本化。</a:t>
            </a:r>
          </a:p>
        </p:txBody>
      </p:sp>
      <p:sp>
        <p:nvSpPr>
          <p:cNvPr id="4" name="灯片编号占位符 3"/>
          <p:cNvSpPr>
            <a:spLocks noGrp="1"/>
          </p:cNvSpPr>
          <p:nvPr>
            <p:ph type="sldNum" sz="quarter" idx="5"/>
          </p:nvPr>
        </p:nvSpPr>
        <p:spPr/>
        <p:txBody>
          <a:bodyPr/>
          <a:lstStyle/>
          <a:p>
            <a:fld id="{BABAC6D1-4944-B746-90C9-936B648A436A}" type="slidenum">
              <a:rPr kumimoji="1" lang="zh-TW" altLang="en-US" smtClean="0"/>
              <a:t>94</a:t>
            </a:fld>
            <a:endParaRPr kumimoji="1" lang="zh-TW" altLang="en-US"/>
          </a:p>
        </p:txBody>
      </p:sp>
    </p:spTree>
    <p:extLst>
      <p:ext uri="{BB962C8B-B14F-4D97-AF65-F5344CB8AC3E}">
        <p14:creationId xmlns:p14="http://schemas.microsoft.com/office/powerpoint/2010/main" val="3172378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BAC6D1-4944-B746-90C9-936B648A436A}" type="slidenum">
              <a:rPr kumimoji="1" lang="zh-TW" altLang="en-US" smtClean="0"/>
              <a:t>95</a:t>
            </a:fld>
            <a:endParaRPr kumimoji="1" lang="zh-TW" altLang="en-US"/>
          </a:p>
        </p:txBody>
      </p:sp>
    </p:spTree>
    <p:extLst>
      <p:ext uri="{BB962C8B-B14F-4D97-AF65-F5344CB8AC3E}">
        <p14:creationId xmlns:p14="http://schemas.microsoft.com/office/powerpoint/2010/main" val="3914728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err="1"/>
              <a:t>uni+ate</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102</a:t>
            </a:fld>
            <a:endParaRPr kumimoji="1" lang="zh-TW" altLang="en-US"/>
          </a:p>
        </p:txBody>
      </p:sp>
    </p:spTree>
    <p:extLst>
      <p:ext uri="{BB962C8B-B14F-4D97-AF65-F5344CB8AC3E}">
        <p14:creationId xmlns:p14="http://schemas.microsoft.com/office/powerpoint/2010/main" val="150527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联合的话我们就能站住，分开的话我们就会倒下。</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105</a:t>
            </a:fld>
            <a:endParaRPr kumimoji="1" lang="zh-TW" altLang="en-US"/>
          </a:p>
        </p:txBody>
      </p:sp>
    </p:spTree>
    <p:extLst>
      <p:ext uri="{BB962C8B-B14F-4D97-AF65-F5344CB8AC3E}">
        <p14:creationId xmlns:p14="http://schemas.microsoft.com/office/powerpoint/2010/main" val="485427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106</a:t>
            </a:fld>
            <a:endParaRPr kumimoji="1" lang="zh-TW" altLang="en-US"/>
          </a:p>
        </p:txBody>
      </p:sp>
    </p:spTree>
    <p:extLst>
      <p:ext uri="{BB962C8B-B14F-4D97-AF65-F5344CB8AC3E}">
        <p14:creationId xmlns:p14="http://schemas.microsoft.com/office/powerpoint/2010/main" val="1687529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许多的一在一起，就叫做联合</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110</a:t>
            </a:fld>
            <a:endParaRPr kumimoji="1" lang="zh-TW" altLang="en-US"/>
          </a:p>
        </p:txBody>
      </p:sp>
    </p:spTree>
    <p:extLst>
      <p:ext uri="{BB962C8B-B14F-4D97-AF65-F5344CB8AC3E}">
        <p14:creationId xmlns:p14="http://schemas.microsoft.com/office/powerpoint/2010/main" val="34863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Jud=judge</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6</a:t>
            </a:fld>
            <a:endParaRPr kumimoji="1" lang="zh-TW" altLang="en-US"/>
          </a:p>
        </p:txBody>
      </p:sp>
    </p:spTree>
    <p:extLst>
      <p:ext uri="{BB962C8B-B14F-4D97-AF65-F5344CB8AC3E}">
        <p14:creationId xmlns:p14="http://schemas.microsoft.com/office/powerpoint/2010/main" val="2139568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111</a:t>
            </a:fld>
            <a:endParaRPr kumimoji="1" lang="zh-TW" altLang="en-US"/>
          </a:p>
        </p:txBody>
      </p:sp>
    </p:spTree>
    <p:extLst>
      <p:ext uri="{BB962C8B-B14F-4D97-AF65-F5344CB8AC3E}">
        <p14:creationId xmlns:p14="http://schemas.microsoft.com/office/powerpoint/2010/main" val="16626052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宇宙是包含一切事物的；</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129</a:t>
            </a:fld>
            <a:endParaRPr kumimoji="1" lang="zh-TW" altLang="en-US"/>
          </a:p>
        </p:txBody>
      </p:sp>
    </p:spTree>
    <p:extLst>
      <p:ext uri="{BB962C8B-B14F-4D97-AF65-F5344CB8AC3E}">
        <p14:creationId xmlns:p14="http://schemas.microsoft.com/office/powerpoint/2010/main" val="1444649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a:t>
            </a:r>
            <a:r>
              <a:rPr kumimoji="1" lang="en-US" altLang="zh-TW" dirty="0"/>
              <a:t>8</a:t>
            </a:r>
            <a:r>
              <a:rPr kumimoji="1" lang="zh-TW" altLang="en-US" dirty="0"/>
              <a:t>）</a:t>
            </a:r>
            <a:r>
              <a:rPr kumimoji="1" lang="en-US" altLang="zh-TW" dirty="0"/>
              <a:t>9</a:t>
            </a:r>
            <a:r>
              <a:rPr kumimoji="1" lang="zh-CN" altLang="en-US" dirty="0"/>
              <a:t>放到重要的</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132</a:t>
            </a:fld>
            <a:endParaRPr kumimoji="1" lang="zh-TW" altLang="en-US"/>
          </a:p>
        </p:txBody>
      </p:sp>
    </p:spTree>
    <p:extLst>
      <p:ext uri="{BB962C8B-B14F-4D97-AF65-F5344CB8AC3E}">
        <p14:creationId xmlns:p14="http://schemas.microsoft.com/office/powerpoint/2010/main" val="1055732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毛姆：</a:t>
            </a:r>
            <a:r>
              <a:rPr kumimoji="1" lang="en-US" altLang="zh-CN" dirty="0"/>
              <a:t>Money</a:t>
            </a:r>
            <a:r>
              <a:rPr kumimoji="1" lang="zh-CN" altLang="en-US" dirty="0"/>
              <a:t> </a:t>
            </a:r>
            <a:r>
              <a:rPr kumimoji="1" lang="en-US" altLang="zh-CN" dirty="0"/>
              <a:t>is like a sixth sense without</a:t>
            </a:r>
            <a:r>
              <a:rPr kumimoji="1" lang="en-US" altLang="zh-CN" baseline="0" dirty="0"/>
              <a:t> which you cannot make a complete use of the other five.</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134</a:t>
            </a:fld>
            <a:endParaRPr kumimoji="1" lang="zh-TW" altLang="en-US"/>
          </a:p>
        </p:txBody>
      </p:sp>
    </p:spTree>
    <p:extLst>
      <p:ext uri="{BB962C8B-B14F-4D97-AF65-F5344CB8AC3E}">
        <p14:creationId xmlns:p14="http://schemas.microsoft.com/office/powerpoint/2010/main" val="1197790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137</a:t>
            </a:fld>
            <a:endParaRPr kumimoji="1" lang="zh-TW" altLang="en-US"/>
          </a:p>
        </p:txBody>
      </p:sp>
    </p:spTree>
    <p:extLst>
      <p:ext uri="{BB962C8B-B14F-4D97-AF65-F5344CB8AC3E}">
        <p14:creationId xmlns:p14="http://schemas.microsoft.com/office/powerpoint/2010/main" val="1002148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138</a:t>
            </a:fld>
            <a:endParaRPr kumimoji="1" lang="zh-TW" altLang="en-US"/>
          </a:p>
        </p:txBody>
      </p:sp>
    </p:spTree>
    <p:extLst>
      <p:ext uri="{BB962C8B-B14F-4D97-AF65-F5344CB8AC3E}">
        <p14:creationId xmlns:p14="http://schemas.microsoft.com/office/powerpoint/2010/main" val="5862555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139</a:t>
            </a:fld>
            <a:endParaRPr kumimoji="1" lang="zh-TW" altLang="en-US"/>
          </a:p>
        </p:txBody>
      </p:sp>
    </p:spTree>
    <p:extLst>
      <p:ext uri="{BB962C8B-B14F-4D97-AF65-F5344CB8AC3E}">
        <p14:creationId xmlns:p14="http://schemas.microsoft.com/office/powerpoint/2010/main" val="2672461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140</a:t>
            </a:fld>
            <a:endParaRPr kumimoji="1" lang="zh-TW" altLang="en-US"/>
          </a:p>
        </p:txBody>
      </p:sp>
    </p:spTree>
    <p:extLst>
      <p:ext uri="{BB962C8B-B14F-4D97-AF65-F5344CB8AC3E}">
        <p14:creationId xmlns:p14="http://schemas.microsoft.com/office/powerpoint/2010/main" val="1442142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141</a:t>
            </a:fld>
            <a:endParaRPr kumimoji="1" lang="zh-TW" altLang="en-US"/>
          </a:p>
        </p:txBody>
      </p:sp>
    </p:spTree>
    <p:extLst>
      <p:ext uri="{BB962C8B-B14F-4D97-AF65-F5344CB8AC3E}">
        <p14:creationId xmlns:p14="http://schemas.microsoft.com/office/powerpoint/2010/main" val="433003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142</a:t>
            </a:fld>
            <a:endParaRPr kumimoji="1" lang="zh-TW" altLang="en-US"/>
          </a:p>
        </p:txBody>
      </p:sp>
    </p:spTree>
    <p:extLst>
      <p:ext uri="{BB962C8B-B14F-4D97-AF65-F5344CB8AC3E}">
        <p14:creationId xmlns:p14="http://schemas.microsoft.com/office/powerpoint/2010/main" val="514450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单词如果比较短，比较符合人性，就是美式。</a:t>
            </a:r>
            <a:r>
              <a:rPr kumimoji="1" lang="en-US" altLang="zh-CN" dirty="0"/>
              <a:t>Color</a:t>
            </a:r>
            <a:r>
              <a:rPr kumimoji="1" lang="zh-CN" altLang="en-US" dirty="0"/>
              <a:t>、</a:t>
            </a:r>
            <a:r>
              <a:rPr kumimoji="1" lang="en-US" altLang="zh-CN" dirty="0" err="1"/>
              <a:t>colour</a:t>
            </a:r>
            <a:r>
              <a:rPr kumimoji="1" lang="zh-CN" altLang="en-US" dirty="0"/>
              <a:t>；</a:t>
            </a:r>
            <a:r>
              <a:rPr kumimoji="1" lang="en-US" altLang="zh-CN" dirty="0"/>
              <a:t>center</a:t>
            </a:r>
            <a:r>
              <a:rPr kumimoji="1" lang="zh-CN" altLang="en-US" dirty="0"/>
              <a:t>、</a:t>
            </a:r>
            <a:r>
              <a:rPr kumimoji="1" lang="en-US" altLang="zh-CN" dirty="0" err="1"/>
              <a:t>centre</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8</a:t>
            </a:fld>
            <a:endParaRPr kumimoji="1" lang="zh-TW" altLang="en-US"/>
          </a:p>
        </p:txBody>
      </p:sp>
    </p:spTree>
    <p:extLst>
      <p:ext uri="{BB962C8B-B14F-4D97-AF65-F5344CB8AC3E}">
        <p14:creationId xmlns:p14="http://schemas.microsoft.com/office/powerpoint/2010/main" val="15228310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143</a:t>
            </a:fld>
            <a:endParaRPr kumimoji="1" lang="zh-TW" altLang="en-US"/>
          </a:p>
        </p:txBody>
      </p:sp>
    </p:spTree>
    <p:extLst>
      <p:ext uri="{BB962C8B-B14F-4D97-AF65-F5344CB8AC3E}">
        <p14:creationId xmlns:p14="http://schemas.microsoft.com/office/powerpoint/2010/main" val="1891310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144</a:t>
            </a:fld>
            <a:endParaRPr kumimoji="1" lang="zh-TW" altLang="en-US"/>
          </a:p>
        </p:txBody>
      </p:sp>
    </p:spTree>
    <p:extLst>
      <p:ext uri="{BB962C8B-B14F-4D97-AF65-F5344CB8AC3E}">
        <p14:creationId xmlns:p14="http://schemas.microsoft.com/office/powerpoint/2010/main" val="567750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145</a:t>
            </a:fld>
            <a:endParaRPr kumimoji="1" lang="zh-TW" altLang="en-US"/>
          </a:p>
        </p:txBody>
      </p:sp>
    </p:spTree>
    <p:extLst>
      <p:ext uri="{BB962C8B-B14F-4D97-AF65-F5344CB8AC3E}">
        <p14:creationId xmlns:p14="http://schemas.microsoft.com/office/powerpoint/2010/main" val="1214681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146</a:t>
            </a:fld>
            <a:endParaRPr kumimoji="1" lang="zh-TW" altLang="en-US"/>
          </a:p>
        </p:txBody>
      </p:sp>
    </p:spTree>
    <p:extLst>
      <p:ext uri="{BB962C8B-B14F-4D97-AF65-F5344CB8AC3E}">
        <p14:creationId xmlns:p14="http://schemas.microsoft.com/office/powerpoint/2010/main" val="4904978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147</a:t>
            </a:fld>
            <a:endParaRPr kumimoji="1" lang="zh-TW" altLang="en-US"/>
          </a:p>
        </p:txBody>
      </p:sp>
    </p:spTree>
    <p:extLst>
      <p:ext uri="{BB962C8B-B14F-4D97-AF65-F5344CB8AC3E}">
        <p14:creationId xmlns:p14="http://schemas.microsoft.com/office/powerpoint/2010/main" val="3111203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148</a:t>
            </a:fld>
            <a:endParaRPr kumimoji="1" lang="zh-TW" altLang="en-US"/>
          </a:p>
        </p:txBody>
      </p:sp>
    </p:spTree>
    <p:extLst>
      <p:ext uri="{BB962C8B-B14F-4D97-AF65-F5344CB8AC3E}">
        <p14:creationId xmlns:p14="http://schemas.microsoft.com/office/powerpoint/2010/main" val="12470934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149</a:t>
            </a:fld>
            <a:endParaRPr kumimoji="1" lang="zh-TW" altLang="en-US"/>
          </a:p>
        </p:txBody>
      </p:sp>
    </p:spTree>
    <p:extLst>
      <p:ext uri="{BB962C8B-B14F-4D97-AF65-F5344CB8AC3E}">
        <p14:creationId xmlns:p14="http://schemas.microsoft.com/office/powerpoint/2010/main" val="5007236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150</a:t>
            </a:fld>
            <a:endParaRPr kumimoji="1" lang="zh-TW" altLang="en-US"/>
          </a:p>
        </p:txBody>
      </p:sp>
    </p:spTree>
    <p:extLst>
      <p:ext uri="{BB962C8B-B14F-4D97-AF65-F5344CB8AC3E}">
        <p14:creationId xmlns:p14="http://schemas.microsoft.com/office/powerpoint/2010/main" val="3924820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151</a:t>
            </a:fld>
            <a:endParaRPr kumimoji="1" lang="zh-TW" altLang="en-US"/>
          </a:p>
        </p:txBody>
      </p:sp>
    </p:spTree>
    <p:extLst>
      <p:ext uri="{BB962C8B-B14F-4D97-AF65-F5344CB8AC3E}">
        <p14:creationId xmlns:p14="http://schemas.microsoft.com/office/powerpoint/2010/main" val="9725670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152</a:t>
            </a:fld>
            <a:endParaRPr kumimoji="1" lang="zh-TW" altLang="en-US"/>
          </a:p>
        </p:txBody>
      </p:sp>
    </p:spTree>
    <p:extLst>
      <p:ext uri="{BB962C8B-B14F-4D97-AF65-F5344CB8AC3E}">
        <p14:creationId xmlns:p14="http://schemas.microsoft.com/office/powerpoint/2010/main" val="2088508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10</a:t>
            </a:fld>
            <a:endParaRPr kumimoji="1" lang="zh-TW" altLang="en-US"/>
          </a:p>
        </p:txBody>
      </p:sp>
    </p:spTree>
    <p:extLst>
      <p:ext uri="{BB962C8B-B14F-4D97-AF65-F5344CB8AC3E}">
        <p14:creationId xmlns:p14="http://schemas.microsoft.com/office/powerpoint/2010/main" val="11950252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153</a:t>
            </a:fld>
            <a:endParaRPr kumimoji="1" lang="zh-TW" altLang="en-US"/>
          </a:p>
        </p:txBody>
      </p:sp>
    </p:spTree>
    <p:extLst>
      <p:ext uri="{BB962C8B-B14F-4D97-AF65-F5344CB8AC3E}">
        <p14:creationId xmlns:p14="http://schemas.microsoft.com/office/powerpoint/2010/main" val="3497183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154</a:t>
            </a:fld>
            <a:endParaRPr kumimoji="1" lang="zh-TW" altLang="en-US"/>
          </a:p>
        </p:txBody>
      </p:sp>
    </p:spTree>
    <p:extLst>
      <p:ext uri="{BB962C8B-B14F-4D97-AF65-F5344CB8AC3E}">
        <p14:creationId xmlns:p14="http://schemas.microsoft.com/office/powerpoint/2010/main" val="12334903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155</a:t>
            </a:fld>
            <a:endParaRPr kumimoji="1" lang="zh-TW" altLang="en-US"/>
          </a:p>
        </p:txBody>
      </p:sp>
    </p:spTree>
    <p:extLst>
      <p:ext uri="{BB962C8B-B14F-4D97-AF65-F5344CB8AC3E}">
        <p14:creationId xmlns:p14="http://schemas.microsoft.com/office/powerpoint/2010/main" val="1509688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156</a:t>
            </a:fld>
            <a:endParaRPr kumimoji="1" lang="zh-TW" altLang="en-US"/>
          </a:p>
        </p:txBody>
      </p:sp>
    </p:spTree>
    <p:extLst>
      <p:ext uri="{BB962C8B-B14F-4D97-AF65-F5344CB8AC3E}">
        <p14:creationId xmlns:p14="http://schemas.microsoft.com/office/powerpoint/2010/main" val="5695263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157</a:t>
            </a:fld>
            <a:endParaRPr kumimoji="1" lang="zh-TW" altLang="en-US"/>
          </a:p>
        </p:txBody>
      </p:sp>
    </p:spTree>
    <p:extLst>
      <p:ext uri="{BB962C8B-B14F-4D97-AF65-F5344CB8AC3E}">
        <p14:creationId xmlns:p14="http://schemas.microsoft.com/office/powerpoint/2010/main" val="5628169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Patriotic</a:t>
            </a:r>
            <a:r>
              <a:rPr kumimoji="1" lang="zh-CN" altLang="en-US" dirty="0"/>
              <a:t> </a:t>
            </a:r>
            <a:r>
              <a:rPr kumimoji="1" lang="en-US" altLang="zh-CN" dirty="0"/>
              <a:t>sentiment</a:t>
            </a:r>
            <a:r>
              <a:rPr kumimoji="1" lang="zh-CN" altLang="en-US" dirty="0"/>
              <a:t>爱国情感</a:t>
            </a:r>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158</a:t>
            </a:fld>
            <a:endParaRPr kumimoji="1" lang="zh-TW" altLang="en-US"/>
          </a:p>
        </p:txBody>
      </p:sp>
    </p:spTree>
    <p:extLst>
      <p:ext uri="{BB962C8B-B14F-4D97-AF65-F5344CB8AC3E}">
        <p14:creationId xmlns:p14="http://schemas.microsoft.com/office/powerpoint/2010/main" val="13994795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159</a:t>
            </a:fld>
            <a:endParaRPr kumimoji="1" lang="zh-TW" altLang="en-US"/>
          </a:p>
        </p:txBody>
      </p:sp>
    </p:spTree>
    <p:extLst>
      <p:ext uri="{BB962C8B-B14F-4D97-AF65-F5344CB8AC3E}">
        <p14:creationId xmlns:p14="http://schemas.microsoft.com/office/powerpoint/2010/main" val="118311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160</a:t>
            </a:fld>
            <a:endParaRPr kumimoji="1" lang="zh-TW" altLang="en-US"/>
          </a:p>
        </p:txBody>
      </p:sp>
    </p:spTree>
    <p:extLst>
      <p:ext uri="{BB962C8B-B14F-4D97-AF65-F5344CB8AC3E}">
        <p14:creationId xmlns:p14="http://schemas.microsoft.com/office/powerpoint/2010/main" val="5944683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161</a:t>
            </a:fld>
            <a:endParaRPr kumimoji="1" lang="zh-TW" altLang="en-US"/>
          </a:p>
        </p:txBody>
      </p:sp>
    </p:spTree>
    <p:extLst>
      <p:ext uri="{BB962C8B-B14F-4D97-AF65-F5344CB8AC3E}">
        <p14:creationId xmlns:p14="http://schemas.microsoft.com/office/powerpoint/2010/main" val="20601950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随着爱国情感与日俱增</a:t>
            </a:r>
            <a:r>
              <a:rPr kumimoji="1" lang="en-US" altLang="zh-CN" dirty="0"/>
              <a:t>……</a:t>
            </a:r>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162</a:t>
            </a:fld>
            <a:endParaRPr kumimoji="1" lang="zh-TW" altLang="en-US"/>
          </a:p>
        </p:txBody>
      </p:sp>
    </p:spTree>
    <p:extLst>
      <p:ext uri="{BB962C8B-B14F-4D97-AF65-F5344CB8AC3E}">
        <p14:creationId xmlns:p14="http://schemas.microsoft.com/office/powerpoint/2010/main" val="2021349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Just=</a:t>
            </a:r>
            <a:r>
              <a:rPr kumimoji="1" lang="en-US" altLang="zh-CN" dirty="0" err="1"/>
              <a:t>jur</a:t>
            </a:r>
            <a:r>
              <a:rPr kumimoji="1" lang="zh-CN" altLang="en-US" dirty="0"/>
              <a:t>法律</a:t>
            </a:r>
            <a:r>
              <a:rPr kumimoji="1" lang="en-US" altLang="zh-CN" dirty="0"/>
              <a:t>/</a:t>
            </a:r>
            <a:r>
              <a:rPr kumimoji="1" lang="zh-CN" altLang="en-US" dirty="0"/>
              <a:t>公正</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24</a:t>
            </a:fld>
            <a:endParaRPr kumimoji="1" lang="zh-TW" altLang="en-US"/>
          </a:p>
        </p:txBody>
      </p:sp>
    </p:spTree>
    <p:extLst>
      <p:ext uri="{BB962C8B-B14F-4D97-AF65-F5344CB8AC3E}">
        <p14:creationId xmlns:p14="http://schemas.microsoft.com/office/powerpoint/2010/main" val="407532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163</a:t>
            </a:fld>
            <a:endParaRPr kumimoji="1" lang="zh-TW" altLang="en-US"/>
          </a:p>
        </p:txBody>
      </p:sp>
    </p:spTree>
    <p:extLst>
      <p:ext uri="{BB962C8B-B14F-4D97-AF65-F5344CB8AC3E}">
        <p14:creationId xmlns:p14="http://schemas.microsoft.com/office/powerpoint/2010/main" val="14626256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164</a:t>
            </a:fld>
            <a:endParaRPr kumimoji="1" lang="zh-TW" altLang="en-US"/>
          </a:p>
        </p:txBody>
      </p:sp>
    </p:spTree>
    <p:extLst>
      <p:ext uri="{BB962C8B-B14F-4D97-AF65-F5344CB8AC3E}">
        <p14:creationId xmlns:p14="http://schemas.microsoft.com/office/powerpoint/2010/main" val="7685279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165</a:t>
            </a:fld>
            <a:endParaRPr kumimoji="1" lang="zh-TW" altLang="en-US"/>
          </a:p>
        </p:txBody>
      </p:sp>
    </p:spTree>
    <p:extLst>
      <p:ext uri="{BB962C8B-B14F-4D97-AF65-F5344CB8AC3E}">
        <p14:creationId xmlns:p14="http://schemas.microsoft.com/office/powerpoint/2010/main" val="1370421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166</a:t>
            </a:fld>
            <a:endParaRPr kumimoji="1" lang="zh-TW" altLang="en-US"/>
          </a:p>
        </p:txBody>
      </p:sp>
    </p:spTree>
    <p:extLst>
      <p:ext uri="{BB962C8B-B14F-4D97-AF65-F5344CB8AC3E}">
        <p14:creationId xmlns:p14="http://schemas.microsoft.com/office/powerpoint/2010/main" val="650868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167</a:t>
            </a:fld>
            <a:endParaRPr kumimoji="1" lang="zh-TW" altLang="en-US"/>
          </a:p>
        </p:txBody>
      </p:sp>
    </p:spTree>
    <p:extLst>
      <p:ext uri="{BB962C8B-B14F-4D97-AF65-F5344CB8AC3E}">
        <p14:creationId xmlns:p14="http://schemas.microsoft.com/office/powerpoint/2010/main" val="5567842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168</a:t>
            </a:fld>
            <a:endParaRPr kumimoji="1" lang="zh-TW" altLang="en-US"/>
          </a:p>
        </p:txBody>
      </p:sp>
    </p:spTree>
    <p:extLst>
      <p:ext uri="{BB962C8B-B14F-4D97-AF65-F5344CB8AC3E}">
        <p14:creationId xmlns:p14="http://schemas.microsoft.com/office/powerpoint/2010/main" val="4697271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169</a:t>
            </a:fld>
            <a:endParaRPr kumimoji="1" lang="zh-TW" altLang="en-US"/>
          </a:p>
        </p:txBody>
      </p:sp>
    </p:spTree>
    <p:extLst>
      <p:ext uri="{BB962C8B-B14F-4D97-AF65-F5344CB8AC3E}">
        <p14:creationId xmlns:p14="http://schemas.microsoft.com/office/powerpoint/2010/main" val="2246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170</a:t>
            </a:fld>
            <a:endParaRPr kumimoji="1" lang="zh-TW" altLang="en-US"/>
          </a:p>
        </p:txBody>
      </p:sp>
    </p:spTree>
    <p:extLst>
      <p:ext uri="{BB962C8B-B14F-4D97-AF65-F5344CB8AC3E}">
        <p14:creationId xmlns:p14="http://schemas.microsoft.com/office/powerpoint/2010/main" val="3867005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171</a:t>
            </a:fld>
            <a:endParaRPr kumimoji="1" lang="zh-TW" altLang="en-US"/>
          </a:p>
        </p:txBody>
      </p:sp>
    </p:spTree>
    <p:extLst>
      <p:ext uri="{BB962C8B-B14F-4D97-AF65-F5344CB8AC3E}">
        <p14:creationId xmlns:p14="http://schemas.microsoft.com/office/powerpoint/2010/main" val="7184614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172</a:t>
            </a:fld>
            <a:endParaRPr kumimoji="1" lang="zh-TW" altLang="en-US"/>
          </a:p>
        </p:txBody>
      </p:sp>
    </p:spTree>
    <p:extLst>
      <p:ext uri="{BB962C8B-B14F-4D97-AF65-F5344CB8AC3E}">
        <p14:creationId xmlns:p14="http://schemas.microsoft.com/office/powerpoint/2010/main" val="61756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加强得刚刚好，让表走的刚刚好，需要调整。</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27</a:t>
            </a:fld>
            <a:endParaRPr kumimoji="1" lang="zh-TW" altLang="en-US"/>
          </a:p>
        </p:txBody>
      </p:sp>
    </p:spTree>
    <p:extLst>
      <p:ext uri="{BB962C8B-B14F-4D97-AF65-F5344CB8AC3E}">
        <p14:creationId xmlns:p14="http://schemas.microsoft.com/office/powerpoint/2010/main" val="9669841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essence</a:t>
            </a:r>
            <a:r>
              <a:rPr kumimoji="1" lang="zh-CN" altLang="en-US" dirty="0"/>
              <a:t>和</a:t>
            </a:r>
            <a:r>
              <a:rPr kumimoji="1" lang="en-US" altLang="zh-CN" dirty="0"/>
              <a:t>essential</a:t>
            </a:r>
            <a:r>
              <a:rPr kumimoji="1" lang="zh-CN" altLang="en-US" dirty="0"/>
              <a:t>不是</a:t>
            </a:r>
            <a:r>
              <a:rPr kumimoji="1" lang="en-US" altLang="zh-CN" dirty="0" err="1"/>
              <a:t>sens</a:t>
            </a:r>
            <a:r>
              <a:rPr kumimoji="1" lang="zh-CN" altLang="en-US" dirty="0"/>
              <a:t>的词根，但是长得像，所以放在一起。</a:t>
            </a:r>
            <a:r>
              <a:rPr kumimoji="1" lang="en-US" altLang="zh-CN" dirty="0" err="1"/>
              <a:t>Ess</a:t>
            </a:r>
            <a:r>
              <a:rPr kumimoji="1" lang="zh-CN" altLang="en-US" dirty="0"/>
              <a:t>词根是存在，哲学上将一个事务的本质就是它的存在，所以引申为本质，进一步引申为精髓、精华</a:t>
            </a:r>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173</a:t>
            </a:fld>
            <a:endParaRPr kumimoji="1" lang="zh-TW" altLang="en-US"/>
          </a:p>
        </p:txBody>
      </p:sp>
    </p:spTree>
    <p:extLst>
      <p:ext uri="{BB962C8B-B14F-4D97-AF65-F5344CB8AC3E}">
        <p14:creationId xmlns:p14="http://schemas.microsoft.com/office/powerpoint/2010/main" val="6242004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174</a:t>
            </a:fld>
            <a:endParaRPr kumimoji="1" lang="zh-TW" altLang="en-US"/>
          </a:p>
        </p:txBody>
      </p:sp>
    </p:spTree>
    <p:extLst>
      <p:ext uri="{BB962C8B-B14F-4D97-AF65-F5344CB8AC3E}">
        <p14:creationId xmlns:p14="http://schemas.microsoft.com/office/powerpoint/2010/main" val="20918200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175</a:t>
            </a:fld>
            <a:endParaRPr kumimoji="1" lang="zh-TW" altLang="en-US"/>
          </a:p>
        </p:txBody>
      </p:sp>
    </p:spTree>
    <p:extLst>
      <p:ext uri="{BB962C8B-B14F-4D97-AF65-F5344CB8AC3E}">
        <p14:creationId xmlns:p14="http://schemas.microsoft.com/office/powerpoint/2010/main" val="17323102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176</a:t>
            </a:fld>
            <a:endParaRPr kumimoji="1" lang="zh-TW" altLang="en-US"/>
          </a:p>
        </p:txBody>
      </p:sp>
    </p:spTree>
    <p:extLst>
      <p:ext uri="{BB962C8B-B14F-4D97-AF65-F5344CB8AC3E}">
        <p14:creationId xmlns:p14="http://schemas.microsoft.com/office/powerpoint/2010/main" val="14810518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DBF69A61-6DCE-B64D-9499-43CBA2D2A1E7}" type="slidenum">
              <a:rPr kumimoji="1" lang="zh-TW" altLang="en-US" smtClean="0"/>
              <a:t>177</a:t>
            </a:fld>
            <a:endParaRPr kumimoji="1" lang="zh-TW" altLang="en-US"/>
          </a:p>
        </p:txBody>
      </p:sp>
    </p:spTree>
    <p:extLst>
      <p:ext uri="{BB962C8B-B14F-4D97-AF65-F5344CB8AC3E}">
        <p14:creationId xmlns:p14="http://schemas.microsoft.com/office/powerpoint/2010/main" val="17503955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Necessary</a:t>
            </a:r>
          </a:p>
          <a:p>
            <a:r>
              <a:rPr kumimoji="1" lang="en-US" altLang="zh-TW" dirty="0"/>
              <a:t>No</a:t>
            </a:r>
            <a:r>
              <a:rPr kumimoji="1" lang="en-US" altLang="zh-TW" baseline="0" dirty="0"/>
              <a:t> </a:t>
            </a:r>
            <a:r>
              <a:rPr kumimoji="1" lang="en-US" altLang="zh-TW" baseline="0" dirty="0" err="1"/>
              <a:t>cess</a:t>
            </a:r>
            <a:endParaRPr kumimoji="1" lang="en-US" altLang="zh-TW" baseline="0" dirty="0"/>
          </a:p>
          <a:p>
            <a:r>
              <a:rPr kumimoji="1" lang="zh-CN" altLang="en-US" baseline="0" dirty="0"/>
              <a:t>不能走的；对于一个集体而言，某个人是不能走的，这个人是必要的。</a:t>
            </a:r>
            <a:endParaRPr kumimoji="1" lang="en-US" altLang="zh-CN" baseline="0" dirty="0"/>
          </a:p>
          <a:p>
            <a:r>
              <a:rPr kumimoji="1" lang="en-US" altLang="zh-CN" baseline="0" dirty="0"/>
              <a:t>2—6</a:t>
            </a:r>
            <a:endParaRPr kumimoji="1" lang="en-US" altLang="zh-TW" baseline="0"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180</a:t>
            </a:fld>
            <a:endParaRPr kumimoji="1" lang="zh-TW" altLang="en-US"/>
          </a:p>
        </p:txBody>
      </p:sp>
    </p:spTree>
    <p:extLst>
      <p:ext uri="{BB962C8B-B14F-4D97-AF65-F5344CB8AC3E}">
        <p14:creationId xmlns:p14="http://schemas.microsoft.com/office/powerpoint/2010/main" val="17814944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successive</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governments</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继任政府</a:t>
            </a:r>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201</a:t>
            </a:fld>
            <a:endParaRPr kumimoji="1" lang="zh-TW" altLang="en-US"/>
          </a:p>
        </p:txBody>
      </p:sp>
    </p:spTree>
    <p:extLst>
      <p:ext uri="{BB962C8B-B14F-4D97-AF65-F5344CB8AC3E}">
        <p14:creationId xmlns:p14="http://schemas.microsoft.com/office/powerpoint/2010/main" val="6049306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233</a:t>
            </a:fld>
            <a:endParaRPr kumimoji="1" lang="zh-TW" altLang="en-US"/>
          </a:p>
        </p:txBody>
      </p:sp>
    </p:spTree>
    <p:extLst>
      <p:ext uri="{BB962C8B-B14F-4D97-AF65-F5344CB8AC3E}">
        <p14:creationId xmlns:p14="http://schemas.microsoft.com/office/powerpoint/2010/main" val="21174505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A person</a:t>
            </a:r>
            <a:r>
              <a:rPr kumimoji="1" lang="en-US" altLang="zh-CN" baseline="0" dirty="0"/>
              <a:t> who did a job before </a:t>
            </a:r>
            <a:r>
              <a:rPr kumimoji="1" lang="en-US" altLang="zh-CN" baseline="0" dirty="0" err="1"/>
              <a:t>sb</a:t>
            </a:r>
            <a:r>
              <a:rPr kumimoji="1" lang="en-US" altLang="zh-CN" baseline="0" dirty="0"/>
              <a:t> else</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234</a:t>
            </a:fld>
            <a:endParaRPr kumimoji="1" lang="zh-TW" altLang="en-US"/>
          </a:p>
        </p:txBody>
      </p:sp>
    </p:spTree>
    <p:extLst>
      <p:ext uri="{BB962C8B-B14F-4D97-AF65-F5344CB8AC3E}">
        <p14:creationId xmlns:p14="http://schemas.microsoft.com/office/powerpoint/2010/main" val="20406189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Mot</a:t>
            </a:r>
            <a:r>
              <a:rPr kumimoji="1" lang="zh-CN" altLang="en-US" dirty="0"/>
              <a:t>移动；</a:t>
            </a:r>
            <a:r>
              <a:rPr kumimoji="1" lang="en-US" altLang="zh-CN" dirty="0"/>
              <a:t>or</a:t>
            </a:r>
            <a:r>
              <a:rPr kumimoji="1" lang="zh-CN" altLang="en-US" dirty="0"/>
              <a:t>人或物，这里是物；让车动起来的东西就是发动机。</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260</a:t>
            </a:fld>
            <a:endParaRPr kumimoji="1" lang="zh-TW" altLang="en-US"/>
          </a:p>
        </p:txBody>
      </p:sp>
    </p:spTree>
    <p:extLst>
      <p:ext uri="{BB962C8B-B14F-4D97-AF65-F5344CB8AC3E}">
        <p14:creationId xmlns:p14="http://schemas.microsoft.com/office/powerpoint/2010/main" val="133453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Just/</a:t>
            </a:r>
            <a:r>
              <a:rPr kumimoji="1" lang="en-US" altLang="zh-CN" dirty="0" err="1"/>
              <a:t>jur</a:t>
            </a:r>
            <a:r>
              <a:rPr kumimoji="1" lang="zh-CN" altLang="en-US" dirty="0"/>
              <a:t> 法律</a:t>
            </a:r>
            <a:r>
              <a:rPr kumimoji="1" lang="en-US" altLang="zh-CN" dirty="0"/>
              <a:t>/</a:t>
            </a:r>
            <a:r>
              <a:rPr kumimoji="1" lang="zh-CN" altLang="en-US" dirty="0"/>
              <a:t>公正 法官是维护正义的人</a:t>
            </a:r>
            <a:endParaRPr kumimoji="1" lang="zh-TW" altLang="en-US" dirty="0"/>
          </a:p>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32</a:t>
            </a:fld>
            <a:endParaRPr kumimoji="1" lang="zh-TW" altLang="en-US"/>
          </a:p>
        </p:txBody>
      </p:sp>
    </p:spTree>
    <p:extLst>
      <p:ext uri="{BB962C8B-B14F-4D97-AF65-F5344CB8AC3E}">
        <p14:creationId xmlns:p14="http://schemas.microsoft.com/office/powerpoint/2010/main" val="2502975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262</a:t>
            </a:fld>
            <a:endParaRPr kumimoji="1" lang="zh-TW" altLang="en-US"/>
          </a:p>
        </p:txBody>
      </p:sp>
    </p:spTree>
    <p:extLst>
      <p:ext uri="{BB962C8B-B14F-4D97-AF65-F5344CB8AC3E}">
        <p14:creationId xmlns:p14="http://schemas.microsoft.com/office/powerpoint/2010/main" val="19031357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265</a:t>
            </a:fld>
            <a:endParaRPr kumimoji="1" lang="zh-TW" altLang="en-US"/>
          </a:p>
        </p:txBody>
      </p:sp>
    </p:spTree>
    <p:extLst>
      <p:ext uri="{BB962C8B-B14F-4D97-AF65-F5344CB8AC3E}">
        <p14:creationId xmlns:p14="http://schemas.microsoft.com/office/powerpoint/2010/main" val="84361275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266</a:t>
            </a:fld>
            <a:endParaRPr kumimoji="1" lang="zh-TW" altLang="en-US"/>
          </a:p>
        </p:txBody>
      </p:sp>
    </p:spTree>
    <p:extLst>
      <p:ext uri="{BB962C8B-B14F-4D97-AF65-F5344CB8AC3E}">
        <p14:creationId xmlns:p14="http://schemas.microsoft.com/office/powerpoint/2010/main" val="16569726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要适应这个流动人口的新世界，移民之争的双方都需要有新的态度。</a:t>
            </a:r>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267</a:t>
            </a:fld>
            <a:endParaRPr kumimoji="1" lang="zh-TW" altLang="en-US"/>
          </a:p>
        </p:txBody>
      </p:sp>
    </p:spTree>
    <p:extLst>
      <p:ext uri="{BB962C8B-B14F-4D97-AF65-F5344CB8AC3E}">
        <p14:creationId xmlns:p14="http://schemas.microsoft.com/office/powerpoint/2010/main" val="19032771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向外涌动的是感情</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268</a:t>
            </a:fld>
            <a:endParaRPr kumimoji="1" lang="zh-TW" altLang="en-US"/>
          </a:p>
        </p:txBody>
      </p:sp>
    </p:spTree>
    <p:extLst>
      <p:ext uri="{BB962C8B-B14F-4D97-AF65-F5344CB8AC3E}">
        <p14:creationId xmlns:p14="http://schemas.microsoft.com/office/powerpoint/2010/main" val="3547320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269</a:t>
            </a:fld>
            <a:endParaRPr kumimoji="1" lang="zh-TW" altLang="en-US"/>
          </a:p>
        </p:txBody>
      </p:sp>
    </p:spTree>
    <p:extLst>
      <p:ext uri="{BB962C8B-B14F-4D97-AF65-F5344CB8AC3E}">
        <p14:creationId xmlns:p14="http://schemas.microsoft.com/office/powerpoint/2010/main" val="39060333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让教育的发展向前动，就是促进教育的发展。</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271</a:t>
            </a:fld>
            <a:endParaRPr kumimoji="1" lang="zh-TW" altLang="en-US"/>
          </a:p>
        </p:txBody>
      </p:sp>
    </p:spTree>
    <p:extLst>
      <p:ext uri="{BB962C8B-B14F-4D97-AF65-F5344CB8AC3E}">
        <p14:creationId xmlns:p14="http://schemas.microsoft.com/office/powerpoint/2010/main" val="13125063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273</a:t>
            </a:fld>
            <a:endParaRPr kumimoji="1" lang="zh-TW" altLang="en-US"/>
          </a:p>
        </p:txBody>
      </p:sp>
    </p:spTree>
    <p:extLst>
      <p:ext uri="{BB962C8B-B14F-4D97-AF65-F5344CB8AC3E}">
        <p14:creationId xmlns:p14="http://schemas.microsoft.com/office/powerpoint/2010/main" val="15730818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278</a:t>
            </a:fld>
            <a:endParaRPr kumimoji="1" lang="zh-TW" altLang="en-US"/>
          </a:p>
        </p:txBody>
      </p:sp>
    </p:spTree>
    <p:extLst>
      <p:ext uri="{BB962C8B-B14F-4D97-AF65-F5344CB8AC3E}">
        <p14:creationId xmlns:p14="http://schemas.microsoft.com/office/powerpoint/2010/main" val="11162814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让你行动的东西，是动机；让罪犯产生犯罪行动的东西</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279</a:t>
            </a:fld>
            <a:endParaRPr kumimoji="1" lang="zh-TW" altLang="en-US"/>
          </a:p>
        </p:txBody>
      </p:sp>
    </p:spTree>
    <p:extLst>
      <p:ext uri="{BB962C8B-B14F-4D97-AF65-F5344CB8AC3E}">
        <p14:creationId xmlns:p14="http://schemas.microsoft.com/office/powerpoint/2010/main" val="925509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Just/</a:t>
            </a:r>
            <a:r>
              <a:rPr kumimoji="1" lang="en-US" altLang="zh-CN" dirty="0" err="1"/>
              <a:t>jur</a:t>
            </a:r>
            <a:r>
              <a:rPr kumimoji="1" lang="zh-CN" altLang="en-US" dirty="0"/>
              <a:t> 法律</a:t>
            </a:r>
            <a:r>
              <a:rPr kumimoji="1" lang="en-US" altLang="zh-CN" dirty="0"/>
              <a:t>/</a:t>
            </a:r>
            <a:r>
              <a:rPr kumimoji="1" lang="zh-CN" altLang="en-US" dirty="0"/>
              <a:t>公正 法官是维护正义的人</a:t>
            </a:r>
            <a:endParaRPr kumimoji="1" lang="zh-TW" altLang="en-US" dirty="0"/>
          </a:p>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33</a:t>
            </a:fld>
            <a:endParaRPr kumimoji="1" lang="zh-TW" altLang="en-US"/>
          </a:p>
        </p:txBody>
      </p:sp>
    </p:spTree>
    <p:extLst>
      <p:ext uri="{BB962C8B-B14F-4D97-AF65-F5344CB8AC3E}">
        <p14:creationId xmlns:p14="http://schemas.microsoft.com/office/powerpoint/2010/main" val="19777235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让人有动机，是激励某人。</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281</a:t>
            </a:fld>
            <a:endParaRPr kumimoji="1" lang="zh-TW" altLang="en-US"/>
          </a:p>
        </p:txBody>
      </p:sp>
    </p:spTree>
    <p:extLst>
      <p:ext uri="{BB962C8B-B14F-4D97-AF65-F5344CB8AC3E}">
        <p14:creationId xmlns:p14="http://schemas.microsoft.com/office/powerpoint/2010/main" val="70758816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352</a:t>
            </a:fld>
            <a:endParaRPr kumimoji="1" lang="zh-TW" altLang="en-US"/>
          </a:p>
        </p:txBody>
      </p:sp>
    </p:spTree>
    <p:extLst>
      <p:ext uri="{BB962C8B-B14F-4D97-AF65-F5344CB8AC3E}">
        <p14:creationId xmlns:p14="http://schemas.microsoft.com/office/powerpoint/2010/main" val="203549925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Fact=do</a:t>
            </a:r>
            <a:r>
              <a:rPr kumimoji="1" lang="zh-CN" altLang="en-US" dirty="0"/>
              <a:t>；工厂是做工的地方。</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373</a:t>
            </a:fld>
            <a:endParaRPr kumimoji="1" lang="zh-TW" altLang="en-US"/>
          </a:p>
        </p:txBody>
      </p:sp>
    </p:spTree>
    <p:extLst>
      <p:ext uri="{BB962C8B-B14F-4D97-AF65-F5344CB8AC3E}">
        <p14:creationId xmlns:p14="http://schemas.microsoft.com/office/powerpoint/2010/main" val="59853495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才能；能力；学院</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374</a:t>
            </a:fld>
            <a:endParaRPr kumimoji="1" lang="zh-TW" altLang="en-US"/>
          </a:p>
        </p:txBody>
      </p:sp>
    </p:spTree>
    <p:extLst>
      <p:ext uri="{BB962C8B-B14F-4D97-AF65-F5344CB8AC3E}">
        <p14:creationId xmlns:p14="http://schemas.microsoft.com/office/powerpoint/2010/main" val="5109639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才能；能力；学院。错的多了就会有能力。学院如果不认识的话，就把它看成大写的占有名词。</a:t>
            </a:r>
            <a:endParaRPr kumimoji="1" lang="zh-TW" altLang="en-US" dirty="0"/>
          </a:p>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375</a:t>
            </a:fld>
            <a:endParaRPr kumimoji="1" lang="zh-TW" altLang="en-US"/>
          </a:p>
        </p:txBody>
      </p:sp>
    </p:spTree>
    <p:extLst>
      <p:ext uri="{BB962C8B-B14F-4D97-AF65-F5344CB8AC3E}">
        <p14:creationId xmlns:p14="http://schemas.microsoft.com/office/powerpoint/2010/main" val="4274496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工厂里面的东西是设备。</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376</a:t>
            </a:fld>
            <a:endParaRPr kumimoji="1" lang="zh-TW" altLang="en-US"/>
          </a:p>
        </p:txBody>
      </p:sp>
    </p:spTree>
    <p:extLst>
      <p:ext uri="{BB962C8B-B14F-4D97-AF65-F5344CB8AC3E}">
        <p14:creationId xmlns:p14="http://schemas.microsoft.com/office/powerpoint/2010/main" val="9697748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377</a:t>
            </a:fld>
            <a:endParaRPr kumimoji="1" lang="zh-TW" altLang="en-US"/>
          </a:p>
        </p:txBody>
      </p:sp>
    </p:spTree>
    <p:extLst>
      <p:ext uri="{BB962C8B-B14F-4D97-AF65-F5344CB8AC3E}">
        <p14:creationId xmlns:p14="http://schemas.microsoft.com/office/powerpoint/2010/main" val="131827321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设施设备是使得事情变得便利的东西。</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378</a:t>
            </a:fld>
            <a:endParaRPr kumimoji="1" lang="zh-TW" altLang="en-US"/>
          </a:p>
        </p:txBody>
      </p:sp>
    </p:spTree>
    <p:extLst>
      <p:ext uri="{BB962C8B-B14F-4D97-AF65-F5344CB8AC3E}">
        <p14:creationId xmlns:p14="http://schemas.microsoft.com/office/powerpoint/2010/main" val="6291720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CN" dirty="0"/>
              <a:t>Fact=do</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383</a:t>
            </a:fld>
            <a:endParaRPr kumimoji="1" lang="zh-TW" altLang="en-US"/>
          </a:p>
        </p:txBody>
      </p:sp>
    </p:spTree>
    <p:extLst>
      <p:ext uri="{BB962C8B-B14F-4D97-AF65-F5344CB8AC3E}">
        <p14:creationId xmlns:p14="http://schemas.microsoft.com/office/powerpoint/2010/main" val="13638266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人做出来的艺术是人工的</a:t>
            </a:r>
            <a:endParaRPr kumimoji="1" lang="zh-TW" altLang="en-US" dirty="0"/>
          </a:p>
        </p:txBody>
      </p:sp>
      <p:sp>
        <p:nvSpPr>
          <p:cNvPr id="4" name="投影片編號版面配置區 3"/>
          <p:cNvSpPr>
            <a:spLocks noGrp="1"/>
          </p:cNvSpPr>
          <p:nvPr>
            <p:ph type="sldNum" sz="quarter" idx="10"/>
          </p:nvPr>
        </p:nvSpPr>
        <p:spPr/>
        <p:txBody>
          <a:bodyPr/>
          <a:lstStyle/>
          <a:p>
            <a:fld id="{BABAC6D1-4944-B746-90C9-936B648A436A}" type="slidenum">
              <a:rPr kumimoji="1" lang="zh-TW" altLang="en-US" smtClean="0"/>
              <a:t>386</a:t>
            </a:fld>
            <a:endParaRPr kumimoji="1" lang="zh-TW" altLang="en-US"/>
          </a:p>
        </p:txBody>
      </p:sp>
    </p:spTree>
    <p:extLst>
      <p:ext uri="{BB962C8B-B14F-4D97-AF65-F5344CB8AC3E}">
        <p14:creationId xmlns:p14="http://schemas.microsoft.com/office/powerpoint/2010/main" val="44027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C8AC4-E935-F24F-AC45-69457393D12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235B6E0-73D9-EF43-B0C2-BD3686260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033C110-DA56-4040-B95B-D5A1F508212D}"/>
              </a:ext>
            </a:extLst>
          </p:cNvPr>
          <p:cNvSpPr>
            <a:spLocks noGrp="1"/>
          </p:cNvSpPr>
          <p:nvPr>
            <p:ph type="dt" sz="half" idx="10"/>
          </p:nvPr>
        </p:nvSpPr>
        <p:spPr/>
        <p:txBody>
          <a:bodyPr/>
          <a:lstStyle/>
          <a:p>
            <a:fld id="{6E4DA7F9-B918-FA4F-BE54-B25A43BADE7C}" type="datetimeFigureOut">
              <a:rPr kumimoji="1" lang="zh-CN" altLang="en-US" smtClean="0"/>
              <a:t>2021/10/28</a:t>
            </a:fld>
            <a:endParaRPr kumimoji="1" lang="zh-CN" altLang="en-US"/>
          </a:p>
        </p:txBody>
      </p:sp>
      <p:sp>
        <p:nvSpPr>
          <p:cNvPr id="5" name="页脚占位符 4">
            <a:extLst>
              <a:ext uri="{FF2B5EF4-FFF2-40B4-BE49-F238E27FC236}">
                <a16:creationId xmlns:a16="http://schemas.microsoft.com/office/drawing/2014/main" id="{E5C05283-5BA6-5041-A2CF-1CA41FF49E2E}"/>
              </a:ext>
            </a:extLst>
          </p:cNvPr>
          <p:cNvSpPr>
            <a:spLocks noGrp="1"/>
          </p:cNvSpPr>
          <p:nvPr>
            <p:ph type="ftr" sz="quarter" idx="11"/>
          </p:nvPr>
        </p:nvSpPr>
        <p:spPr/>
        <p:txBody>
          <a:bodyPr/>
          <a:lstStyle/>
          <a:p>
            <a:endParaRPr kumimoji="1" lang="zh-CN" altLang="en-US" dirty="0"/>
          </a:p>
        </p:txBody>
      </p:sp>
      <p:sp>
        <p:nvSpPr>
          <p:cNvPr id="6" name="灯片编号占位符 5">
            <a:extLst>
              <a:ext uri="{FF2B5EF4-FFF2-40B4-BE49-F238E27FC236}">
                <a16:creationId xmlns:a16="http://schemas.microsoft.com/office/drawing/2014/main" id="{9B995EF2-13A3-D14A-81AE-849C4FD77455}"/>
              </a:ext>
            </a:extLst>
          </p:cNvPr>
          <p:cNvSpPr>
            <a:spLocks noGrp="1"/>
          </p:cNvSpPr>
          <p:nvPr>
            <p:ph type="sldNum" sz="quarter" idx="12"/>
          </p:nvPr>
        </p:nvSpPr>
        <p:spPr/>
        <p:txBody>
          <a:bodyPr/>
          <a:lstStyle/>
          <a:p>
            <a:fld id="{0BB95F37-FE68-774B-AA35-14BE29D3028D}" type="slidenum">
              <a:rPr kumimoji="1" lang="zh-CN" altLang="en-US" smtClean="0"/>
              <a:t>‹#›</a:t>
            </a:fld>
            <a:endParaRPr kumimoji="1" lang="zh-CN" altLang="en-US"/>
          </a:p>
        </p:txBody>
      </p:sp>
    </p:spTree>
    <p:extLst>
      <p:ext uri="{BB962C8B-B14F-4D97-AF65-F5344CB8AC3E}">
        <p14:creationId xmlns:p14="http://schemas.microsoft.com/office/powerpoint/2010/main" val="41914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C143-92D7-F34A-B886-F04DF224116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1CF0CE9-CA3B-7546-BA96-FD44F385DD4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7DFBB50-84FF-1845-A3C7-9A7A6D9302B3}"/>
              </a:ext>
            </a:extLst>
          </p:cNvPr>
          <p:cNvSpPr>
            <a:spLocks noGrp="1"/>
          </p:cNvSpPr>
          <p:nvPr>
            <p:ph type="dt" sz="half" idx="10"/>
          </p:nvPr>
        </p:nvSpPr>
        <p:spPr/>
        <p:txBody>
          <a:bodyPr/>
          <a:lstStyle/>
          <a:p>
            <a:fld id="{6E4DA7F9-B918-FA4F-BE54-B25A43BADE7C}" type="datetimeFigureOut">
              <a:rPr kumimoji="1" lang="zh-CN" altLang="en-US" smtClean="0"/>
              <a:t>2021/10/28</a:t>
            </a:fld>
            <a:endParaRPr kumimoji="1" lang="zh-CN" altLang="en-US"/>
          </a:p>
        </p:txBody>
      </p:sp>
      <p:sp>
        <p:nvSpPr>
          <p:cNvPr id="5" name="页脚占位符 4">
            <a:extLst>
              <a:ext uri="{FF2B5EF4-FFF2-40B4-BE49-F238E27FC236}">
                <a16:creationId xmlns:a16="http://schemas.microsoft.com/office/drawing/2014/main" id="{DE4DB112-7F6C-2044-8CFF-8F0D12B451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81AE4DC-4DDC-B347-A2AB-5309F6BFEE3B}"/>
              </a:ext>
            </a:extLst>
          </p:cNvPr>
          <p:cNvSpPr>
            <a:spLocks noGrp="1"/>
          </p:cNvSpPr>
          <p:nvPr>
            <p:ph type="sldNum" sz="quarter" idx="12"/>
          </p:nvPr>
        </p:nvSpPr>
        <p:spPr/>
        <p:txBody>
          <a:bodyPr/>
          <a:lstStyle/>
          <a:p>
            <a:fld id="{0BB95F37-FE68-774B-AA35-14BE29D3028D}" type="slidenum">
              <a:rPr kumimoji="1" lang="zh-CN" altLang="en-US" smtClean="0"/>
              <a:t>‹#›</a:t>
            </a:fld>
            <a:endParaRPr kumimoji="1" lang="zh-CN" altLang="en-US"/>
          </a:p>
        </p:txBody>
      </p:sp>
    </p:spTree>
    <p:extLst>
      <p:ext uri="{BB962C8B-B14F-4D97-AF65-F5344CB8AC3E}">
        <p14:creationId xmlns:p14="http://schemas.microsoft.com/office/powerpoint/2010/main" val="107419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5BC5C3-328E-A449-A73F-2DBBC26A91A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6D93D7A-DCBD-B345-A831-D4D050AD2FC8}"/>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4367831-FAA7-9A48-929A-586F93BDA9CE}"/>
              </a:ext>
            </a:extLst>
          </p:cNvPr>
          <p:cNvSpPr>
            <a:spLocks noGrp="1"/>
          </p:cNvSpPr>
          <p:nvPr>
            <p:ph type="dt" sz="half" idx="10"/>
          </p:nvPr>
        </p:nvSpPr>
        <p:spPr/>
        <p:txBody>
          <a:bodyPr/>
          <a:lstStyle/>
          <a:p>
            <a:fld id="{6E4DA7F9-B918-FA4F-BE54-B25A43BADE7C}" type="datetimeFigureOut">
              <a:rPr kumimoji="1" lang="zh-CN" altLang="en-US" smtClean="0"/>
              <a:t>2021/10/28</a:t>
            </a:fld>
            <a:endParaRPr kumimoji="1" lang="zh-CN" altLang="en-US"/>
          </a:p>
        </p:txBody>
      </p:sp>
      <p:sp>
        <p:nvSpPr>
          <p:cNvPr id="5" name="页脚占位符 4">
            <a:extLst>
              <a:ext uri="{FF2B5EF4-FFF2-40B4-BE49-F238E27FC236}">
                <a16:creationId xmlns:a16="http://schemas.microsoft.com/office/drawing/2014/main" id="{B4E6BC21-4DBA-2646-AA59-C5CBE2EB2B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54B7A99-522B-C64D-AE29-86157DCCF0C7}"/>
              </a:ext>
            </a:extLst>
          </p:cNvPr>
          <p:cNvSpPr>
            <a:spLocks noGrp="1"/>
          </p:cNvSpPr>
          <p:nvPr>
            <p:ph type="sldNum" sz="quarter" idx="12"/>
          </p:nvPr>
        </p:nvSpPr>
        <p:spPr/>
        <p:txBody>
          <a:bodyPr/>
          <a:lstStyle/>
          <a:p>
            <a:fld id="{0BB95F37-FE68-774B-AA35-14BE29D3028D}" type="slidenum">
              <a:rPr kumimoji="1" lang="zh-CN" altLang="en-US" smtClean="0"/>
              <a:t>‹#›</a:t>
            </a:fld>
            <a:endParaRPr kumimoji="1" lang="zh-CN" altLang="en-US"/>
          </a:p>
        </p:txBody>
      </p:sp>
    </p:spTree>
    <p:extLst>
      <p:ext uri="{BB962C8B-B14F-4D97-AF65-F5344CB8AC3E}">
        <p14:creationId xmlns:p14="http://schemas.microsoft.com/office/powerpoint/2010/main" val="342843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884E4-B7FC-E04D-B03D-75E3B2AD0A0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BC79D12-123E-D245-8282-20754A74AC43}"/>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41BE316-EF11-4B4C-A538-3EAA1B96CF7A}"/>
              </a:ext>
            </a:extLst>
          </p:cNvPr>
          <p:cNvSpPr>
            <a:spLocks noGrp="1"/>
          </p:cNvSpPr>
          <p:nvPr>
            <p:ph type="dt" sz="half" idx="10"/>
          </p:nvPr>
        </p:nvSpPr>
        <p:spPr/>
        <p:txBody>
          <a:bodyPr/>
          <a:lstStyle/>
          <a:p>
            <a:fld id="{6E4DA7F9-B918-FA4F-BE54-B25A43BADE7C}" type="datetimeFigureOut">
              <a:rPr kumimoji="1" lang="zh-CN" altLang="en-US" smtClean="0"/>
              <a:t>2021/10/28</a:t>
            </a:fld>
            <a:endParaRPr kumimoji="1" lang="zh-CN" altLang="en-US"/>
          </a:p>
        </p:txBody>
      </p:sp>
      <p:sp>
        <p:nvSpPr>
          <p:cNvPr id="5" name="页脚占位符 4">
            <a:extLst>
              <a:ext uri="{FF2B5EF4-FFF2-40B4-BE49-F238E27FC236}">
                <a16:creationId xmlns:a16="http://schemas.microsoft.com/office/drawing/2014/main" id="{B984F46F-906E-E64D-9F94-C4B1B2489CB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56124C-72BA-E043-9659-B68C0BCC372B}"/>
              </a:ext>
            </a:extLst>
          </p:cNvPr>
          <p:cNvSpPr>
            <a:spLocks noGrp="1"/>
          </p:cNvSpPr>
          <p:nvPr>
            <p:ph type="sldNum" sz="quarter" idx="12"/>
          </p:nvPr>
        </p:nvSpPr>
        <p:spPr/>
        <p:txBody>
          <a:bodyPr/>
          <a:lstStyle/>
          <a:p>
            <a:fld id="{0BB95F37-FE68-774B-AA35-14BE29D3028D}" type="slidenum">
              <a:rPr kumimoji="1" lang="zh-CN" altLang="en-US" smtClean="0"/>
              <a:t>‹#›</a:t>
            </a:fld>
            <a:endParaRPr kumimoji="1" lang="zh-CN" altLang="en-US"/>
          </a:p>
        </p:txBody>
      </p:sp>
    </p:spTree>
    <p:extLst>
      <p:ext uri="{BB962C8B-B14F-4D97-AF65-F5344CB8AC3E}">
        <p14:creationId xmlns:p14="http://schemas.microsoft.com/office/powerpoint/2010/main" val="54103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E0E73-DB78-F748-99F7-EF1D77FF711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1D5FC95-ED92-FB4F-A079-6DA9BC4CD0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79D7588-5D9F-AD47-A5C8-9E71A8E4E942}"/>
              </a:ext>
            </a:extLst>
          </p:cNvPr>
          <p:cNvSpPr>
            <a:spLocks noGrp="1"/>
          </p:cNvSpPr>
          <p:nvPr>
            <p:ph type="dt" sz="half" idx="10"/>
          </p:nvPr>
        </p:nvSpPr>
        <p:spPr/>
        <p:txBody>
          <a:bodyPr/>
          <a:lstStyle/>
          <a:p>
            <a:fld id="{6E4DA7F9-B918-FA4F-BE54-B25A43BADE7C}" type="datetimeFigureOut">
              <a:rPr kumimoji="1" lang="zh-CN" altLang="en-US" smtClean="0"/>
              <a:t>2021/10/28</a:t>
            </a:fld>
            <a:endParaRPr kumimoji="1" lang="zh-CN" altLang="en-US"/>
          </a:p>
        </p:txBody>
      </p:sp>
      <p:sp>
        <p:nvSpPr>
          <p:cNvPr id="5" name="页脚占位符 4">
            <a:extLst>
              <a:ext uri="{FF2B5EF4-FFF2-40B4-BE49-F238E27FC236}">
                <a16:creationId xmlns:a16="http://schemas.microsoft.com/office/drawing/2014/main" id="{C037889D-FC78-6546-9A3C-66F3BE347A2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2FC6E86-3B4B-AC4F-967A-9303D2DB644C}"/>
              </a:ext>
            </a:extLst>
          </p:cNvPr>
          <p:cNvSpPr>
            <a:spLocks noGrp="1"/>
          </p:cNvSpPr>
          <p:nvPr>
            <p:ph type="sldNum" sz="quarter" idx="12"/>
          </p:nvPr>
        </p:nvSpPr>
        <p:spPr/>
        <p:txBody>
          <a:bodyPr/>
          <a:lstStyle/>
          <a:p>
            <a:fld id="{0BB95F37-FE68-774B-AA35-14BE29D3028D}" type="slidenum">
              <a:rPr kumimoji="1" lang="zh-CN" altLang="en-US" smtClean="0"/>
              <a:t>‹#›</a:t>
            </a:fld>
            <a:endParaRPr kumimoji="1" lang="zh-CN" altLang="en-US"/>
          </a:p>
        </p:txBody>
      </p:sp>
    </p:spTree>
    <p:extLst>
      <p:ext uri="{BB962C8B-B14F-4D97-AF65-F5344CB8AC3E}">
        <p14:creationId xmlns:p14="http://schemas.microsoft.com/office/powerpoint/2010/main" val="40906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BEDB9-88A4-E548-8235-3DA2BE97E56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45A1B32-1B9D-DA49-BEA8-D055360EB8E1}"/>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EEE69AB2-BD23-414D-8903-945721A1C03C}"/>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94DF600E-411D-F741-98A7-FCC494AE8ACA}"/>
              </a:ext>
            </a:extLst>
          </p:cNvPr>
          <p:cNvSpPr>
            <a:spLocks noGrp="1"/>
          </p:cNvSpPr>
          <p:nvPr>
            <p:ph type="dt" sz="half" idx="10"/>
          </p:nvPr>
        </p:nvSpPr>
        <p:spPr/>
        <p:txBody>
          <a:bodyPr/>
          <a:lstStyle/>
          <a:p>
            <a:fld id="{6E4DA7F9-B918-FA4F-BE54-B25A43BADE7C}" type="datetimeFigureOut">
              <a:rPr kumimoji="1" lang="zh-CN" altLang="en-US" smtClean="0"/>
              <a:t>2021/10/28</a:t>
            </a:fld>
            <a:endParaRPr kumimoji="1" lang="zh-CN" altLang="en-US"/>
          </a:p>
        </p:txBody>
      </p:sp>
      <p:sp>
        <p:nvSpPr>
          <p:cNvPr id="6" name="页脚占位符 5">
            <a:extLst>
              <a:ext uri="{FF2B5EF4-FFF2-40B4-BE49-F238E27FC236}">
                <a16:creationId xmlns:a16="http://schemas.microsoft.com/office/drawing/2014/main" id="{7A24E923-2065-264F-B455-03E299FCE71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DA72526-56BA-604B-9770-B0B507C913A1}"/>
              </a:ext>
            </a:extLst>
          </p:cNvPr>
          <p:cNvSpPr>
            <a:spLocks noGrp="1"/>
          </p:cNvSpPr>
          <p:nvPr>
            <p:ph type="sldNum" sz="quarter" idx="12"/>
          </p:nvPr>
        </p:nvSpPr>
        <p:spPr/>
        <p:txBody>
          <a:bodyPr/>
          <a:lstStyle/>
          <a:p>
            <a:fld id="{0BB95F37-FE68-774B-AA35-14BE29D3028D}" type="slidenum">
              <a:rPr kumimoji="1" lang="zh-CN" altLang="en-US" smtClean="0"/>
              <a:t>‹#›</a:t>
            </a:fld>
            <a:endParaRPr kumimoji="1" lang="zh-CN" altLang="en-US"/>
          </a:p>
        </p:txBody>
      </p:sp>
    </p:spTree>
    <p:extLst>
      <p:ext uri="{BB962C8B-B14F-4D97-AF65-F5344CB8AC3E}">
        <p14:creationId xmlns:p14="http://schemas.microsoft.com/office/powerpoint/2010/main" val="246489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8DBBD-1EB4-DD47-B845-E686AA215BC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E93ECEF-DD99-144B-9914-3EB8C0187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A109FA71-FB0F-524C-A2A1-D5342C3FDC0D}"/>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5ADC0CEC-4A31-5F40-81E6-A427A113A8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C2546D4E-7D3B-4D4C-A506-1DEB140216FA}"/>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46A2B670-F47A-FC44-8B8E-0CD21FC0433D}"/>
              </a:ext>
            </a:extLst>
          </p:cNvPr>
          <p:cNvSpPr>
            <a:spLocks noGrp="1"/>
          </p:cNvSpPr>
          <p:nvPr>
            <p:ph type="dt" sz="half" idx="10"/>
          </p:nvPr>
        </p:nvSpPr>
        <p:spPr/>
        <p:txBody>
          <a:bodyPr/>
          <a:lstStyle/>
          <a:p>
            <a:fld id="{6E4DA7F9-B918-FA4F-BE54-B25A43BADE7C}" type="datetimeFigureOut">
              <a:rPr kumimoji="1" lang="zh-CN" altLang="en-US" smtClean="0"/>
              <a:t>2021/10/28</a:t>
            </a:fld>
            <a:endParaRPr kumimoji="1" lang="zh-CN" altLang="en-US"/>
          </a:p>
        </p:txBody>
      </p:sp>
      <p:sp>
        <p:nvSpPr>
          <p:cNvPr id="8" name="页脚占位符 7">
            <a:extLst>
              <a:ext uri="{FF2B5EF4-FFF2-40B4-BE49-F238E27FC236}">
                <a16:creationId xmlns:a16="http://schemas.microsoft.com/office/drawing/2014/main" id="{2BDC9936-4155-6349-97BC-B8A6736E3C9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0DFD0B9-8E25-9E47-BD6B-80AC9891710D}"/>
              </a:ext>
            </a:extLst>
          </p:cNvPr>
          <p:cNvSpPr>
            <a:spLocks noGrp="1"/>
          </p:cNvSpPr>
          <p:nvPr>
            <p:ph type="sldNum" sz="quarter" idx="12"/>
          </p:nvPr>
        </p:nvSpPr>
        <p:spPr/>
        <p:txBody>
          <a:bodyPr/>
          <a:lstStyle/>
          <a:p>
            <a:fld id="{0BB95F37-FE68-774B-AA35-14BE29D3028D}" type="slidenum">
              <a:rPr kumimoji="1" lang="zh-CN" altLang="en-US" smtClean="0"/>
              <a:t>‹#›</a:t>
            </a:fld>
            <a:endParaRPr kumimoji="1" lang="zh-CN" altLang="en-US"/>
          </a:p>
        </p:txBody>
      </p:sp>
    </p:spTree>
    <p:extLst>
      <p:ext uri="{BB962C8B-B14F-4D97-AF65-F5344CB8AC3E}">
        <p14:creationId xmlns:p14="http://schemas.microsoft.com/office/powerpoint/2010/main" val="283236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949EF-681A-4B40-8D08-88012E2BA2D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83BD0AE-7B12-8546-8E36-59AD554AAF2F}"/>
              </a:ext>
            </a:extLst>
          </p:cNvPr>
          <p:cNvSpPr>
            <a:spLocks noGrp="1"/>
          </p:cNvSpPr>
          <p:nvPr>
            <p:ph type="dt" sz="half" idx="10"/>
          </p:nvPr>
        </p:nvSpPr>
        <p:spPr/>
        <p:txBody>
          <a:bodyPr/>
          <a:lstStyle/>
          <a:p>
            <a:fld id="{6E4DA7F9-B918-FA4F-BE54-B25A43BADE7C}" type="datetimeFigureOut">
              <a:rPr kumimoji="1" lang="zh-CN" altLang="en-US" smtClean="0"/>
              <a:t>2021/10/28</a:t>
            </a:fld>
            <a:endParaRPr kumimoji="1" lang="zh-CN" altLang="en-US"/>
          </a:p>
        </p:txBody>
      </p:sp>
      <p:sp>
        <p:nvSpPr>
          <p:cNvPr id="4" name="页脚占位符 3">
            <a:extLst>
              <a:ext uri="{FF2B5EF4-FFF2-40B4-BE49-F238E27FC236}">
                <a16:creationId xmlns:a16="http://schemas.microsoft.com/office/drawing/2014/main" id="{200CBA53-C397-C148-A6E1-B170B255C51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E630962-04E5-054C-9351-BD41EF0B74A5}"/>
              </a:ext>
            </a:extLst>
          </p:cNvPr>
          <p:cNvSpPr>
            <a:spLocks noGrp="1"/>
          </p:cNvSpPr>
          <p:nvPr>
            <p:ph type="sldNum" sz="quarter" idx="12"/>
          </p:nvPr>
        </p:nvSpPr>
        <p:spPr/>
        <p:txBody>
          <a:bodyPr/>
          <a:lstStyle/>
          <a:p>
            <a:fld id="{0BB95F37-FE68-774B-AA35-14BE29D3028D}" type="slidenum">
              <a:rPr kumimoji="1" lang="zh-CN" altLang="en-US" smtClean="0"/>
              <a:t>‹#›</a:t>
            </a:fld>
            <a:endParaRPr kumimoji="1" lang="zh-CN" altLang="en-US"/>
          </a:p>
        </p:txBody>
      </p:sp>
    </p:spTree>
    <p:extLst>
      <p:ext uri="{BB962C8B-B14F-4D97-AF65-F5344CB8AC3E}">
        <p14:creationId xmlns:p14="http://schemas.microsoft.com/office/powerpoint/2010/main" val="277161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BA4EF7-6AC7-7744-A72C-E3C713502434}"/>
              </a:ext>
            </a:extLst>
          </p:cNvPr>
          <p:cNvSpPr>
            <a:spLocks noGrp="1"/>
          </p:cNvSpPr>
          <p:nvPr>
            <p:ph type="dt" sz="half" idx="10"/>
          </p:nvPr>
        </p:nvSpPr>
        <p:spPr/>
        <p:txBody>
          <a:bodyPr/>
          <a:lstStyle/>
          <a:p>
            <a:fld id="{6E4DA7F9-B918-FA4F-BE54-B25A43BADE7C}" type="datetimeFigureOut">
              <a:rPr kumimoji="1" lang="zh-CN" altLang="en-US" smtClean="0"/>
              <a:t>2021/10/28</a:t>
            </a:fld>
            <a:endParaRPr kumimoji="1" lang="zh-CN" altLang="en-US"/>
          </a:p>
        </p:txBody>
      </p:sp>
      <p:sp>
        <p:nvSpPr>
          <p:cNvPr id="3" name="页脚占位符 2">
            <a:extLst>
              <a:ext uri="{FF2B5EF4-FFF2-40B4-BE49-F238E27FC236}">
                <a16:creationId xmlns:a16="http://schemas.microsoft.com/office/drawing/2014/main" id="{DB4CD6BC-DCA0-A141-9AA5-3E09B1BF046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370DBB7-5BF7-9B47-8FB8-AB0854623CB3}"/>
              </a:ext>
            </a:extLst>
          </p:cNvPr>
          <p:cNvSpPr>
            <a:spLocks noGrp="1"/>
          </p:cNvSpPr>
          <p:nvPr>
            <p:ph type="sldNum" sz="quarter" idx="12"/>
          </p:nvPr>
        </p:nvSpPr>
        <p:spPr/>
        <p:txBody>
          <a:bodyPr/>
          <a:lstStyle/>
          <a:p>
            <a:fld id="{0BB95F37-FE68-774B-AA35-14BE29D3028D}" type="slidenum">
              <a:rPr kumimoji="1" lang="zh-CN" altLang="en-US" smtClean="0"/>
              <a:t>‹#›</a:t>
            </a:fld>
            <a:endParaRPr kumimoji="1" lang="zh-CN" altLang="en-US"/>
          </a:p>
        </p:txBody>
      </p:sp>
    </p:spTree>
    <p:extLst>
      <p:ext uri="{BB962C8B-B14F-4D97-AF65-F5344CB8AC3E}">
        <p14:creationId xmlns:p14="http://schemas.microsoft.com/office/powerpoint/2010/main" val="144049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F2116-531B-4040-9DAA-E2F5868FD78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B9B17C8-CE34-F24F-839A-5DEB63BDF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22F3E511-589A-AD44-AFA3-1FE33E072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CABF8D58-AED1-D44C-8A19-E141D7932AFA}"/>
              </a:ext>
            </a:extLst>
          </p:cNvPr>
          <p:cNvSpPr>
            <a:spLocks noGrp="1"/>
          </p:cNvSpPr>
          <p:nvPr>
            <p:ph type="dt" sz="half" idx="10"/>
          </p:nvPr>
        </p:nvSpPr>
        <p:spPr/>
        <p:txBody>
          <a:bodyPr/>
          <a:lstStyle/>
          <a:p>
            <a:fld id="{6E4DA7F9-B918-FA4F-BE54-B25A43BADE7C}" type="datetimeFigureOut">
              <a:rPr kumimoji="1" lang="zh-CN" altLang="en-US" smtClean="0"/>
              <a:t>2021/10/28</a:t>
            </a:fld>
            <a:endParaRPr kumimoji="1" lang="zh-CN" altLang="en-US"/>
          </a:p>
        </p:txBody>
      </p:sp>
      <p:sp>
        <p:nvSpPr>
          <p:cNvPr id="6" name="页脚占位符 5">
            <a:extLst>
              <a:ext uri="{FF2B5EF4-FFF2-40B4-BE49-F238E27FC236}">
                <a16:creationId xmlns:a16="http://schemas.microsoft.com/office/drawing/2014/main" id="{99475598-ECB4-134C-8919-1F03265C093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FB9FAE1-BE97-9041-831E-F61B8400DBE0}"/>
              </a:ext>
            </a:extLst>
          </p:cNvPr>
          <p:cNvSpPr>
            <a:spLocks noGrp="1"/>
          </p:cNvSpPr>
          <p:nvPr>
            <p:ph type="sldNum" sz="quarter" idx="12"/>
          </p:nvPr>
        </p:nvSpPr>
        <p:spPr/>
        <p:txBody>
          <a:bodyPr/>
          <a:lstStyle/>
          <a:p>
            <a:fld id="{0BB95F37-FE68-774B-AA35-14BE29D3028D}" type="slidenum">
              <a:rPr kumimoji="1" lang="zh-CN" altLang="en-US" smtClean="0"/>
              <a:t>‹#›</a:t>
            </a:fld>
            <a:endParaRPr kumimoji="1" lang="zh-CN" altLang="en-US"/>
          </a:p>
        </p:txBody>
      </p:sp>
    </p:spTree>
    <p:extLst>
      <p:ext uri="{BB962C8B-B14F-4D97-AF65-F5344CB8AC3E}">
        <p14:creationId xmlns:p14="http://schemas.microsoft.com/office/powerpoint/2010/main" val="337245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EA24B-CD45-4341-AA59-93BCA8AC6B7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A6E3DBD-21A8-404C-AE94-49C7C6920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5003D56-7F0B-C347-89F2-7E55DCC3A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1EEEABEE-17CD-774B-BD17-2B84D0F77032}"/>
              </a:ext>
            </a:extLst>
          </p:cNvPr>
          <p:cNvSpPr>
            <a:spLocks noGrp="1"/>
          </p:cNvSpPr>
          <p:nvPr>
            <p:ph type="dt" sz="half" idx="10"/>
          </p:nvPr>
        </p:nvSpPr>
        <p:spPr/>
        <p:txBody>
          <a:bodyPr/>
          <a:lstStyle/>
          <a:p>
            <a:fld id="{6E4DA7F9-B918-FA4F-BE54-B25A43BADE7C}" type="datetimeFigureOut">
              <a:rPr kumimoji="1" lang="zh-CN" altLang="en-US" smtClean="0"/>
              <a:t>2021/10/28</a:t>
            </a:fld>
            <a:endParaRPr kumimoji="1" lang="zh-CN" altLang="en-US"/>
          </a:p>
        </p:txBody>
      </p:sp>
      <p:sp>
        <p:nvSpPr>
          <p:cNvPr id="6" name="页脚占位符 5">
            <a:extLst>
              <a:ext uri="{FF2B5EF4-FFF2-40B4-BE49-F238E27FC236}">
                <a16:creationId xmlns:a16="http://schemas.microsoft.com/office/drawing/2014/main" id="{77E8C6A5-934A-1B48-B131-476E9A94C76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6C661D0-3AC3-7746-8DAE-4BF56B748030}"/>
              </a:ext>
            </a:extLst>
          </p:cNvPr>
          <p:cNvSpPr>
            <a:spLocks noGrp="1"/>
          </p:cNvSpPr>
          <p:nvPr>
            <p:ph type="sldNum" sz="quarter" idx="12"/>
          </p:nvPr>
        </p:nvSpPr>
        <p:spPr/>
        <p:txBody>
          <a:bodyPr/>
          <a:lstStyle/>
          <a:p>
            <a:fld id="{0BB95F37-FE68-774B-AA35-14BE29D3028D}" type="slidenum">
              <a:rPr kumimoji="1" lang="zh-CN" altLang="en-US" smtClean="0"/>
              <a:t>‹#›</a:t>
            </a:fld>
            <a:endParaRPr kumimoji="1" lang="zh-CN" altLang="en-US"/>
          </a:p>
        </p:txBody>
      </p:sp>
    </p:spTree>
    <p:extLst>
      <p:ext uri="{BB962C8B-B14F-4D97-AF65-F5344CB8AC3E}">
        <p14:creationId xmlns:p14="http://schemas.microsoft.com/office/powerpoint/2010/main" val="178533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542674-FA30-864A-BAE3-BB913B877E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FA216F2-5D38-4F43-9AD2-10F28FAE9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8BC3AA6E-AE21-3441-B7CF-9C4DB1AC5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DA7F9-B918-FA4F-BE54-B25A43BADE7C}" type="datetimeFigureOut">
              <a:rPr kumimoji="1" lang="zh-CN" altLang="en-US" smtClean="0"/>
              <a:t>2021/10/28</a:t>
            </a:fld>
            <a:endParaRPr kumimoji="1" lang="zh-CN" altLang="en-US"/>
          </a:p>
        </p:txBody>
      </p:sp>
      <p:sp>
        <p:nvSpPr>
          <p:cNvPr id="5" name="页脚占位符 4">
            <a:extLst>
              <a:ext uri="{FF2B5EF4-FFF2-40B4-BE49-F238E27FC236}">
                <a16:creationId xmlns:a16="http://schemas.microsoft.com/office/drawing/2014/main" id="{D2D39B42-B495-9542-AED4-C4ACAF77F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A653EED-FE8D-8240-B843-C19DBC73F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95F37-FE68-774B-AA35-14BE29D3028D}" type="slidenum">
              <a:rPr kumimoji="1" lang="zh-CN" altLang="en-US" smtClean="0"/>
              <a:t>‹#›</a:t>
            </a:fld>
            <a:endParaRPr kumimoji="1" lang="zh-CN" altLang="en-US"/>
          </a:p>
        </p:txBody>
      </p:sp>
      <p:pic>
        <p:nvPicPr>
          <p:cNvPr id="8" name="图片 7">
            <a:extLst>
              <a:ext uri="{FF2B5EF4-FFF2-40B4-BE49-F238E27FC236}">
                <a16:creationId xmlns:a16="http://schemas.microsoft.com/office/drawing/2014/main" id="{F7851049-7092-9949-A470-F9A55CAE385B}"/>
              </a:ext>
            </a:extLst>
          </p:cNvPr>
          <p:cNvPicPr>
            <a:picLocks noChangeAspect="1"/>
          </p:cNvPicPr>
          <p:nvPr userDrawn="1"/>
        </p:nvPicPr>
        <p:blipFill>
          <a:blip r:embed="rId13"/>
          <a:stretch>
            <a:fillRect/>
          </a:stretch>
        </p:blipFill>
        <p:spPr>
          <a:xfrm>
            <a:off x="0" y="6176963"/>
            <a:ext cx="12191999" cy="681037"/>
          </a:xfrm>
          <a:prstGeom prst="rect">
            <a:avLst/>
          </a:prstGeom>
        </p:spPr>
      </p:pic>
      <p:pic>
        <p:nvPicPr>
          <p:cNvPr id="10" name="图片 9">
            <a:extLst>
              <a:ext uri="{FF2B5EF4-FFF2-40B4-BE49-F238E27FC236}">
                <a16:creationId xmlns:a16="http://schemas.microsoft.com/office/drawing/2014/main" id="{13DF618C-6F05-8E4E-94B9-B9A221395677}"/>
              </a:ext>
            </a:extLst>
          </p:cNvPr>
          <p:cNvPicPr>
            <a:picLocks noChangeAspect="1"/>
          </p:cNvPicPr>
          <p:nvPr userDrawn="1"/>
        </p:nvPicPr>
        <p:blipFill>
          <a:blip r:embed="rId14"/>
          <a:stretch>
            <a:fillRect/>
          </a:stretch>
        </p:blipFill>
        <p:spPr>
          <a:xfrm>
            <a:off x="0" y="6035675"/>
            <a:ext cx="647700" cy="685800"/>
          </a:xfrm>
          <a:prstGeom prst="rect">
            <a:avLst/>
          </a:prstGeom>
        </p:spPr>
      </p:pic>
      <p:pic>
        <p:nvPicPr>
          <p:cNvPr id="12" name="图片 11">
            <a:extLst>
              <a:ext uri="{FF2B5EF4-FFF2-40B4-BE49-F238E27FC236}">
                <a16:creationId xmlns:a16="http://schemas.microsoft.com/office/drawing/2014/main" id="{3A53931E-1FB9-0F4E-8AB3-119560DE153E}"/>
              </a:ext>
            </a:extLst>
          </p:cNvPr>
          <p:cNvPicPr>
            <a:picLocks noChangeAspect="1"/>
          </p:cNvPicPr>
          <p:nvPr userDrawn="1"/>
        </p:nvPicPr>
        <p:blipFill>
          <a:blip r:embed="rId15"/>
          <a:stretch>
            <a:fillRect/>
          </a:stretch>
        </p:blipFill>
        <p:spPr>
          <a:xfrm>
            <a:off x="638175" y="6435971"/>
            <a:ext cx="1714500" cy="254000"/>
          </a:xfrm>
          <a:prstGeom prst="rect">
            <a:avLst/>
          </a:prstGeom>
        </p:spPr>
      </p:pic>
      <p:pic>
        <p:nvPicPr>
          <p:cNvPr id="14" name="图片 13">
            <a:extLst>
              <a:ext uri="{FF2B5EF4-FFF2-40B4-BE49-F238E27FC236}">
                <a16:creationId xmlns:a16="http://schemas.microsoft.com/office/drawing/2014/main" id="{B7967C55-C90A-0948-9C19-AA26EF4AF054}"/>
              </a:ext>
            </a:extLst>
          </p:cNvPr>
          <p:cNvPicPr>
            <a:picLocks noChangeAspect="1"/>
          </p:cNvPicPr>
          <p:nvPr userDrawn="1"/>
        </p:nvPicPr>
        <p:blipFill>
          <a:blip r:embed="rId16"/>
          <a:stretch>
            <a:fillRect/>
          </a:stretch>
        </p:blipFill>
        <p:spPr>
          <a:xfrm>
            <a:off x="9329682" y="6369953"/>
            <a:ext cx="2862317" cy="386036"/>
          </a:xfrm>
          <a:prstGeom prst="rect">
            <a:avLst/>
          </a:prstGeom>
        </p:spPr>
      </p:pic>
    </p:spTree>
    <p:extLst>
      <p:ext uri="{BB962C8B-B14F-4D97-AF65-F5344CB8AC3E}">
        <p14:creationId xmlns:p14="http://schemas.microsoft.com/office/powerpoint/2010/main" val="451365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png"/></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png"/></Relationships>
</file>

<file path=ppt/slides/_rels/slide2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png"/></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png"/></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7.png"/><Relationship Id="rId4" Type="http://schemas.openxmlformats.org/officeDocument/2006/relationships/image" Target="../media/image6.png"/></Relationships>
</file>

<file path=ppt/slides/_rels/slide44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7.pn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1D32BAF-2ED8-AE4D-9F76-25BF848DB076}"/>
              </a:ext>
            </a:extLst>
          </p:cNvPr>
          <p:cNvPicPr>
            <a:picLocks noChangeAspect="1"/>
          </p:cNvPicPr>
          <p:nvPr/>
        </p:nvPicPr>
        <p:blipFill>
          <a:blip r:embed="rId2"/>
          <a:stretch>
            <a:fillRect/>
          </a:stretch>
        </p:blipFill>
        <p:spPr>
          <a:xfrm>
            <a:off x="0" y="737658"/>
            <a:ext cx="12192000" cy="6120342"/>
          </a:xfrm>
          <a:prstGeom prst="rect">
            <a:avLst/>
          </a:prstGeom>
        </p:spPr>
      </p:pic>
      <p:pic>
        <p:nvPicPr>
          <p:cNvPr id="11" name="图片 10">
            <a:extLst>
              <a:ext uri="{FF2B5EF4-FFF2-40B4-BE49-F238E27FC236}">
                <a16:creationId xmlns:a16="http://schemas.microsoft.com/office/drawing/2014/main" id="{E9764C98-2311-2C43-9729-1042A1527EE3}"/>
              </a:ext>
            </a:extLst>
          </p:cNvPr>
          <p:cNvPicPr>
            <a:picLocks noChangeAspect="1"/>
          </p:cNvPicPr>
          <p:nvPr/>
        </p:nvPicPr>
        <p:blipFill>
          <a:blip r:embed="rId3"/>
          <a:stretch>
            <a:fillRect/>
          </a:stretch>
        </p:blipFill>
        <p:spPr>
          <a:xfrm>
            <a:off x="1524000" y="939800"/>
            <a:ext cx="10668000" cy="5918200"/>
          </a:xfrm>
          <a:prstGeom prst="rect">
            <a:avLst/>
          </a:prstGeom>
        </p:spPr>
      </p:pic>
      <p:sp>
        <p:nvSpPr>
          <p:cNvPr id="3" name="副标题 2">
            <a:extLst>
              <a:ext uri="{FF2B5EF4-FFF2-40B4-BE49-F238E27FC236}">
                <a16:creationId xmlns:a16="http://schemas.microsoft.com/office/drawing/2014/main" id="{38D9BCAC-A65D-2E42-A678-AE8997F51926}"/>
              </a:ext>
            </a:extLst>
          </p:cNvPr>
          <p:cNvSpPr>
            <a:spLocks noGrp="1"/>
          </p:cNvSpPr>
          <p:nvPr>
            <p:ph type="subTitle" idx="1"/>
          </p:nvPr>
        </p:nvSpPr>
        <p:spPr>
          <a:xfrm>
            <a:off x="1524000" y="4274700"/>
            <a:ext cx="9144000" cy="1655762"/>
          </a:xfrm>
        </p:spPr>
        <p:txBody>
          <a:bodyPr/>
          <a:lstStyle/>
          <a:p>
            <a:r>
              <a:rPr kumimoji="1" lang="zh-CN" altLang="en-US" dirty="0">
                <a:solidFill>
                  <a:schemeClr val="bg1"/>
                </a:solidFill>
              </a:rPr>
              <a:t>授课教师 王臻</a:t>
            </a:r>
          </a:p>
        </p:txBody>
      </p:sp>
      <p:pic>
        <p:nvPicPr>
          <p:cNvPr id="13" name="图片 12">
            <a:extLst>
              <a:ext uri="{FF2B5EF4-FFF2-40B4-BE49-F238E27FC236}">
                <a16:creationId xmlns:a16="http://schemas.microsoft.com/office/drawing/2014/main" id="{DC3D693B-3AA0-6348-80D3-CFBAD36D9480}"/>
              </a:ext>
            </a:extLst>
          </p:cNvPr>
          <p:cNvPicPr>
            <a:picLocks noChangeAspect="1"/>
          </p:cNvPicPr>
          <p:nvPr/>
        </p:nvPicPr>
        <p:blipFill>
          <a:blip r:embed="rId4"/>
          <a:stretch>
            <a:fillRect/>
          </a:stretch>
        </p:blipFill>
        <p:spPr>
          <a:xfrm>
            <a:off x="0" y="6536449"/>
            <a:ext cx="2260600" cy="317500"/>
          </a:xfrm>
          <a:prstGeom prst="rect">
            <a:avLst/>
          </a:prstGeom>
        </p:spPr>
      </p:pic>
      <p:pic>
        <p:nvPicPr>
          <p:cNvPr id="15" name="图片 14">
            <a:extLst>
              <a:ext uri="{FF2B5EF4-FFF2-40B4-BE49-F238E27FC236}">
                <a16:creationId xmlns:a16="http://schemas.microsoft.com/office/drawing/2014/main" id="{391C829B-4CFC-C942-B59E-8EB685E7EE05}"/>
              </a:ext>
            </a:extLst>
          </p:cNvPr>
          <p:cNvPicPr>
            <a:picLocks noChangeAspect="1"/>
          </p:cNvPicPr>
          <p:nvPr/>
        </p:nvPicPr>
        <p:blipFill>
          <a:blip r:embed="rId5"/>
          <a:stretch>
            <a:fillRect/>
          </a:stretch>
        </p:blipFill>
        <p:spPr>
          <a:xfrm>
            <a:off x="0" y="-49558"/>
            <a:ext cx="5836920" cy="787216"/>
          </a:xfrm>
          <a:prstGeom prst="rect">
            <a:avLst/>
          </a:prstGeom>
        </p:spPr>
      </p:pic>
      <p:sp>
        <p:nvSpPr>
          <p:cNvPr id="4" name="標題 3"/>
          <p:cNvSpPr>
            <a:spLocks noGrp="1"/>
          </p:cNvSpPr>
          <p:nvPr>
            <p:ph type="ctrTitle"/>
          </p:nvPr>
        </p:nvSpPr>
        <p:spPr/>
        <p:txBody>
          <a:bodyPr/>
          <a:lstStyle/>
          <a:p>
            <a:r>
              <a:rPr kumimoji="1" lang="zh-CN" altLang="en-US" dirty="0">
                <a:solidFill>
                  <a:schemeClr val="bg1"/>
                </a:solidFill>
                <a:latin typeface="SimHei" charset="-122"/>
                <a:ea typeface="SimHei" charset="-122"/>
                <a:cs typeface="SimHei" charset="-122"/>
              </a:rPr>
              <a:t>词汇导学第三次课</a:t>
            </a:r>
            <a:endParaRPr kumimoji="1" lang="zh-TW" alt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24170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5" y="1611824"/>
            <a:ext cx="10704435" cy="1815882"/>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err="1">
                <a:solidFill>
                  <a:srgbClr val="FF0000"/>
                </a:solidFill>
                <a:latin typeface="Times New Roman" charset="0"/>
                <a:ea typeface="Times New Roman" charset="0"/>
                <a:cs typeface="Times New Roman" charset="0"/>
              </a:rPr>
              <a:t>jud</a:t>
            </a:r>
            <a:r>
              <a:rPr lang="en-US" altLang="zh-CN" sz="2800" kern="100" dirty="0" err="1">
                <a:latin typeface="Times New Roman" charset="0"/>
                <a:ea typeface="Times New Roman" charset="0"/>
                <a:cs typeface="Times New Roman" charset="0"/>
              </a:rPr>
              <a:t>g</a:t>
            </a:r>
            <a:r>
              <a:rPr lang="en-US" altLang="zh-CN" sz="2800" kern="100" dirty="0">
                <a:latin typeface="Times New Roman" charset="0"/>
                <a:ea typeface="Times New Roman" charset="0"/>
                <a:cs typeface="Times New Roman" charset="0"/>
              </a:rPr>
              <a:t>(e)</a:t>
            </a:r>
            <a:r>
              <a:rPr lang="en-US" altLang="zh-CN" sz="2800" kern="100" dirty="0" err="1">
                <a:latin typeface="Times New Roman" charset="0"/>
                <a:ea typeface="Times New Roman" charset="0"/>
                <a:cs typeface="Times New Roman" charset="0"/>
              </a:rPr>
              <a:t>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判断</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判决</a:t>
            </a:r>
            <a:endParaRPr lang="en-US" altLang="zh-CN" sz="2800" kern="100" dirty="0">
              <a:latin typeface="SimHei" charset="-122"/>
              <a:ea typeface="SimHei" charset="-122"/>
              <a:cs typeface="SimHei" charset="-122"/>
            </a:endParaRPr>
          </a:p>
          <a:p>
            <a:pPr algn="just"/>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the accuracy of our judgement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E2-2013-31[A]</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en-US" altLang="zh-CN" sz="2800" kern="100" dirty="0">
                <a:latin typeface="Times New Roman" charset="0"/>
                <a:ea typeface="Times New Roman" charset="0"/>
                <a:cs typeface="Times New Roman" charset="0"/>
              </a:rPr>
              <a:t>   Judgement should consider the opinion of the public.</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E2-2010-36[D]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427677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10247565" cy="3539430"/>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form</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uFill>
                  <a:solidFill>
                    <a:srgbClr val="000000"/>
                  </a:solidFill>
                </a:uFill>
                <a:latin typeface="SimHei" charset="-122"/>
                <a:ea typeface="SimHei" charset="-122"/>
                <a:cs typeface="SimHei" charset="-122"/>
              </a:rPr>
              <a:t>统一的；一致的</a:t>
            </a:r>
            <a:r>
              <a:rPr lang="en-US" altLang="zh-CN" sz="2800" kern="100" baseline="30000" dirty="0">
                <a:uFill>
                  <a:solidFill>
                    <a:srgbClr val="000000"/>
                  </a:solidFill>
                </a:uFill>
                <a:latin typeface="SimHei" charset="-122"/>
                <a:ea typeface="SimHei" charset="-122"/>
                <a:cs typeface="SimHei" charset="-122"/>
              </a:rPr>
              <a:t> </a:t>
            </a:r>
          </a:p>
          <a:p>
            <a:pPr lvl="0" algn="just"/>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制服</a:t>
            </a:r>
            <a:endParaRPr lang="en-US" altLang="zh-CN" sz="2800" kern="100" dirty="0">
              <a:uFill>
                <a:solidFill>
                  <a:srgbClr val="000000"/>
                </a:solidFill>
              </a:uFill>
              <a:latin typeface="SimHei" charset="-122"/>
              <a:ea typeface="SimHei" charset="-122"/>
              <a:cs typeface="SimHei" charset="-122"/>
            </a:endParaRPr>
          </a:p>
          <a:p>
            <a:pPr algn="just"/>
            <a:r>
              <a:rPr lang="zh-CN" altLang="en-US" sz="2800" kern="100" dirty="0">
                <a:uFill>
                  <a:solidFill>
                    <a:srgbClr val="000000"/>
                  </a:solidFill>
                </a:uFill>
                <a:latin typeface="SimHei" charset="-122"/>
                <a:ea typeface="SimHei" charset="-122"/>
                <a:cs typeface="SimHei" charset="-122"/>
              </a:rPr>
              <a:t> </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military uniforms (2008-text 3)</a:t>
            </a:r>
          </a:p>
          <a:p>
            <a:pPr algn="just"/>
            <a:endParaRPr lang="zh-TW"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The bodies playing major professional sports have changed dramatically over the years, and managers have been more than willing to adjust team uniforms to fit the growing numbers of bigger, longer frames.</a:t>
            </a:r>
            <a:r>
              <a:rPr lang="zh-CN" altLang="en-US" sz="2800" kern="100" dirty="0">
                <a:uFill>
                  <a:solidFill>
                    <a:srgbClr val="000000"/>
                  </a:solidFill>
                </a:uFill>
                <a:latin typeface="Times New Roman" charset="0"/>
                <a:ea typeface="Times New Roman" charset="0"/>
                <a:cs typeface="Times New Roman" charset="0"/>
              </a:rPr>
              <a:t>（</a:t>
            </a:r>
            <a:r>
              <a:rPr lang="en-US" altLang="zh-CN" sz="2800" kern="100" dirty="0">
                <a:uFill>
                  <a:solidFill>
                    <a:srgbClr val="000000"/>
                  </a:solidFill>
                </a:uFill>
                <a:latin typeface="Times New Roman" charset="0"/>
                <a:ea typeface="Times New Roman" charset="0"/>
                <a:cs typeface="Times New Roman" charset="0"/>
              </a:rPr>
              <a:t>2008-</a:t>
            </a:r>
            <a:r>
              <a:rPr lang="zh-CN" altLang="en-US" sz="2800" kern="100" dirty="0">
                <a:uFill>
                  <a:solidFill>
                    <a:srgbClr val="000000"/>
                  </a:solidFill>
                </a:uFill>
                <a:latin typeface="SimHei" charset="-122"/>
                <a:ea typeface="SimHei" charset="-122"/>
                <a:cs typeface="SimHei" charset="-122"/>
              </a:rPr>
              <a:t>阅读</a:t>
            </a:r>
            <a:r>
              <a:rPr lang="zh-CN" altLang="en-US" sz="2800" kern="100" dirty="0">
                <a:uFill>
                  <a:solidFill>
                    <a:srgbClr val="000000"/>
                  </a:solidFill>
                </a:uFill>
                <a:latin typeface="Times New Roman" charset="0"/>
                <a:ea typeface="Times New Roman" charset="0"/>
                <a:cs typeface="Times New Roman" charset="0"/>
              </a:rPr>
              <a:t>）</a:t>
            </a:r>
            <a:endParaRPr lang="en-US" altLang="zh-CN" sz="2800" kern="100" dirty="0">
              <a:uFill>
                <a:solidFill>
                  <a:srgbClr val="000000"/>
                </a:solidFill>
              </a:uFill>
              <a:latin typeface="Times New Roman" charset="0"/>
              <a:ea typeface="Times New Roman" charset="0"/>
              <a:cs typeface="Times New Roman" charset="0"/>
            </a:endParaRPr>
          </a:p>
        </p:txBody>
      </p:sp>
    </p:spTree>
    <p:extLst>
      <p:ext uri="{BB962C8B-B14F-4D97-AF65-F5344CB8AC3E}">
        <p14:creationId xmlns:p14="http://schemas.microsoft.com/office/powerpoint/2010/main" val="6767042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528624"/>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baseline="300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baseline="300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45990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528624"/>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a:p>
            <a:pPr lvl="0" algn="just"/>
            <a:endParaRPr lang="en-US" altLang="zh-CN" sz="2800" kern="100" baseline="300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baseline="300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772337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2246769"/>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States </a:t>
            </a: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889056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2677656"/>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States</a:t>
            </a:r>
          </a:p>
          <a:p>
            <a:pPr lvl="0"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Kingdom</a:t>
            </a: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787981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108543"/>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States</a:t>
            </a:r>
          </a:p>
          <a:p>
            <a:pPr lvl="0"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Kingdom</a:t>
            </a:r>
          </a:p>
          <a:p>
            <a:pPr algn="just"/>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“United we stand, divided we fall”(2005-</a:t>
            </a:r>
            <a:r>
              <a:rPr lang="zh-CN" altLang="en-US" sz="2800" dirty="0">
                <a:latin typeface="SimHei" charset="-122"/>
                <a:ea typeface="SimHei" charset="-122"/>
                <a:cs typeface="SimHei" charset="-122"/>
              </a:rPr>
              <a:t>翻译</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83844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539430"/>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States</a:t>
            </a:r>
          </a:p>
          <a:p>
            <a:pPr lvl="0"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Kingdom</a:t>
            </a:r>
          </a:p>
          <a:p>
            <a:pPr algn="just"/>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“United we stand, divided we fall”(2005-</a:t>
            </a:r>
            <a:r>
              <a:rPr lang="zh-CN" altLang="en-US" sz="2800" dirty="0">
                <a:latin typeface="SimHei" charset="-122"/>
                <a:ea typeface="SimHei" charset="-122"/>
                <a:cs typeface="SimHei" charset="-122"/>
              </a:rPr>
              <a:t>翻译</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p>
          <a:p>
            <a:pPr algn="just"/>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SimHei" charset="-122"/>
                <a:ea typeface="SimHei" charset="-122"/>
                <a:cs typeface="SimHei" charset="-122"/>
              </a:rPr>
              <a:t>合则生，分则衰</a:t>
            </a:r>
            <a:endParaRPr lang="en-US" altLang="zh-CN" sz="2800" dirty="0">
              <a:latin typeface="SimHei" charset="-122"/>
              <a:ea typeface="SimHei" charset="-122"/>
              <a:cs typeface="SimHei" charset="-122"/>
            </a:endParaRPr>
          </a:p>
          <a:p>
            <a:pPr lvl="0" algn="just"/>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575168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4401205"/>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States</a:t>
            </a:r>
          </a:p>
          <a:p>
            <a:pPr lvl="0"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Kingdom</a:t>
            </a:r>
          </a:p>
          <a:p>
            <a:pPr algn="just"/>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“United we stand, divided we fall”(2005-</a:t>
            </a:r>
            <a:r>
              <a:rPr lang="zh-CN" altLang="en-US" sz="2800" dirty="0">
                <a:latin typeface="SimHei" charset="-122"/>
                <a:ea typeface="SimHei" charset="-122"/>
                <a:cs typeface="SimHei" charset="-122"/>
              </a:rPr>
              <a:t>翻译</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p>
          <a:p>
            <a:pPr algn="just"/>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SimHei" charset="-122"/>
                <a:ea typeface="SimHei" charset="-122"/>
                <a:cs typeface="SimHei" charset="-122"/>
              </a:rPr>
              <a:t>合则生，分则衰</a:t>
            </a:r>
            <a:endParaRPr lang="en-US" altLang="zh-CN" sz="2800" dirty="0">
              <a:latin typeface="SimHei" charset="-122"/>
              <a:ea typeface="SimHei" charset="-122"/>
              <a:cs typeface="SimHei" charset="-122"/>
            </a:endParaRPr>
          </a:p>
          <a:p>
            <a:pPr algn="just"/>
            <a:endParaRPr lang="en-US" altLang="zh-CN" sz="2800" dirty="0">
              <a:latin typeface="SimHei" charset="-122"/>
              <a:ea typeface="SimHei" charset="-122"/>
              <a:cs typeface="SimHei" charset="-122"/>
            </a:endParaRPr>
          </a:p>
          <a:p>
            <a:pPr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ty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988084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4832092"/>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States</a:t>
            </a:r>
          </a:p>
          <a:p>
            <a:pPr lvl="0"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Kingdom</a:t>
            </a:r>
          </a:p>
          <a:p>
            <a:pPr algn="just"/>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“United we stand, divided we fall”(2005-</a:t>
            </a:r>
            <a:r>
              <a:rPr lang="zh-CN" altLang="en-US" sz="2800" dirty="0">
                <a:latin typeface="SimHei" charset="-122"/>
                <a:ea typeface="SimHei" charset="-122"/>
                <a:cs typeface="SimHei" charset="-122"/>
              </a:rPr>
              <a:t>翻译</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p>
          <a:p>
            <a:pPr algn="just"/>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SimHei" charset="-122"/>
                <a:ea typeface="SimHei" charset="-122"/>
                <a:cs typeface="SimHei" charset="-122"/>
              </a:rPr>
              <a:t>合则生，分则衰</a:t>
            </a:r>
            <a:endParaRPr lang="en-US" altLang="zh-CN" sz="2800" dirty="0">
              <a:latin typeface="SimHei" charset="-122"/>
              <a:ea typeface="SimHei" charset="-122"/>
              <a:cs typeface="SimHei" charset="-122"/>
            </a:endParaRPr>
          </a:p>
          <a:p>
            <a:pPr algn="just"/>
            <a:endParaRPr lang="en-US" altLang="zh-CN" sz="2800" dirty="0">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统一、联合</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792045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119350"/>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States</a:t>
            </a:r>
          </a:p>
          <a:p>
            <a:pPr lvl="0"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United Kingdom</a:t>
            </a:r>
          </a:p>
          <a:p>
            <a:pPr algn="just"/>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“United we stand, divided we fall”(2005-</a:t>
            </a:r>
            <a:r>
              <a:rPr lang="zh-CN" altLang="en-US" sz="2800" dirty="0">
                <a:latin typeface="SimHei" charset="-122"/>
                <a:ea typeface="SimHei" charset="-122"/>
                <a:cs typeface="SimHei" charset="-122"/>
              </a:rPr>
              <a:t>翻译</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p>
          <a:p>
            <a:pPr algn="just"/>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SimHei" charset="-122"/>
                <a:ea typeface="SimHei" charset="-122"/>
                <a:cs typeface="SimHei" charset="-122"/>
              </a:rPr>
              <a:t>合则生，分则衰</a:t>
            </a:r>
            <a:endParaRPr lang="en-US" altLang="zh-CN" sz="2800" dirty="0">
              <a:latin typeface="SimHei" charset="-122"/>
              <a:ea typeface="SimHei" charset="-122"/>
              <a:cs typeface="SimHei" charset="-122"/>
            </a:endParaRPr>
          </a:p>
          <a:p>
            <a:pPr algn="just"/>
            <a:endParaRPr lang="en-US" altLang="zh-CN" sz="2800" dirty="0">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统一、联合</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Unity  is  strength.</a:t>
            </a:r>
            <a:endPar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2CC0330E-8027-40BE-8CD3-F6A6AB0C0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644" y="3608262"/>
            <a:ext cx="3562654" cy="2894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4424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5" y="1611824"/>
            <a:ext cx="10704435" cy="1815882"/>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err="1">
                <a:solidFill>
                  <a:srgbClr val="FF0000"/>
                </a:solidFill>
                <a:latin typeface="Times New Roman" charset="0"/>
                <a:ea typeface="Times New Roman" charset="0"/>
                <a:cs typeface="Times New Roman" charset="0"/>
              </a:rPr>
              <a:t>jud</a:t>
            </a:r>
            <a:r>
              <a:rPr lang="en-US" altLang="zh-CN" sz="2800" kern="100" dirty="0" err="1">
                <a:latin typeface="Times New Roman" charset="0"/>
                <a:ea typeface="Times New Roman" charset="0"/>
                <a:cs typeface="Times New Roman" charset="0"/>
              </a:rPr>
              <a:t>g</a:t>
            </a:r>
            <a:r>
              <a:rPr lang="en-US" altLang="zh-CN" sz="2800" kern="100" dirty="0">
                <a:latin typeface="Times New Roman" charset="0"/>
                <a:ea typeface="Times New Roman" charset="0"/>
                <a:cs typeface="Times New Roman" charset="0"/>
              </a:rPr>
              <a:t>(e)</a:t>
            </a:r>
            <a:r>
              <a:rPr lang="en-US" altLang="zh-CN" sz="2800" kern="100" dirty="0" err="1">
                <a:latin typeface="Times New Roman" charset="0"/>
                <a:ea typeface="Times New Roman" charset="0"/>
                <a:cs typeface="Times New Roman" charset="0"/>
              </a:rPr>
              <a:t>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判断</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判决</a:t>
            </a:r>
            <a:r>
              <a:rPr lang="en-US" altLang="zh-CN" sz="2800" kern="100" dirty="0">
                <a:latin typeface="Times New Roman" charset="0"/>
                <a:ea typeface="Times New Roman" charset="0"/>
                <a:cs typeface="Times New Roman" charset="0"/>
              </a:rPr>
              <a:t>~ decision</a:t>
            </a:r>
          </a:p>
          <a:p>
            <a:pPr algn="just"/>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the accuracy of our judgement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E2-2013-31[A]</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en-US" altLang="zh-CN" sz="2800" kern="100" dirty="0">
                <a:latin typeface="Times New Roman" charset="0"/>
                <a:ea typeface="Times New Roman" charset="0"/>
                <a:cs typeface="Times New Roman" charset="0"/>
              </a:rPr>
              <a:t>   Judgement should consider the opinion of the public.</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E2-2010-36[D]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808698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dirty="0">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 n.</a:t>
            </a:r>
            <a:r>
              <a:rPr lang="zh-CN" altLang="en-US" sz="2800" kern="100" dirty="0">
                <a:uFill>
                  <a:solidFill>
                    <a:srgbClr val="000000"/>
                  </a:solidFill>
                </a:uFill>
                <a:latin typeface="SimHei" charset="-122"/>
                <a:ea typeface="SimHei" charset="-122"/>
                <a:cs typeface="SimHei" charset="-122"/>
              </a:rPr>
              <a:t>联合</a:t>
            </a:r>
            <a:endParaRPr lang="en-US" altLang="zh-CN" sz="2800" kern="100" dirty="0">
              <a:uFill>
                <a:solidFill>
                  <a:srgbClr val="000000"/>
                </a:solidFill>
              </a:uFill>
              <a:latin typeface="SimHei" charset="-122"/>
              <a:ea typeface="SimHei" charset="-122"/>
              <a:cs typeface="SimHei" charset="-122"/>
            </a:endParaRPr>
          </a:p>
          <a:p>
            <a:pPr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322395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dirty="0">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 n.</a:t>
            </a:r>
            <a:r>
              <a:rPr lang="zh-CN" altLang="en-US" sz="2800" kern="100" dirty="0">
                <a:uFill>
                  <a:solidFill>
                    <a:srgbClr val="000000"/>
                  </a:solidFill>
                </a:uFill>
                <a:latin typeface="SimHei" charset="-122"/>
                <a:ea typeface="SimHei" charset="-122"/>
                <a:cs typeface="SimHei" charset="-122"/>
              </a:rPr>
              <a:t>联合</a:t>
            </a:r>
            <a:endParaRPr lang="en-US" altLang="zh-CN" sz="2800" kern="100" dirty="0">
              <a:uFill>
                <a:solidFill>
                  <a:srgbClr val="000000"/>
                </a:solidFill>
              </a:uFill>
              <a:latin typeface="SimHei" charset="-122"/>
              <a:ea typeface="SimHei" charset="-122"/>
              <a:cs typeface="SimHei" charset="-122"/>
            </a:endParaRPr>
          </a:p>
          <a:p>
            <a:pPr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the European</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Union</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98989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539430"/>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dirty="0">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 n.</a:t>
            </a:r>
            <a:r>
              <a:rPr lang="zh-CN" altLang="en-US" sz="2800" kern="100" dirty="0">
                <a:uFill>
                  <a:solidFill>
                    <a:srgbClr val="000000"/>
                  </a:solidFill>
                </a:uFill>
                <a:latin typeface="SimHei" charset="-122"/>
                <a:ea typeface="SimHei" charset="-122"/>
                <a:cs typeface="SimHei" charset="-122"/>
              </a:rPr>
              <a:t>联合；</a:t>
            </a:r>
            <a:endParaRPr lang="en-US" altLang="zh-CN" sz="2800" kern="100" dirty="0">
              <a:uFill>
                <a:solidFill>
                  <a:srgbClr val="000000"/>
                </a:solidFill>
              </a:uFill>
              <a:latin typeface="SimHei" charset="-122"/>
              <a:ea typeface="SimHei" charset="-122"/>
              <a:cs typeface="SimHei" charset="-122"/>
            </a:endParaRPr>
          </a:p>
          <a:p>
            <a:pPr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the European</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Union</a:t>
            </a: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labor unions</a:t>
            </a: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981958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539430"/>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dirty="0">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 n.</a:t>
            </a:r>
            <a:r>
              <a:rPr lang="zh-CN" altLang="en-US" sz="2800" kern="100" dirty="0">
                <a:uFill>
                  <a:solidFill>
                    <a:srgbClr val="000000"/>
                  </a:solidFill>
                </a:uFill>
                <a:latin typeface="SimHei" charset="-122"/>
                <a:ea typeface="SimHei" charset="-122"/>
                <a:cs typeface="SimHei" charset="-122"/>
              </a:rPr>
              <a:t>联合；工会；</a:t>
            </a:r>
            <a:endParaRPr lang="en-US" altLang="zh-CN" sz="2800" kern="100" dirty="0">
              <a:uFill>
                <a:solidFill>
                  <a:srgbClr val="000000"/>
                </a:solidFill>
              </a:uFill>
              <a:latin typeface="SimHei" charset="-122"/>
              <a:ea typeface="SimHei" charset="-122"/>
              <a:cs typeface="SimHei" charset="-122"/>
            </a:endParaRPr>
          </a:p>
          <a:p>
            <a:pPr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the European</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Union</a:t>
            </a: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labor unions/ trade union</a:t>
            </a: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84117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dirty="0">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统一、联合</a:t>
            </a:r>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 n.</a:t>
            </a:r>
            <a:r>
              <a:rPr lang="zh-CN" altLang="en-US" sz="2800" kern="100" dirty="0">
                <a:uFill>
                  <a:solidFill>
                    <a:srgbClr val="000000"/>
                  </a:solidFill>
                </a:uFill>
                <a:latin typeface="SimHei" charset="-122"/>
                <a:ea typeface="SimHei" charset="-122"/>
                <a:cs typeface="SimHei" charset="-122"/>
              </a:rPr>
              <a:t>联合；工会；</a:t>
            </a:r>
            <a:endParaRPr lang="en-US" altLang="zh-CN" sz="2800" kern="100" dirty="0">
              <a:uFill>
                <a:solidFill>
                  <a:srgbClr val="000000"/>
                </a:solidFill>
              </a:uFill>
              <a:latin typeface="SimHei" charset="-122"/>
              <a:ea typeface="SimHei" charset="-122"/>
              <a:cs typeface="SimHei" charset="-122"/>
            </a:endParaRPr>
          </a:p>
          <a:p>
            <a:pPr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the European</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Union</a:t>
            </a: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labor unions/ trade union</a:t>
            </a:r>
          </a:p>
          <a:p>
            <a:pPr algn="just"/>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students’</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union</a:t>
            </a:r>
            <a:r>
              <a:rPr lang="zh-CN" altLang="en-US" sz="2800" kern="100" dirty="0">
                <a:uFill>
                  <a:solidFill>
                    <a:srgbClr val="000000"/>
                  </a:solidFill>
                </a:uFill>
                <a:latin typeface="SimHei" charset="-122"/>
                <a:ea typeface="SimHei" charset="-122"/>
                <a:cs typeface="SimHei" charset="-122"/>
              </a:rPr>
              <a:t>（写作）</a:t>
            </a:r>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821446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345691" cy="4401205"/>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 n.</a:t>
            </a:r>
            <a:r>
              <a:rPr lang="zh-CN" altLang="en-US" sz="2800" kern="100" dirty="0">
                <a:uFill>
                  <a:solidFill>
                    <a:srgbClr val="000000"/>
                  </a:solidFill>
                </a:uFill>
                <a:latin typeface="SimHei" charset="-122"/>
                <a:ea typeface="SimHei" charset="-122"/>
                <a:cs typeface="SimHei" charset="-122"/>
              </a:rPr>
              <a:t>联合；工会；联合会；</a:t>
            </a:r>
            <a:endParaRPr lang="en-US" altLang="zh-CN" sz="2800" kern="100" dirty="0">
              <a:uFill>
                <a:solidFill>
                  <a:srgbClr val="000000"/>
                </a:solidFill>
              </a:uFill>
              <a:latin typeface="SimHei" charset="-122"/>
              <a:ea typeface="SimHei" charset="-122"/>
              <a:cs typeface="SimHei" charset="-122"/>
            </a:endParaRPr>
          </a:p>
          <a:p>
            <a:pPr algn="just" fontAlgn="base">
              <a:spcAft>
                <a:spcPct val="0"/>
              </a:spcAft>
            </a:pP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Parts of the wedding ceremony involve hair cutting,</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tying  cotton threads soaked in holy water around the couple’s wrists, and passing a candle around a circle of happily married and respected couples to bless the </a:t>
            </a:r>
            <a:r>
              <a:rPr lang="en-US" altLang="zh-CN" sz="2800" u="sng"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u="sng"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u="sng"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11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E1-2016-</a:t>
            </a:r>
            <a:r>
              <a:rPr lang="zh-CN" altLang="en-US" sz="2800" kern="100" dirty="0">
                <a:uFill>
                  <a:solidFill>
                    <a:srgbClr val="000000"/>
                  </a:solidFill>
                </a:uFill>
                <a:latin typeface="SimHei" charset="-122"/>
                <a:ea typeface="SimHei" charset="-122"/>
                <a:cs typeface="SimHei" charset="-122"/>
              </a:rPr>
              <a:t>完形</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fontAlgn="base">
              <a:spcAft>
                <a:spcPct val="0"/>
              </a:spcAft>
            </a:pP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fontAlgn="base">
              <a:spcAft>
                <a:spcPct val="0"/>
              </a:spcAft>
            </a:pP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[A]meeting</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[B]collection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[C]association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[D]union</a:t>
            </a:r>
          </a:p>
          <a:p>
            <a:pPr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934609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345691" cy="4401205"/>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 n.</a:t>
            </a:r>
            <a:r>
              <a:rPr lang="zh-CN" altLang="en-US" sz="2800" kern="100" dirty="0">
                <a:uFill>
                  <a:solidFill>
                    <a:srgbClr val="000000"/>
                  </a:solidFill>
                </a:uFill>
                <a:latin typeface="SimHei" charset="-122"/>
                <a:ea typeface="SimHei" charset="-122"/>
                <a:cs typeface="SimHei" charset="-122"/>
              </a:rPr>
              <a:t>联合；工会；联合会；</a:t>
            </a:r>
            <a:r>
              <a:rPr lang="zh-CN" altLang="en-US" sz="2800" kern="100" dirty="0">
                <a:solidFill>
                  <a:srgbClr val="00B0F0"/>
                </a:solidFill>
                <a:uFill>
                  <a:solidFill>
                    <a:srgbClr val="000000"/>
                  </a:solidFill>
                </a:uFill>
                <a:latin typeface="SimHei" charset="-122"/>
                <a:ea typeface="SimHei" charset="-122"/>
                <a:cs typeface="SimHei" charset="-122"/>
              </a:rPr>
              <a:t>婚姻</a:t>
            </a:r>
            <a:endParaRPr lang="en-US" altLang="zh-CN" sz="2800" kern="100" dirty="0">
              <a:solidFill>
                <a:srgbClr val="00B0F0"/>
              </a:solidFill>
              <a:uFill>
                <a:solidFill>
                  <a:srgbClr val="000000"/>
                </a:solidFill>
              </a:uFill>
              <a:latin typeface="SimHei" charset="-122"/>
              <a:ea typeface="SimHei" charset="-122"/>
              <a:cs typeface="SimHei" charset="-122"/>
            </a:endParaRPr>
          </a:p>
          <a:p>
            <a:pPr algn="just" fontAlgn="base">
              <a:spcAft>
                <a:spcPct val="0"/>
              </a:spcAft>
            </a:pP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Parts of the wedding ceremony involve hair cutting,</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tying  cotton threads soaked in holy water around the couple’s wrists, and passing a candle around a circle of happily married and respected couples to bless the </a:t>
            </a:r>
            <a:r>
              <a:rPr lang="en-US" altLang="zh-CN" sz="2800" u="sng"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u="sng"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u="sng"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11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E1-2016-</a:t>
            </a:r>
            <a:r>
              <a:rPr lang="zh-CN" altLang="en-US" sz="2800" kern="100" dirty="0">
                <a:uFill>
                  <a:solidFill>
                    <a:srgbClr val="000000"/>
                  </a:solidFill>
                </a:uFill>
                <a:latin typeface="SimHei" charset="-122"/>
                <a:ea typeface="SimHei" charset="-122"/>
                <a:cs typeface="SimHei" charset="-122"/>
              </a:rPr>
              <a:t>完形</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fontAlgn="base">
              <a:spcAft>
                <a:spcPct val="0"/>
              </a:spcAft>
            </a:pP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fontAlgn="base">
              <a:spcAft>
                <a:spcPct val="0"/>
              </a:spcAft>
            </a:pP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[A]meeting</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[B]collection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[C]association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B0F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[D]union</a:t>
            </a:r>
          </a:p>
          <a:p>
            <a:pPr algn="just"/>
            <a:endParaRPr lang="en-US" altLang="zh-CN" sz="2800" kern="100" dirty="0">
              <a:solidFill>
                <a:srgbClr val="00B0F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855354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345691" cy="954107"/>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 n.</a:t>
            </a:r>
            <a:r>
              <a:rPr lang="zh-CN" altLang="en-US" sz="2800" kern="100" dirty="0">
                <a:uFill>
                  <a:solidFill>
                    <a:srgbClr val="000000"/>
                  </a:solidFill>
                </a:uFill>
                <a:latin typeface="SimHei" charset="-122"/>
                <a:ea typeface="SimHei" charset="-122"/>
                <a:cs typeface="SimHei" charset="-122"/>
              </a:rPr>
              <a:t>联合；工会；联合会；婚姻</a:t>
            </a:r>
            <a:endParaRPr lang="en-US" altLang="zh-CN" sz="2800" kern="100" dirty="0">
              <a:uFill>
                <a:solidFill>
                  <a:srgbClr val="000000"/>
                </a:solidFill>
              </a:uFill>
              <a:latin typeface="SimHei" charset="-122"/>
              <a:ea typeface="SimHei" charset="-122"/>
              <a:cs typeface="SimHei" charset="-122"/>
            </a:endParaRPr>
          </a:p>
          <a:p>
            <a:pPr algn="just" fontAlgn="base">
              <a:spcAft>
                <a:spcPct val="0"/>
              </a:spcAft>
            </a:pP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reunion</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02501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345691" cy="954107"/>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 n.</a:t>
            </a:r>
            <a:r>
              <a:rPr lang="zh-CN" altLang="en-US" sz="2800" kern="100" dirty="0">
                <a:uFill>
                  <a:solidFill>
                    <a:srgbClr val="000000"/>
                  </a:solidFill>
                </a:uFill>
                <a:latin typeface="SimHei" charset="-122"/>
                <a:ea typeface="SimHei" charset="-122"/>
                <a:cs typeface="SimHei" charset="-122"/>
              </a:rPr>
              <a:t>联合；工会；联合会；婚姻</a:t>
            </a:r>
            <a:endParaRPr lang="en-US" altLang="zh-CN" sz="2800" kern="100" dirty="0">
              <a:uFill>
                <a:solidFill>
                  <a:srgbClr val="000000"/>
                </a:solidFill>
              </a:uFill>
              <a:latin typeface="SimHei" charset="-122"/>
              <a:ea typeface="SimHei" charset="-122"/>
              <a:cs typeface="SimHei" charset="-122"/>
            </a:endParaRPr>
          </a:p>
          <a:p>
            <a:pPr algn="just" fontAlgn="base">
              <a:spcAft>
                <a:spcPct val="0"/>
              </a:spcAft>
            </a:pP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reunion</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团聚</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333893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345691" cy="2246769"/>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 n.</a:t>
            </a:r>
            <a:r>
              <a:rPr lang="zh-CN" altLang="en-US" sz="2800" kern="100" dirty="0">
                <a:uFill>
                  <a:solidFill>
                    <a:srgbClr val="000000"/>
                  </a:solidFill>
                </a:uFill>
                <a:latin typeface="SimHei" charset="-122"/>
                <a:ea typeface="SimHei" charset="-122"/>
                <a:cs typeface="SimHei" charset="-122"/>
              </a:rPr>
              <a:t>联合；工会；联合会；婚姻</a:t>
            </a:r>
            <a:endParaRPr lang="en-US" altLang="zh-CN" sz="2800" kern="100" dirty="0">
              <a:uFill>
                <a:solidFill>
                  <a:srgbClr val="000000"/>
                </a:solidFill>
              </a:uFill>
              <a:latin typeface="SimHei" charset="-122"/>
              <a:ea typeface="SimHei" charset="-122"/>
              <a:cs typeface="SimHei" charset="-122"/>
            </a:endParaRPr>
          </a:p>
          <a:p>
            <a:pPr algn="just" fontAlgn="base">
              <a:spcAft>
                <a:spcPct val="0"/>
              </a:spcAft>
            </a:pP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reunion</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团聚</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fontAlgn="base">
              <a:spcAft>
                <a:spcPct val="0"/>
              </a:spcAft>
            </a:pP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charset="0"/>
                <a:ea typeface="Times New Roman" charset="0"/>
                <a:cs typeface="Times New Roman" charset="0"/>
              </a:rPr>
              <a:t>family reunion dinner</a:t>
            </a:r>
            <a:endParaRPr lang="zh-CN" altLang="en-US" sz="2800" dirty="0">
              <a:latin typeface="Times New Roman" charset="0"/>
              <a:ea typeface="Times New Roman" charset="0"/>
              <a:cs typeface="Times New Roman" charset="0"/>
            </a:endParaRPr>
          </a:p>
          <a:p>
            <a:pPr algn="just" fontAlgn="base">
              <a:spcAft>
                <a:spcPct val="0"/>
              </a:spcAft>
            </a:pPr>
            <a:endParaRPr lang="en-US" altLang="zh-CN" sz="2800" kern="100" dirty="0">
              <a:uFill>
                <a:solidFill>
                  <a:srgbClr val="000000"/>
                </a:solidFill>
              </a:uFill>
              <a:latin typeface="Times New Roman" charset="0"/>
              <a:ea typeface="Times New Roman" charset="0"/>
              <a:cs typeface="Times New Roman" charset="0"/>
            </a:endParaRPr>
          </a:p>
          <a:p>
            <a:pPr algn="just" fontAlgn="base">
              <a:spcAft>
                <a:spcPct val="0"/>
              </a:spcAft>
            </a:pPr>
            <a:endParaRPr lang="en-US" altLang="zh-CN" sz="2800" kern="100" dirty="0">
              <a:uFill>
                <a:solidFill>
                  <a:srgbClr val="000000"/>
                </a:solidFill>
              </a:uFill>
              <a:latin typeface="Times New Roman" charset="0"/>
              <a:ea typeface="Times New Roman" charset="0"/>
              <a:cs typeface="Times New Roman" charset="0"/>
            </a:endParaRPr>
          </a:p>
        </p:txBody>
      </p:sp>
    </p:spTree>
    <p:extLst>
      <p:ext uri="{BB962C8B-B14F-4D97-AF65-F5344CB8AC3E}">
        <p14:creationId xmlns:p14="http://schemas.microsoft.com/office/powerpoint/2010/main" val="187147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5" y="1611824"/>
            <a:ext cx="10704435" cy="1815882"/>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err="1">
                <a:solidFill>
                  <a:srgbClr val="FF0000"/>
                </a:solidFill>
                <a:latin typeface="Times New Roman" charset="0"/>
                <a:ea typeface="Times New Roman" charset="0"/>
                <a:cs typeface="Times New Roman" charset="0"/>
              </a:rPr>
              <a:t>jud</a:t>
            </a:r>
            <a:r>
              <a:rPr lang="en-US" altLang="zh-CN" sz="2800" kern="100" dirty="0" err="1">
                <a:latin typeface="Times New Roman" charset="0"/>
                <a:ea typeface="Times New Roman" charset="0"/>
                <a:cs typeface="Times New Roman" charset="0"/>
              </a:rPr>
              <a:t>g</a:t>
            </a:r>
            <a:r>
              <a:rPr lang="en-US" altLang="zh-CN" sz="2800" kern="100" dirty="0">
                <a:latin typeface="Times New Roman" charset="0"/>
                <a:ea typeface="Times New Roman" charset="0"/>
                <a:cs typeface="Times New Roman" charset="0"/>
              </a:rPr>
              <a:t>(e)</a:t>
            </a:r>
            <a:r>
              <a:rPr lang="en-US" altLang="zh-CN" sz="2800" kern="100" dirty="0" err="1">
                <a:latin typeface="Times New Roman" charset="0"/>
                <a:ea typeface="Times New Roman" charset="0"/>
                <a:cs typeface="Times New Roman" charset="0"/>
              </a:rPr>
              <a:t>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判断</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判决</a:t>
            </a:r>
            <a:r>
              <a:rPr lang="en-US" altLang="zh-CN" sz="2800" kern="100" dirty="0">
                <a:latin typeface="Times New Roman" charset="0"/>
                <a:ea typeface="Times New Roman" charset="0"/>
                <a:cs typeface="Times New Roman" charset="0"/>
              </a:rPr>
              <a:t>~ decision~ verdict</a:t>
            </a:r>
          </a:p>
          <a:p>
            <a:pPr algn="just"/>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the accuracy of our judgement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E2-2013-31[A]</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en-US" altLang="zh-CN" sz="2800" kern="100" dirty="0">
                <a:latin typeface="Times New Roman" charset="0"/>
                <a:ea typeface="Times New Roman" charset="0"/>
                <a:cs typeface="Times New Roman" charset="0"/>
              </a:rPr>
              <a:t>   Judgement should consider the opinion of the public.</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E2-2010-36[D]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20372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345691" cy="2246769"/>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 n.</a:t>
            </a:r>
            <a:r>
              <a:rPr lang="zh-CN" altLang="en-US" sz="2800" kern="100" dirty="0">
                <a:uFill>
                  <a:solidFill>
                    <a:srgbClr val="000000"/>
                  </a:solidFill>
                </a:uFill>
                <a:latin typeface="SimHei" charset="-122"/>
                <a:ea typeface="SimHei" charset="-122"/>
                <a:cs typeface="SimHei" charset="-122"/>
              </a:rPr>
              <a:t>联合；工会；联合会；婚姻</a:t>
            </a:r>
            <a:endParaRPr lang="en-US" altLang="zh-CN" sz="2800" kern="100" dirty="0">
              <a:uFill>
                <a:solidFill>
                  <a:srgbClr val="000000"/>
                </a:solidFill>
              </a:uFill>
              <a:latin typeface="SimHei" charset="-122"/>
              <a:ea typeface="SimHei" charset="-122"/>
              <a:cs typeface="SimHei" charset="-122"/>
            </a:endParaRPr>
          </a:p>
          <a:p>
            <a:pPr algn="just" fontAlgn="base">
              <a:spcAft>
                <a:spcPct val="0"/>
              </a:spcAft>
            </a:pP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reunion</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团聚</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fontAlgn="base">
              <a:spcAft>
                <a:spcPct val="0"/>
              </a:spcAft>
            </a:pP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charset="0"/>
                <a:ea typeface="Times New Roman" charset="0"/>
                <a:cs typeface="Times New Roman" charset="0"/>
              </a:rPr>
              <a:t>family reunion dinner</a:t>
            </a:r>
            <a:r>
              <a:rPr lang="zh-CN" altLang="en-US" sz="2800" kern="100" dirty="0">
                <a:uFill>
                  <a:solidFill>
                    <a:srgbClr val="000000"/>
                  </a:solidFill>
                </a:uFill>
                <a:latin typeface="Times New Roman" charset="0"/>
                <a:ea typeface="Times New Roman" charset="0"/>
                <a:cs typeface="Times New Roman" charset="0"/>
              </a:rPr>
              <a:t> </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团圆饭、年夜饭</a:t>
            </a:r>
          </a:p>
          <a:p>
            <a:pPr algn="just" fontAlgn="base">
              <a:spcAft>
                <a:spcPct val="0"/>
              </a:spcAft>
            </a:pPr>
            <a:endParaRPr lang="en-US" altLang="zh-CN" sz="2800" kern="100" dirty="0">
              <a:uFill>
                <a:solidFill>
                  <a:srgbClr val="000000"/>
                </a:solidFill>
              </a:uFill>
              <a:latin typeface="Times New Roman" charset="0"/>
              <a:ea typeface="Times New Roman" charset="0"/>
              <a:cs typeface="Times New Roman" charset="0"/>
            </a:endParaRPr>
          </a:p>
          <a:p>
            <a:pPr algn="just" fontAlgn="base">
              <a:spcAft>
                <a:spcPct val="0"/>
              </a:spcAft>
            </a:pPr>
            <a:endParaRPr lang="en-US" altLang="zh-CN" sz="2800" kern="100" dirty="0">
              <a:uFill>
                <a:solidFill>
                  <a:srgbClr val="000000"/>
                </a:solidFill>
              </a:uFill>
              <a:latin typeface="Times New Roman" charset="0"/>
              <a:ea typeface="Times New Roman" charset="0"/>
              <a:cs typeface="Times New Roman" charset="0"/>
            </a:endParaRPr>
          </a:p>
        </p:txBody>
      </p:sp>
    </p:spTree>
    <p:extLst>
      <p:ext uri="{BB962C8B-B14F-4D97-AF65-F5344CB8AC3E}">
        <p14:creationId xmlns:p14="http://schemas.microsoft.com/office/powerpoint/2010/main" val="18925126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versity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800145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versity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大学</a:t>
            </a:r>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722027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384995"/>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versity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大学</a:t>
            </a:r>
            <a:endParaRPr lang="en-US" altLang="zh-CN" sz="2800" kern="100" dirty="0">
              <a:uFill>
                <a:solidFill>
                  <a:srgbClr val="000000"/>
                </a:solidFill>
              </a:uFill>
              <a:latin typeface="SimHei" charset="-122"/>
              <a:ea typeface="SimHei" charset="-122"/>
              <a:cs typeface="SimHei" charset="-122"/>
            </a:endParaRPr>
          </a:p>
          <a:p>
            <a:pPr lvl="0" algn="just"/>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verse</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648498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384995"/>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versity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大学</a:t>
            </a:r>
            <a:endParaRPr lang="en-US" altLang="zh-CN" sz="2800" kern="100" dirty="0">
              <a:uFill>
                <a:solidFill>
                  <a:srgbClr val="000000"/>
                </a:solidFill>
              </a:uFill>
              <a:latin typeface="SimHei" charset="-122"/>
              <a:ea typeface="SimHei" charset="-122"/>
              <a:cs typeface="SimHei" charset="-122"/>
            </a:endParaRPr>
          </a:p>
          <a:p>
            <a:pPr lvl="0" algn="just"/>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verse</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宇宙</a:t>
            </a:r>
            <a:endParaRPr lang="en-US" altLang="zh-CN" sz="2800" kern="100" dirty="0">
              <a:uFill>
                <a:solidFill>
                  <a:srgbClr val="000000"/>
                </a:solidFill>
              </a:uFill>
              <a:latin typeface="SimHei" charset="-122"/>
              <a:ea typeface="SimHei" charset="-122"/>
              <a:cs typeface="SimHei" charset="-122"/>
            </a:endParaRPr>
          </a:p>
        </p:txBody>
      </p:sp>
    </p:spTree>
    <p:extLst>
      <p:ext uri="{BB962C8B-B14F-4D97-AF65-F5344CB8AC3E}">
        <p14:creationId xmlns:p14="http://schemas.microsoft.com/office/powerpoint/2010/main" val="19992684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433373" cy="1815882"/>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versity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大学</a:t>
            </a:r>
            <a:endParaRPr lang="en-US" altLang="zh-CN" sz="2800" kern="100" dirty="0">
              <a:uFill>
                <a:solidFill>
                  <a:srgbClr val="000000"/>
                </a:solidFill>
              </a:uFill>
              <a:latin typeface="SimHei" charset="-122"/>
              <a:ea typeface="SimHei" charset="-122"/>
              <a:cs typeface="SimHei" charset="-122"/>
            </a:endParaRPr>
          </a:p>
          <a:p>
            <a:pPr lvl="0" algn="just"/>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verse</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宇宙</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charset="0"/>
                <a:ea typeface="Times New Roman" charset="0"/>
                <a:cs typeface="Times New Roman" charset="0"/>
              </a:rPr>
              <a:t>   </a:t>
            </a:r>
            <a:r>
              <a:rPr lang="en-US" altLang="zh-CN" sz="2800" kern="100" dirty="0">
                <a:uFill>
                  <a:solidFill>
                    <a:srgbClr val="000000"/>
                  </a:solidFill>
                </a:uFill>
                <a:latin typeface="Times New Roman" charset="0"/>
                <a:ea typeface="Times New Roman" charset="0"/>
                <a:cs typeface="Times New Roman" charset="0"/>
              </a:rPr>
              <a:t>The Earth was at the </a:t>
            </a:r>
            <a:r>
              <a:rPr lang="en-US" altLang="zh-CN" sz="2800" kern="100" dirty="0" err="1">
                <a:uFill>
                  <a:solidFill>
                    <a:srgbClr val="000000"/>
                  </a:solidFill>
                </a:uFill>
                <a:latin typeface="Times New Roman" charset="0"/>
                <a:ea typeface="Times New Roman" charset="0"/>
                <a:cs typeface="Times New Roman" charset="0"/>
              </a:rPr>
              <a:t>centre</a:t>
            </a:r>
            <a:r>
              <a:rPr lang="en-US" altLang="zh-CN" sz="2800" kern="100" dirty="0">
                <a:uFill>
                  <a:solidFill>
                    <a:srgbClr val="000000"/>
                  </a:solidFill>
                </a:uFill>
                <a:latin typeface="Times New Roman" charset="0"/>
                <a:ea typeface="Times New Roman" charset="0"/>
                <a:cs typeface="Times New Roman" charset="0"/>
              </a:rPr>
              <a:t> of our universe.</a:t>
            </a:r>
            <a:r>
              <a:rPr lang="zh-CN" altLang="en-US" sz="2800" kern="100" dirty="0">
                <a:uFill>
                  <a:solidFill>
                    <a:srgbClr val="000000"/>
                  </a:solidFill>
                </a:uFill>
                <a:latin typeface="Times New Roman" charset="0"/>
                <a:ea typeface="Times New Roman" charset="0"/>
                <a:cs typeface="Times New Roman" charset="0"/>
              </a:rPr>
              <a:t>（</a:t>
            </a:r>
            <a:r>
              <a:rPr lang="en-US" altLang="zh-CN" sz="2800" kern="100" dirty="0">
                <a:uFill>
                  <a:solidFill>
                    <a:srgbClr val="000000"/>
                  </a:solidFill>
                </a:uFill>
                <a:latin typeface="Times New Roman" charset="0"/>
                <a:ea typeface="Times New Roman" charset="0"/>
                <a:cs typeface="Times New Roman" charset="0"/>
              </a:rPr>
              <a:t>E1-2020-</a:t>
            </a:r>
            <a:r>
              <a:rPr lang="zh-CN" altLang="en-US" sz="2800" kern="100" dirty="0">
                <a:uFill>
                  <a:solidFill>
                    <a:srgbClr val="000000"/>
                  </a:solidFill>
                </a:uFill>
                <a:latin typeface="SimHei" charset="-122"/>
                <a:ea typeface="SimHei" charset="-122"/>
                <a:cs typeface="SimHei" charset="-122"/>
              </a:rPr>
              <a:t>阅读</a:t>
            </a:r>
            <a:r>
              <a:rPr lang="zh-CN" altLang="en-US" sz="2800" kern="100" dirty="0">
                <a:uFill>
                  <a:solidFill>
                    <a:srgbClr val="000000"/>
                  </a:solidFill>
                </a:uFill>
                <a:latin typeface="Times New Roman" charset="0"/>
                <a:ea typeface="Times New Roman" charset="0"/>
                <a:cs typeface="Times New Roman" charset="0"/>
              </a:rPr>
              <a:t>）</a:t>
            </a:r>
          </a:p>
        </p:txBody>
      </p:sp>
    </p:spTree>
    <p:extLst>
      <p:ext uri="{BB962C8B-B14F-4D97-AF65-F5344CB8AC3E}">
        <p14:creationId xmlns:p14="http://schemas.microsoft.com/office/powerpoint/2010/main" val="150600958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433373" cy="2677656"/>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versity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大学</a:t>
            </a:r>
            <a:endParaRPr lang="en-US" altLang="zh-CN" sz="2800" kern="100" dirty="0">
              <a:uFill>
                <a:solidFill>
                  <a:srgbClr val="000000"/>
                </a:solidFill>
              </a:uFill>
              <a:latin typeface="SimHei" charset="-122"/>
              <a:ea typeface="SimHei" charset="-122"/>
              <a:cs typeface="SimHei" charset="-122"/>
            </a:endParaRPr>
          </a:p>
          <a:p>
            <a:pPr lvl="0" algn="just"/>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verse</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宇宙</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charset="0"/>
                <a:ea typeface="Times New Roman" charset="0"/>
                <a:cs typeface="Times New Roman" charset="0"/>
              </a:rPr>
              <a:t>   </a:t>
            </a:r>
            <a:r>
              <a:rPr lang="en-US" altLang="zh-CN" sz="2800" kern="100" dirty="0">
                <a:uFill>
                  <a:solidFill>
                    <a:srgbClr val="000000"/>
                  </a:solidFill>
                </a:uFill>
                <a:latin typeface="Times New Roman" charset="0"/>
                <a:ea typeface="Times New Roman" charset="0"/>
                <a:cs typeface="Times New Roman" charset="0"/>
              </a:rPr>
              <a:t>The Earth was at the </a:t>
            </a:r>
            <a:r>
              <a:rPr lang="en-US" altLang="zh-CN" sz="2800" kern="100" dirty="0" err="1">
                <a:uFill>
                  <a:solidFill>
                    <a:srgbClr val="000000"/>
                  </a:solidFill>
                </a:uFill>
                <a:latin typeface="Times New Roman" charset="0"/>
                <a:ea typeface="Times New Roman" charset="0"/>
                <a:cs typeface="Times New Roman" charset="0"/>
              </a:rPr>
              <a:t>centre</a:t>
            </a:r>
            <a:r>
              <a:rPr lang="en-US" altLang="zh-CN" sz="2800" kern="100" dirty="0">
                <a:uFill>
                  <a:solidFill>
                    <a:srgbClr val="000000"/>
                  </a:solidFill>
                </a:uFill>
                <a:latin typeface="Times New Roman" charset="0"/>
                <a:ea typeface="Times New Roman" charset="0"/>
                <a:cs typeface="Times New Roman" charset="0"/>
              </a:rPr>
              <a:t> of our universe.</a:t>
            </a:r>
            <a:r>
              <a:rPr lang="zh-CN" altLang="en-US" sz="2800" kern="100" dirty="0">
                <a:uFill>
                  <a:solidFill>
                    <a:srgbClr val="000000"/>
                  </a:solidFill>
                </a:uFill>
                <a:latin typeface="Times New Roman" charset="0"/>
                <a:ea typeface="Times New Roman" charset="0"/>
                <a:cs typeface="Times New Roman" charset="0"/>
              </a:rPr>
              <a:t>（</a:t>
            </a:r>
            <a:r>
              <a:rPr lang="en-US" altLang="zh-CN" sz="2800" kern="100" dirty="0">
                <a:uFill>
                  <a:solidFill>
                    <a:srgbClr val="000000"/>
                  </a:solidFill>
                </a:uFill>
                <a:latin typeface="Times New Roman" charset="0"/>
                <a:ea typeface="Times New Roman" charset="0"/>
                <a:cs typeface="Times New Roman" charset="0"/>
              </a:rPr>
              <a:t>E1-2020-</a:t>
            </a:r>
            <a:r>
              <a:rPr lang="zh-CN" altLang="en-US" sz="2800" kern="100" dirty="0">
                <a:uFill>
                  <a:solidFill>
                    <a:srgbClr val="000000"/>
                  </a:solidFill>
                </a:uFill>
                <a:latin typeface="SimHei" charset="-122"/>
                <a:ea typeface="SimHei" charset="-122"/>
                <a:cs typeface="SimHei" charset="-122"/>
              </a:rPr>
              <a:t>阅读</a:t>
            </a:r>
            <a:r>
              <a:rPr lang="zh-CN" altLang="en-US" sz="2800" kern="100" dirty="0">
                <a:uFill>
                  <a:solidFill>
                    <a:srgbClr val="000000"/>
                  </a:solidFill>
                </a:uFill>
                <a:latin typeface="Times New Roman" charset="0"/>
                <a:ea typeface="Times New Roman" charset="0"/>
                <a:cs typeface="Times New Roman" charset="0"/>
              </a:rPr>
              <a:t>）</a:t>
            </a:r>
            <a:endParaRPr lang="en-US" altLang="zh-CN" sz="2800" kern="100" dirty="0">
              <a:uFill>
                <a:solidFill>
                  <a:srgbClr val="000000"/>
                </a:solidFill>
              </a:uFill>
              <a:latin typeface="Times New Roman" charset="0"/>
              <a:ea typeface="Times New Roman" charset="0"/>
              <a:cs typeface="Times New Roman" charset="0"/>
            </a:endParaRPr>
          </a:p>
          <a:p>
            <a:pPr lvl="0" algn="just"/>
            <a:endParaRPr lang="en-US" altLang="zh-CN" sz="2800" kern="100" dirty="0">
              <a:uFill>
                <a:solidFill>
                  <a:srgbClr val="000000"/>
                </a:solidFill>
              </a:uFill>
              <a:latin typeface="Times New Roman" charset="0"/>
              <a:ea typeface="Times New Roman" charset="0"/>
              <a:cs typeface="Times New Roman" charset="0"/>
            </a:endParaRPr>
          </a:p>
          <a:p>
            <a:pPr lvl="0" algn="just"/>
            <a:r>
              <a:rPr lang="zh-TW"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TW" sz="2800" kern="100" dirty="0">
                <a:solidFill>
                  <a:srgbClr val="FF0000"/>
                </a:solidFill>
                <a:uFill>
                  <a:solidFill>
                    <a:srgbClr val="000000"/>
                  </a:solidFill>
                </a:uFill>
                <a:latin typeface="Times New Roman" charset="0"/>
                <a:ea typeface="Times New Roman" charset="0"/>
                <a:cs typeface="Times New Roman" charset="0"/>
              </a:rPr>
              <a:t>9</a:t>
            </a:r>
            <a:r>
              <a:rPr lang="zh-TW"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charset="0"/>
                <a:ea typeface="Times New Roman" charset="0"/>
                <a:cs typeface="Times New Roman" charset="0"/>
              </a:rPr>
              <a:t>uni</a:t>
            </a:r>
            <a:r>
              <a:rPr lang="en-US" altLang="zh-CN" sz="2800" kern="100" dirty="0">
                <a:uFill>
                  <a:solidFill>
                    <a:srgbClr val="000000"/>
                  </a:solidFill>
                </a:uFill>
                <a:latin typeface="Times New Roman" charset="0"/>
                <a:ea typeface="Times New Roman" charset="0"/>
                <a:cs typeface="Times New Roman" charset="0"/>
              </a:rPr>
              <a:t>versal </a:t>
            </a:r>
            <a:endParaRPr lang="zh-CN" altLang="en-US" sz="2800" kern="100" dirty="0">
              <a:uFill>
                <a:solidFill>
                  <a:srgbClr val="000000"/>
                </a:solidFill>
              </a:uFill>
              <a:latin typeface="Times New Roman" charset="0"/>
              <a:ea typeface="Times New Roman" charset="0"/>
              <a:cs typeface="Times New Roman" charset="0"/>
            </a:endParaRPr>
          </a:p>
        </p:txBody>
      </p:sp>
    </p:spTree>
    <p:extLst>
      <p:ext uri="{BB962C8B-B14F-4D97-AF65-F5344CB8AC3E}">
        <p14:creationId xmlns:p14="http://schemas.microsoft.com/office/powerpoint/2010/main" val="1260848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433373" cy="2677656"/>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versity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大学</a:t>
            </a:r>
            <a:endParaRPr lang="en-US" altLang="zh-CN" sz="2800" kern="100" dirty="0">
              <a:uFill>
                <a:solidFill>
                  <a:srgbClr val="000000"/>
                </a:solidFill>
              </a:uFill>
              <a:latin typeface="SimHei" charset="-122"/>
              <a:ea typeface="SimHei" charset="-122"/>
              <a:cs typeface="SimHei" charset="-122"/>
            </a:endParaRPr>
          </a:p>
          <a:p>
            <a:pPr lvl="0" algn="just"/>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verse</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宇宙</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charset="0"/>
                <a:ea typeface="Times New Roman" charset="0"/>
                <a:cs typeface="Times New Roman" charset="0"/>
              </a:rPr>
              <a:t>   </a:t>
            </a:r>
            <a:r>
              <a:rPr lang="en-US" altLang="zh-CN" sz="2800" kern="100" dirty="0">
                <a:uFill>
                  <a:solidFill>
                    <a:srgbClr val="000000"/>
                  </a:solidFill>
                </a:uFill>
                <a:latin typeface="Times New Roman" charset="0"/>
                <a:ea typeface="Times New Roman" charset="0"/>
                <a:cs typeface="Times New Roman" charset="0"/>
              </a:rPr>
              <a:t>The Earth was at the </a:t>
            </a:r>
            <a:r>
              <a:rPr lang="en-US" altLang="zh-CN" sz="2800" kern="100" dirty="0" err="1">
                <a:uFill>
                  <a:solidFill>
                    <a:srgbClr val="000000"/>
                  </a:solidFill>
                </a:uFill>
                <a:latin typeface="Times New Roman" charset="0"/>
                <a:ea typeface="Times New Roman" charset="0"/>
                <a:cs typeface="Times New Roman" charset="0"/>
              </a:rPr>
              <a:t>centre</a:t>
            </a:r>
            <a:r>
              <a:rPr lang="en-US" altLang="zh-CN" sz="2800" kern="100" dirty="0">
                <a:uFill>
                  <a:solidFill>
                    <a:srgbClr val="000000"/>
                  </a:solidFill>
                </a:uFill>
                <a:latin typeface="Times New Roman" charset="0"/>
                <a:ea typeface="Times New Roman" charset="0"/>
                <a:cs typeface="Times New Roman" charset="0"/>
              </a:rPr>
              <a:t> of our universe.</a:t>
            </a:r>
            <a:r>
              <a:rPr lang="zh-CN" altLang="en-US" sz="2800" kern="100" dirty="0">
                <a:uFill>
                  <a:solidFill>
                    <a:srgbClr val="000000"/>
                  </a:solidFill>
                </a:uFill>
                <a:latin typeface="Times New Roman" charset="0"/>
                <a:ea typeface="Times New Roman" charset="0"/>
                <a:cs typeface="Times New Roman" charset="0"/>
              </a:rPr>
              <a:t>（</a:t>
            </a:r>
            <a:r>
              <a:rPr lang="en-US" altLang="zh-CN" sz="2800" kern="100" dirty="0">
                <a:uFill>
                  <a:solidFill>
                    <a:srgbClr val="000000"/>
                  </a:solidFill>
                </a:uFill>
                <a:latin typeface="Times New Roman" charset="0"/>
                <a:ea typeface="Times New Roman" charset="0"/>
                <a:cs typeface="Times New Roman" charset="0"/>
              </a:rPr>
              <a:t>E1-2020-</a:t>
            </a:r>
            <a:r>
              <a:rPr lang="zh-CN" altLang="en-US" sz="2800" kern="100" dirty="0">
                <a:uFill>
                  <a:solidFill>
                    <a:srgbClr val="000000"/>
                  </a:solidFill>
                </a:uFill>
                <a:latin typeface="SimHei" charset="-122"/>
                <a:ea typeface="SimHei" charset="-122"/>
                <a:cs typeface="SimHei" charset="-122"/>
              </a:rPr>
              <a:t>阅读</a:t>
            </a:r>
            <a:r>
              <a:rPr lang="zh-CN" altLang="en-US" sz="2800" kern="100" dirty="0">
                <a:uFill>
                  <a:solidFill>
                    <a:srgbClr val="000000"/>
                  </a:solidFill>
                </a:uFill>
                <a:latin typeface="Times New Roman" charset="0"/>
                <a:ea typeface="Times New Roman" charset="0"/>
                <a:cs typeface="Times New Roman" charset="0"/>
              </a:rPr>
              <a:t>）</a:t>
            </a:r>
            <a:endParaRPr lang="en-US" altLang="zh-CN" sz="2800" kern="100" dirty="0">
              <a:uFill>
                <a:solidFill>
                  <a:srgbClr val="000000"/>
                </a:solidFill>
              </a:uFill>
              <a:latin typeface="Times New Roman" charset="0"/>
              <a:ea typeface="Times New Roman" charset="0"/>
              <a:cs typeface="Times New Roman" charset="0"/>
            </a:endParaRPr>
          </a:p>
          <a:p>
            <a:pPr lvl="0" algn="just"/>
            <a:endParaRPr lang="en-US" altLang="zh-CN" sz="2800" kern="100" dirty="0">
              <a:uFill>
                <a:solidFill>
                  <a:srgbClr val="000000"/>
                </a:solidFill>
              </a:uFill>
              <a:latin typeface="Times New Roman" charset="0"/>
              <a:ea typeface="Times New Roman" charset="0"/>
              <a:cs typeface="Times New Roman" charset="0"/>
            </a:endParaRPr>
          </a:p>
          <a:p>
            <a:pPr lvl="0" algn="just"/>
            <a:r>
              <a:rPr lang="zh-TW"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TW" sz="2800" kern="100" dirty="0">
                <a:solidFill>
                  <a:srgbClr val="FF0000"/>
                </a:solidFill>
                <a:uFill>
                  <a:solidFill>
                    <a:srgbClr val="000000"/>
                  </a:solidFill>
                </a:uFill>
                <a:latin typeface="Times New Roman" charset="0"/>
                <a:ea typeface="Times New Roman" charset="0"/>
                <a:cs typeface="Times New Roman" charset="0"/>
              </a:rPr>
              <a:t>9</a:t>
            </a:r>
            <a:r>
              <a:rPr lang="zh-TW"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charset="0"/>
                <a:ea typeface="Times New Roman" charset="0"/>
                <a:cs typeface="Times New Roman" charset="0"/>
              </a:rPr>
              <a:t>uni</a:t>
            </a:r>
            <a:r>
              <a:rPr lang="en-US" altLang="zh-CN" sz="2800" kern="100" dirty="0">
                <a:uFill>
                  <a:solidFill>
                    <a:srgbClr val="000000"/>
                  </a:solidFill>
                </a:uFill>
                <a:latin typeface="Times New Roman" charset="0"/>
                <a:ea typeface="Times New Roman" charset="0"/>
                <a:cs typeface="Times New Roman" charset="0"/>
              </a:rPr>
              <a:t>versal a.</a:t>
            </a:r>
            <a:r>
              <a:rPr lang="zh-CN" altLang="en-US" sz="2800" kern="100" dirty="0">
                <a:uFill>
                  <a:solidFill>
                    <a:srgbClr val="000000"/>
                  </a:solidFill>
                </a:uFill>
                <a:latin typeface="SimHei" charset="-122"/>
                <a:ea typeface="SimHei" charset="-122"/>
                <a:cs typeface="SimHei" charset="-122"/>
              </a:rPr>
              <a:t>全世界的；</a:t>
            </a:r>
          </a:p>
        </p:txBody>
      </p:sp>
    </p:spTree>
    <p:extLst>
      <p:ext uri="{BB962C8B-B14F-4D97-AF65-F5344CB8AC3E}">
        <p14:creationId xmlns:p14="http://schemas.microsoft.com/office/powerpoint/2010/main" val="18572415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433373" cy="3108543"/>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versity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大学</a:t>
            </a:r>
            <a:endParaRPr lang="en-US" altLang="zh-CN" sz="2800" kern="100" dirty="0">
              <a:uFill>
                <a:solidFill>
                  <a:srgbClr val="000000"/>
                </a:solidFill>
              </a:uFill>
              <a:latin typeface="SimHei" charset="-122"/>
              <a:ea typeface="SimHei" charset="-122"/>
              <a:cs typeface="SimHei" charset="-122"/>
            </a:endParaRPr>
          </a:p>
          <a:p>
            <a:pPr lvl="0" algn="just"/>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verse</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宇宙</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charset="0"/>
                <a:ea typeface="Times New Roman" charset="0"/>
                <a:cs typeface="Times New Roman" charset="0"/>
              </a:rPr>
              <a:t>   </a:t>
            </a:r>
            <a:r>
              <a:rPr lang="en-US" altLang="zh-CN" sz="2800" kern="100" dirty="0">
                <a:uFill>
                  <a:solidFill>
                    <a:srgbClr val="000000"/>
                  </a:solidFill>
                </a:uFill>
                <a:latin typeface="Times New Roman" charset="0"/>
                <a:ea typeface="Times New Roman" charset="0"/>
                <a:cs typeface="Times New Roman" charset="0"/>
              </a:rPr>
              <a:t>The Earth was at the </a:t>
            </a:r>
            <a:r>
              <a:rPr lang="en-US" altLang="zh-CN" sz="2800" kern="100" dirty="0" err="1">
                <a:uFill>
                  <a:solidFill>
                    <a:srgbClr val="000000"/>
                  </a:solidFill>
                </a:uFill>
                <a:latin typeface="Times New Roman" charset="0"/>
                <a:ea typeface="Times New Roman" charset="0"/>
                <a:cs typeface="Times New Roman" charset="0"/>
              </a:rPr>
              <a:t>centre</a:t>
            </a:r>
            <a:r>
              <a:rPr lang="en-US" altLang="zh-CN" sz="2800" kern="100" dirty="0">
                <a:uFill>
                  <a:solidFill>
                    <a:srgbClr val="000000"/>
                  </a:solidFill>
                </a:uFill>
                <a:latin typeface="Times New Roman" charset="0"/>
                <a:ea typeface="Times New Roman" charset="0"/>
                <a:cs typeface="Times New Roman" charset="0"/>
              </a:rPr>
              <a:t> of our universe.</a:t>
            </a:r>
            <a:r>
              <a:rPr lang="zh-CN" altLang="en-US" sz="2800" kern="100" dirty="0">
                <a:uFill>
                  <a:solidFill>
                    <a:srgbClr val="000000"/>
                  </a:solidFill>
                </a:uFill>
                <a:latin typeface="Times New Roman" charset="0"/>
                <a:ea typeface="Times New Roman" charset="0"/>
                <a:cs typeface="Times New Roman" charset="0"/>
              </a:rPr>
              <a:t>（</a:t>
            </a:r>
            <a:r>
              <a:rPr lang="en-US" altLang="zh-CN" sz="2800" kern="100" dirty="0">
                <a:uFill>
                  <a:solidFill>
                    <a:srgbClr val="000000"/>
                  </a:solidFill>
                </a:uFill>
                <a:latin typeface="Times New Roman" charset="0"/>
                <a:ea typeface="Times New Roman" charset="0"/>
                <a:cs typeface="Times New Roman" charset="0"/>
              </a:rPr>
              <a:t>E1-2020-</a:t>
            </a:r>
            <a:r>
              <a:rPr lang="zh-CN" altLang="en-US" sz="2800" kern="100" dirty="0">
                <a:uFill>
                  <a:solidFill>
                    <a:srgbClr val="000000"/>
                  </a:solidFill>
                </a:uFill>
                <a:latin typeface="SimHei" charset="-122"/>
                <a:ea typeface="SimHei" charset="-122"/>
                <a:cs typeface="SimHei" charset="-122"/>
              </a:rPr>
              <a:t>阅读</a:t>
            </a:r>
            <a:r>
              <a:rPr lang="zh-CN" altLang="en-US" sz="2800" kern="100" dirty="0">
                <a:uFill>
                  <a:solidFill>
                    <a:srgbClr val="000000"/>
                  </a:solidFill>
                </a:uFill>
                <a:latin typeface="Times New Roman" charset="0"/>
                <a:ea typeface="Times New Roman" charset="0"/>
                <a:cs typeface="Times New Roman" charset="0"/>
              </a:rPr>
              <a:t>）</a:t>
            </a:r>
            <a:endParaRPr lang="en-US" altLang="zh-CN" sz="2800" kern="100" dirty="0">
              <a:uFill>
                <a:solidFill>
                  <a:srgbClr val="000000"/>
                </a:solidFill>
              </a:uFill>
              <a:latin typeface="Times New Roman" charset="0"/>
              <a:ea typeface="Times New Roman" charset="0"/>
              <a:cs typeface="Times New Roman" charset="0"/>
            </a:endParaRPr>
          </a:p>
          <a:p>
            <a:pPr lvl="0" algn="just"/>
            <a:endParaRPr lang="en-US" altLang="zh-CN" sz="2800" kern="100" dirty="0">
              <a:uFill>
                <a:solidFill>
                  <a:srgbClr val="000000"/>
                </a:solidFill>
              </a:uFill>
              <a:latin typeface="Times New Roman" charset="0"/>
              <a:ea typeface="Times New Roman" charset="0"/>
              <a:cs typeface="Times New Roman" charset="0"/>
            </a:endParaRPr>
          </a:p>
          <a:p>
            <a:pPr lvl="0" algn="just"/>
            <a:r>
              <a:rPr lang="zh-TW"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TW" sz="2800" kern="100" dirty="0">
                <a:solidFill>
                  <a:srgbClr val="FF0000"/>
                </a:solidFill>
                <a:uFill>
                  <a:solidFill>
                    <a:srgbClr val="000000"/>
                  </a:solidFill>
                </a:uFill>
                <a:latin typeface="Times New Roman" charset="0"/>
                <a:ea typeface="Times New Roman" charset="0"/>
                <a:cs typeface="Times New Roman" charset="0"/>
              </a:rPr>
              <a:t>9</a:t>
            </a:r>
            <a:r>
              <a:rPr lang="zh-TW"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charset="0"/>
                <a:ea typeface="Times New Roman" charset="0"/>
                <a:cs typeface="Times New Roman" charset="0"/>
              </a:rPr>
              <a:t>uni</a:t>
            </a:r>
            <a:r>
              <a:rPr lang="en-US" altLang="zh-CN" sz="2800" kern="100" dirty="0">
                <a:uFill>
                  <a:solidFill>
                    <a:srgbClr val="000000"/>
                  </a:solidFill>
                </a:uFill>
                <a:latin typeface="Times New Roman" charset="0"/>
                <a:ea typeface="Times New Roman" charset="0"/>
                <a:cs typeface="Times New Roman" charset="0"/>
              </a:rPr>
              <a:t>versal a.</a:t>
            </a:r>
            <a:r>
              <a:rPr lang="zh-CN" altLang="en-US" sz="2800" kern="100" dirty="0">
                <a:uFill>
                  <a:solidFill>
                    <a:srgbClr val="000000"/>
                  </a:solidFill>
                </a:uFill>
                <a:latin typeface="SimHei" charset="-122"/>
                <a:ea typeface="SimHei" charset="-122"/>
                <a:cs typeface="SimHei" charset="-122"/>
              </a:rPr>
              <a:t>全世界的；</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SimHei" charset="-122"/>
                <a:ea typeface="SimHei" charset="-122"/>
                <a:cs typeface="SimHei" charset="-122"/>
              </a:rPr>
              <a:t>              全体的</a:t>
            </a:r>
            <a:r>
              <a:rPr lang="zh-CN" altLang="en-US" sz="2800" kern="100" dirty="0">
                <a:uFill>
                  <a:solidFill>
                    <a:srgbClr val="000000"/>
                  </a:solidFill>
                </a:uFill>
                <a:latin typeface="Times New Roman" charset="0"/>
                <a:ea typeface="Times New Roman" charset="0"/>
                <a:cs typeface="Times New Roman" charset="0"/>
              </a:rPr>
              <a:t>～</a:t>
            </a:r>
            <a:r>
              <a:rPr lang="en-US" altLang="zh-CN" sz="2800" kern="100" dirty="0">
                <a:uFill>
                  <a:solidFill>
                    <a:srgbClr val="000000"/>
                  </a:solidFill>
                </a:uFill>
                <a:latin typeface="Times New Roman" charset="0"/>
                <a:ea typeface="Times New Roman" charset="0"/>
                <a:cs typeface="Times New Roman" charset="0"/>
              </a:rPr>
              <a:t>overall</a:t>
            </a:r>
            <a:r>
              <a:rPr lang="zh-CN" altLang="en-US" sz="2800" kern="100" dirty="0">
                <a:uFill>
                  <a:solidFill>
                    <a:srgbClr val="000000"/>
                  </a:solidFill>
                </a:uFill>
                <a:latin typeface="Times New Roman" charset="0"/>
                <a:ea typeface="Times New Roman" charset="0"/>
                <a:cs typeface="Times New Roman" charset="0"/>
              </a:rPr>
              <a:t>；</a:t>
            </a:r>
          </a:p>
        </p:txBody>
      </p:sp>
    </p:spTree>
    <p:extLst>
      <p:ext uri="{BB962C8B-B14F-4D97-AF65-F5344CB8AC3E}">
        <p14:creationId xmlns:p14="http://schemas.microsoft.com/office/powerpoint/2010/main" val="9842746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433373" cy="3539430"/>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versity</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大学</a:t>
            </a:r>
            <a:endParaRPr lang="en-US" altLang="zh-CN" sz="2800" kern="100" dirty="0">
              <a:uFill>
                <a:solidFill>
                  <a:srgbClr val="000000"/>
                </a:solidFill>
              </a:uFill>
              <a:latin typeface="SimHei" charset="-122"/>
              <a:ea typeface="SimHei" charset="-122"/>
              <a:cs typeface="SimHei" charset="-122"/>
            </a:endParaRPr>
          </a:p>
          <a:p>
            <a:pPr lvl="0" algn="just"/>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verse</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宇宙</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Times New Roman" charset="0"/>
                <a:ea typeface="Times New Roman" charset="0"/>
                <a:cs typeface="Times New Roman" charset="0"/>
              </a:rPr>
              <a:t>   </a:t>
            </a:r>
            <a:r>
              <a:rPr lang="en-US" altLang="zh-CN" sz="2800" kern="100" dirty="0">
                <a:uFill>
                  <a:solidFill>
                    <a:srgbClr val="000000"/>
                  </a:solidFill>
                </a:uFill>
                <a:latin typeface="Times New Roman" charset="0"/>
                <a:ea typeface="Times New Roman" charset="0"/>
                <a:cs typeface="Times New Roman" charset="0"/>
              </a:rPr>
              <a:t>The Earth was at the </a:t>
            </a:r>
            <a:r>
              <a:rPr lang="en-US" altLang="zh-CN" sz="2800" kern="100" dirty="0" err="1">
                <a:uFill>
                  <a:solidFill>
                    <a:srgbClr val="000000"/>
                  </a:solidFill>
                </a:uFill>
                <a:latin typeface="Times New Roman" charset="0"/>
                <a:ea typeface="Times New Roman" charset="0"/>
                <a:cs typeface="Times New Roman" charset="0"/>
              </a:rPr>
              <a:t>centre</a:t>
            </a:r>
            <a:r>
              <a:rPr lang="en-US" altLang="zh-CN" sz="2800" kern="100" dirty="0">
                <a:uFill>
                  <a:solidFill>
                    <a:srgbClr val="000000"/>
                  </a:solidFill>
                </a:uFill>
                <a:latin typeface="Times New Roman" charset="0"/>
                <a:ea typeface="Times New Roman" charset="0"/>
                <a:cs typeface="Times New Roman" charset="0"/>
              </a:rPr>
              <a:t> of our universe.</a:t>
            </a:r>
            <a:r>
              <a:rPr lang="zh-CN" altLang="en-US" sz="2800" kern="100" dirty="0">
                <a:uFill>
                  <a:solidFill>
                    <a:srgbClr val="000000"/>
                  </a:solidFill>
                </a:uFill>
                <a:latin typeface="Times New Roman" charset="0"/>
                <a:ea typeface="Times New Roman" charset="0"/>
                <a:cs typeface="Times New Roman" charset="0"/>
              </a:rPr>
              <a:t>（</a:t>
            </a:r>
            <a:r>
              <a:rPr lang="en-US" altLang="zh-CN" sz="2800" kern="100" dirty="0">
                <a:uFill>
                  <a:solidFill>
                    <a:srgbClr val="000000"/>
                  </a:solidFill>
                </a:uFill>
                <a:latin typeface="Times New Roman" charset="0"/>
                <a:ea typeface="Times New Roman" charset="0"/>
                <a:cs typeface="Times New Roman" charset="0"/>
              </a:rPr>
              <a:t>E1-2020-</a:t>
            </a:r>
            <a:r>
              <a:rPr lang="zh-CN" altLang="en-US" sz="2800" kern="100" dirty="0">
                <a:uFill>
                  <a:solidFill>
                    <a:srgbClr val="000000"/>
                  </a:solidFill>
                </a:uFill>
                <a:latin typeface="SimHei" charset="-122"/>
                <a:ea typeface="SimHei" charset="-122"/>
                <a:cs typeface="SimHei" charset="-122"/>
              </a:rPr>
              <a:t>阅读</a:t>
            </a:r>
            <a:r>
              <a:rPr lang="zh-CN" altLang="en-US" sz="2800" kern="100" dirty="0">
                <a:uFill>
                  <a:solidFill>
                    <a:srgbClr val="000000"/>
                  </a:solidFill>
                </a:uFill>
                <a:latin typeface="Times New Roman" charset="0"/>
                <a:ea typeface="Times New Roman" charset="0"/>
                <a:cs typeface="Times New Roman" charset="0"/>
              </a:rPr>
              <a:t>）</a:t>
            </a:r>
            <a:endParaRPr lang="en-US" altLang="zh-CN" sz="2800" kern="100" dirty="0">
              <a:uFill>
                <a:solidFill>
                  <a:srgbClr val="000000"/>
                </a:solidFill>
              </a:uFill>
              <a:latin typeface="Times New Roman" charset="0"/>
              <a:ea typeface="Times New Roman" charset="0"/>
              <a:cs typeface="Times New Roman" charset="0"/>
            </a:endParaRPr>
          </a:p>
          <a:p>
            <a:pPr lvl="0" algn="just"/>
            <a:endParaRPr lang="en-US" altLang="zh-CN" sz="2800" kern="100" dirty="0">
              <a:uFill>
                <a:solidFill>
                  <a:srgbClr val="000000"/>
                </a:solidFill>
              </a:uFill>
              <a:latin typeface="Times New Roman" charset="0"/>
              <a:ea typeface="Times New Roman" charset="0"/>
              <a:cs typeface="Times New Roman" charset="0"/>
            </a:endParaRPr>
          </a:p>
          <a:p>
            <a:pPr lvl="0" algn="just"/>
            <a:r>
              <a:rPr lang="zh-TW"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TW" sz="2800" kern="100" dirty="0">
                <a:solidFill>
                  <a:srgbClr val="FF0000"/>
                </a:solidFill>
                <a:uFill>
                  <a:solidFill>
                    <a:srgbClr val="000000"/>
                  </a:solidFill>
                </a:uFill>
                <a:latin typeface="Times New Roman" charset="0"/>
                <a:ea typeface="Times New Roman" charset="0"/>
                <a:cs typeface="Times New Roman" charset="0"/>
              </a:rPr>
              <a:t>9</a:t>
            </a:r>
            <a:r>
              <a:rPr lang="zh-TW"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charset="0"/>
                <a:ea typeface="Times New Roman" charset="0"/>
                <a:cs typeface="Times New Roman" charset="0"/>
              </a:rPr>
              <a:t>uni</a:t>
            </a:r>
            <a:r>
              <a:rPr lang="en-US" altLang="zh-CN" sz="2800" kern="100" dirty="0">
                <a:uFill>
                  <a:solidFill>
                    <a:srgbClr val="000000"/>
                  </a:solidFill>
                </a:uFill>
                <a:latin typeface="Times New Roman" charset="0"/>
                <a:ea typeface="Times New Roman" charset="0"/>
                <a:cs typeface="Times New Roman" charset="0"/>
              </a:rPr>
              <a:t>versal a.</a:t>
            </a:r>
            <a:r>
              <a:rPr lang="zh-CN" altLang="en-US" sz="2800" kern="100" dirty="0">
                <a:uFill>
                  <a:solidFill>
                    <a:srgbClr val="000000"/>
                  </a:solidFill>
                </a:uFill>
                <a:latin typeface="SimHei" charset="-122"/>
                <a:ea typeface="SimHei" charset="-122"/>
                <a:cs typeface="SimHei" charset="-122"/>
              </a:rPr>
              <a:t>全世界的；</a:t>
            </a:r>
            <a:endParaRPr lang="en-US" altLang="zh-CN" sz="2800" kern="100" dirty="0">
              <a:uFill>
                <a:solidFill>
                  <a:srgbClr val="000000"/>
                </a:solidFill>
              </a:uFill>
              <a:latin typeface="SimHei" charset="-122"/>
              <a:ea typeface="SimHei" charset="-122"/>
              <a:cs typeface="SimHei" charset="-122"/>
            </a:endParaRPr>
          </a:p>
          <a:p>
            <a:pPr lvl="0" algn="just"/>
            <a:r>
              <a:rPr lang="zh-CN" altLang="en-US" sz="2800" kern="100" dirty="0">
                <a:uFill>
                  <a:solidFill>
                    <a:srgbClr val="000000"/>
                  </a:solidFill>
                </a:uFill>
                <a:latin typeface="SimHei" charset="-122"/>
                <a:ea typeface="SimHei" charset="-122"/>
                <a:cs typeface="SimHei" charset="-122"/>
              </a:rPr>
              <a:t>              全体的</a:t>
            </a:r>
            <a:r>
              <a:rPr lang="zh-CN" altLang="en-US" sz="2800" kern="100" dirty="0">
                <a:uFill>
                  <a:solidFill>
                    <a:srgbClr val="000000"/>
                  </a:solidFill>
                </a:uFill>
                <a:latin typeface="Times New Roman" charset="0"/>
                <a:ea typeface="Times New Roman" charset="0"/>
                <a:cs typeface="Times New Roman" charset="0"/>
              </a:rPr>
              <a:t>～</a:t>
            </a:r>
            <a:r>
              <a:rPr lang="en-US" altLang="zh-CN" sz="2800" kern="100" dirty="0">
                <a:uFill>
                  <a:solidFill>
                    <a:srgbClr val="000000"/>
                  </a:solidFill>
                </a:uFill>
                <a:latin typeface="Times New Roman" charset="0"/>
                <a:ea typeface="Times New Roman" charset="0"/>
                <a:cs typeface="Times New Roman" charset="0"/>
              </a:rPr>
              <a:t>overall</a:t>
            </a:r>
            <a:r>
              <a:rPr lang="zh-CN" altLang="en-US" sz="2800" kern="100" dirty="0">
                <a:uFill>
                  <a:solidFill>
                    <a:srgbClr val="000000"/>
                  </a:solidFill>
                </a:uFill>
                <a:latin typeface="Times New Roman" charset="0"/>
                <a:ea typeface="Times New Roman" charset="0"/>
                <a:cs typeface="Times New Roman" charset="0"/>
              </a:rPr>
              <a:t>；</a:t>
            </a:r>
            <a:endParaRPr lang="en-US" altLang="zh-CN" sz="2800" kern="100" dirty="0">
              <a:uFill>
                <a:solidFill>
                  <a:srgbClr val="000000"/>
                </a:solidFill>
              </a:uFill>
              <a:latin typeface="Times New Roman" charset="0"/>
              <a:ea typeface="Times New Roman" charset="0"/>
              <a:cs typeface="Times New Roman" charset="0"/>
            </a:endParaRPr>
          </a:p>
          <a:p>
            <a:pPr lvl="0" algn="just"/>
            <a:r>
              <a:rPr lang="zh-CN" altLang="en-US" sz="2800" kern="100" dirty="0">
                <a:uFill>
                  <a:solidFill>
                    <a:srgbClr val="000000"/>
                  </a:solidFill>
                </a:uFill>
                <a:latin typeface="Times New Roman" charset="0"/>
                <a:ea typeface="Times New Roman" charset="0"/>
                <a:cs typeface="Times New Roman" charset="0"/>
              </a:rPr>
              <a:t>                            </a:t>
            </a:r>
            <a:r>
              <a:rPr lang="zh-CN" altLang="en-US" sz="2800" kern="100" dirty="0">
                <a:uFill>
                  <a:solidFill>
                    <a:srgbClr val="000000"/>
                  </a:solidFill>
                </a:uFill>
                <a:latin typeface="SimHei" charset="-122"/>
                <a:ea typeface="SimHei" charset="-122"/>
                <a:cs typeface="SimHei" charset="-122"/>
              </a:rPr>
              <a:t>普遍的</a:t>
            </a:r>
            <a:r>
              <a:rPr lang="zh-CN" altLang="en-US" sz="2800" kern="100" dirty="0">
                <a:uFill>
                  <a:solidFill>
                    <a:srgbClr val="000000"/>
                  </a:solidFill>
                </a:uFill>
                <a:latin typeface="Times New Roman" charset="0"/>
                <a:ea typeface="Times New Roman" charset="0"/>
                <a:cs typeface="Times New Roman" charset="0"/>
              </a:rPr>
              <a:t>～</a:t>
            </a:r>
            <a:r>
              <a:rPr lang="en-US" altLang="zh-CN" sz="2800" kern="100" dirty="0">
                <a:uFill>
                  <a:solidFill>
                    <a:srgbClr val="000000"/>
                  </a:solidFill>
                </a:uFill>
                <a:latin typeface="Times New Roman" charset="0"/>
                <a:ea typeface="Times New Roman" charset="0"/>
                <a:cs typeface="Times New Roman" charset="0"/>
              </a:rPr>
              <a:t>general</a:t>
            </a:r>
            <a:endParaRPr lang="zh-CN" altLang="en-US" sz="2800" kern="100" dirty="0">
              <a:uFill>
                <a:solidFill>
                  <a:srgbClr val="000000"/>
                </a:solidFill>
              </a:uFill>
              <a:latin typeface="Times New Roman" charset="0"/>
              <a:ea typeface="Times New Roman" charset="0"/>
              <a:cs typeface="Times New Roman" charset="0"/>
            </a:endParaRPr>
          </a:p>
        </p:txBody>
      </p:sp>
    </p:spTree>
    <p:extLst>
      <p:ext uri="{BB962C8B-B14F-4D97-AF65-F5344CB8AC3E}">
        <p14:creationId xmlns:p14="http://schemas.microsoft.com/office/powerpoint/2010/main" val="63754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ice</a:t>
            </a: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2161716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2569110" cy="3970318"/>
          </a:xfrm>
          <a:prstGeom prst="rect">
            <a:avLst/>
          </a:prstGeom>
          <a:noFill/>
        </p:spPr>
        <p:txBody>
          <a:bodyPr wrap="square" rtlCol="0">
            <a:spAutoFit/>
          </a:bodyPr>
          <a:lstStyle/>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unit </a:t>
            </a: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unique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uniform</a:t>
            </a:r>
            <a:r>
              <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unite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unity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union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university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universe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9</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universal</a:t>
            </a:r>
            <a:endParaRPr kumimoji="1" lang="zh-TW" altLang="en-US" sz="2800" dirty="0">
              <a:latin typeface="Times New Roman" charset="0"/>
              <a:ea typeface="Times New Roman" charset="0"/>
              <a:cs typeface="Times New Roman" charset="0"/>
            </a:endParaRPr>
          </a:p>
        </p:txBody>
      </p:sp>
      <p:sp>
        <p:nvSpPr>
          <p:cNvPr id="3" name="文字方塊 2"/>
          <p:cNvSpPr txBox="1"/>
          <p:nvPr/>
        </p:nvSpPr>
        <p:spPr>
          <a:xfrm>
            <a:off x="4835047" y="1611824"/>
            <a:ext cx="4985359" cy="3970318"/>
          </a:xfrm>
          <a:prstGeom prst="rect">
            <a:avLst/>
          </a:prstGeom>
          <a:noFill/>
        </p:spPr>
        <p:txBody>
          <a:bodyPr wrap="square" rtlCol="0">
            <a:spAutoFit/>
          </a:bodyPr>
          <a:lstStyle/>
          <a:p>
            <a:r>
              <a:rPr kumimoji="1" lang="en-US" altLang="zh-CN" sz="2800" dirty="0">
                <a:latin typeface="Times New Roman" charset="0"/>
                <a:ea typeface="Times New Roman" charset="0"/>
                <a:cs typeface="Times New Roman" charset="0"/>
              </a:rPr>
              <a:t>n.</a:t>
            </a:r>
            <a:r>
              <a:rPr kumimoji="1" lang="zh-CN" altLang="en-US" sz="2800" dirty="0">
                <a:latin typeface="SimHei" charset="-122"/>
                <a:ea typeface="SimHei" charset="-122"/>
                <a:cs typeface="SimHei" charset="-122"/>
              </a:rPr>
              <a:t>宇宙</a:t>
            </a:r>
            <a:endParaRPr kumimoji="1" lang="en-US" altLang="zh-CN" sz="2800" dirty="0">
              <a:latin typeface="SimHei" charset="-122"/>
              <a:ea typeface="SimHei" charset="-122"/>
              <a:cs typeface="SimHei" charset="-122"/>
            </a:endParaRPr>
          </a:p>
          <a:p>
            <a:r>
              <a:rPr kumimoji="1" lang="en-US" altLang="zh-CN" sz="2800" dirty="0">
                <a:latin typeface="Times New Roman" charset="0"/>
                <a:ea typeface="Times New Roman" charset="0"/>
                <a:cs typeface="Times New Roman" charset="0"/>
              </a:rPr>
              <a:t>n.</a:t>
            </a:r>
            <a:r>
              <a:rPr kumimoji="1" lang="zh-CN" altLang="en-US" sz="2800" dirty="0">
                <a:latin typeface="SimHei" charset="-122"/>
                <a:ea typeface="SimHei" charset="-122"/>
                <a:cs typeface="SimHei" charset="-122"/>
              </a:rPr>
              <a:t>大学</a:t>
            </a:r>
            <a:endParaRPr kumimoji="1" lang="en-US" altLang="zh-CN" sz="2800" dirty="0">
              <a:latin typeface="SimHei" charset="-122"/>
              <a:ea typeface="SimHei" charset="-122"/>
              <a:cs typeface="SimHei" charset="-122"/>
            </a:endParaRPr>
          </a:p>
          <a:p>
            <a:r>
              <a:rPr kumimoji="1" lang="en-US" altLang="zh-CN" sz="2800" dirty="0">
                <a:latin typeface="Times New Roman" charset="0"/>
                <a:ea typeface="Times New Roman" charset="0"/>
                <a:cs typeface="Times New Roman" charset="0"/>
              </a:rPr>
              <a:t>n.</a:t>
            </a:r>
            <a:r>
              <a:rPr kumimoji="1" lang="zh-CN" altLang="en-US" sz="2800" dirty="0">
                <a:latin typeface="SimHei" charset="-122"/>
                <a:ea typeface="SimHei" charset="-122"/>
                <a:cs typeface="SimHei" charset="-122"/>
              </a:rPr>
              <a:t>婚姻</a:t>
            </a:r>
            <a:endParaRPr kumimoji="1" lang="en-US" altLang="zh-CN" sz="2800" dirty="0">
              <a:latin typeface="SimHei" charset="-122"/>
              <a:ea typeface="SimHei" charset="-122"/>
              <a:cs typeface="SimHei" charset="-122"/>
            </a:endParaRPr>
          </a:p>
          <a:p>
            <a:r>
              <a:rPr kumimoji="1" lang="en-US" altLang="zh-CN" sz="2800" dirty="0">
                <a:latin typeface="Times New Roman" charset="0"/>
                <a:ea typeface="Times New Roman" charset="0"/>
                <a:cs typeface="Times New Roman" charset="0"/>
              </a:rPr>
              <a:t>a.</a:t>
            </a:r>
            <a:r>
              <a:rPr kumimoji="1" lang="zh-CN" altLang="en-US" sz="2800" dirty="0">
                <a:latin typeface="SimHei" charset="-122"/>
                <a:ea typeface="SimHei" charset="-122"/>
                <a:cs typeface="SimHei" charset="-122"/>
              </a:rPr>
              <a:t>统一的；一致的</a:t>
            </a:r>
            <a:endParaRPr kumimoji="1" lang="en-US" altLang="zh-CN" sz="2800" dirty="0">
              <a:latin typeface="SimHei" charset="-122"/>
              <a:ea typeface="SimHei" charset="-122"/>
              <a:cs typeface="SimHei" charset="-122"/>
            </a:endParaRPr>
          </a:p>
          <a:p>
            <a:r>
              <a:rPr kumimoji="1" lang="en-US" altLang="zh-CN" sz="2800" dirty="0">
                <a:latin typeface="Times New Roman" charset="0"/>
                <a:ea typeface="Times New Roman" charset="0"/>
                <a:cs typeface="Times New Roman" charset="0"/>
              </a:rPr>
              <a:t>n.</a:t>
            </a:r>
            <a:r>
              <a:rPr kumimoji="1" lang="zh-CN" altLang="en-US" sz="2800" dirty="0">
                <a:latin typeface="SimHei" charset="-122"/>
                <a:ea typeface="SimHei" charset="-122"/>
                <a:cs typeface="SimHei" charset="-122"/>
              </a:rPr>
              <a:t>单元</a:t>
            </a:r>
            <a:endParaRPr kumimoji="1" lang="en-US" altLang="zh-CN" sz="2800" dirty="0">
              <a:latin typeface="SimHei" charset="-122"/>
              <a:ea typeface="SimHei" charset="-122"/>
              <a:cs typeface="SimHei" charset="-122"/>
            </a:endParaRPr>
          </a:p>
          <a:p>
            <a:r>
              <a:rPr kumimoji="1" lang="en-US" altLang="zh-CN" sz="2800" dirty="0">
                <a:latin typeface="Times New Roman" charset="0"/>
                <a:ea typeface="Times New Roman" charset="0"/>
                <a:cs typeface="Times New Roman" charset="0"/>
              </a:rPr>
              <a:t>a.</a:t>
            </a:r>
            <a:r>
              <a:rPr kumimoji="1" lang="zh-CN" altLang="en-US" sz="2800" dirty="0">
                <a:latin typeface="SimHei" charset="-122"/>
                <a:ea typeface="SimHei" charset="-122"/>
                <a:cs typeface="SimHei" charset="-122"/>
              </a:rPr>
              <a:t>独一无二的；独特的</a:t>
            </a:r>
            <a:endParaRPr kumimoji="1" lang="en-US" altLang="zh-CN" sz="2800" dirty="0">
              <a:latin typeface="SimHei" charset="-122"/>
              <a:ea typeface="SimHei" charset="-122"/>
              <a:cs typeface="SimHei" charset="-122"/>
            </a:endParaRPr>
          </a:p>
          <a:p>
            <a:r>
              <a:rPr kumimoji="1" lang="en-US" altLang="zh-CN" sz="2800" dirty="0">
                <a:latin typeface="Times New Roman" charset="0"/>
                <a:ea typeface="Times New Roman" charset="0"/>
                <a:cs typeface="Times New Roman" charset="0"/>
              </a:rPr>
              <a:t>n.</a:t>
            </a:r>
            <a:r>
              <a:rPr kumimoji="1" lang="zh-CN" altLang="en-US" sz="2800" dirty="0">
                <a:latin typeface="SimHei" charset="-122"/>
                <a:ea typeface="SimHei" charset="-122"/>
                <a:cs typeface="SimHei" charset="-122"/>
              </a:rPr>
              <a:t>统一、联合</a:t>
            </a:r>
            <a:endParaRPr kumimoji="1" lang="en-US" altLang="zh-CN" sz="2800" dirty="0">
              <a:latin typeface="SimHei" charset="-122"/>
              <a:ea typeface="SimHei" charset="-122"/>
              <a:cs typeface="SimHei" charset="-122"/>
            </a:endParaRPr>
          </a:p>
          <a:p>
            <a:r>
              <a:rPr kumimoji="1" lang="en-US" altLang="zh-CN" sz="2800" dirty="0">
                <a:latin typeface="Times New Roman" charset="0"/>
                <a:ea typeface="Times New Roman" charset="0"/>
                <a:cs typeface="Times New Roman" charset="0"/>
              </a:rPr>
              <a:t>a.</a:t>
            </a:r>
            <a:r>
              <a:rPr kumimoji="1" lang="zh-CN" altLang="en-US" sz="2800" dirty="0">
                <a:latin typeface="SimHei" charset="-122"/>
                <a:ea typeface="SimHei" charset="-122"/>
                <a:cs typeface="SimHei" charset="-122"/>
              </a:rPr>
              <a:t>全世界的</a:t>
            </a:r>
            <a:endParaRPr kumimoji="1" lang="en-US" altLang="zh-CN" sz="2800" dirty="0">
              <a:latin typeface="SimHei" charset="-122"/>
              <a:ea typeface="SimHei" charset="-122"/>
              <a:cs typeface="SimHei" charset="-122"/>
            </a:endParaRPr>
          </a:p>
          <a:p>
            <a:r>
              <a:rPr kumimoji="1" lang="en-US" altLang="zh-CN" sz="2800" dirty="0">
                <a:latin typeface="Times New Roman" charset="0"/>
                <a:ea typeface="Times New Roman" charset="0"/>
                <a:cs typeface="Times New Roman" charset="0"/>
              </a:rPr>
              <a:t>v.</a:t>
            </a:r>
            <a:r>
              <a:rPr kumimoji="1" lang="zh-CN" altLang="en-US" sz="2800" dirty="0">
                <a:latin typeface="SimHei" charset="-122"/>
                <a:ea typeface="SimHei" charset="-122"/>
                <a:cs typeface="SimHei" charset="-122"/>
              </a:rPr>
              <a:t>统一、联合</a:t>
            </a:r>
            <a:endParaRPr kumimoji="1" lang="zh-TW" altLang="en-US" sz="2800" dirty="0">
              <a:latin typeface="SimHei" charset="-122"/>
              <a:ea typeface="SimHei" charset="-122"/>
              <a:cs typeface="SimHei" charset="-122"/>
            </a:endParaRPr>
          </a:p>
        </p:txBody>
      </p:sp>
      <p:cxnSp>
        <p:nvCxnSpPr>
          <p:cNvPr id="5" name="直線接點 4"/>
          <p:cNvCxnSpPr>
            <a:endCxn id="3" idx="1"/>
          </p:cNvCxnSpPr>
          <p:nvPr/>
        </p:nvCxnSpPr>
        <p:spPr>
          <a:xfrm>
            <a:off x="2726267" y="1906292"/>
            <a:ext cx="2108780" cy="1690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3022169" y="2472267"/>
            <a:ext cx="1841380" cy="1429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3177153" y="2756732"/>
            <a:ext cx="1686396" cy="349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2726267" y="3270142"/>
            <a:ext cx="2108780" cy="1945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2726267" y="3596983"/>
            <a:ext cx="2108780" cy="83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2861733" y="2756732"/>
            <a:ext cx="1973314" cy="1257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V="1">
            <a:off x="3440624" y="2472267"/>
            <a:ext cx="1422925" cy="1964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V="1">
            <a:off x="3285641" y="2048933"/>
            <a:ext cx="1549406" cy="2810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V="1">
            <a:off x="3440624" y="4859867"/>
            <a:ext cx="1422925" cy="4715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71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1D32BAF-2ED8-AE4D-9F76-25BF848DB076}"/>
              </a:ext>
            </a:extLst>
          </p:cNvPr>
          <p:cNvPicPr>
            <a:picLocks noChangeAspect="1"/>
          </p:cNvPicPr>
          <p:nvPr/>
        </p:nvPicPr>
        <p:blipFill>
          <a:blip r:embed="rId2"/>
          <a:stretch>
            <a:fillRect/>
          </a:stretch>
        </p:blipFill>
        <p:spPr>
          <a:xfrm>
            <a:off x="0" y="737658"/>
            <a:ext cx="12192000" cy="6120342"/>
          </a:xfrm>
          <a:prstGeom prst="rect">
            <a:avLst/>
          </a:prstGeom>
        </p:spPr>
      </p:pic>
      <p:pic>
        <p:nvPicPr>
          <p:cNvPr id="11" name="图片 10">
            <a:extLst>
              <a:ext uri="{FF2B5EF4-FFF2-40B4-BE49-F238E27FC236}">
                <a16:creationId xmlns:a16="http://schemas.microsoft.com/office/drawing/2014/main" id="{E9764C98-2311-2C43-9729-1042A1527EE3}"/>
              </a:ext>
            </a:extLst>
          </p:cNvPr>
          <p:cNvPicPr>
            <a:picLocks noChangeAspect="1"/>
          </p:cNvPicPr>
          <p:nvPr/>
        </p:nvPicPr>
        <p:blipFill>
          <a:blip r:embed="rId3"/>
          <a:stretch>
            <a:fillRect/>
          </a:stretch>
        </p:blipFill>
        <p:spPr>
          <a:xfrm>
            <a:off x="1524000" y="939800"/>
            <a:ext cx="10668000" cy="5918200"/>
          </a:xfrm>
          <a:prstGeom prst="rect">
            <a:avLst/>
          </a:prstGeom>
        </p:spPr>
      </p:pic>
      <p:sp>
        <p:nvSpPr>
          <p:cNvPr id="3" name="副标题 2">
            <a:extLst>
              <a:ext uri="{FF2B5EF4-FFF2-40B4-BE49-F238E27FC236}">
                <a16:creationId xmlns:a16="http://schemas.microsoft.com/office/drawing/2014/main" id="{38D9BCAC-A65D-2E42-A678-AE8997F51926}"/>
              </a:ext>
            </a:extLst>
          </p:cNvPr>
          <p:cNvSpPr>
            <a:spLocks noGrp="1"/>
          </p:cNvSpPr>
          <p:nvPr>
            <p:ph type="subTitle" idx="1"/>
          </p:nvPr>
        </p:nvSpPr>
        <p:spPr>
          <a:xfrm>
            <a:off x="1524000" y="4274700"/>
            <a:ext cx="9144000" cy="1655762"/>
          </a:xfrm>
        </p:spPr>
        <p:txBody>
          <a:bodyPr/>
          <a:lstStyle/>
          <a:p>
            <a:endParaRPr kumimoji="1" lang="zh-CN" altLang="en-US" dirty="0"/>
          </a:p>
        </p:txBody>
      </p:sp>
      <p:pic>
        <p:nvPicPr>
          <p:cNvPr id="13" name="图片 12">
            <a:extLst>
              <a:ext uri="{FF2B5EF4-FFF2-40B4-BE49-F238E27FC236}">
                <a16:creationId xmlns:a16="http://schemas.microsoft.com/office/drawing/2014/main" id="{DC3D693B-3AA0-6348-80D3-CFBAD36D9480}"/>
              </a:ext>
            </a:extLst>
          </p:cNvPr>
          <p:cNvPicPr>
            <a:picLocks noChangeAspect="1"/>
          </p:cNvPicPr>
          <p:nvPr/>
        </p:nvPicPr>
        <p:blipFill>
          <a:blip r:embed="rId4"/>
          <a:stretch>
            <a:fillRect/>
          </a:stretch>
        </p:blipFill>
        <p:spPr>
          <a:xfrm>
            <a:off x="0" y="6536449"/>
            <a:ext cx="2260600" cy="317500"/>
          </a:xfrm>
          <a:prstGeom prst="rect">
            <a:avLst/>
          </a:prstGeom>
        </p:spPr>
      </p:pic>
      <p:pic>
        <p:nvPicPr>
          <p:cNvPr id="15" name="图片 14">
            <a:extLst>
              <a:ext uri="{FF2B5EF4-FFF2-40B4-BE49-F238E27FC236}">
                <a16:creationId xmlns:a16="http://schemas.microsoft.com/office/drawing/2014/main" id="{391C829B-4CFC-C942-B59E-8EB685E7EE05}"/>
              </a:ext>
            </a:extLst>
          </p:cNvPr>
          <p:cNvPicPr>
            <a:picLocks noChangeAspect="1"/>
          </p:cNvPicPr>
          <p:nvPr/>
        </p:nvPicPr>
        <p:blipFill>
          <a:blip r:embed="rId5"/>
          <a:stretch>
            <a:fillRect/>
          </a:stretch>
        </p:blipFill>
        <p:spPr>
          <a:xfrm>
            <a:off x="0" y="-49558"/>
            <a:ext cx="5836920" cy="787216"/>
          </a:xfrm>
          <a:prstGeom prst="rect">
            <a:avLst/>
          </a:prstGeom>
        </p:spPr>
      </p:pic>
      <p:sp>
        <p:nvSpPr>
          <p:cNvPr id="4" name="標題 3"/>
          <p:cNvSpPr>
            <a:spLocks noGrp="1"/>
          </p:cNvSpPr>
          <p:nvPr>
            <p:ph type="ctrTitle"/>
          </p:nvPr>
        </p:nvSpPr>
        <p:spPr/>
        <p:txBody>
          <a:bodyPr/>
          <a:lstStyle/>
          <a:p>
            <a:r>
              <a:rPr kumimoji="1" lang="zh-CN" altLang="en-US" dirty="0">
                <a:solidFill>
                  <a:schemeClr val="bg1"/>
                </a:solidFill>
                <a:latin typeface="SimHei" charset="-122"/>
                <a:ea typeface="SimHei" charset="-122"/>
                <a:cs typeface="SimHei" charset="-122"/>
              </a:rPr>
              <a:t>词根</a:t>
            </a:r>
            <a:r>
              <a:rPr kumimoji="1" lang="en-US" altLang="zh-CN" dirty="0">
                <a:solidFill>
                  <a:schemeClr val="bg1"/>
                </a:solidFill>
                <a:latin typeface="SimHei" charset="-122"/>
                <a:ea typeface="SimHei" charset="-122"/>
                <a:cs typeface="SimHei" charset="-122"/>
              </a:rPr>
              <a:t>18:</a:t>
            </a:r>
            <a:r>
              <a:rPr kumimoji="1" lang="zh-CN" altLang="en-US" dirty="0">
                <a:solidFill>
                  <a:schemeClr val="bg1"/>
                </a:solidFill>
                <a:latin typeface="SimHei" charset="-122"/>
                <a:ea typeface="SimHei" charset="-122"/>
                <a:cs typeface="SimHei" charset="-122"/>
              </a:rPr>
              <a:t> </a:t>
            </a:r>
            <a:r>
              <a:rPr kumimoji="1" lang="en-US" altLang="zh-CN" dirty="0" err="1">
                <a:solidFill>
                  <a:schemeClr val="bg1"/>
                </a:solidFill>
                <a:latin typeface="Times New Roman" charset="0"/>
                <a:ea typeface="Times New Roman" charset="0"/>
                <a:cs typeface="Times New Roman" charset="0"/>
              </a:rPr>
              <a:t>sens</a:t>
            </a:r>
            <a:r>
              <a:rPr kumimoji="1" lang="en-US" altLang="zh-CN" dirty="0">
                <a:solidFill>
                  <a:schemeClr val="bg1"/>
                </a:solidFill>
                <a:latin typeface="Times New Roman" charset="0"/>
                <a:ea typeface="Times New Roman" charset="0"/>
                <a:cs typeface="Times New Roman" charset="0"/>
              </a:rPr>
              <a:t>/sent</a:t>
            </a:r>
            <a:endParaRPr kumimoji="1" lang="zh-TW" alt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1947973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719490"/>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1</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sense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nonsense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sensible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sensitive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sentiment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consent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consensus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essence </a:t>
            </a:r>
            <a:endParaRPr lang="zh-CN"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9</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essential</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876342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815882"/>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a:t>
            </a:r>
          </a:p>
          <a:p>
            <a:pPr algn="just"/>
            <a:r>
              <a:rPr lang="en-US" altLang="zh-CN"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Human nose can sense different smells. </a:t>
            </a:r>
            <a:endParaRPr lang="zh-TW" altLang="zh-TW" sz="2800" dirty="0">
              <a:latin typeface="Times New Roman" charset="0"/>
              <a:ea typeface="Times New Roman" charset="0"/>
              <a:cs typeface="Times New Roman" charset="0"/>
            </a:endParaRPr>
          </a:p>
          <a:p>
            <a:pPr lvl="0" algn="just"/>
            <a:r>
              <a:rPr lang="en-US" altLang="zh-CN" sz="2800" kern="100" dirty="0">
                <a:latin typeface="Times New Roman" charset="0"/>
                <a:ea typeface="Times New Roman" charset="0"/>
                <a:cs typeface="Times New Roman" charset="0"/>
              </a:rPr>
              <a:t> </a:t>
            </a:r>
            <a:endParaRPr lang="en-US" altLang="zh-CN" sz="2800" kern="100" baseline="300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79863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38499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a:t>
            </a:r>
          </a:p>
          <a:p>
            <a:pPr algn="just"/>
            <a:r>
              <a:rPr lang="en-US" altLang="zh-CN" sz="2800" kern="100" dirty="0">
                <a:latin typeface="Times New Roman" charset="0"/>
                <a:ea typeface="Times New Roman" charset="0"/>
                <a:cs typeface="Times New Roman" charset="0"/>
              </a:rPr>
              <a:t>   </a:t>
            </a:r>
            <a:endParaRPr lang="en-US" altLang="zh-TW" sz="28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pic>
        <p:nvPicPr>
          <p:cNvPr id="4" name="图片 3">
            <a:extLst>
              <a:ext uri="{FF2B5EF4-FFF2-40B4-BE49-F238E27FC236}">
                <a16:creationId xmlns:a16="http://schemas.microsoft.com/office/drawing/2014/main" id="{662093E5-EA72-41DC-BFA4-50D251958D81}"/>
              </a:ext>
            </a:extLst>
          </p:cNvPr>
          <p:cNvPicPr>
            <a:picLocks noChangeAspect="1"/>
          </p:cNvPicPr>
          <p:nvPr/>
        </p:nvPicPr>
        <p:blipFill rotWithShape="1">
          <a:blip r:embed="rId3"/>
          <a:srcRect l="15274" r="15291"/>
          <a:stretch/>
        </p:blipFill>
        <p:spPr>
          <a:xfrm>
            <a:off x="3618854" y="1990344"/>
            <a:ext cx="4176200" cy="42101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664596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815882"/>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 n./v.</a:t>
            </a:r>
            <a:r>
              <a:rPr lang="zh-CN" altLang="en-US" sz="2800" kern="100" dirty="0">
                <a:latin typeface="SimHei" charset="-122"/>
                <a:ea typeface="SimHei" charset="-122"/>
                <a:cs typeface="SimHei" charset="-122"/>
              </a:rPr>
              <a:t>感觉</a:t>
            </a:r>
            <a:endParaRPr lang="en-US" altLang="zh-CN" sz="2800" kern="100" dirty="0">
              <a:latin typeface="SimHei" charset="-122"/>
              <a:ea typeface="SimHei" charset="-122"/>
              <a:cs typeface="SimHei" charset="-122"/>
            </a:endParaRPr>
          </a:p>
          <a:p>
            <a:pPr algn="just"/>
            <a:r>
              <a:rPr lang="en-US" altLang="zh-CN"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Human nose can sense different smells. </a:t>
            </a:r>
            <a:endParaRPr lang="zh-TW" altLang="zh-TW" sz="2800" dirty="0">
              <a:latin typeface="Times New Roman" charset="0"/>
              <a:ea typeface="Times New Roman" charset="0"/>
              <a:cs typeface="Times New Roman" charset="0"/>
            </a:endParaRPr>
          </a:p>
          <a:p>
            <a:pPr lvl="0" algn="just"/>
            <a:r>
              <a:rPr lang="en-US" altLang="zh-CN" sz="2800" kern="100" dirty="0">
                <a:latin typeface="Times New Roman" charset="0"/>
                <a:ea typeface="Times New Roman" charset="0"/>
                <a:cs typeface="Times New Roman" charset="0"/>
              </a:rPr>
              <a:t> </a:t>
            </a:r>
            <a:endParaRPr lang="en-US" altLang="zh-CN" sz="2800" kern="100" baseline="300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71007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539430"/>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 n./v.</a:t>
            </a:r>
            <a:r>
              <a:rPr lang="zh-CN" altLang="en-US" sz="2800" kern="100" dirty="0">
                <a:latin typeface="SimHei" charset="-122"/>
                <a:ea typeface="SimHei" charset="-122"/>
                <a:cs typeface="SimHei" charset="-122"/>
              </a:rPr>
              <a:t>感觉</a:t>
            </a:r>
            <a:endParaRPr lang="en-US" altLang="zh-CN" sz="2800" kern="100" dirty="0">
              <a:latin typeface="SimHei" charset="-122"/>
              <a:ea typeface="SimHei" charset="-122"/>
              <a:cs typeface="SimHei" charset="-122"/>
            </a:endParaRPr>
          </a:p>
          <a:p>
            <a:pPr algn="just"/>
            <a:r>
              <a:rPr lang="en-US" altLang="zh-CN"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Human nose can sense different smells.</a:t>
            </a:r>
            <a:endParaRPr lang="zh-TW" altLang="zh-TW" sz="2800" dirty="0">
              <a:latin typeface="Microsoft YaHei" charset="-122"/>
              <a:ea typeface="Microsoft YaHei" charset="-122"/>
              <a:cs typeface="Microsoft Ya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Everyone should have a sense of responsibility.</a:t>
            </a:r>
          </a:p>
          <a:p>
            <a:r>
              <a:rPr lang="en-US" altLang="zh-TW"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mr-IN" altLang="zh-TW" sz="2800" dirty="0" err="1">
                <a:latin typeface="Times New Roman" charset="0"/>
                <a:ea typeface="Times New Roman" charset="0"/>
                <a:cs typeface="Times New Roman" charset="0"/>
              </a:rPr>
              <a:t>humor</a:t>
            </a:r>
            <a:endParaRPr lang="mr-IN" altLang="zh-TW" sz="2800" dirty="0">
              <a:latin typeface="Times New Roman" charset="0"/>
              <a:ea typeface="Times New Roman" charset="0"/>
              <a:cs typeface="Times New Roman" charset="0"/>
            </a:endParaRPr>
          </a:p>
          <a:p>
            <a:r>
              <a:rPr lang="en-US" altLang="zh-TW" sz="2800" dirty="0">
                <a:latin typeface="Times New Roman" charset="0"/>
                <a:ea typeface="Times New Roman" charset="0"/>
                <a:cs typeface="Times New Roman" charset="0"/>
              </a:rPr>
              <a:t>                                                         </a:t>
            </a:r>
            <a:r>
              <a:rPr lang="mr-IN" altLang="zh-TW" sz="2800" dirty="0" err="1">
                <a:latin typeface="Times New Roman" charset="0"/>
                <a:ea typeface="Times New Roman" charset="0"/>
                <a:cs typeface="Times New Roman" charset="0"/>
              </a:rPr>
              <a:t>achiev</a:t>
            </a:r>
            <a:r>
              <a:rPr lang="en-US" altLang="zh-CN" sz="2800" dirty="0">
                <a:latin typeface="Times New Roman" charset="0"/>
                <a:ea typeface="Times New Roman" charset="0"/>
                <a:cs typeface="Times New Roman" charset="0"/>
              </a:rPr>
              <a:t>e</a:t>
            </a:r>
            <a:r>
              <a:rPr lang="mr-IN" altLang="zh-TW" sz="2800" dirty="0" err="1">
                <a:latin typeface="Times New Roman" charset="0"/>
                <a:ea typeface="Times New Roman" charset="0"/>
                <a:cs typeface="Times New Roman" charset="0"/>
              </a:rPr>
              <a:t>ment</a:t>
            </a:r>
            <a:endParaRPr lang="mr-IN" altLang="zh-TW" sz="2800" dirty="0">
              <a:latin typeface="Times New Roman" charset="0"/>
              <a:ea typeface="Times New Roman" charset="0"/>
              <a:cs typeface="Times New Roman" charset="0"/>
            </a:endParaRPr>
          </a:p>
          <a:p>
            <a:pPr algn="just"/>
            <a:r>
              <a:rPr lang="en-US" altLang="zh-TW" sz="2800" dirty="0">
                <a:latin typeface="Times New Roman" charset="0"/>
                <a:ea typeface="Times New Roman" charset="0"/>
                <a:cs typeface="Times New Roman" charset="0"/>
              </a:rPr>
              <a:t> </a:t>
            </a:r>
            <a:endParaRPr lang="zh-TW" altLang="zh-TW" sz="2800" dirty="0">
              <a:latin typeface="Times New Roman" charset="0"/>
              <a:ea typeface="Times New Roman" charset="0"/>
              <a:cs typeface="Times New Roman" charset="0"/>
            </a:endParaRPr>
          </a:p>
          <a:p>
            <a:pPr lvl="0" algn="just"/>
            <a:r>
              <a:rPr lang="en-US" altLang="zh-CN" sz="2800" dirty="0">
                <a:latin typeface="Times New Roman" charset="0"/>
                <a:ea typeface="Times New Roman" charset="0"/>
                <a:cs typeface="Times New Roman" charset="0"/>
              </a:rPr>
              <a:t> </a:t>
            </a: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1738544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 n./v.</a:t>
            </a:r>
            <a:r>
              <a:rPr lang="zh-CN" altLang="en-US" sz="2800" kern="100" dirty="0">
                <a:latin typeface="SimHei" charset="-122"/>
                <a:ea typeface="SimHei" charset="-122"/>
                <a:cs typeface="SimHei" charset="-122"/>
              </a:rPr>
              <a:t>感觉</a:t>
            </a:r>
            <a:endParaRPr lang="en-US" altLang="zh-CN" sz="2800" kern="100" dirty="0">
              <a:latin typeface="SimHei" charset="-122"/>
              <a:ea typeface="SimHei" charset="-122"/>
              <a:cs typeface="SimHei" charset="-122"/>
            </a:endParaRPr>
          </a:p>
          <a:p>
            <a:pPr algn="just"/>
            <a:r>
              <a:rPr lang="en-US" altLang="zh-CN"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Human nose can sense different smells.</a:t>
            </a:r>
            <a:endParaRPr lang="zh-TW" altLang="zh-TW" sz="2800" dirty="0">
              <a:latin typeface="Microsoft YaHei" charset="-122"/>
              <a:ea typeface="Microsoft YaHei" charset="-122"/>
              <a:cs typeface="Microsoft Ya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Everyone should have a sense of responsibility.</a:t>
            </a:r>
          </a:p>
          <a:p>
            <a:r>
              <a:rPr lang="en-US" altLang="zh-TW"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mr-IN" altLang="zh-TW" sz="2800" dirty="0" err="1">
                <a:latin typeface="Times New Roman" charset="0"/>
                <a:ea typeface="Times New Roman" charset="0"/>
                <a:cs typeface="Times New Roman" charset="0"/>
              </a:rPr>
              <a:t>humor</a:t>
            </a:r>
            <a:endParaRPr lang="mr-IN" altLang="zh-TW" sz="2800" dirty="0">
              <a:latin typeface="Times New Roman" charset="0"/>
              <a:ea typeface="Times New Roman" charset="0"/>
              <a:cs typeface="Times New Roman" charset="0"/>
            </a:endParaRPr>
          </a:p>
          <a:p>
            <a:r>
              <a:rPr lang="en-US" altLang="zh-TW" sz="2800" dirty="0">
                <a:latin typeface="Times New Roman" charset="0"/>
                <a:ea typeface="Times New Roman" charset="0"/>
                <a:cs typeface="Times New Roman" charset="0"/>
              </a:rPr>
              <a:t>                                                         </a:t>
            </a:r>
            <a:r>
              <a:rPr lang="mr-IN" altLang="zh-TW" sz="2800" dirty="0" err="1">
                <a:latin typeface="Times New Roman" charset="0"/>
                <a:ea typeface="Times New Roman" charset="0"/>
                <a:cs typeface="Times New Roman" charset="0"/>
              </a:rPr>
              <a:t>achiev</a:t>
            </a:r>
            <a:r>
              <a:rPr lang="en-US" altLang="zh-CN" sz="2800" dirty="0">
                <a:latin typeface="Times New Roman" charset="0"/>
                <a:ea typeface="Times New Roman" charset="0"/>
                <a:cs typeface="Times New Roman" charset="0"/>
              </a:rPr>
              <a:t>e</a:t>
            </a:r>
            <a:r>
              <a:rPr lang="mr-IN" altLang="zh-TW" sz="2800" dirty="0" err="1">
                <a:latin typeface="Times New Roman" charset="0"/>
                <a:ea typeface="Times New Roman" charset="0"/>
                <a:cs typeface="Times New Roman" charset="0"/>
              </a:rPr>
              <a:t>ment</a:t>
            </a:r>
            <a:endParaRPr lang="en-US" altLang="zh-TW" sz="2800" dirty="0">
              <a:latin typeface="Times New Roman" charset="0"/>
              <a:ea typeface="Times New Roman" charset="0"/>
              <a:cs typeface="Times New Roman" charset="0"/>
            </a:endParaRPr>
          </a:p>
          <a:p>
            <a:endParaRPr lang="en-US" altLang="zh-TW" sz="2800" dirty="0">
              <a:latin typeface="Times New Roman" charset="0"/>
              <a:ea typeface="Times New Roman" charset="0"/>
              <a:cs typeface="Times New Roman" charset="0"/>
            </a:endParaRPr>
          </a:p>
          <a:p>
            <a:r>
              <a:rPr lang="zh-TW" altLang="zh-TW" sz="2800" kern="100" dirty="0">
                <a:latin typeface="SimHei" charset="-122"/>
                <a:ea typeface="SimHei" charset="-122"/>
                <a:cs typeface="SimHei" charset="-122"/>
              </a:rPr>
              <a:t>【短语】</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common sense</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make sense </a:t>
            </a:r>
            <a:endParaRPr lang="zh-TW" altLang="zh-TW"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3229266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 n./v.</a:t>
            </a:r>
            <a:r>
              <a:rPr lang="zh-CN" altLang="en-US" sz="2800" kern="100" dirty="0">
                <a:latin typeface="SimHei" charset="-122"/>
                <a:ea typeface="SimHei" charset="-122"/>
                <a:cs typeface="SimHei" charset="-122"/>
              </a:rPr>
              <a:t>感觉</a:t>
            </a:r>
            <a:endParaRPr lang="en-US" altLang="zh-CN" sz="2800" kern="100" dirty="0">
              <a:latin typeface="SimHei" charset="-122"/>
              <a:ea typeface="SimHei" charset="-122"/>
              <a:cs typeface="SimHei" charset="-122"/>
            </a:endParaRPr>
          </a:p>
          <a:p>
            <a:pPr algn="just"/>
            <a:r>
              <a:rPr lang="en-US" altLang="zh-CN"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Human nose can sense different smells.</a:t>
            </a:r>
            <a:endParaRPr lang="zh-TW" altLang="zh-TW" sz="2800" dirty="0">
              <a:latin typeface="Microsoft YaHei" charset="-122"/>
              <a:ea typeface="Microsoft YaHei" charset="-122"/>
              <a:cs typeface="Microsoft Ya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Everyone should have a sense of responsibility.</a:t>
            </a:r>
          </a:p>
          <a:p>
            <a:r>
              <a:rPr lang="en-US" altLang="zh-TW"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mr-IN" altLang="zh-TW" sz="2800" dirty="0" err="1">
                <a:latin typeface="Times New Roman" charset="0"/>
                <a:ea typeface="Times New Roman" charset="0"/>
                <a:cs typeface="Times New Roman" charset="0"/>
              </a:rPr>
              <a:t>humor</a:t>
            </a:r>
            <a:endParaRPr lang="mr-IN" altLang="zh-TW" sz="2800" dirty="0">
              <a:latin typeface="Times New Roman" charset="0"/>
              <a:ea typeface="Times New Roman" charset="0"/>
              <a:cs typeface="Times New Roman" charset="0"/>
            </a:endParaRPr>
          </a:p>
          <a:p>
            <a:r>
              <a:rPr lang="en-US" altLang="zh-TW" sz="2800" dirty="0">
                <a:latin typeface="Times New Roman" charset="0"/>
                <a:ea typeface="Times New Roman" charset="0"/>
                <a:cs typeface="Times New Roman" charset="0"/>
              </a:rPr>
              <a:t>                                                         </a:t>
            </a:r>
            <a:r>
              <a:rPr lang="mr-IN" altLang="zh-TW" sz="2800" dirty="0" err="1">
                <a:latin typeface="Times New Roman" charset="0"/>
                <a:ea typeface="Times New Roman" charset="0"/>
                <a:cs typeface="Times New Roman" charset="0"/>
              </a:rPr>
              <a:t>achiev</a:t>
            </a:r>
            <a:r>
              <a:rPr lang="en-US" altLang="zh-CN" sz="2800" dirty="0">
                <a:latin typeface="Times New Roman" charset="0"/>
                <a:ea typeface="Times New Roman" charset="0"/>
                <a:cs typeface="Times New Roman" charset="0"/>
              </a:rPr>
              <a:t>e</a:t>
            </a:r>
            <a:r>
              <a:rPr lang="mr-IN" altLang="zh-TW" sz="2800" dirty="0" err="1">
                <a:latin typeface="Times New Roman" charset="0"/>
                <a:ea typeface="Times New Roman" charset="0"/>
                <a:cs typeface="Times New Roman" charset="0"/>
              </a:rPr>
              <a:t>ment</a:t>
            </a:r>
            <a:endParaRPr lang="en-US" altLang="zh-TW" sz="2800" dirty="0">
              <a:latin typeface="Times New Roman" charset="0"/>
              <a:ea typeface="Times New Roman" charset="0"/>
              <a:cs typeface="Times New Roman" charset="0"/>
            </a:endParaRPr>
          </a:p>
          <a:p>
            <a:endParaRPr lang="en-US" altLang="zh-TW" sz="2800" dirty="0">
              <a:latin typeface="Times New Roman" charset="0"/>
              <a:ea typeface="Times New Roman" charset="0"/>
              <a:cs typeface="Times New Roman" charset="0"/>
            </a:endParaRPr>
          </a:p>
          <a:p>
            <a:r>
              <a:rPr lang="zh-TW" altLang="zh-TW" sz="2800" kern="100" dirty="0">
                <a:latin typeface="SimHei" charset="-122"/>
                <a:ea typeface="SimHei" charset="-122"/>
                <a:cs typeface="SimHei" charset="-122"/>
              </a:rPr>
              <a:t>【短语】</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common sense </a:t>
            </a:r>
            <a:r>
              <a:rPr lang="zh-CN" altLang="en-US" sz="2800" kern="100" dirty="0">
                <a:latin typeface="SimHei" charset="-122"/>
                <a:ea typeface="SimHei" charset="-122"/>
                <a:cs typeface="SimHei" charset="-122"/>
              </a:rPr>
              <a:t>常识</a:t>
            </a:r>
            <a:endParaRPr lang="zh-TW" altLang="zh-TW"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make sense </a:t>
            </a:r>
            <a:endParaRPr lang="zh-TW" altLang="zh-TW"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315922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 n./v.</a:t>
            </a:r>
            <a:r>
              <a:rPr lang="zh-CN" altLang="en-US" sz="2800" kern="100" dirty="0">
                <a:latin typeface="SimHei" charset="-122"/>
                <a:ea typeface="SimHei" charset="-122"/>
                <a:cs typeface="SimHei" charset="-122"/>
              </a:rPr>
              <a:t>感觉</a:t>
            </a:r>
            <a:endParaRPr lang="en-US" altLang="zh-CN" sz="2800" kern="100" dirty="0">
              <a:latin typeface="SimHei" charset="-122"/>
              <a:ea typeface="SimHei" charset="-122"/>
              <a:cs typeface="SimHei" charset="-122"/>
            </a:endParaRPr>
          </a:p>
          <a:p>
            <a:pPr algn="just"/>
            <a:r>
              <a:rPr lang="en-US" altLang="zh-CN"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Human nose can sense different smells.</a:t>
            </a:r>
            <a:endParaRPr lang="zh-TW" altLang="zh-TW" sz="2800" dirty="0">
              <a:latin typeface="Microsoft YaHei" charset="-122"/>
              <a:ea typeface="Microsoft YaHei" charset="-122"/>
              <a:cs typeface="Microsoft Ya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Everyone should have a sense of responsibility.</a:t>
            </a:r>
          </a:p>
          <a:p>
            <a:r>
              <a:rPr lang="en-US" altLang="zh-TW"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mr-IN" altLang="zh-TW" sz="2800" dirty="0" err="1">
                <a:latin typeface="Times New Roman" charset="0"/>
                <a:ea typeface="Times New Roman" charset="0"/>
                <a:cs typeface="Times New Roman" charset="0"/>
              </a:rPr>
              <a:t>humor</a:t>
            </a:r>
            <a:endParaRPr lang="mr-IN" altLang="zh-TW" sz="2800" dirty="0">
              <a:latin typeface="Times New Roman" charset="0"/>
              <a:ea typeface="Times New Roman" charset="0"/>
              <a:cs typeface="Times New Roman" charset="0"/>
            </a:endParaRPr>
          </a:p>
          <a:p>
            <a:r>
              <a:rPr lang="en-US" altLang="zh-TW" sz="2800" dirty="0">
                <a:latin typeface="Times New Roman" charset="0"/>
                <a:ea typeface="Times New Roman" charset="0"/>
                <a:cs typeface="Times New Roman" charset="0"/>
              </a:rPr>
              <a:t>                                                         </a:t>
            </a:r>
            <a:r>
              <a:rPr lang="mr-IN" altLang="zh-TW" sz="2800" dirty="0" err="1">
                <a:latin typeface="Times New Roman" charset="0"/>
                <a:ea typeface="Times New Roman" charset="0"/>
                <a:cs typeface="Times New Roman" charset="0"/>
              </a:rPr>
              <a:t>achiev</a:t>
            </a:r>
            <a:r>
              <a:rPr lang="en-US" altLang="zh-CN" sz="2800" dirty="0">
                <a:latin typeface="Times New Roman" charset="0"/>
                <a:ea typeface="Times New Roman" charset="0"/>
                <a:cs typeface="Times New Roman" charset="0"/>
              </a:rPr>
              <a:t>e</a:t>
            </a:r>
            <a:r>
              <a:rPr lang="mr-IN" altLang="zh-TW" sz="2800" dirty="0" err="1">
                <a:latin typeface="Times New Roman" charset="0"/>
                <a:ea typeface="Times New Roman" charset="0"/>
                <a:cs typeface="Times New Roman" charset="0"/>
              </a:rPr>
              <a:t>ment</a:t>
            </a:r>
            <a:endParaRPr lang="en-US" altLang="zh-TW" sz="2800" dirty="0">
              <a:latin typeface="Times New Roman" charset="0"/>
              <a:ea typeface="Times New Roman" charset="0"/>
              <a:cs typeface="Times New Roman" charset="0"/>
            </a:endParaRPr>
          </a:p>
          <a:p>
            <a:endParaRPr lang="en-US" altLang="zh-TW" sz="2800" dirty="0">
              <a:latin typeface="Times New Roman" charset="0"/>
              <a:ea typeface="Times New Roman" charset="0"/>
              <a:cs typeface="Times New Roman" charset="0"/>
            </a:endParaRPr>
          </a:p>
          <a:p>
            <a:r>
              <a:rPr lang="zh-TW" altLang="zh-TW" sz="2800" kern="100" dirty="0">
                <a:latin typeface="SimHei" charset="-122"/>
                <a:ea typeface="SimHei" charset="-122"/>
                <a:cs typeface="SimHei" charset="-122"/>
              </a:rPr>
              <a:t>【短语】</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common sense </a:t>
            </a:r>
            <a:r>
              <a:rPr lang="zh-CN" altLang="en-US" sz="2800" kern="100" dirty="0">
                <a:latin typeface="SimHei" charset="-122"/>
                <a:ea typeface="SimHei" charset="-122"/>
                <a:cs typeface="SimHei" charset="-122"/>
              </a:rPr>
              <a:t>常识</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basic</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knowledge</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make sense </a:t>
            </a:r>
            <a:endParaRPr lang="zh-TW" altLang="zh-TW"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41518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23172" cy="1384995"/>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偏见</a:t>
            </a:r>
            <a:endParaRPr lang="en-US" altLang="zh-CN" sz="2800" kern="100" dirty="0">
              <a:latin typeface="SimHei" charset="-122"/>
              <a:ea typeface="SimHei" charset="-122"/>
              <a:cs typeface="SimHei" charset="-122"/>
            </a:endParaRPr>
          </a:p>
          <a:p>
            <a:pPr lvl="0" algn="just"/>
            <a:r>
              <a:rPr lang="zh-CN" altLang="en-US" sz="2800" dirty="0">
                <a:latin typeface="Microsoft YaHei" charset="-122"/>
                <a:ea typeface="Microsoft YaHei" charset="-122"/>
                <a:cs typeface="Microsoft YaHei" charset="-122"/>
              </a:rPr>
              <a:t>   </a:t>
            </a:r>
            <a:r>
              <a:rPr lang="en-US" altLang="zh-TW" sz="2800" kern="100" dirty="0">
                <a:latin typeface="Times New Roman" charset="0"/>
                <a:ea typeface="Times New Roman" charset="0"/>
                <a:cs typeface="Times New Roman" charset="0"/>
              </a:rPr>
              <a:t>It needs to put historical prejudices to one side.</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E2-2014-text4</a:t>
            </a:r>
            <a:r>
              <a:rPr lang="zh-CN" altLang="zh-TW"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2941464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 n./v.</a:t>
            </a:r>
            <a:r>
              <a:rPr lang="zh-CN" altLang="en-US" sz="2800" kern="100" dirty="0">
                <a:latin typeface="SimHei" charset="-122"/>
                <a:ea typeface="SimHei" charset="-122"/>
                <a:cs typeface="SimHei" charset="-122"/>
              </a:rPr>
              <a:t>感觉</a:t>
            </a:r>
            <a:endParaRPr lang="en-US" altLang="zh-CN" sz="2800" kern="100" dirty="0">
              <a:latin typeface="SimHei" charset="-122"/>
              <a:ea typeface="SimHei" charset="-122"/>
              <a:cs typeface="SimHei" charset="-122"/>
            </a:endParaRPr>
          </a:p>
          <a:p>
            <a:pPr algn="just"/>
            <a:r>
              <a:rPr lang="en-US" altLang="zh-CN"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Human nose can sense different smells.</a:t>
            </a:r>
            <a:endParaRPr lang="zh-TW" altLang="zh-TW" sz="2800" dirty="0">
              <a:latin typeface="Microsoft YaHei" charset="-122"/>
              <a:ea typeface="Microsoft YaHei" charset="-122"/>
              <a:cs typeface="Microsoft Ya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Everyone should have a sense of responsibility.</a:t>
            </a:r>
          </a:p>
          <a:p>
            <a:r>
              <a:rPr lang="en-US" altLang="zh-TW"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mr-IN" altLang="zh-TW" sz="2800" dirty="0" err="1">
                <a:latin typeface="Times New Roman" charset="0"/>
                <a:ea typeface="Times New Roman" charset="0"/>
                <a:cs typeface="Times New Roman" charset="0"/>
              </a:rPr>
              <a:t>humor</a:t>
            </a:r>
            <a:endParaRPr lang="mr-IN" altLang="zh-TW" sz="2800" dirty="0">
              <a:latin typeface="Times New Roman" charset="0"/>
              <a:ea typeface="Times New Roman" charset="0"/>
              <a:cs typeface="Times New Roman" charset="0"/>
            </a:endParaRPr>
          </a:p>
          <a:p>
            <a:r>
              <a:rPr lang="en-US" altLang="zh-TW" sz="2800" dirty="0">
                <a:latin typeface="Times New Roman" charset="0"/>
                <a:ea typeface="Times New Roman" charset="0"/>
                <a:cs typeface="Times New Roman" charset="0"/>
              </a:rPr>
              <a:t>                                                         </a:t>
            </a:r>
            <a:r>
              <a:rPr lang="mr-IN" altLang="zh-TW" sz="2800" dirty="0" err="1">
                <a:latin typeface="Times New Roman" charset="0"/>
                <a:ea typeface="Times New Roman" charset="0"/>
                <a:cs typeface="Times New Roman" charset="0"/>
              </a:rPr>
              <a:t>achiev</a:t>
            </a:r>
            <a:r>
              <a:rPr lang="en-US" altLang="zh-CN" sz="2800" dirty="0">
                <a:latin typeface="Times New Roman" charset="0"/>
                <a:ea typeface="Times New Roman" charset="0"/>
                <a:cs typeface="Times New Roman" charset="0"/>
              </a:rPr>
              <a:t>e</a:t>
            </a:r>
            <a:r>
              <a:rPr lang="mr-IN" altLang="zh-TW" sz="2800" dirty="0" err="1">
                <a:latin typeface="Times New Roman" charset="0"/>
                <a:ea typeface="Times New Roman" charset="0"/>
                <a:cs typeface="Times New Roman" charset="0"/>
              </a:rPr>
              <a:t>ment</a:t>
            </a:r>
            <a:endParaRPr lang="en-US" altLang="zh-TW" sz="2800" dirty="0">
              <a:latin typeface="Times New Roman" charset="0"/>
              <a:ea typeface="Times New Roman" charset="0"/>
              <a:cs typeface="Times New Roman" charset="0"/>
            </a:endParaRPr>
          </a:p>
          <a:p>
            <a:endParaRPr lang="en-US" altLang="zh-TW" sz="2800" dirty="0">
              <a:latin typeface="Times New Roman" charset="0"/>
              <a:ea typeface="Times New Roman" charset="0"/>
              <a:cs typeface="Times New Roman" charset="0"/>
            </a:endParaRPr>
          </a:p>
          <a:p>
            <a:r>
              <a:rPr lang="zh-TW" altLang="zh-TW" sz="2800" kern="100" dirty="0">
                <a:latin typeface="SimHei" charset="-122"/>
                <a:ea typeface="SimHei" charset="-122"/>
                <a:cs typeface="SimHei" charset="-122"/>
              </a:rPr>
              <a:t>【短语】</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common sense </a:t>
            </a:r>
            <a:r>
              <a:rPr lang="zh-CN" altLang="en-US" sz="2800" kern="100" dirty="0">
                <a:latin typeface="SimHei" charset="-122"/>
                <a:ea typeface="SimHei" charset="-122"/>
                <a:cs typeface="SimHei" charset="-122"/>
              </a:rPr>
              <a:t>常识</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basic</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knowledge</a:t>
            </a:r>
            <a:endParaRPr lang="zh-TW" altLang="zh-TW"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make sense </a:t>
            </a:r>
            <a:r>
              <a:rPr lang="zh-CN" altLang="en-US" sz="2800" kern="100" dirty="0">
                <a:latin typeface="SimHei" charset="-122"/>
                <a:ea typeface="SimHei" charset="-122"/>
                <a:cs typeface="SimHei" charset="-122"/>
              </a:rPr>
              <a:t>有道理；有意义；说得通</a:t>
            </a:r>
            <a:endParaRPr lang="zh-TW" altLang="zh-TW" sz="2800" kern="100" dirty="0">
              <a:latin typeface="SimHei" charset="-122"/>
              <a:ea typeface="SimHei" charset="-122"/>
              <a:cs typeface="SimHei" charset="-122"/>
            </a:endParaRPr>
          </a:p>
        </p:txBody>
      </p:sp>
    </p:spTree>
    <p:extLst>
      <p:ext uri="{BB962C8B-B14F-4D97-AF65-F5344CB8AC3E}">
        <p14:creationId xmlns:p14="http://schemas.microsoft.com/office/powerpoint/2010/main" val="121763633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2677656"/>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 n./v.</a:t>
            </a:r>
            <a:r>
              <a:rPr lang="zh-CN" altLang="en-US" sz="2800" kern="100" dirty="0">
                <a:latin typeface="SimHei" charset="-122"/>
                <a:ea typeface="SimHei" charset="-122"/>
                <a:cs typeface="SimHei" charset="-122"/>
              </a:rPr>
              <a:t>感觉</a:t>
            </a:r>
            <a:endParaRPr lang="en-US" altLang="zh-TW" sz="2800" dirty="0">
              <a:latin typeface="Times New Roman" charset="0"/>
              <a:ea typeface="Times New Roman" charset="0"/>
              <a:cs typeface="Times New Roman" charset="0"/>
            </a:endParaRPr>
          </a:p>
          <a:p>
            <a:r>
              <a:rPr lang="zh-TW" altLang="zh-TW" sz="2800" kern="100" dirty="0">
                <a:latin typeface="SimHei" charset="-122"/>
                <a:ea typeface="SimHei" charset="-122"/>
                <a:cs typeface="SimHei" charset="-122"/>
              </a:rPr>
              <a:t>【短语】</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common sense </a:t>
            </a:r>
            <a:r>
              <a:rPr lang="zh-CN" altLang="en-US" sz="2800" kern="100" dirty="0">
                <a:latin typeface="SimHei" charset="-122"/>
                <a:ea typeface="SimHei" charset="-122"/>
                <a:cs typeface="SimHei" charset="-122"/>
              </a:rPr>
              <a:t>常识</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basic</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knowledge</a:t>
            </a:r>
            <a:endParaRPr lang="zh-TW" altLang="zh-TW"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make sense </a:t>
            </a:r>
            <a:r>
              <a:rPr lang="zh-CN" altLang="en-US" sz="2800" kern="100" dirty="0">
                <a:latin typeface="SimHei" charset="-122"/>
                <a:ea typeface="SimHei" charset="-122"/>
                <a:cs typeface="SimHei" charset="-122"/>
              </a:rPr>
              <a:t>有道理；有意义；说得通</a:t>
            </a:r>
            <a:endParaRPr lang="en-US" altLang="zh-CN" sz="2800" kern="100" dirty="0">
              <a:latin typeface="SimHei" charset="-122"/>
              <a:ea typeface="SimHei" charset="-122"/>
              <a:cs typeface="SimHei" charset="-122"/>
            </a:endParaRPr>
          </a:p>
          <a:p>
            <a:endParaRPr lang="en-US" altLang="zh-TW" sz="2800" kern="100" dirty="0">
              <a:latin typeface="SimHei" charset="-122"/>
              <a:ea typeface="SimHei" charset="-122"/>
              <a:cs typeface="SimHei" charset="-122"/>
            </a:endParaRPr>
          </a:p>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non</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a:t>
            </a:r>
            <a:endParaRPr lang="zh-TW" altLang="zh-TW" sz="2800" kern="100" dirty="0">
              <a:latin typeface="SimHei" charset="-122"/>
              <a:ea typeface="SimHei" charset="-122"/>
              <a:cs typeface="SimHei" charset="-122"/>
            </a:endParaRPr>
          </a:p>
        </p:txBody>
      </p:sp>
    </p:spTree>
    <p:extLst>
      <p:ext uri="{BB962C8B-B14F-4D97-AF65-F5344CB8AC3E}">
        <p14:creationId xmlns:p14="http://schemas.microsoft.com/office/powerpoint/2010/main" val="159450713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2677656"/>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 n./v.</a:t>
            </a:r>
            <a:r>
              <a:rPr lang="zh-CN" altLang="en-US" sz="2800" kern="100" dirty="0">
                <a:latin typeface="SimHei" charset="-122"/>
                <a:ea typeface="SimHei" charset="-122"/>
                <a:cs typeface="SimHei" charset="-122"/>
              </a:rPr>
              <a:t>感觉</a:t>
            </a:r>
            <a:endParaRPr lang="en-US" altLang="zh-TW" sz="2800" dirty="0">
              <a:latin typeface="Times New Roman" charset="0"/>
              <a:ea typeface="Times New Roman" charset="0"/>
              <a:cs typeface="Times New Roman" charset="0"/>
            </a:endParaRPr>
          </a:p>
          <a:p>
            <a:r>
              <a:rPr lang="zh-TW" altLang="zh-TW" sz="2800" kern="100" dirty="0">
                <a:latin typeface="SimHei" charset="-122"/>
                <a:ea typeface="SimHei" charset="-122"/>
                <a:cs typeface="SimHei" charset="-122"/>
              </a:rPr>
              <a:t>【短语】</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common sense </a:t>
            </a:r>
            <a:r>
              <a:rPr lang="zh-CN" altLang="en-US" sz="2800" kern="100" dirty="0">
                <a:latin typeface="SimHei" charset="-122"/>
                <a:ea typeface="SimHei" charset="-122"/>
                <a:cs typeface="SimHei" charset="-122"/>
              </a:rPr>
              <a:t>常识</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basic</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knowledge</a:t>
            </a:r>
            <a:endParaRPr lang="zh-TW" altLang="zh-TW"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make sense </a:t>
            </a:r>
            <a:r>
              <a:rPr lang="zh-CN" altLang="en-US" sz="2800" kern="100" dirty="0">
                <a:latin typeface="SimHei" charset="-122"/>
                <a:ea typeface="SimHei" charset="-122"/>
                <a:cs typeface="SimHei" charset="-122"/>
              </a:rPr>
              <a:t>有道理；有意义；说得通</a:t>
            </a:r>
            <a:endParaRPr lang="en-US" altLang="zh-CN" sz="2800" kern="100" dirty="0">
              <a:latin typeface="SimHei" charset="-122"/>
              <a:ea typeface="SimHei" charset="-122"/>
              <a:cs typeface="SimHei" charset="-122"/>
            </a:endParaRPr>
          </a:p>
          <a:p>
            <a:endParaRPr lang="en-US" altLang="zh-TW" sz="2800" kern="100" dirty="0">
              <a:latin typeface="SimHei" charset="-122"/>
              <a:ea typeface="SimHei" charset="-122"/>
              <a:cs typeface="SimHei" charset="-122"/>
            </a:endParaRPr>
          </a:p>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non</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胡言乱语</a:t>
            </a:r>
            <a:endParaRPr lang="zh-TW" altLang="zh-TW" sz="2800" kern="100" dirty="0">
              <a:latin typeface="SimHei" charset="-122"/>
              <a:ea typeface="SimHei" charset="-122"/>
              <a:cs typeface="SimHei" charset="-122"/>
            </a:endParaRPr>
          </a:p>
        </p:txBody>
      </p:sp>
    </p:spTree>
    <p:extLst>
      <p:ext uri="{BB962C8B-B14F-4D97-AF65-F5344CB8AC3E}">
        <p14:creationId xmlns:p14="http://schemas.microsoft.com/office/powerpoint/2010/main" val="18209260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108543"/>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 n./v.</a:t>
            </a:r>
            <a:r>
              <a:rPr lang="zh-CN" altLang="en-US" sz="2800" kern="100" dirty="0">
                <a:latin typeface="SimHei" charset="-122"/>
                <a:ea typeface="SimHei" charset="-122"/>
                <a:cs typeface="SimHei" charset="-122"/>
              </a:rPr>
              <a:t>感觉</a:t>
            </a:r>
            <a:endParaRPr lang="en-US" altLang="zh-TW" sz="2800" dirty="0">
              <a:latin typeface="Times New Roman" charset="0"/>
              <a:ea typeface="Times New Roman" charset="0"/>
              <a:cs typeface="Times New Roman" charset="0"/>
            </a:endParaRPr>
          </a:p>
          <a:p>
            <a:r>
              <a:rPr lang="zh-TW" altLang="zh-TW" sz="2800" kern="100" dirty="0">
                <a:latin typeface="SimHei" charset="-122"/>
                <a:ea typeface="SimHei" charset="-122"/>
                <a:cs typeface="SimHei" charset="-122"/>
              </a:rPr>
              <a:t>【短语】</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common sense </a:t>
            </a:r>
            <a:r>
              <a:rPr lang="zh-CN" altLang="en-US" sz="2800" kern="100" dirty="0">
                <a:latin typeface="SimHei" charset="-122"/>
                <a:ea typeface="SimHei" charset="-122"/>
                <a:cs typeface="SimHei" charset="-122"/>
              </a:rPr>
              <a:t>常识</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basic</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knowledge</a:t>
            </a:r>
            <a:endParaRPr lang="zh-TW" altLang="zh-TW"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make sense </a:t>
            </a:r>
            <a:r>
              <a:rPr lang="zh-CN" altLang="en-US" sz="2800" kern="100" dirty="0">
                <a:latin typeface="SimHei" charset="-122"/>
                <a:ea typeface="SimHei" charset="-122"/>
                <a:cs typeface="SimHei" charset="-122"/>
              </a:rPr>
              <a:t>有道理；有意义；说得通</a:t>
            </a:r>
            <a:endParaRPr lang="en-US" altLang="zh-CN" sz="2800" kern="100" dirty="0">
              <a:latin typeface="SimHei" charset="-122"/>
              <a:ea typeface="SimHei" charset="-122"/>
              <a:cs typeface="SimHei" charset="-122"/>
            </a:endParaRPr>
          </a:p>
          <a:p>
            <a:endParaRPr lang="en-US" altLang="zh-TW" sz="2800" kern="100" dirty="0">
              <a:latin typeface="SimHei" charset="-122"/>
              <a:ea typeface="SimHei" charset="-122"/>
              <a:cs typeface="SimHei" charset="-122"/>
            </a:endParaRPr>
          </a:p>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non</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胡言乱语</a:t>
            </a:r>
            <a:endParaRPr lang="en-US" altLang="zh-CN" sz="2800" kern="100" dirty="0">
              <a:latin typeface="SimHei" charset="-122"/>
              <a:ea typeface="SimHei" charset="-122"/>
              <a:cs typeface="SimHei" charset="-122"/>
            </a:endParaRPr>
          </a:p>
          <a:p>
            <a:r>
              <a:rPr lang="zh-CN" altLang="en-US" sz="2800" kern="100" dirty="0">
                <a:latin typeface="SimHei" charset="-122"/>
                <a:ea typeface="SimHei" charset="-122"/>
                <a:cs typeface="SimHei" charset="-122"/>
              </a:rPr>
              <a:t>  </a:t>
            </a:r>
            <a:r>
              <a:rPr lang="en-US" altLang="zh-TW" sz="2800" kern="100" dirty="0">
                <a:latin typeface="Times New Roman" charset="0"/>
                <a:ea typeface="Times New Roman" charset="0"/>
                <a:cs typeface="Times New Roman" charset="0"/>
              </a:rPr>
              <a:t>Lots of Americans bought that nonsense.</a:t>
            </a:r>
            <a:r>
              <a:rPr lang="zh-TW"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2005-</a:t>
            </a:r>
            <a:r>
              <a:rPr lang="zh-CN" altLang="en-US" sz="2800" kern="100" dirty="0">
                <a:latin typeface="SimHei" charset="-122"/>
                <a:ea typeface="SimHei" charset="-122"/>
                <a:cs typeface="SimHei" charset="-122"/>
              </a:rPr>
              <a:t>阅读</a:t>
            </a:r>
            <a:r>
              <a:rPr lang="zh-TW" altLang="zh-TW" sz="2800" kern="100"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5997520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 n./v.</a:t>
            </a:r>
            <a:r>
              <a:rPr lang="zh-CN" altLang="en-US" sz="2800" kern="100" dirty="0">
                <a:latin typeface="SimHei" charset="-122"/>
                <a:ea typeface="SimHei" charset="-122"/>
                <a:cs typeface="SimHei" charset="-122"/>
              </a:rPr>
              <a:t>感觉</a:t>
            </a:r>
            <a:endParaRPr lang="en-US" altLang="zh-TW" sz="2800" dirty="0">
              <a:latin typeface="Times New Roman" charset="0"/>
              <a:ea typeface="Times New Roman" charset="0"/>
              <a:cs typeface="Times New Roman" charset="0"/>
            </a:endParaRPr>
          </a:p>
          <a:p>
            <a:r>
              <a:rPr lang="zh-TW" altLang="zh-TW" sz="2800" kern="100" dirty="0">
                <a:latin typeface="SimHei" charset="-122"/>
                <a:ea typeface="SimHei" charset="-122"/>
                <a:cs typeface="SimHei" charset="-122"/>
              </a:rPr>
              <a:t>【短语】</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common sense </a:t>
            </a:r>
            <a:r>
              <a:rPr lang="zh-CN" altLang="en-US" sz="2800" kern="100" dirty="0">
                <a:latin typeface="SimHei" charset="-122"/>
                <a:ea typeface="SimHei" charset="-122"/>
                <a:cs typeface="SimHei" charset="-122"/>
              </a:rPr>
              <a:t>常识</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basic</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knowledge</a:t>
            </a:r>
            <a:endParaRPr lang="zh-TW" altLang="zh-TW"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make sense </a:t>
            </a:r>
            <a:r>
              <a:rPr lang="zh-CN" altLang="en-US" sz="2800" kern="100" dirty="0">
                <a:latin typeface="SimHei" charset="-122"/>
                <a:ea typeface="SimHei" charset="-122"/>
                <a:cs typeface="SimHei" charset="-122"/>
              </a:rPr>
              <a:t>有道理；有意义；说得通</a:t>
            </a:r>
            <a:endParaRPr lang="en-US" altLang="zh-CN" sz="2800" kern="100" dirty="0">
              <a:latin typeface="SimHei" charset="-122"/>
              <a:ea typeface="SimHei" charset="-122"/>
              <a:cs typeface="SimHei" charset="-122"/>
            </a:endParaRPr>
          </a:p>
          <a:p>
            <a:endParaRPr lang="en-US" altLang="zh-TW" sz="2800" kern="100" dirty="0">
              <a:latin typeface="SimHei" charset="-122"/>
              <a:ea typeface="SimHei" charset="-122"/>
              <a:cs typeface="SimHei" charset="-122"/>
            </a:endParaRPr>
          </a:p>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non</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胡言乱语</a:t>
            </a:r>
            <a:endParaRPr lang="en-US" altLang="zh-CN" sz="2800" kern="100" dirty="0">
              <a:latin typeface="SimHei" charset="-122"/>
              <a:ea typeface="SimHei" charset="-122"/>
              <a:cs typeface="SimHei" charset="-122"/>
            </a:endParaRPr>
          </a:p>
          <a:p>
            <a:r>
              <a:rPr lang="zh-CN" altLang="en-US" sz="2800" kern="100" dirty="0">
                <a:latin typeface="SimHei" charset="-122"/>
                <a:ea typeface="SimHei" charset="-122"/>
                <a:cs typeface="SimHei" charset="-122"/>
              </a:rPr>
              <a:t>  </a:t>
            </a:r>
            <a:r>
              <a:rPr lang="en-US" altLang="zh-TW" sz="2800" kern="100" dirty="0">
                <a:latin typeface="Times New Roman" charset="0"/>
                <a:ea typeface="Times New Roman" charset="0"/>
                <a:cs typeface="Times New Roman" charset="0"/>
              </a:rPr>
              <a:t>Lots of Americans bought that nonsense.</a:t>
            </a:r>
            <a:r>
              <a:rPr lang="zh-TW"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2005-</a:t>
            </a:r>
            <a:r>
              <a:rPr lang="zh-CN" altLang="en-US" sz="2800" kern="100" dirty="0">
                <a:latin typeface="SimHei" charset="-122"/>
                <a:ea typeface="SimHei" charset="-122"/>
                <a:cs typeface="SimHei" charset="-122"/>
              </a:rPr>
              <a:t>阅读</a:t>
            </a:r>
            <a:r>
              <a:rPr lang="zh-TW" altLang="zh-TW" sz="2800" kern="100" dirty="0">
                <a:latin typeface="Times New Roman" charset="0"/>
                <a:ea typeface="Times New Roman" charset="0"/>
                <a:cs typeface="Times New Roman" charset="0"/>
              </a:rPr>
              <a:t>）</a:t>
            </a:r>
            <a:endParaRPr lang="en-US" altLang="zh-TW"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buy—bought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相信</a:t>
            </a:r>
            <a:endParaRPr lang="en-US" altLang="zh-CN" sz="2800" kern="100" dirty="0">
              <a:latin typeface="SimHei" charset="-122"/>
              <a:ea typeface="SimHei" charset="-122"/>
              <a:cs typeface="SimHei" charset="-122"/>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94876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2677656"/>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non</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胡言乱语</a:t>
            </a:r>
            <a:endParaRPr lang="en-US" altLang="zh-CN" sz="2800" kern="100" dirty="0">
              <a:latin typeface="SimHei" charset="-122"/>
              <a:ea typeface="SimHei" charset="-122"/>
              <a:cs typeface="SimHei" charset="-122"/>
            </a:endParaRPr>
          </a:p>
          <a:p>
            <a:r>
              <a:rPr lang="zh-CN" altLang="en-US" sz="2800" kern="100" dirty="0">
                <a:latin typeface="SimHei" charset="-122"/>
                <a:ea typeface="SimHei" charset="-122"/>
                <a:cs typeface="SimHei" charset="-122"/>
              </a:rPr>
              <a:t>  </a:t>
            </a:r>
            <a:r>
              <a:rPr lang="en-US" altLang="zh-TW" sz="2800" kern="100" dirty="0">
                <a:latin typeface="Times New Roman" charset="0"/>
                <a:ea typeface="Times New Roman" charset="0"/>
                <a:cs typeface="Times New Roman" charset="0"/>
              </a:rPr>
              <a:t>Lots of Americans bought that nonsense.</a:t>
            </a:r>
            <a:r>
              <a:rPr lang="zh-TW"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2005-</a:t>
            </a:r>
            <a:r>
              <a:rPr lang="zh-CN" altLang="en-US" sz="2800" kern="100" dirty="0">
                <a:latin typeface="SimHei" charset="-122"/>
                <a:ea typeface="SimHei" charset="-122"/>
                <a:cs typeface="SimHei" charset="-122"/>
              </a:rPr>
              <a:t>阅读</a:t>
            </a:r>
            <a:r>
              <a:rPr lang="zh-TW" altLang="zh-TW" sz="2800" kern="100" dirty="0">
                <a:latin typeface="Times New Roman" charset="0"/>
                <a:ea typeface="Times New Roman" charset="0"/>
                <a:cs typeface="Times New Roman" charset="0"/>
              </a:rPr>
              <a:t>）</a:t>
            </a:r>
            <a:endParaRPr lang="en-US" altLang="zh-TW"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buy—bought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相信</a:t>
            </a:r>
            <a:endParaRPr lang="en-US" altLang="zh-CN" sz="2800" kern="100" dirty="0">
              <a:latin typeface="SimHei" charset="-122"/>
              <a:ea typeface="SimHei" charset="-122"/>
              <a:cs typeface="SimHei" charset="-122"/>
            </a:endParaRPr>
          </a:p>
          <a:p>
            <a:endParaRPr lang="en-US" altLang="zh-CN" sz="2800" kern="100" dirty="0">
              <a:latin typeface="SimHei" charset="-122"/>
              <a:ea typeface="SimHei" charset="-122"/>
              <a:cs typeface="SimHei" charset="-122"/>
            </a:endParaRPr>
          </a:p>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ible</a:t>
            </a:r>
            <a:endParaRPr lang="en-US" altLang="zh-CN" sz="2800" kern="100" dirty="0">
              <a:latin typeface="SimHei" charset="-122"/>
              <a:ea typeface="SimHei" charset="-122"/>
              <a:cs typeface="SimHei" charset="-122"/>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130115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108543"/>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non</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胡言乱语</a:t>
            </a:r>
            <a:endParaRPr lang="en-US" altLang="zh-CN" sz="2800" kern="100" dirty="0">
              <a:latin typeface="SimHei" charset="-122"/>
              <a:ea typeface="SimHei" charset="-122"/>
              <a:cs typeface="SimHei" charset="-122"/>
            </a:endParaRPr>
          </a:p>
          <a:p>
            <a:r>
              <a:rPr lang="zh-CN" altLang="en-US" sz="2800" kern="100" dirty="0">
                <a:latin typeface="SimHei" charset="-122"/>
                <a:ea typeface="SimHei" charset="-122"/>
                <a:cs typeface="SimHei" charset="-122"/>
              </a:rPr>
              <a:t>  </a:t>
            </a:r>
            <a:r>
              <a:rPr lang="en-US" altLang="zh-TW" sz="2800" kern="100" dirty="0">
                <a:latin typeface="Times New Roman" charset="0"/>
                <a:ea typeface="Times New Roman" charset="0"/>
                <a:cs typeface="Times New Roman" charset="0"/>
              </a:rPr>
              <a:t>Lots of Americans bought that nonsense.</a:t>
            </a:r>
            <a:r>
              <a:rPr lang="zh-TW"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2005-</a:t>
            </a:r>
            <a:r>
              <a:rPr lang="zh-CN" altLang="en-US" sz="2800" kern="100" dirty="0">
                <a:latin typeface="SimHei" charset="-122"/>
                <a:ea typeface="SimHei" charset="-122"/>
                <a:cs typeface="SimHei" charset="-122"/>
              </a:rPr>
              <a:t>阅读</a:t>
            </a:r>
            <a:r>
              <a:rPr lang="zh-TW" altLang="zh-TW" sz="2800" kern="100" dirty="0">
                <a:latin typeface="Times New Roman" charset="0"/>
                <a:ea typeface="Times New Roman" charset="0"/>
                <a:cs typeface="Times New Roman" charset="0"/>
              </a:rPr>
              <a:t>）</a:t>
            </a:r>
            <a:endParaRPr lang="en-US" altLang="zh-TW"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buy—bought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相信</a:t>
            </a:r>
            <a:endParaRPr lang="en-US" altLang="zh-CN" sz="2800" kern="100" dirty="0">
              <a:latin typeface="SimHei" charset="-122"/>
              <a:ea typeface="SimHei" charset="-122"/>
              <a:cs typeface="SimHei" charset="-122"/>
            </a:endParaRPr>
          </a:p>
          <a:p>
            <a:endParaRPr lang="en-US" altLang="zh-CN" sz="2800" kern="100" dirty="0">
              <a:latin typeface="SimHei" charset="-122"/>
              <a:ea typeface="SimHei" charset="-122"/>
              <a:cs typeface="SimHei" charset="-122"/>
            </a:endParaRPr>
          </a:p>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ible a.</a:t>
            </a:r>
            <a:r>
              <a:rPr lang="zh-CN" altLang="en-US" sz="2800" kern="100" dirty="0">
                <a:latin typeface="SimHei" charset="-122"/>
                <a:ea typeface="SimHei" charset="-122"/>
                <a:cs typeface="SimHei" charset="-122"/>
              </a:rPr>
              <a:t>明智的</a:t>
            </a:r>
            <a:endParaRPr lang="en-US" altLang="zh-CN" sz="2800" kern="100" dirty="0">
              <a:latin typeface="SimHei" charset="-122"/>
              <a:ea typeface="SimHei" charset="-122"/>
              <a:cs typeface="SimHei" charset="-122"/>
            </a:endParaRPr>
          </a:p>
          <a:p>
            <a:r>
              <a:rPr lang="zh-CN" altLang="en-US" sz="2800" kern="100" dirty="0">
                <a:latin typeface="SimHei" charset="-122"/>
                <a:ea typeface="SimHei" charset="-122"/>
                <a:cs typeface="SimHei" charset="-122"/>
              </a:rPr>
              <a:t> </a:t>
            </a:r>
            <a:endParaRPr lang="en-US" altLang="zh-CN" sz="2800" kern="100" dirty="0">
              <a:latin typeface="SimHei" charset="-122"/>
              <a:ea typeface="SimHei" charset="-122"/>
              <a:cs typeface="SimHei" charset="-122"/>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728591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3970318"/>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non</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胡言乱语</a:t>
            </a:r>
            <a:endParaRPr lang="en-US" altLang="zh-CN" sz="2800" kern="100" dirty="0">
              <a:latin typeface="SimHei" charset="-122"/>
              <a:ea typeface="SimHei" charset="-122"/>
              <a:cs typeface="SimHei" charset="-122"/>
            </a:endParaRPr>
          </a:p>
          <a:p>
            <a:r>
              <a:rPr lang="zh-CN" altLang="en-US" sz="2800" kern="100" dirty="0">
                <a:latin typeface="SimHei" charset="-122"/>
                <a:ea typeface="SimHei" charset="-122"/>
                <a:cs typeface="SimHei" charset="-122"/>
              </a:rPr>
              <a:t>  </a:t>
            </a:r>
            <a:r>
              <a:rPr lang="en-US" altLang="zh-TW" sz="2800" kern="100" dirty="0">
                <a:latin typeface="Times New Roman" charset="0"/>
                <a:ea typeface="Times New Roman" charset="0"/>
                <a:cs typeface="Times New Roman" charset="0"/>
              </a:rPr>
              <a:t>Lots of Americans bought that nonsense.</a:t>
            </a:r>
            <a:r>
              <a:rPr lang="zh-TW"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2005-</a:t>
            </a:r>
            <a:r>
              <a:rPr lang="zh-CN" altLang="en-US" sz="2800" kern="100" dirty="0">
                <a:latin typeface="SimHei" charset="-122"/>
                <a:ea typeface="SimHei" charset="-122"/>
                <a:cs typeface="SimHei" charset="-122"/>
              </a:rPr>
              <a:t>阅读</a:t>
            </a:r>
            <a:r>
              <a:rPr lang="zh-TW" altLang="zh-TW" sz="2800" kern="100" dirty="0">
                <a:latin typeface="Times New Roman" charset="0"/>
                <a:ea typeface="Times New Roman" charset="0"/>
                <a:cs typeface="Times New Roman" charset="0"/>
              </a:rPr>
              <a:t>）</a:t>
            </a:r>
            <a:endParaRPr lang="en-US" altLang="zh-TW"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buy—bought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相信</a:t>
            </a:r>
            <a:endParaRPr lang="en-US" altLang="zh-CN" sz="2800" kern="100" dirty="0">
              <a:latin typeface="SimHei" charset="-122"/>
              <a:ea typeface="SimHei" charset="-122"/>
              <a:cs typeface="SimHei" charset="-122"/>
            </a:endParaRPr>
          </a:p>
          <a:p>
            <a:endParaRPr lang="en-US" altLang="zh-CN" sz="2800" kern="100" dirty="0">
              <a:latin typeface="SimHei" charset="-122"/>
              <a:ea typeface="SimHei" charset="-122"/>
              <a:cs typeface="SimHei" charset="-122"/>
            </a:endParaRPr>
          </a:p>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ible a.</a:t>
            </a:r>
            <a:r>
              <a:rPr lang="zh-CN" altLang="en-US" sz="2800" kern="100" dirty="0">
                <a:latin typeface="SimHei" charset="-122"/>
                <a:ea typeface="SimHei" charset="-122"/>
                <a:cs typeface="SimHei" charset="-122"/>
              </a:rPr>
              <a:t>明智的</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Sensible ideas have been around for a long time.</a:t>
            </a:r>
            <a:r>
              <a:rPr lang="zh-TW"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E1-2014-text2</a:t>
            </a:r>
            <a:r>
              <a:rPr lang="zh-TW" altLang="zh-TW" sz="2800" kern="100" dirty="0">
                <a:latin typeface="Times New Roman" charset="0"/>
                <a:ea typeface="Times New Roman" charset="0"/>
                <a:cs typeface="Times New Roman" charset="0"/>
              </a:rPr>
              <a:t>）</a:t>
            </a:r>
          </a:p>
          <a:p>
            <a:endParaRPr lang="en-US" altLang="zh-CN" sz="2800" kern="100" dirty="0">
              <a:latin typeface="Times New Roman" charset="0"/>
              <a:ea typeface="Times New Roman" charset="0"/>
              <a:cs typeface="Times New Roman" charset="0"/>
            </a:endParaRPr>
          </a:p>
          <a:p>
            <a:r>
              <a:rPr lang="zh-CN" altLang="en-US" sz="2800" kern="100" dirty="0">
                <a:latin typeface="SimHei" charset="-122"/>
                <a:ea typeface="SimHei" charset="-122"/>
                <a:cs typeface="SimHei" charset="-122"/>
              </a:rPr>
              <a:t> </a:t>
            </a:r>
            <a:endParaRPr lang="en-US" altLang="zh-CN" sz="2800" kern="100" dirty="0">
              <a:latin typeface="SimHei" charset="-122"/>
              <a:ea typeface="SimHei" charset="-122"/>
              <a:cs typeface="SimHei" charset="-122"/>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5574962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4401205"/>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ible a.</a:t>
            </a:r>
            <a:r>
              <a:rPr lang="zh-CN" altLang="en-US" sz="2800" kern="100" dirty="0">
                <a:latin typeface="SimHei" charset="-122"/>
                <a:ea typeface="SimHei" charset="-122"/>
                <a:cs typeface="SimHei" charset="-122"/>
              </a:rPr>
              <a:t>明智的</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Sensible ideas have been around for a long time.</a:t>
            </a:r>
            <a:r>
              <a:rPr lang="zh-TW"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E1-2014-text2</a:t>
            </a:r>
            <a:r>
              <a:rPr lang="zh-TW" altLang="zh-TW" sz="2800" kern="100" dirty="0">
                <a:latin typeface="Times New Roman" charset="0"/>
                <a:ea typeface="Times New Roman" charset="0"/>
                <a:cs typeface="Times New Roman" charset="0"/>
              </a:rPr>
              <a:t>）</a:t>
            </a:r>
          </a:p>
          <a:p>
            <a:endParaRPr lang="en-US" altLang="zh-TW" sz="2800" kern="100" dirty="0">
              <a:latin typeface="Times New Roman" charset="0"/>
              <a:ea typeface="Times New Roman" charset="0"/>
              <a:cs typeface="Times New Roman" charset="0"/>
            </a:endParaRPr>
          </a:p>
          <a:p>
            <a:r>
              <a:rPr lang="zh-TW" altLang="zh-TW" sz="2800" dirty="0">
                <a:latin typeface="SimHei" charset="-122"/>
                <a:ea typeface="SimHei" charset="-122"/>
                <a:cs typeface="SimHei" charset="-122"/>
              </a:rPr>
              <a:t>【近】</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wise</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advisable</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rational</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reasonable</a:t>
            </a:r>
            <a:endParaRPr lang="zh-TW" altLang="zh-TW" sz="2800" dirty="0">
              <a:latin typeface="Times New Roman" charset="0"/>
              <a:ea typeface="Times New Roman" charset="0"/>
              <a:cs typeface="Times New Roman" charset="0"/>
            </a:endParaRPr>
          </a:p>
          <a:p>
            <a:endParaRPr lang="en-US" altLang="zh-CN"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2425674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4401205"/>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ible a.</a:t>
            </a:r>
            <a:r>
              <a:rPr lang="zh-CN" altLang="en-US" sz="2800" kern="100" dirty="0">
                <a:latin typeface="SimHei" charset="-122"/>
                <a:ea typeface="SimHei" charset="-122"/>
                <a:cs typeface="SimHei" charset="-122"/>
              </a:rPr>
              <a:t>明智的</a:t>
            </a:r>
            <a:endParaRPr lang="en-US" altLang="zh-CN" sz="2800" kern="100" dirty="0">
              <a:latin typeface="SimHei" charset="-122"/>
              <a:ea typeface="SimHei" charset="-122"/>
              <a:cs typeface="SimHei" charset="-122"/>
            </a:endParaRPr>
          </a:p>
          <a:p>
            <a:r>
              <a:rPr lang="zh-TW" altLang="zh-TW" sz="2800" dirty="0">
                <a:latin typeface="SimHei" charset="-122"/>
                <a:ea typeface="SimHei" charset="-122"/>
                <a:cs typeface="SimHei" charset="-122"/>
              </a:rPr>
              <a:t>【近】</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wise</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advisable</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rational</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reasonable</a:t>
            </a:r>
          </a:p>
          <a:p>
            <a:endParaRPr lang="en-US" altLang="zh-TW" sz="2800" dirty="0">
              <a:latin typeface="Times New Roman" charset="0"/>
              <a:ea typeface="Times New Roman" charset="0"/>
              <a:cs typeface="Times New Roman" charset="0"/>
            </a:endParaRPr>
          </a:p>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4</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itive</a:t>
            </a:r>
            <a:endParaRPr lang="zh-TW" altLang="zh-TW" sz="2800" dirty="0">
              <a:latin typeface="Times New Roman" charset="0"/>
              <a:ea typeface="Times New Roman" charset="0"/>
              <a:cs typeface="Times New Roman" charset="0"/>
            </a:endParaRPr>
          </a:p>
          <a:p>
            <a:endParaRPr lang="en-US" altLang="zh-CN"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58479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23172" cy="1815882"/>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偏见</a:t>
            </a:r>
            <a:endParaRPr lang="en-US" altLang="zh-CN" sz="2800" kern="100" dirty="0">
              <a:latin typeface="SimHei" charset="-122"/>
              <a:ea typeface="SimHei" charset="-122"/>
              <a:cs typeface="SimHei" charset="-122"/>
            </a:endParaRPr>
          </a:p>
          <a:p>
            <a:pPr lvl="0" algn="just"/>
            <a:r>
              <a:rPr lang="zh-CN" altLang="en-US" sz="2800" dirty="0">
                <a:latin typeface="Microsoft YaHei" charset="-122"/>
                <a:ea typeface="Microsoft YaHei" charset="-122"/>
                <a:cs typeface="Microsoft YaHei" charset="-122"/>
              </a:rPr>
              <a:t>   </a:t>
            </a:r>
            <a:r>
              <a:rPr lang="en-US" altLang="zh-TW" sz="2800" kern="100" dirty="0">
                <a:latin typeface="Times New Roman" charset="0"/>
                <a:ea typeface="Times New Roman" charset="0"/>
                <a:cs typeface="Times New Roman" charset="0"/>
              </a:rPr>
              <a:t>It needs to put historical prejudices to one side.</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E2-2014-text4</a:t>
            </a:r>
            <a:r>
              <a:rPr lang="zh-CN" altLang="zh-TW"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zh-CN" altLang="en-US" sz="2800" i="1" dirty="0">
                <a:latin typeface="Times New Roman" charset="0"/>
                <a:ea typeface="Times New Roman" charset="0"/>
                <a:cs typeface="Times New Roman" charset="0"/>
              </a:rPr>
              <a:t>    </a:t>
            </a:r>
            <a:r>
              <a:rPr lang="en-US" altLang="zh-TW" sz="2800" i="1" dirty="0">
                <a:latin typeface="Times New Roman" charset="0"/>
                <a:ea typeface="Times New Roman" charset="0"/>
                <a:cs typeface="Times New Roman" charset="0"/>
              </a:rPr>
              <a:t>Pride and Prejudice</a:t>
            </a:r>
            <a:r>
              <a:rPr lang="zh-CN" altLang="en-US" sz="2800" i="1" dirty="0">
                <a:latin typeface="Times New Roman" charset="0"/>
                <a:ea typeface="Times New Roman" charset="0"/>
                <a:cs typeface="Times New Roman" charset="0"/>
              </a:rPr>
              <a:t> </a:t>
            </a:r>
            <a:endParaRPr lang="en-US" altLang="zh-CN" sz="2800" dirty="0">
              <a:latin typeface="Times New Roman" charset="0"/>
              <a:ea typeface="Times New Roman" charset="0"/>
              <a:cs typeface="Times New Roman" charset="0"/>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9203363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4401205"/>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ible a.</a:t>
            </a:r>
            <a:r>
              <a:rPr lang="zh-CN" altLang="en-US" sz="2800" kern="100" dirty="0">
                <a:latin typeface="SimHei" charset="-122"/>
                <a:ea typeface="SimHei" charset="-122"/>
                <a:cs typeface="SimHei" charset="-122"/>
              </a:rPr>
              <a:t>明智的</a:t>
            </a:r>
            <a:endParaRPr lang="en-US" altLang="zh-CN" sz="2800" kern="100" dirty="0">
              <a:latin typeface="SimHei" charset="-122"/>
              <a:ea typeface="SimHei" charset="-122"/>
              <a:cs typeface="SimHei" charset="-122"/>
            </a:endParaRPr>
          </a:p>
          <a:p>
            <a:r>
              <a:rPr lang="zh-TW" altLang="zh-TW" sz="2800" dirty="0">
                <a:latin typeface="SimHei" charset="-122"/>
                <a:ea typeface="SimHei" charset="-122"/>
                <a:cs typeface="SimHei" charset="-122"/>
              </a:rPr>
              <a:t>【近】</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wise</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advisable</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rational</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reasonable</a:t>
            </a:r>
          </a:p>
          <a:p>
            <a:endParaRPr lang="en-US" altLang="zh-TW" sz="2800" dirty="0">
              <a:latin typeface="Times New Roman" charset="0"/>
              <a:ea typeface="Times New Roman" charset="0"/>
              <a:cs typeface="Times New Roman" charset="0"/>
            </a:endParaRPr>
          </a:p>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4</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itive</a:t>
            </a:r>
            <a:endParaRPr lang="zh-TW" altLang="zh-TW" sz="28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CN" sz="2800" kern="100" dirty="0" err="1">
                <a:latin typeface="Times New Roman" charset="0"/>
                <a:ea typeface="Times New Roman" charset="0"/>
                <a:cs typeface="Times New Roman" charset="0"/>
              </a:rPr>
              <a:t>sens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active</a:t>
            </a: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2091878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4401205"/>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ible a.</a:t>
            </a:r>
            <a:r>
              <a:rPr lang="zh-CN" altLang="en-US" sz="2800" kern="100" dirty="0">
                <a:latin typeface="SimHei" charset="-122"/>
                <a:ea typeface="SimHei" charset="-122"/>
                <a:cs typeface="SimHei" charset="-122"/>
              </a:rPr>
              <a:t>明智的</a:t>
            </a:r>
            <a:endParaRPr lang="en-US" altLang="zh-CN" sz="2800" kern="100" dirty="0">
              <a:latin typeface="SimHei" charset="-122"/>
              <a:ea typeface="SimHei" charset="-122"/>
              <a:cs typeface="SimHei" charset="-122"/>
            </a:endParaRPr>
          </a:p>
          <a:p>
            <a:r>
              <a:rPr lang="zh-TW" altLang="zh-TW" sz="2800" dirty="0">
                <a:latin typeface="SimHei" charset="-122"/>
                <a:ea typeface="SimHei" charset="-122"/>
                <a:cs typeface="SimHei" charset="-122"/>
              </a:rPr>
              <a:t>【近】</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wise</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advisable</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rational</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reasonable</a:t>
            </a:r>
          </a:p>
          <a:p>
            <a:endParaRPr lang="en-US" altLang="zh-TW" sz="2800" dirty="0">
              <a:latin typeface="Times New Roman" charset="0"/>
              <a:ea typeface="Times New Roman" charset="0"/>
              <a:cs typeface="Times New Roman" charset="0"/>
            </a:endParaRPr>
          </a:p>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4</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itive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敏感的</a:t>
            </a:r>
            <a:endParaRPr lang="zh-TW" altLang="zh-TW"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CN" sz="2800" kern="100" dirty="0" err="1">
                <a:latin typeface="Times New Roman" charset="0"/>
                <a:ea typeface="Times New Roman" charset="0"/>
                <a:cs typeface="Times New Roman" charset="0"/>
              </a:rPr>
              <a:t>sens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active</a:t>
            </a: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2375290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2677656"/>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4</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itive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敏感的</a:t>
            </a:r>
            <a:endParaRPr lang="zh-TW" altLang="zh-TW"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CN" sz="2800" kern="100" dirty="0" err="1">
                <a:latin typeface="Times New Roman" charset="0"/>
                <a:ea typeface="Times New Roman" charset="0"/>
                <a:cs typeface="Times New Roman" charset="0"/>
              </a:rPr>
              <a:t>sens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active</a:t>
            </a:r>
          </a:p>
          <a:p>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Phone is widely used to store sensitive information.</a:t>
            </a:r>
            <a:r>
              <a:rPr lang="zh-CN"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 2007-</a:t>
            </a:r>
            <a:r>
              <a:rPr lang="zh-CN" altLang="zh-TW"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endParaRPr lang="en-US" altLang="zh-CN"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3642245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3108543"/>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4</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itive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敏感的</a:t>
            </a:r>
            <a:endParaRPr lang="zh-TW" altLang="zh-TW"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CN" sz="2800" kern="100" dirty="0" err="1">
                <a:latin typeface="Times New Roman" charset="0"/>
                <a:ea typeface="Times New Roman" charset="0"/>
                <a:cs typeface="Times New Roman" charset="0"/>
              </a:rPr>
              <a:t>sens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active</a:t>
            </a:r>
          </a:p>
          <a:p>
            <a:endParaRPr lang="en-US" altLang="zh-CN" sz="2800" kern="100" dirty="0">
              <a:latin typeface="Times New Roman" charset="0"/>
              <a:ea typeface="Times New Roman" charset="0"/>
              <a:cs typeface="Times New Roman" charset="0"/>
            </a:endParaRPr>
          </a:p>
          <a:p>
            <a:pPr lvl="0"/>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Humans are often thought to be in</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sensitive</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smellers compared with animals. In fact,  we are extremely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sensitive</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to smells.(2005-</a:t>
            </a:r>
            <a:r>
              <a:rPr lang="zh-CN" altLang="en-US" sz="2800" kern="100" dirty="0">
                <a:solidFill>
                  <a:srgbClr val="000000"/>
                </a:solidFill>
                <a:uFill>
                  <a:solidFill>
                    <a:srgbClr val="000000"/>
                  </a:solidFill>
                </a:uFill>
                <a:latin typeface="SimHei" charset="-122"/>
                <a:ea typeface="SimHei" charset="-122"/>
                <a:cs typeface="SimHei" charset="-122"/>
              </a:rPr>
              <a:t>完形</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200" b="1" dirty="0">
              <a:solidFill>
                <a:srgbClr val="2002A2"/>
              </a:solidFill>
              <a:ea typeface="宋体" pitchFamily="2" charset="-122"/>
            </a:endParaRPr>
          </a:p>
          <a:p>
            <a:endParaRPr lang="en-US" altLang="zh-CN"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4132574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3539430"/>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4</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itive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敏感的</a:t>
            </a:r>
            <a:endParaRPr lang="zh-TW" altLang="zh-TW"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CN" sz="2800" kern="100" dirty="0" err="1">
                <a:latin typeface="Times New Roman" charset="0"/>
                <a:ea typeface="Times New Roman" charset="0"/>
                <a:cs typeface="Times New Roman" charset="0"/>
              </a:rPr>
              <a:t>sens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active</a:t>
            </a:r>
          </a:p>
          <a:p>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Humans are often thought to be in</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sensitive</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smellers compared with animals, In fact,  we are extremely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sensitive</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to smells.(2005-</a:t>
            </a:r>
            <a:r>
              <a:rPr lang="zh-CN" altLang="en-US" sz="2800" kern="100" dirty="0">
                <a:solidFill>
                  <a:srgbClr val="000000"/>
                </a:solidFill>
                <a:uFill>
                  <a:solidFill>
                    <a:srgbClr val="000000"/>
                  </a:solidFill>
                </a:uFill>
                <a:latin typeface="SimHei" charset="-122"/>
                <a:ea typeface="SimHei" charset="-122"/>
                <a:cs typeface="SimHei" charset="-122"/>
              </a:rPr>
              <a:t>完形</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1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5</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sent</a:t>
            </a:r>
            <a:r>
              <a:rPr lang="en-US" altLang="zh-CN" sz="2800" kern="100" dirty="0">
                <a:latin typeface="Times New Roman" charset="0"/>
                <a:ea typeface="Times New Roman" charset="0"/>
                <a:cs typeface="Times New Roman" charset="0"/>
              </a:rPr>
              <a:t>iment</a:t>
            </a: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348257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4401205"/>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4</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itive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敏感的</a:t>
            </a:r>
            <a:endParaRPr lang="zh-TW" altLang="zh-TW"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CN" sz="2800" kern="100" dirty="0" err="1">
                <a:latin typeface="Times New Roman" charset="0"/>
                <a:ea typeface="Times New Roman" charset="0"/>
                <a:cs typeface="Times New Roman" charset="0"/>
              </a:rPr>
              <a:t>sens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active</a:t>
            </a:r>
          </a:p>
          <a:p>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Humans are often thought to be in</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sensitive</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smellers compared with animals, In fact,  we are extremely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sensitive</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to smells.(2005-</a:t>
            </a:r>
            <a:r>
              <a:rPr lang="zh-CN" altLang="en-US" sz="2800" kern="100" dirty="0">
                <a:solidFill>
                  <a:srgbClr val="000000"/>
                </a:solidFill>
                <a:uFill>
                  <a:solidFill>
                    <a:srgbClr val="000000"/>
                  </a:solidFill>
                </a:uFill>
                <a:latin typeface="SimHei" charset="-122"/>
                <a:ea typeface="SimHei" charset="-122"/>
                <a:cs typeface="SimHei" charset="-122"/>
              </a:rPr>
              <a:t>完形</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1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5</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sent</a:t>
            </a:r>
            <a:r>
              <a:rPr lang="en-US" altLang="zh-CN" sz="2800" kern="100" dirty="0">
                <a:latin typeface="Times New Roman" charset="0"/>
                <a:ea typeface="Times New Roman" charset="0"/>
                <a:cs typeface="Times New Roman" charset="0"/>
              </a:rPr>
              <a:t>iment</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sentimental</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1327301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4401205"/>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4</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sens</a:t>
            </a:r>
            <a:r>
              <a:rPr lang="en-US" altLang="zh-CN" sz="2800" kern="100" dirty="0">
                <a:latin typeface="Times New Roman" charset="0"/>
                <a:ea typeface="Times New Roman" charset="0"/>
                <a:cs typeface="Times New Roman" charset="0"/>
              </a:rPr>
              <a:t>itive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敏感的</a:t>
            </a:r>
            <a:endParaRPr lang="zh-TW" altLang="zh-TW"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CN" sz="2800" kern="100" dirty="0" err="1">
                <a:latin typeface="Times New Roman" charset="0"/>
                <a:ea typeface="Times New Roman" charset="0"/>
                <a:cs typeface="Times New Roman" charset="0"/>
              </a:rPr>
              <a:t>sens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active</a:t>
            </a:r>
          </a:p>
          <a:p>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Humans are often thought to be in</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sensitive</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smellers compared with animals, In fact,  we are extremely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sensitive</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to smells.(2005-</a:t>
            </a:r>
            <a:r>
              <a:rPr lang="zh-CN" altLang="en-US" sz="2800" kern="100" dirty="0">
                <a:solidFill>
                  <a:srgbClr val="000000"/>
                </a:solidFill>
                <a:uFill>
                  <a:solidFill>
                    <a:srgbClr val="000000"/>
                  </a:solidFill>
                </a:uFill>
                <a:latin typeface="SimHei" charset="-122"/>
                <a:ea typeface="SimHei" charset="-122"/>
                <a:cs typeface="SimHei" charset="-122"/>
              </a:rPr>
              <a:t>完形</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1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5</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sent</a:t>
            </a:r>
            <a:r>
              <a:rPr lang="en-US" altLang="zh-CN" sz="2800" kern="100" dirty="0">
                <a:latin typeface="Times New Roman" charset="0"/>
                <a:ea typeface="Times New Roman" charset="0"/>
                <a:cs typeface="Times New Roman" charset="0"/>
              </a:rPr>
              <a:t>iment</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sentimental</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5535887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1815882"/>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5</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sent</a:t>
            </a:r>
            <a:r>
              <a:rPr lang="en-US" altLang="zh-CN" sz="2800" kern="100" dirty="0">
                <a:latin typeface="Times New Roman" charset="0"/>
                <a:ea typeface="Times New Roman" charset="0"/>
                <a:cs typeface="Times New Roman" charset="0"/>
              </a:rPr>
              <a:t>iment</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sentimental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dirty="0">
                <a:latin typeface="SimHei" charset="-122"/>
                <a:ea typeface="SimHei" charset="-122"/>
                <a:cs typeface="SimHei" charset="-122"/>
              </a:rPr>
              <a:t>情绪化的</a:t>
            </a:r>
            <a:endParaRPr lang="en-US" altLang="zh-CN" sz="2800" dirty="0">
              <a:latin typeface="SimHei" charset="-122"/>
              <a:ea typeface="SimHei" charset="-122"/>
              <a:cs typeface="SimHei" charset="-122"/>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9511952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1815882"/>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5</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sent</a:t>
            </a:r>
            <a:r>
              <a:rPr lang="en-US" altLang="zh-CN" sz="2800" kern="100" dirty="0">
                <a:latin typeface="Times New Roman" charset="0"/>
                <a:ea typeface="Times New Roman" charset="0"/>
                <a:cs typeface="Times New Roman" charset="0"/>
              </a:rPr>
              <a:t>iment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情绪   </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sentimental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dirty="0">
                <a:latin typeface="SimHei" charset="-122"/>
                <a:ea typeface="SimHei" charset="-122"/>
                <a:cs typeface="SimHei" charset="-122"/>
              </a:rPr>
              <a:t>情绪化的</a:t>
            </a:r>
            <a:endParaRPr lang="en-US" altLang="zh-CN" sz="2800" dirty="0">
              <a:latin typeface="SimHei" charset="-122"/>
              <a:ea typeface="SimHei" charset="-122"/>
              <a:cs typeface="SimHei" charset="-122"/>
            </a:endParaRPr>
          </a:p>
          <a:p>
            <a:r>
              <a:rPr lang="zh-CN" altLang="en-US" sz="2800" dirty="0">
                <a:latin typeface="SimHei" charset="-122"/>
                <a:ea typeface="SimHei" charset="-122"/>
                <a:cs typeface="SimHei" charset="-122"/>
              </a:rPr>
              <a:t> </a:t>
            </a:r>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472535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2246769"/>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5</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sent</a:t>
            </a:r>
            <a:r>
              <a:rPr lang="en-US" altLang="zh-CN" sz="2800" kern="100" dirty="0">
                <a:latin typeface="Times New Roman" charset="0"/>
                <a:ea typeface="Times New Roman" charset="0"/>
                <a:cs typeface="Times New Roman" charset="0"/>
              </a:rPr>
              <a:t>iment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情绪  </a:t>
            </a:r>
            <a:endParaRPr lang="en-US" altLang="zh-CN" sz="2800" dirty="0">
              <a:latin typeface="SimHei" charset="-122"/>
              <a:ea typeface="SimHei" charset="-122"/>
              <a:cs typeface="SimHei" charset="-122"/>
            </a:endParaRPr>
          </a:p>
          <a:p>
            <a:r>
              <a:rPr lang="zh-CN" altLang="en-US" sz="2800" dirty="0">
                <a:latin typeface="SimHei" charset="-122"/>
                <a:ea typeface="SimHei" charset="-122"/>
                <a:cs typeface="SimHei" charset="-122"/>
              </a:rPr>
              <a:t>  </a:t>
            </a:r>
            <a:r>
              <a:rPr lang="en-US" altLang="zh-TW" sz="2800" kern="100" dirty="0">
                <a:latin typeface="Times New Roman" charset="0"/>
                <a:ea typeface="Times New Roman" charset="0"/>
                <a:cs typeface="Times New Roman" charset="0"/>
              </a:rPr>
              <a:t>anti-immigrant sentiment</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sentimental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dirty="0">
                <a:latin typeface="SimHei" charset="-122"/>
                <a:ea typeface="SimHei" charset="-122"/>
                <a:cs typeface="SimHei" charset="-122"/>
              </a:rPr>
              <a:t>情绪化的</a:t>
            </a:r>
            <a:endParaRPr lang="en-US" altLang="zh-CN" sz="2800" dirty="0">
              <a:latin typeface="SimHei" charset="-122"/>
              <a:ea typeface="SimHei" charset="-122"/>
              <a:cs typeface="SimHei" charset="-122"/>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2079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23172" cy="1815882"/>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偏见</a:t>
            </a:r>
            <a:endParaRPr lang="en-US" altLang="zh-CN" sz="2800" kern="100" dirty="0">
              <a:latin typeface="SimHei" charset="-122"/>
              <a:ea typeface="SimHei" charset="-122"/>
              <a:cs typeface="SimHei" charset="-122"/>
            </a:endParaRPr>
          </a:p>
          <a:p>
            <a:pPr lvl="0" algn="just"/>
            <a:r>
              <a:rPr lang="zh-CN" altLang="en-US" sz="2800" dirty="0">
                <a:latin typeface="Microsoft YaHei" charset="-122"/>
                <a:ea typeface="Microsoft YaHei" charset="-122"/>
                <a:cs typeface="Microsoft YaHei" charset="-122"/>
              </a:rPr>
              <a:t>   </a:t>
            </a:r>
            <a:r>
              <a:rPr lang="en-US" altLang="zh-TW" sz="2800" kern="100" dirty="0">
                <a:latin typeface="Times New Roman" charset="0"/>
                <a:ea typeface="Times New Roman" charset="0"/>
                <a:cs typeface="Times New Roman" charset="0"/>
              </a:rPr>
              <a:t>It needs to put historical prejudices to one side.</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E2-2014-text4</a:t>
            </a:r>
            <a:r>
              <a:rPr lang="zh-CN" altLang="zh-TW"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zh-CN" altLang="en-US" sz="2800" i="1" dirty="0">
                <a:latin typeface="Times New Roman" charset="0"/>
                <a:ea typeface="Times New Roman" charset="0"/>
                <a:cs typeface="Times New Roman" charset="0"/>
              </a:rPr>
              <a:t>    </a:t>
            </a:r>
            <a:r>
              <a:rPr lang="en-US" altLang="zh-TW" sz="2800" i="1" dirty="0">
                <a:latin typeface="Times New Roman" charset="0"/>
                <a:ea typeface="Times New Roman" charset="0"/>
                <a:cs typeface="Times New Roman" charset="0"/>
              </a:rPr>
              <a:t>Pride and Prejudice</a:t>
            </a:r>
            <a:r>
              <a:rPr lang="zh-CN" altLang="en-US" sz="2800" i="1"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傲慢与偏见</a:t>
            </a:r>
            <a:endParaRPr lang="zh-TW" altLang="zh-TW" sz="2800" dirty="0">
              <a:latin typeface="SimHei" charset="-122"/>
              <a:ea typeface="SimHei" charset="-122"/>
              <a:cs typeface="SimHei" charset="-122"/>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4460737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2246769"/>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5</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sent</a:t>
            </a:r>
            <a:r>
              <a:rPr lang="en-US" altLang="zh-CN" sz="2800" kern="100" dirty="0">
                <a:latin typeface="Times New Roman" charset="0"/>
                <a:ea typeface="Times New Roman" charset="0"/>
                <a:cs typeface="Times New Roman" charset="0"/>
              </a:rPr>
              <a:t>iment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情绪  </a:t>
            </a:r>
            <a:endParaRPr lang="en-US" altLang="zh-CN" sz="2800" dirty="0">
              <a:latin typeface="SimHei" charset="-122"/>
              <a:ea typeface="SimHei" charset="-122"/>
              <a:cs typeface="SimHei" charset="-122"/>
            </a:endParaRPr>
          </a:p>
          <a:p>
            <a:r>
              <a:rPr lang="zh-CN" altLang="en-US" sz="2800" dirty="0">
                <a:latin typeface="SimHei" charset="-122"/>
                <a:ea typeface="SimHei" charset="-122"/>
                <a:cs typeface="SimHei" charset="-122"/>
              </a:rPr>
              <a:t>  </a:t>
            </a:r>
            <a:r>
              <a:rPr lang="en-US" altLang="zh-TW" sz="2800" kern="100" dirty="0">
                <a:latin typeface="Times New Roman" charset="0"/>
                <a:ea typeface="Times New Roman" charset="0"/>
                <a:cs typeface="Times New Roman" charset="0"/>
              </a:rPr>
              <a:t>anti-immigrant sentiment</a:t>
            </a:r>
            <a:r>
              <a:rPr lang="zh-CN" altLang="en-US" sz="2800" kern="100"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反移民情绪       </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7725596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1384995"/>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5</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sent</a:t>
            </a:r>
            <a:r>
              <a:rPr lang="en-US" altLang="zh-CN" sz="2800" kern="100" dirty="0">
                <a:latin typeface="Times New Roman" charset="0"/>
                <a:ea typeface="Times New Roman" charset="0"/>
                <a:cs typeface="Times New Roman" charset="0"/>
              </a:rPr>
              <a:t>iment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情绪  </a:t>
            </a:r>
            <a:endParaRPr lang="en-US" altLang="zh-CN" sz="2800" dirty="0">
              <a:latin typeface="SimHei" charset="-122"/>
              <a:ea typeface="SimHei" charset="-122"/>
              <a:cs typeface="SimHei" charset="-122"/>
            </a:endParaRPr>
          </a:p>
          <a:p>
            <a:r>
              <a:rPr lang="zh-CN" altLang="en-US" sz="2800" dirty="0">
                <a:latin typeface="SimHei" charset="-122"/>
                <a:ea typeface="SimHei" charset="-122"/>
                <a:cs typeface="SimHei" charset="-122"/>
              </a:rPr>
              <a:t>  </a:t>
            </a:r>
            <a:endParaRPr lang="en-US" altLang="zh-TW"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p:txBody>
      </p:sp>
      <p:pic>
        <p:nvPicPr>
          <p:cNvPr id="4" name="图片 3">
            <a:extLst>
              <a:ext uri="{FF2B5EF4-FFF2-40B4-BE49-F238E27FC236}">
                <a16:creationId xmlns:a16="http://schemas.microsoft.com/office/drawing/2014/main" id="{BF735392-DC3E-44A6-BAC5-F7C7A0766549}"/>
              </a:ext>
            </a:extLst>
          </p:cNvPr>
          <p:cNvPicPr>
            <a:picLocks noChangeAspect="1"/>
          </p:cNvPicPr>
          <p:nvPr/>
        </p:nvPicPr>
        <p:blipFill rotWithShape="1">
          <a:blip r:embed="rId3">
            <a:extLst>
              <a:ext uri="{28A0092B-C50C-407E-A947-70E740481C1C}">
                <a14:useLocalDpi xmlns:a14="http://schemas.microsoft.com/office/drawing/2010/main" val="0"/>
              </a:ext>
            </a:extLst>
          </a:blip>
          <a:srcRect t="34484" r="32557" b="1002"/>
          <a:stretch/>
        </p:blipFill>
        <p:spPr>
          <a:xfrm>
            <a:off x="6908254" y="1574837"/>
            <a:ext cx="4467502" cy="4039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矩形 1"/>
          <p:cNvSpPr/>
          <p:nvPr/>
        </p:nvSpPr>
        <p:spPr>
          <a:xfrm>
            <a:off x="8049397" y="5660070"/>
            <a:ext cx="2185215" cy="461665"/>
          </a:xfrm>
          <a:prstGeom prst="rect">
            <a:avLst/>
          </a:prstGeom>
        </p:spPr>
        <p:txBody>
          <a:bodyPr wrap="none">
            <a:spAutoFit/>
          </a:bodyPr>
          <a:lstStyle/>
          <a:p>
            <a:pPr algn="ctr">
              <a:spcBef>
                <a:spcPts val="1000"/>
              </a:spcBef>
            </a:pPr>
            <a:r>
              <a:rPr lang="zh-CN" altLang="en-US" sz="2400" kern="100" dirty="0">
                <a:solidFill>
                  <a:srgbClr val="000000"/>
                </a:solidFill>
                <a:uFill>
                  <a:solidFill>
                    <a:srgbClr val="000000"/>
                  </a:solidFill>
                </a:uFill>
                <a:latin typeface="SimHei" charset="-122"/>
                <a:ea typeface="SimHei" charset="-122"/>
                <a:cs typeface="SimHei" charset="-122"/>
              </a:rPr>
              <a:t>英二 </a:t>
            </a:r>
            <a:r>
              <a:rPr lang="en-US" altLang="zh-CN" sz="2400" kern="100" dirty="0">
                <a:solidFill>
                  <a:srgbClr val="000000"/>
                </a:solidFill>
                <a:uFill>
                  <a:solidFill>
                    <a:srgbClr val="000000"/>
                  </a:solidFill>
                </a:uFill>
                <a:latin typeface="SimHei" charset="-122"/>
                <a:ea typeface="SimHei" charset="-122"/>
                <a:cs typeface="SimHei" charset="-122"/>
              </a:rPr>
              <a:t>2011</a:t>
            </a:r>
            <a:r>
              <a:rPr lang="zh-CN" altLang="en-US" sz="2400" kern="100" dirty="0">
                <a:solidFill>
                  <a:srgbClr val="000000"/>
                </a:solidFill>
                <a:uFill>
                  <a:solidFill>
                    <a:srgbClr val="000000"/>
                  </a:solidFill>
                </a:uFill>
                <a:latin typeface="SimHei" charset="-122"/>
                <a:ea typeface="SimHei" charset="-122"/>
                <a:cs typeface="SimHei" charset="-122"/>
              </a:rPr>
              <a:t>写作</a:t>
            </a:r>
            <a:endParaRPr lang="zh-CN" altLang="zh-CN" sz="2400" kern="100" dirty="0">
              <a:latin typeface="SimHei" charset="-122"/>
              <a:ea typeface="SimHei" charset="-122"/>
              <a:cs typeface="SimHei" charset="-122"/>
            </a:endParaRPr>
          </a:p>
        </p:txBody>
      </p:sp>
    </p:spTree>
    <p:extLst>
      <p:ext uri="{BB962C8B-B14F-4D97-AF65-F5344CB8AC3E}">
        <p14:creationId xmlns:p14="http://schemas.microsoft.com/office/powerpoint/2010/main" val="113551495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1815882"/>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5</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sent</a:t>
            </a:r>
            <a:r>
              <a:rPr lang="en-US" altLang="zh-CN" sz="2800" kern="100" dirty="0">
                <a:latin typeface="Times New Roman" charset="0"/>
                <a:ea typeface="Times New Roman" charset="0"/>
                <a:cs typeface="Times New Roman" charset="0"/>
              </a:rPr>
              <a:t>iment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情绪</a:t>
            </a:r>
            <a:endParaRPr lang="en-US" altLang="zh-CN" sz="2800" dirty="0">
              <a:latin typeface="SimHei" charset="-122"/>
              <a:ea typeface="SimHei" charset="-122"/>
              <a:cs typeface="SimHei" charset="-122"/>
            </a:endParaRPr>
          </a:p>
          <a:p>
            <a:r>
              <a:rPr lang="zh-CN" altLang="en-US" sz="2800" dirty="0">
                <a:latin typeface="SimHei" charset="-122"/>
                <a:ea typeface="SimHei" charset="-122"/>
                <a:cs typeface="SimHei" charset="-122"/>
              </a:rPr>
              <a:t>  </a:t>
            </a:r>
            <a:endParaRPr lang="en-US" altLang="zh-CN" sz="2800" dirty="0">
              <a:latin typeface="SimHei" charset="-122"/>
              <a:ea typeface="SimHei" charset="-122"/>
              <a:cs typeface="SimHei" charset="-122"/>
            </a:endParaRPr>
          </a:p>
          <a:p>
            <a:r>
              <a:rPr lang="zh-CN" altLang="en-US" sz="2800" dirty="0">
                <a:latin typeface="SimHei" charset="-122"/>
                <a:ea typeface="SimHei" charset="-122"/>
                <a:cs typeface="SimHei" charset="-122"/>
              </a:rPr>
              <a:t>  </a:t>
            </a:r>
            <a:endParaRPr lang="en-US" altLang="zh-TW"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p:txBody>
      </p:sp>
      <p:pic>
        <p:nvPicPr>
          <p:cNvPr id="4" name="图片 3">
            <a:extLst>
              <a:ext uri="{FF2B5EF4-FFF2-40B4-BE49-F238E27FC236}">
                <a16:creationId xmlns:a16="http://schemas.microsoft.com/office/drawing/2014/main" id="{BF735392-DC3E-44A6-BAC5-F7C7A0766549}"/>
              </a:ext>
            </a:extLst>
          </p:cNvPr>
          <p:cNvPicPr>
            <a:picLocks noChangeAspect="1"/>
          </p:cNvPicPr>
          <p:nvPr/>
        </p:nvPicPr>
        <p:blipFill rotWithShape="1">
          <a:blip r:embed="rId3">
            <a:extLst>
              <a:ext uri="{28A0092B-C50C-407E-A947-70E740481C1C}">
                <a14:useLocalDpi xmlns:a14="http://schemas.microsoft.com/office/drawing/2010/main" val="0"/>
              </a:ext>
            </a:extLst>
          </a:blip>
          <a:srcRect t="34484" r="32557" b="1002"/>
          <a:stretch/>
        </p:blipFill>
        <p:spPr>
          <a:xfrm>
            <a:off x="6908254" y="1574837"/>
            <a:ext cx="4467502" cy="4039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矩形 1"/>
          <p:cNvSpPr/>
          <p:nvPr/>
        </p:nvSpPr>
        <p:spPr>
          <a:xfrm>
            <a:off x="8049397" y="5660070"/>
            <a:ext cx="2185215" cy="461665"/>
          </a:xfrm>
          <a:prstGeom prst="rect">
            <a:avLst/>
          </a:prstGeom>
        </p:spPr>
        <p:txBody>
          <a:bodyPr wrap="none">
            <a:spAutoFit/>
          </a:bodyPr>
          <a:lstStyle/>
          <a:p>
            <a:pPr algn="ctr">
              <a:spcBef>
                <a:spcPts val="1000"/>
              </a:spcBef>
            </a:pPr>
            <a:r>
              <a:rPr lang="zh-CN" altLang="en-US" sz="2400" kern="100" dirty="0">
                <a:solidFill>
                  <a:srgbClr val="000000"/>
                </a:solidFill>
                <a:uFill>
                  <a:solidFill>
                    <a:srgbClr val="000000"/>
                  </a:solidFill>
                </a:uFill>
                <a:latin typeface="SimHei" charset="-122"/>
                <a:ea typeface="SimHei" charset="-122"/>
                <a:cs typeface="SimHei" charset="-122"/>
              </a:rPr>
              <a:t>英二 </a:t>
            </a:r>
            <a:r>
              <a:rPr lang="en-US" altLang="zh-CN" sz="2400" kern="100" dirty="0">
                <a:solidFill>
                  <a:srgbClr val="000000"/>
                </a:solidFill>
                <a:uFill>
                  <a:solidFill>
                    <a:srgbClr val="000000"/>
                  </a:solidFill>
                </a:uFill>
                <a:latin typeface="SimHei" charset="-122"/>
                <a:ea typeface="SimHei" charset="-122"/>
                <a:cs typeface="SimHei" charset="-122"/>
              </a:rPr>
              <a:t>2011</a:t>
            </a:r>
            <a:r>
              <a:rPr lang="zh-CN" altLang="en-US" sz="2400" kern="100" dirty="0">
                <a:solidFill>
                  <a:srgbClr val="000000"/>
                </a:solidFill>
                <a:uFill>
                  <a:solidFill>
                    <a:srgbClr val="000000"/>
                  </a:solidFill>
                </a:uFill>
                <a:latin typeface="SimHei" charset="-122"/>
                <a:ea typeface="SimHei" charset="-122"/>
                <a:cs typeface="SimHei" charset="-122"/>
              </a:rPr>
              <a:t>写作</a:t>
            </a:r>
            <a:endParaRPr lang="zh-CN" altLang="zh-CN" sz="2400" kern="100" dirty="0">
              <a:latin typeface="SimHei" charset="-122"/>
              <a:ea typeface="SimHei" charset="-122"/>
              <a:cs typeface="SimHei" charset="-122"/>
            </a:endParaRPr>
          </a:p>
        </p:txBody>
      </p:sp>
      <p:sp>
        <p:nvSpPr>
          <p:cNvPr id="3" name="矩形 2"/>
          <p:cNvSpPr/>
          <p:nvPr/>
        </p:nvSpPr>
        <p:spPr>
          <a:xfrm>
            <a:off x="1038386" y="2519765"/>
            <a:ext cx="5532895" cy="1815882"/>
          </a:xfrm>
          <a:prstGeom prst="rect">
            <a:avLst/>
          </a:prstGeom>
        </p:spPr>
        <p:txBody>
          <a:bodyPr wrap="square">
            <a:spAutoFit/>
          </a:bodyPr>
          <a:lstStyle/>
          <a:p>
            <a:pPr algn="just"/>
            <a:r>
              <a:rPr lang="en-US" altLang="zh-CN" sz="2800" kern="100" dirty="0">
                <a:solidFill>
                  <a:srgbClr val="000000"/>
                </a:solidFill>
                <a:uFill>
                  <a:solidFill>
                    <a:srgbClr val="000000"/>
                  </a:solidFill>
                </a:uFill>
                <a:latin typeface="Times New Roman" charset="0"/>
                <a:ea typeface="Times New Roman" charset="0"/>
                <a:cs typeface="Times New Roman" charset="0"/>
              </a:rPr>
              <a:t>With the growing </a:t>
            </a:r>
            <a:r>
              <a:rPr lang="en-US" altLang="zh-CN" sz="2800" kern="100" dirty="0">
                <a:solidFill>
                  <a:srgbClr val="FF0000"/>
                </a:solidFill>
                <a:uFill>
                  <a:solidFill>
                    <a:srgbClr val="000000"/>
                  </a:solidFill>
                </a:uFill>
                <a:latin typeface="Times New Roman" charset="0"/>
                <a:ea typeface="Times New Roman" charset="0"/>
                <a:cs typeface="Times New Roman" charset="0"/>
              </a:rPr>
              <a:t>patriotic sentiment</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charset="0"/>
                <a:ea typeface="Times New Roman" charset="0"/>
                <a:cs typeface="Times New Roman" charset="0"/>
              </a:rPr>
              <a:t>an increasing number of Chinese consumers tend to buy domestic vehicles.</a:t>
            </a:r>
            <a:endParaRPr lang="zh-CN" altLang="zh-CN" sz="2800" kern="100" dirty="0">
              <a:solidFill>
                <a:srgbClr val="000000"/>
              </a:solidFill>
              <a:uFill>
                <a:solidFill>
                  <a:srgbClr val="000000"/>
                </a:solidFill>
              </a:uFill>
              <a:latin typeface="Times New Roman" charset="0"/>
              <a:ea typeface="Times New Roman" charset="0"/>
              <a:cs typeface="Times New Roman" charset="0"/>
            </a:endParaRPr>
          </a:p>
        </p:txBody>
      </p:sp>
    </p:spTree>
    <p:extLst>
      <p:ext uri="{BB962C8B-B14F-4D97-AF65-F5344CB8AC3E}">
        <p14:creationId xmlns:p14="http://schemas.microsoft.com/office/powerpoint/2010/main" val="181948241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1815882"/>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5</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sent</a:t>
            </a:r>
            <a:r>
              <a:rPr lang="en-US" altLang="zh-CN" sz="2800" kern="100" dirty="0">
                <a:latin typeface="Times New Roman" charset="0"/>
                <a:ea typeface="Times New Roman" charset="0"/>
                <a:cs typeface="Times New Roman" charset="0"/>
              </a:rPr>
              <a:t>iment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情绪</a:t>
            </a:r>
            <a:endParaRPr lang="en-US" altLang="zh-CN" sz="2800" dirty="0">
              <a:latin typeface="SimHei" charset="-122"/>
              <a:ea typeface="SimHei" charset="-122"/>
              <a:cs typeface="SimHei" charset="-122"/>
            </a:endParaRPr>
          </a:p>
          <a:p>
            <a:r>
              <a:rPr lang="zh-CN" altLang="en-US" sz="2800" dirty="0">
                <a:latin typeface="SimHei" charset="-122"/>
                <a:ea typeface="SimHei" charset="-122"/>
                <a:cs typeface="SimHei" charset="-122"/>
              </a:rPr>
              <a:t>  </a:t>
            </a:r>
            <a:endParaRPr lang="en-US" altLang="zh-CN" sz="2800" dirty="0">
              <a:latin typeface="SimHei" charset="-122"/>
              <a:ea typeface="SimHei" charset="-122"/>
              <a:cs typeface="SimHei" charset="-122"/>
            </a:endParaRPr>
          </a:p>
          <a:p>
            <a:r>
              <a:rPr lang="zh-CN" altLang="en-US" sz="2800" dirty="0">
                <a:latin typeface="SimHei" charset="-122"/>
                <a:ea typeface="SimHei" charset="-122"/>
                <a:cs typeface="SimHei" charset="-122"/>
              </a:rPr>
              <a:t>  </a:t>
            </a:r>
            <a:endParaRPr lang="en-US" altLang="zh-TW"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p:txBody>
      </p:sp>
      <p:sp>
        <p:nvSpPr>
          <p:cNvPr id="3" name="矩形 2"/>
          <p:cNvSpPr/>
          <p:nvPr/>
        </p:nvSpPr>
        <p:spPr>
          <a:xfrm>
            <a:off x="1038386" y="2519765"/>
            <a:ext cx="5532895" cy="1815882"/>
          </a:xfrm>
          <a:prstGeom prst="rect">
            <a:avLst/>
          </a:prstGeom>
        </p:spPr>
        <p:txBody>
          <a:bodyPr wrap="square">
            <a:spAutoFit/>
          </a:bodyPr>
          <a:lstStyle/>
          <a:p>
            <a:pPr algn="just"/>
            <a:r>
              <a:rPr lang="en-US" altLang="zh-CN" sz="2800" kern="100" dirty="0">
                <a:solidFill>
                  <a:srgbClr val="000000"/>
                </a:solidFill>
                <a:uFill>
                  <a:solidFill>
                    <a:srgbClr val="000000"/>
                  </a:solidFill>
                </a:uFill>
                <a:latin typeface="Times New Roman" charset="0"/>
                <a:ea typeface="Times New Roman" charset="0"/>
                <a:cs typeface="Times New Roman" charset="0"/>
              </a:rPr>
              <a:t>With the growing </a:t>
            </a:r>
            <a:r>
              <a:rPr lang="en-US" altLang="zh-CN" sz="2800" kern="100" dirty="0">
                <a:solidFill>
                  <a:srgbClr val="FF0000"/>
                </a:solidFill>
                <a:uFill>
                  <a:solidFill>
                    <a:srgbClr val="000000"/>
                  </a:solidFill>
                </a:uFill>
                <a:latin typeface="Times New Roman" charset="0"/>
                <a:ea typeface="Times New Roman" charset="0"/>
                <a:cs typeface="Times New Roman" charset="0"/>
              </a:rPr>
              <a:t>patriotic sentiment</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charset="0"/>
                <a:ea typeface="Times New Roman" charset="0"/>
                <a:cs typeface="Times New Roman" charset="0"/>
              </a:rPr>
              <a:t>an increasing number of Chinese consumers tent to buy domestic vehicles.</a:t>
            </a:r>
            <a:endParaRPr lang="zh-CN" altLang="zh-CN" sz="2800" kern="100" dirty="0">
              <a:solidFill>
                <a:srgbClr val="000000"/>
              </a:solidFill>
              <a:uFill>
                <a:solidFill>
                  <a:srgbClr val="000000"/>
                </a:solidFill>
              </a:uFill>
              <a:latin typeface="Times New Roman" charset="0"/>
              <a:ea typeface="Times New Roman" charset="0"/>
              <a:cs typeface="Times New Roman" charset="0"/>
            </a:endParaRPr>
          </a:p>
        </p:txBody>
      </p:sp>
      <p:sp>
        <p:nvSpPr>
          <p:cNvPr id="5" name="矩形 4"/>
          <p:cNvSpPr/>
          <p:nvPr/>
        </p:nvSpPr>
        <p:spPr>
          <a:xfrm>
            <a:off x="1038386" y="4874256"/>
            <a:ext cx="7075976" cy="523220"/>
          </a:xfrm>
          <a:prstGeom prst="rect">
            <a:avLst/>
          </a:prstGeom>
        </p:spPr>
        <p:txBody>
          <a:bodyPr wrap="none">
            <a:spAutoFit/>
          </a:bodyPr>
          <a:lstStyle/>
          <a:p>
            <a:r>
              <a:rPr lang="en-US" altLang="zh-TW" sz="2800" kern="100" dirty="0">
                <a:latin typeface="Times New Roman" charset="0"/>
                <a:ea typeface="Times New Roman" charset="0"/>
                <a:cs typeface="Times New Roman" charset="0"/>
              </a:rPr>
              <a:t>This is a </a:t>
            </a:r>
            <a:r>
              <a:rPr lang="en-US" altLang="zh-TW" sz="2800" kern="100" dirty="0">
                <a:solidFill>
                  <a:srgbClr val="FF0000"/>
                </a:solidFill>
                <a:latin typeface="Times New Roman" charset="0"/>
                <a:ea typeface="Times New Roman" charset="0"/>
                <a:cs typeface="Times New Roman" charset="0"/>
              </a:rPr>
              <a:t>sentiment</a:t>
            </a:r>
            <a:r>
              <a:rPr lang="en-US" altLang="zh-TW" sz="2800" kern="100" dirty="0">
                <a:latin typeface="Times New Roman" charset="0"/>
                <a:ea typeface="Times New Roman" charset="0"/>
                <a:cs typeface="Times New Roman" charset="0"/>
              </a:rPr>
              <a:t> I wholeheartedly agree with.</a:t>
            </a:r>
          </a:p>
        </p:txBody>
      </p:sp>
    </p:spTree>
    <p:extLst>
      <p:ext uri="{BB962C8B-B14F-4D97-AF65-F5344CB8AC3E}">
        <p14:creationId xmlns:p14="http://schemas.microsoft.com/office/powerpoint/2010/main" val="17804783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1815882"/>
          </a:xfrm>
          <a:prstGeom prst="rect">
            <a:avLst/>
          </a:prstGeom>
          <a:noFill/>
        </p:spPr>
        <p:txBody>
          <a:bodyPr wrap="square" rtlCol="0">
            <a:spAutoFit/>
          </a:bodyPr>
          <a:lstStyle/>
          <a:p>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5</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sent</a:t>
            </a:r>
            <a:r>
              <a:rPr lang="en-US" altLang="zh-CN" sz="2800" kern="100" dirty="0">
                <a:latin typeface="Times New Roman" charset="0"/>
                <a:ea typeface="Times New Roman" charset="0"/>
                <a:cs typeface="Times New Roman" charset="0"/>
              </a:rPr>
              <a:t>iment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情绪；观点</a:t>
            </a:r>
            <a:endParaRPr lang="en-US" altLang="zh-CN" sz="2800" dirty="0">
              <a:latin typeface="SimHei" charset="-122"/>
              <a:ea typeface="SimHei" charset="-122"/>
              <a:cs typeface="SimHei" charset="-122"/>
            </a:endParaRPr>
          </a:p>
          <a:p>
            <a:r>
              <a:rPr lang="zh-CN" altLang="en-US" sz="2800" dirty="0">
                <a:latin typeface="SimHei" charset="-122"/>
                <a:ea typeface="SimHei" charset="-122"/>
                <a:cs typeface="SimHei" charset="-122"/>
              </a:rPr>
              <a:t>  </a:t>
            </a:r>
            <a:endParaRPr lang="en-US" altLang="zh-CN" sz="2800" dirty="0">
              <a:latin typeface="SimHei" charset="-122"/>
              <a:ea typeface="SimHei" charset="-122"/>
              <a:cs typeface="SimHei" charset="-122"/>
            </a:endParaRPr>
          </a:p>
          <a:p>
            <a:r>
              <a:rPr lang="zh-CN" altLang="en-US" sz="2800" dirty="0">
                <a:latin typeface="SimHei" charset="-122"/>
                <a:ea typeface="SimHei" charset="-122"/>
                <a:cs typeface="SimHei" charset="-122"/>
              </a:rPr>
              <a:t>  </a:t>
            </a:r>
            <a:endParaRPr lang="en-US" altLang="zh-TW"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p:txBody>
      </p:sp>
      <p:sp>
        <p:nvSpPr>
          <p:cNvPr id="3" name="矩形 2"/>
          <p:cNvSpPr/>
          <p:nvPr/>
        </p:nvSpPr>
        <p:spPr>
          <a:xfrm>
            <a:off x="1038386" y="2519765"/>
            <a:ext cx="5532895" cy="1815882"/>
          </a:xfrm>
          <a:prstGeom prst="rect">
            <a:avLst/>
          </a:prstGeom>
        </p:spPr>
        <p:txBody>
          <a:bodyPr wrap="square">
            <a:spAutoFit/>
          </a:bodyPr>
          <a:lstStyle/>
          <a:p>
            <a:pPr algn="just"/>
            <a:r>
              <a:rPr lang="en-US" altLang="zh-CN" sz="2800" kern="100" dirty="0">
                <a:solidFill>
                  <a:srgbClr val="000000"/>
                </a:solidFill>
                <a:uFill>
                  <a:solidFill>
                    <a:srgbClr val="000000"/>
                  </a:solidFill>
                </a:uFill>
                <a:latin typeface="Times New Roman" charset="0"/>
                <a:ea typeface="Times New Roman" charset="0"/>
                <a:cs typeface="Times New Roman" charset="0"/>
              </a:rPr>
              <a:t>With the growing </a:t>
            </a:r>
            <a:r>
              <a:rPr lang="en-US" altLang="zh-CN" sz="2800" kern="100" dirty="0">
                <a:solidFill>
                  <a:srgbClr val="FF0000"/>
                </a:solidFill>
                <a:uFill>
                  <a:solidFill>
                    <a:srgbClr val="000000"/>
                  </a:solidFill>
                </a:uFill>
                <a:latin typeface="Times New Roman" charset="0"/>
                <a:ea typeface="Times New Roman" charset="0"/>
                <a:cs typeface="Times New Roman" charset="0"/>
              </a:rPr>
              <a:t>patriotic sentiment</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charset="0"/>
                <a:ea typeface="Times New Roman" charset="0"/>
                <a:cs typeface="Times New Roman" charset="0"/>
              </a:rPr>
              <a:t>an increasing number of Chinese consumers tent to buy domestic vehicles.</a:t>
            </a:r>
            <a:endParaRPr lang="zh-CN" altLang="zh-CN" sz="2800" kern="100" dirty="0">
              <a:solidFill>
                <a:srgbClr val="000000"/>
              </a:solidFill>
              <a:uFill>
                <a:solidFill>
                  <a:srgbClr val="000000"/>
                </a:solidFill>
              </a:uFill>
              <a:latin typeface="Times New Roman" charset="0"/>
              <a:ea typeface="Times New Roman" charset="0"/>
              <a:cs typeface="Times New Roman" charset="0"/>
            </a:endParaRPr>
          </a:p>
        </p:txBody>
      </p:sp>
      <p:sp>
        <p:nvSpPr>
          <p:cNvPr id="5" name="矩形 4"/>
          <p:cNvSpPr/>
          <p:nvPr/>
        </p:nvSpPr>
        <p:spPr>
          <a:xfrm>
            <a:off x="1038386" y="4874256"/>
            <a:ext cx="7075976" cy="523220"/>
          </a:xfrm>
          <a:prstGeom prst="rect">
            <a:avLst/>
          </a:prstGeom>
        </p:spPr>
        <p:txBody>
          <a:bodyPr wrap="none">
            <a:spAutoFit/>
          </a:bodyPr>
          <a:lstStyle/>
          <a:p>
            <a:r>
              <a:rPr lang="en-US" altLang="zh-TW" sz="2800" kern="100" dirty="0">
                <a:latin typeface="Times New Roman" charset="0"/>
                <a:ea typeface="Times New Roman" charset="0"/>
                <a:cs typeface="Times New Roman" charset="0"/>
              </a:rPr>
              <a:t>This is a </a:t>
            </a:r>
            <a:r>
              <a:rPr lang="en-US" altLang="zh-TW" sz="2800" kern="100" dirty="0">
                <a:solidFill>
                  <a:srgbClr val="FF0000"/>
                </a:solidFill>
                <a:latin typeface="Times New Roman" charset="0"/>
                <a:ea typeface="Times New Roman" charset="0"/>
                <a:cs typeface="Times New Roman" charset="0"/>
              </a:rPr>
              <a:t>sentiment</a:t>
            </a:r>
            <a:r>
              <a:rPr lang="en-US" altLang="zh-TW" sz="2800" kern="100" dirty="0">
                <a:latin typeface="Times New Roman" charset="0"/>
                <a:ea typeface="Times New Roman" charset="0"/>
                <a:cs typeface="Times New Roman" charset="0"/>
              </a:rPr>
              <a:t> I wholeheartedly agree with.</a:t>
            </a:r>
          </a:p>
        </p:txBody>
      </p:sp>
    </p:spTree>
    <p:extLst>
      <p:ext uri="{BB962C8B-B14F-4D97-AF65-F5344CB8AC3E}">
        <p14:creationId xmlns:p14="http://schemas.microsoft.com/office/powerpoint/2010/main" val="1032864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523220"/>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a:t>
            </a:r>
            <a:r>
              <a:rPr lang="en-US" altLang="zh-CN" sz="2800" kern="100" dirty="0">
                <a:solidFill>
                  <a:srgbClr val="FF0000"/>
                </a:solidFill>
                <a:latin typeface="Times New Roman" charset="0"/>
                <a:ea typeface="Times New Roman" charset="0"/>
                <a:cs typeface="Times New Roman" charset="0"/>
              </a:rPr>
              <a:t>sent</a:t>
            </a:r>
            <a:r>
              <a:rPr lang="zh-CN" altLang="en-US" sz="2800" kern="100" dirty="0">
                <a:latin typeface="Times New Roman" charset="0"/>
                <a:ea typeface="Times New Roman" charset="0"/>
                <a:cs typeface="Times New Roman" charset="0"/>
              </a:rPr>
              <a:t> </a:t>
            </a:r>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8265301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954107"/>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a:t>
            </a:r>
            <a:r>
              <a:rPr lang="en-US" altLang="zh-CN" sz="2800" kern="100" dirty="0">
                <a:solidFill>
                  <a:srgbClr val="FF0000"/>
                </a:solidFill>
                <a:latin typeface="Times New Roman" charset="0"/>
                <a:ea typeface="Times New Roman" charset="0"/>
                <a:cs typeface="Times New Roman" charset="0"/>
              </a:rPr>
              <a:t>sent</a:t>
            </a:r>
            <a:r>
              <a:rPr lang="zh-CN" altLang="en-US" sz="2800" kern="100" dirty="0">
                <a:solidFill>
                  <a:srgbClr val="FF0000"/>
                </a:solidFill>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v/n. </a:t>
            </a:r>
            <a:r>
              <a:rPr lang="zh-CN" altLang="en-US" sz="2800" kern="100" dirty="0">
                <a:latin typeface="SimHei" charset="-122"/>
                <a:ea typeface="SimHei" charset="-122"/>
                <a:cs typeface="SimHei" charset="-122"/>
              </a:rPr>
              <a:t>同意；赞同</a:t>
            </a:r>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to do </a:t>
            </a:r>
            <a:r>
              <a:rPr lang="en-US" altLang="zh-CN" sz="2800" kern="100" dirty="0" err="1">
                <a:latin typeface="Times New Roman" charset="0"/>
                <a:ea typeface="Times New Roman" charset="0"/>
                <a:cs typeface="Times New Roman" charset="0"/>
              </a:rPr>
              <a:t>sth</a:t>
            </a:r>
            <a:r>
              <a:rPr lang="en-US" altLang="zh-CN" sz="2800" kern="100" dirty="0">
                <a:latin typeface="Times New Roman" charset="0"/>
                <a:ea typeface="Times New Roman" charset="0"/>
                <a:cs typeface="Times New Roman" charset="0"/>
              </a:rPr>
              <a:t>.</a:t>
            </a:r>
            <a:endParaRPr lang="en-US" altLang="zh-TW"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649118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3970318"/>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a:t>
            </a:r>
            <a:r>
              <a:rPr lang="en-US" altLang="zh-CN" sz="2800" kern="100" dirty="0">
                <a:solidFill>
                  <a:srgbClr val="FF0000"/>
                </a:solidFill>
                <a:latin typeface="Times New Roman" charset="0"/>
                <a:ea typeface="Times New Roman" charset="0"/>
                <a:cs typeface="Times New Roman" charset="0"/>
              </a:rPr>
              <a:t>sent</a:t>
            </a:r>
            <a:r>
              <a:rPr lang="zh-CN" altLang="en-US" sz="2800" kern="100" dirty="0">
                <a:solidFill>
                  <a:srgbClr val="FF0000"/>
                </a:solidFill>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v/n. </a:t>
            </a:r>
            <a:r>
              <a:rPr lang="zh-CN" altLang="en-US" sz="2800" kern="100" dirty="0">
                <a:latin typeface="SimHei" charset="-122"/>
                <a:ea typeface="SimHei" charset="-122"/>
                <a:cs typeface="SimHei" charset="-122"/>
              </a:rPr>
              <a:t>同意；赞同</a:t>
            </a:r>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to do </a:t>
            </a:r>
            <a:r>
              <a:rPr lang="en-US" altLang="zh-CN" sz="2800" kern="100" dirty="0" err="1">
                <a:latin typeface="Times New Roman" charset="0"/>
                <a:ea typeface="Times New Roman" charset="0"/>
                <a:cs typeface="Times New Roman" charset="0"/>
              </a:rPr>
              <a:t>sth</a:t>
            </a:r>
            <a:r>
              <a:rPr lang="en-US" altLang="zh-CN" sz="2800" kern="100" dirty="0">
                <a:latin typeface="Times New Roman" charset="0"/>
                <a:ea typeface="Times New Roman" charset="0"/>
                <a:cs typeface="Times New Roman" charset="0"/>
              </a:rPr>
              <a:t>.</a:t>
            </a:r>
          </a:p>
          <a:p>
            <a:r>
              <a:rPr lang="zh-TW" altLang="zh-TW"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近</a:t>
            </a:r>
            <a:r>
              <a:rPr lang="zh-TW" altLang="zh-TW" sz="2800" kern="100" dirty="0">
                <a:latin typeface="SimHei" charset="-122"/>
                <a:ea typeface="SimHei" charset="-122"/>
                <a:cs typeface="SimHei" charset="-122"/>
              </a:rPr>
              <a:t>】</a:t>
            </a:r>
            <a:r>
              <a:rPr lang="zh-CN" altLang="en-US" sz="2800" kern="100" dirty="0">
                <a:latin typeface="Times New Roman" charset="0"/>
                <a:ea typeface="SimHei" charset="-122"/>
                <a:cs typeface="Times New Roman" charset="0"/>
              </a:rPr>
              <a:t>基础层级</a:t>
            </a:r>
            <a:endParaRPr lang="en-US" altLang="zh-CN" sz="2800" kern="100" dirty="0">
              <a:latin typeface="Times New Roman" charset="0"/>
              <a:ea typeface="Times New Roman" charset="0"/>
              <a:cs typeface="Times New Roman" charset="0"/>
            </a:endParaRPr>
          </a:p>
          <a:p>
            <a:r>
              <a:rPr lang="en-US" altLang="zh-TW" sz="2800" kern="100" dirty="0">
                <a:latin typeface="Times New Roman" charset="0"/>
                <a:ea typeface="Times New Roman" charset="0"/>
                <a:cs typeface="Times New Roman" charset="0"/>
              </a:rPr>
              <a:t>  agree with</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approve of </a:t>
            </a: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support</a:t>
            </a:r>
            <a:endParaRPr lang="zh-TW" altLang="zh-TW"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in favor of         </a:t>
            </a:r>
            <a:endParaRPr lang="zh-TW" altLang="zh-TW"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favorable</a:t>
            </a:r>
          </a:p>
          <a:p>
            <a:r>
              <a:rPr lang="en-US" altLang="zh-TW" sz="2800" kern="100" dirty="0">
                <a:latin typeface="Times New Roman" charset="0"/>
                <a:ea typeface="Times New Roman" charset="0"/>
                <a:cs typeface="Times New Roman" charset="0"/>
              </a:rPr>
              <a:t>  advocate</a:t>
            </a:r>
          </a:p>
          <a:p>
            <a:r>
              <a:rPr lang="zh-CN" altLang="en-US" sz="2800" kern="100" dirty="0">
                <a:latin typeface="Times New Roman" charset="0"/>
                <a:ea typeface="Times New Roman" charset="0"/>
                <a:cs typeface="Times New Roman" charset="0"/>
              </a:rPr>
              <a:t>  </a:t>
            </a:r>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4576373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3108543"/>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a:t>
            </a:r>
            <a:r>
              <a:rPr lang="en-US" altLang="zh-CN" sz="2800" kern="100" dirty="0">
                <a:solidFill>
                  <a:srgbClr val="FF0000"/>
                </a:solidFill>
                <a:latin typeface="Times New Roman" charset="0"/>
                <a:ea typeface="Times New Roman" charset="0"/>
                <a:cs typeface="Times New Roman" charset="0"/>
              </a:rPr>
              <a:t>sent</a:t>
            </a:r>
            <a:r>
              <a:rPr lang="zh-CN" altLang="en-US" sz="2800" kern="100" dirty="0">
                <a:solidFill>
                  <a:srgbClr val="FF0000"/>
                </a:solidFill>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v/n. </a:t>
            </a:r>
            <a:r>
              <a:rPr lang="zh-CN" altLang="en-US" sz="2800" kern="100" dirty="0">
                <a:latin typeface="SimHei" charset="-122"/>
                <a:ea typeface="SimHei" charset="-122"/>
                <a:cs typeface="SimHei" charset="-122"/>
              </a:rPr>
              <a:t>同意；赞同</a:t>
            </a:r>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to do </a:t>
            </a:r>
            <a:r>
              <a:rPr lang="en-US" altLang="zh-CN" sz="2800" kern="100" dirty="0" err="1">
                <a:latin typeface="Times New Roman" charset="0"/>
                <a:ea typeface="Times New Roman" charset="0"/>
                <a:cs typeface="Times New Roman" charset="0"/>
              </a:rPr>
              <a:t>sth</a:t>
            </a:r>
            <a:r>
              <a:rPr lang="en-US" altLang="zh-CN" sz="2800" kern="100" dirty="0">
                <a:latin typeface="Times New Roman" charset="0"/>
                <a:ea typeface="Times New Roman" charset="0"/>
                <a:cs typeface="Times New Roman" charset="0"/>
              </a:rPr>
              <a:t>.</a:t>
            </a:r>
          </a:p>
          <a:p>
            <a:r>
              <a:rPr lang="zh-TW" altLang="zh-TW"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近</a:t>
            </a:r>
            <a:r>
              <a:rPr lang="zh-TW" altLang="zh-TW"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进阶层级</a:t>
            </a:r>
            <a:endParaRPr lang="en-US" altLang="zh-TW" sz="2800" kern="100" dirty="0">
              <a:latin typeface="Times New Roman" charset="0"/>
              <a:ea typeface="Times New Roman" charset="0"/>
              <a:cs typeface="Times New Roman" charset="0"/>
            </a:endParaRPr>
          </a:p>
          <a:p>
            <a:r>
              <a:rPr lang="en-US" altLang="zh-TW" sz="2800" kern="100" dirty="0">
                <a:latin typeface="Times New Roman" charset="0"/>
                <a:ea typeface="Times New Roman" charset="0"/>
                <a:cs typeface="Times New Roman" charset="0"/>
              </a:rPr>
              <a:t>  subscribe to</a:t>
            </a: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applaud </a:t>
            </a:r>
            <a:endParaRPr lang="zh-TW" altLang="zh-TW"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acclaim</a:t>
            </a: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in sympathy with</a:t>
            </a: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take sides with</a:t>
            </a:r>
            <a:r>
              <a:rPr lang="zh-CN" altLang="en-US" sz="2800" kern="100" dirty="0">
                <a:latin typeface="Times New Roman" charset="0"/>
                <a:ea typeface="Times New Roman" charset="0"/>
                <a:cs typeface="Times New Roman" charset="0"/>
              </a:rPr>
              <a:t> </a:t>
            </a:r>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8632043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1815882"/>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a:t>
            </a:r>
            <a:r>
              <a:rPr lang="en-US" altLang="zh-CN" sz="2800" kern="100" dirty="0">
                <a:solidFill>
                  <a:srgbClr val="FF0000"/>
                </a:solidFill>
                <a:latin typeface="Times New Roman" charset="0"/>
                <a:ea typeface="Times New Roman" charset="0"/>
                <a:cs typeface="Times New Roman" charset="0"/>
              </a:rPr>
              <a:t>sent</a:t>
            </a:r>
            <a:r>
              <a:rPr lang="zh-CN" altLang="en-US" sz="2800" kern="100" dirty="0">
                <a:solidFill>
                  <a:srgbClr val="FF0000"/>
                </a:solidFill>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v/n. </a:t>
            </a:r>
            <a:r>
              <a:rPr lang="zh-CN" altLang="en-US" sz="2800" kern="100" dirty="0">
                <a:latin typeface="SimHei" charset="-122"/>
                <a:ea typeface="SimHei" charset="-122"/>
                <a:cs typeface="SimHei" charset="-122"/>
              </a:rPr>
              <a:t>同意；赞同</a:t>
            </a:r>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to do </a:t>
            </a:r>
            <a:r>
              <a:rPr lang="en-US" altLang="zh-CN" sz="2800" kern="100" dirty="0" err="1">
                <a:latin typeface="Times New Roman" charset="0"/>
                <a:ea typeface="Times New Roman" charset="0"/>
                <a:cs typeface="Times New Roman" charset="0"/>
              </a:rPr>
              <a:t>sth</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algn="just"/>
            <a:endParaRPr lang="en-US" altLang="zh-TW" sz="2800" kern="100" dirty="0">
              <a:latin typeface="Times New Roman" charset="0"/>
              <a:ea typeface="Times New Roman" charset="0"/>
              <a:cs typeface="Times New Roman" charset="0"/>
            </a:endParaRPr>
          </a:p>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consensus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endParaRPr lang="en-US" altLang="zh-CN" sz="2800" kern="100" dirty="0">
              <a:latin typeface="SimHei" charset="-122"/>
              <a:ea typeface="SimHei" charset="-122"/>
              <a:cs typeface="SimHei" charset="-122"/>
            </a:endParaRPr>
          </a:p>
          <a:p>
            <a:pPr algn="just"/>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53769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23172" cy="2677656"/>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偏见</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bias</a:t>
            </a:r>
          </a:p>
          <a:p>
            <a:pPr lvl="0" algn="just"/>
            <a:r>
              <a:rPr lang="zh-CN" altLang="en-US" sz="2800" dirty="0">
                <a:latin typeface="Microsoft YaHei" charset="-122"/>
                <a:ea typeface="Microsoft YaHei" charset="-122"/>
                <a:cs typeface="Microsoft YaHei" charset="-122"/>
              </a:rPr>
              <a:t>   </a:t>
            </a:r>
            <a:r>
              <a:rPr lang="en-US" altLang="zh-TW" sz="2800" kern="100" dirty="0">
                <a:latin typeface="Times New Roman" charset="0"/>
                <a:ea typeface="Times New Roman" charset="0"/>
                <a:cs typeface="Times New Roman" charset="0"/>
              </a:rPr>
              <a:t>It needs to put historical prejudices to one side.</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E2-2014-text4</a:t>
            </a:r>
            <a:r>
              <a:rPr lang="zh-CN" altLang="zh-TW"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zh-CN" altLang="en-US" sz="2800" i="1" dirty="0">
                <a:latin typeface="Times New Roman" charset="0"/>
                <a:ea typeface="Times New Roman" charset="0"/>
                <a:cs typeface="Times New Roman" charset="0"/>
              </a:rPr>
              <a:t>    </a:t>
            </a:r>
            <a:r>
              <a:rPr lang="en-US" altLang="zh-TW" sz="2800" i="1" dirty="0">
                <a:latin typeface="Times New Roman" charset="0"/>
                <a:ea typeface="Times New Roman" charset="0"/>
                <a:cs typeface="Times New Roman" charset="0"/>
              </a:rPr>
              <a:t>Pride and Prejudice</a:t>
            </a:r>
            <a:r>
              <a:rPr lang="zh-CN" altLang="en-US" sz="2800" i="1"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傲慢与偏见</a:t>
            </a:r>
            <a:endParaRPr lang="en-US" altLang="zh-CN" sz="2800" dirty="0">
              <a:latin typeface="SimHei" charset="-122"/>
              <a:ea typeface="SimHei" charset="-122"/>
              <a:cs typeface="SimHei" charset="-122"/>
            </a:endParaRPr>
          </a:p>
          <a:p>
            <a:pPr algn="just"/>
            <a:endParaRPr lang="en-US" altLang="zh-TW" sz="2800" dirty="0">
              <a:latin typeface="SimHei" charset="-122"/>
              <a:ea typeface="SimHei" charset="-122"/>
              <a:cs typeface="SimHei" charset="-122"/>
            </a:endParaRPr>
          </a:p>
          <a:p>
            <a:pPr algn="just"/>
            <a:r>
              <a:rPr lang="zh-CN" altLang="en-US" sz="2800" dirty="0">
                <a:latin typeface="SimHei" charset="-122"/>
                <a:ea typeface="SimHei" charset="-122"/>
                <a:cs typeface="SimHei" charset="-122"/>
              </a:rPr>
              <a:t>  </a:t>
            </a:r>
            <a:endParaRPr lang="zh-TW" altLang="zh-TW" sz="2800" dirty="0">
              <a:latin typeface="SimHei" charset="-122"/>
              <a:ea typeface="SimHei" charset="-122"/>
              <a:cs typeface="SimHei" charset="-122"/>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444521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1815882"/>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a:t>
            </a:r>
            <a:r>
              <a:rPr lang="en-US" altLang="zh-CN" sz="2800" kern="100" dirty="0">
                <a:solidFill>
                  <a:srgbClr val="FF0000"/>
                </a:solidFill>
                <a:latin typeface="Times New Roman" charset="0"/>
                <a:ea typeface="Times New Roman" charset="0"/>
                <a:cs typeface="Times New Roman" charset="0"/>
              </a:rPr>
              <a:t>sent</a:t>
            </a:r>
            <a:r>
              <a:rPr lang="zh-CN" altLang="en-US" sz="2800" kern="100" dirty="0">
                <a:solidFill>
                  <a:srgbClr val="FF0000"/>
                </a:solidFill>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v/n. </a:t>
            </a:r>
            <a:r>
              <a:rPr lang="zh-CN" altLang="en-US" sz="2800" kern="100" dirty="0">
                <a:latin typeface="SimHei" charset="-122"/>
                <a:ea typeface="SimHei" charset="-122"/>
                <a:cs typeface="SimHei" charset="-122"/>
              </a:rPr>
              <a:t>同意；赞同</a:t>
            </a:r>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to do </a:t>
            </a:r>
            <a:r>
              <a:rPr lang="en-US" altLang="zh-CN" sz="2800" kern="100" dirty="0" err="1">
                <a:latin typeface="Times New Roman" charset="0"/>
                <a:ea typeface="Times New Roman" charset="0"/>
                <a:cs typeface="Times New Roman" charset="0"/>
              </a:rPr>
              <a:t>sth</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algn="just"/>
            <a:endParaRPr lang="en-US" altLang="zh-TW" sz="2800" kern="100" dirty="0">
              <a:latin typeface="Times New Roman" charset="0"/>
              <a:ea typeface="Times New Roman" charset="0"/>
              <a:cs typeface="Times New Roman" charset="0"/>
            </a:endParaRPr>
          </a:p>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consensus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共识</a:t>
            </a:r>
            <a:endParaRPr lang="en-US" altLang="zh-CN" sz="2800" kern="100" dirty="0">
              <a:latin typeface="SimHei" charset="-122"/>
              <a:ea typeface="SimHei" charset="-122"/>
              <a:cs typeface="SimHei" charset="-122"/>
            </a:endParaRPr>
          </a:p>
          <a:p>
            <a:pPr algn="just"/>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5526661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2246769"/>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a:t>
            </a:r>
            <a:r>
              <a:rPr lang="en-US" altLang="zh-CN" sz="2800" kern="100" dirty="0">
                <a:solidFill>
                  <a:srgbClr val="FF0000"/>
                </a:solidFill>
                <a:latin typeface="Times New Roman" charset="0"/>
                <a:ea typeface="Times New Roman" charset="0"/>
                <a:cs typeface="Times New Roman" charset="0"/>
              </a:rPr>
              <a:t>sent</a:t>
            </a:r>
            <a:r>
              <a:rPr lang="zh-CN" altLang="en-US" sz="2800" kern="100" dirty="0">
                <a:solidFill>
                  <a:srgbClr val="FF0000"/>
                </a:solidFill>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v/n. </a:t>
            </a:r>
            <a:r>
              <a:rPr lang="zh-CN" altLang="en-US" sz="2800" kern="100" dirty="0">
                <a:latin typeface="SimHei" charset="-122"/>
                <a:ea typeface="SimHei" charset="-122"/>
                <a:cs typeface="SimHei" charset="-122"/>
              </a:rPr>
              <a:t>同意；赞同</a:t>
            </a:r>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to do </a:t>
            </a:r>
            <a:r>
              <a:rPr lang="en-US" altLang="zh-CN" sz="2800" kern="100" dirty="0" err="1">
                <a:latin typeface="Times New Roman" charset="0"/>
                <a:ea typeface="Times New Roman" charset="0"/>
                <a:cs typeface="Times New Roman" charset="0"/>
              </a:rPr>
              <a:t>sth</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algn="just"/>
            <a:endParaRPr lang="en-US" altLang="zh-TW" sz="2800" kern="100" dirty="0">
              <a:latin typeface="Times New Roman" charset="0"/>
              <a:ea typeface="Times New Roman" charset="0"/>
              <a:cs typeface="Times New Roman" charset="0"/>
            </a:endParaRPr>
          </a:p>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consensus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共识</a:t>
            </a:r>
            <a:endParaRPr lang="en-US" altLang="zh-CN" sz="2800" kern="100" dirty="0">
              <a:latin typeface="SimHei" charset="-122"/>
              <a:ea typeface="SimHei" charset="-122"/>
              <a:cs typeface="SimHei" charset="-122"/>
            </a:endParaRPr>
          </a:p>
          <a:p>
            <a:pPr algn="just"/>
            <a:r>
              <a:rPr lang="zh-CN" altLang="en-US" sz="2800" kern="100" dirty="0">
                <a:latin typeface="SimHei" charset="-122"/>
                <a:ea typeface="SimHei" charset="-122"/>
                <a:cs typeface="SimHei" charset="-122"/>
              </a:rPr>
              <a:t>  达成共识：</a:t>
            </a:r>
            <a:endParaRPr lang="en-US" altLang="zh-CN" sz="2800" kern="100" dirty="0">
              <a:latin typeface="SimHei" charset="-122"/>
              <a:ea typeface="SimHei" charset="-122"/>
              <a:cs typeface="SimHei" charset="-122"/>
            </a:endParaRPr>
          </a:p>
          <a:p>
            <a:pPr algn="just"/>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9143476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2677656"/>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a:t>
            </a:r>
            <a:r>
              <a:rPr lang="en-US" altLang="zh-CN" sz="2800" kern="100" dirty="0">
                <a:solidFill>
                  <a:srgbClr val="FF0000"/>
                </a:solidFill>
                <a:latin typeface="Times New Roman" charset="0"/>
                <a:ea typeface="Times New Roman" charset="0"/>
                <a:cs typeface="Times New Roman" charset="0"/>
              </a:rPr>
              <a:t>sent</a:t>
            </a:r>
            <a:r>
              <a:rPr lang="zh-CN" altLang="en-US" sz="2800" kern="100" dirty="0">
                <a:solidFill>
                  <a:srgbClr val="FF0000"/>
                </a:solidFill>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v/n. </a:t>
            </a:r>
            <a:r>
              <a:rPr lang="zh-CN" altLang="en-US" sz="2800" kern="100" dirty="0">
                <a:latin typeface="SimHei" charset="-122"/>
                <a:ea typeface="SimHei" charset="-122"/>
                <a:cs typeface="SimHei" charset="-122"/>
              </a:rPr>
              <a:t>同意；赞同</a:t>
            </a:r>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to do </a:t>
            </a:r>
            <a:r>
              <a:rPr lang="en-US" altLang="zh-CN" sz="2800" kern="100" dirty="0" err="1">
                <a:latin typeface="Times New Roman" charset="0"/>
                <a:ea typeface="Times New Roman" charset="0"/>
                <a:cs typeface="Times New Roman" charset="0"/>
              </a:rPr>
              <a:t>sth</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algn="just"/>
            <a:endParaRPr lang="en-US" altLang="zh-TW" sz="2800" kern="100" dirty="0">
              <a:latin typeface="Times New Roman" charset="0"/>
              <a:ea typeface="Times New Roman" charset="0"/>
              <a:cs typeface="Times New Roman" charset="0"/>
            </a:endParaRPr>
          </a:p>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consensus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共识</a:t>
            </a:r>
            <a:endParaRPr lang="en-US" altLang="zh-CN" sz="2800" kern="100" dirty="0">
              <a:latin typeface="SimHei" charset="-122"/>
              <a:ea typeface="SimHei" charset="-122"/>
              <a:cs typeface="SimHei" charset="-122"/>
            </a:endParaRPr>
          </a:p>
          <a:p>
            <a:pPr algn="just"/>
            <a:r>
              <a:rPr lang="zh-CN" altLang="en-US" sz="2800" kern="100" dirty="0">
                <a:latin typeface="SimHei" charset="-122"/>
                <a:ea typeface="SimHei" charset="-122"/>
                <a:cs typeface="SimHei" charset="-122"/>
              </a:rPr>
              <a:t>  达成共识：</a:t>
            </a:r>
            <a:r>
              <a:rPr lang="en-US" altLang="zh-CN" sz="2800" kern="100" dirty="0">
                <a:latin typeface="Times New Roman" charset="0"/>
                <a:ea typeface="Times New Roman" charset="0"/>
                <a:cs typeface="Times New Roman" charset="0"/>
              </a:rPr>
              <a:t>reach/come to a consensus</a:t>
            </a:r>
            <a:endParaRPr lang="zh-TW" altLang="zh-TW" sz="2800" kern="100" dirty="0">
              <a:latin typeface="Times New Roman" charset="0"/>
              <a:ea typeface="Times New Roman" charset="0"/>
              <a:cs typeface="Times New Roman" charset="0"/>
            </a:endParaRPr>
          </a:p>
          <a:p>
            <a:pPr algn="just"/>
            <a:endParaRPr lang="en-US" altLang="zh-CN" sz="2800" kern="100" dirty="0">
              <a:latin typeface="SimHei" charset="-122"/>
              <a:ea typeface="SimHei" charset="-122"/>
              <a:cs typeface="SimHei" charset="-122"/>
            </a:endParaRPr>
          </a:p>
          <a:p>
            <a:pPr algn="just"/>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2894689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1384995"/>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essence</a:t>
            </a:r>
            <a:r>
              <a:rPr lang="zh-CN" altLang="en-US" sz="2800" kern="100" dirty="0">
                <a:latin typeface="Times New Roman" charset="0"/>
                <a:ea typeface="Times New Roman" charset="0"/>
                <a:cs typeface="Times New Roman" charset="0"/>
              </a:rPr>
              <a:t> </a:t>
            </a:r>
            <a:endParaRPr lang="zh-TW" altLang="zh-TW" sz="2800" kern="100" dirty="0">
              <a:latin typeface="Times New Roman" charset="0"/>
              <a:ea typeface="Times New Roman" charset="0"/>
              <a:cs typeface="Times New Roman" charset="0"/>
            </a:endParaRPr>
          </a:p>
          <a:p>
            <a:pPr algn="just"/>
            <a:endParaRPr lang="en-US" altLang="zh-CN" sz="2800" kern="100" dirty="0">
              <a:latin typeface="SimHei" charset="-122"/>
              <a:ea typeface="SimHei" charset="-122"/>
              <a:cs typeface="SimHei" charset="-122"/>
            </a:endParaRPr>
          </a:p>
          <a:p>
            <a:pPr algn="just"/>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4874151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1384995"/>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essence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精华 </a:t>
            </a:r>
            <a:endParaRPr lang="zh-TW" altLang="zh-TW" sz="2800" kern="100" dirty="0">
              <a:latin typeface="SimHei" charset="-122"/>
              <a:ea typeface="SimHei" charset="-122"/>
              <a:cs typeface="SimHei" charset="-122"/>
            </a:endParaRPr>
          </a:p>
          <a:p>
            <a:pPr algn="just"/>
            <a:endParaRPr lang="en-US" altLang="zh-CN" sz="2800" kern="100" dirty="0">
              <a:latin typeface="SimHei" charset="-122"/>
              <a:ea typeface="SimHei" charset="-122"/>
              <a:cs typeface="SimHei" charset="-122"/>
            </a:endParaRPr>
          </a:p>
          <a:p>
            <a:pPr algn="just"/>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7850720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2246769"/>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essence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精华</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Take the essence and discard the dross.</a:t>
            </a:r>
            <a:endParaRPr lang="zh-TW" altLang="zh-TW"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zh-TW" altLang="zh-TW" sz="2800" kern="100" dirty="0">
              <a:latin typeface="Times New Roman" charset="0"/>
              <a:ea typeface="Times New Roman" charset="0"/>
              <a:cs typeface="Times New Roman" charset="0"/>
            </a:endParaRPr>
          </a:p>
          <a:p>
            <a:pPr algn="just"/>
            <a:endParaRPr lang="en-US" altLang="zh-CN" sz="2800" kern="100" dirty="0">
              <a:latin typeface="SimHei" charset="-122"/>
              <a:ea typeface="SimHei" charset="-122"/>
              <a:cs typeface="SimHei" charset="-122"/>
            </a:endParaRPr>
          </a:p>
          <a:p>
            <a:pPr algn="just"/>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6508103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2246769"/>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essence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精华</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Take the essence and discard the dross.</a:t>
            </a:r>
            <a:r>
              <a:rPr lang="zh-CN" altLang="en-US" sz="2800" kern="100" dirty="0">
                <a:latin typeface="SimHei" charset="-122"/>
                <a:ea typeface="SimHei" charset="-122"/>
                <a:cs typeface="SimHei" charset="-122"/>
              </a:rPr>
              <a:t>取其精华，去其糟粕</a:t>
            </a:r>
            <a:endParaRPr lang="zh-TW" altLang="zh-TW" sz="2800" kern="100" dirty="0">
              <a:latin typeface="SimHei" charset="-122"/>
              <a:ea typeface="SimHei" charset="-122"/>
              <a:cs typeface="SimHei" charset="-122"/>
            </a:endParaRPr>
          </a:p>
          <a:p>
            <a:r>
              <a:rPr lang="zh-CN" altLang="en-US" sz="2800" kern="100" dirty="0">
                <a:latin typeface="SimHei" charset="-122"/>
                <a:ea typeface="SimHei" charset="-122"/>
                <a:cs typeface="SimHei" charset="-122"/>
              </a:rPr>
              <a:t> </a:t>
            </a:r>
            <a:endParaRPr lang="zh-TW" altLang="zh-TW" sz="2800" kern="100" dirty="0">
              <a:latin typeface="SimHei" charset="-122"/>
              <a:ea typeface="SimHei" charset="-122"/>
              <a:cs typeface="SimHei" charset="-122"/>
            </a:endParaRPr>
          </a:p>
          <a:p>
            <a:pPr algn="just"/>
            <a:endParaRPr lang="en-US" altLang="zh-CN" sz="2800" kern="100" dirty="0">
              <a:latin typeface="SimHei" charset="-122"/>
              <a:ea typeface="SimHei" charset="-122"/>
              <a:cs typeface="SimHei" charset="-122"/>
            </a:endParaRPr>
          </a:p>
          <a:p>
            <a:pPr algn="just"/>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0231726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337370" cy="2677656"/>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essence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精华</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Take the essence and discard the dross.</a:t>
            </a:r>
            <a:r>
              <a:rPr lang="zh-CN" altLang="en-US" sz="2800" kern="100" dirty="0">
                <a:latin typeface="SimHei" charset="-122"/>
                <a:ea typeface="SimHei" charset="-122"/>
                <a:cs typeface="SimHei" charset="-122"/>
              </a:rPr>
              <a:t>取其精华，去其糟粕</a:t>
            </a:r>
            <a:endParaRPr lang="zh-TW" altLang="zh-TW" sz="2800" kern="100" dirty="0">
              <a:latin typeface="SimHei" charset="-122"/>
              <a:ea typeface="SimHei" charset="-122"/>
              <a:cs typeface="SimHei" charset="-122"/>
            </a:endParaRPr>
          </a:p>
          <a:p>
            <a:endParaRPr lang="zh-TW" altLang="zh-TW" sz="2800" kern="100" dirty="0">
              <a:latin typeface="SimHei" charset="-122"/>
              <a:ea typeface="SimHei" charset="-122"/>
              <a:cs typeface="SimHei" charset="-122"/>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9</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essential</a:t>
            </a:r>
            <a:endParaRPr kumimoji="1" lang="zh-TW" altLang="en-US" sz="2800" dirty="0">
              <a:latin typeface="Times New Roman" charset="0"/>
              <a:ea typeface="Times New Roman" charset="0"/>
              <a:cs typeface="Times New Roman" charset="0"/>
            </a:endParaRPr>
          </a:p>
          <a:p>
            <a:pPr algn="just"/>
            <a:endParaRPr lang="en-US" altLang="zh-CN" sz="2800" kern="100" dirty="0">
              <a:latin typeface="SimHei" charset="-122"/>
              <a:ea typeface="SimHei" charset="-122"/>
              <a:cs typeface="SimHei" charset="-122"/>
            </a:endParaRPr>
          </a:p>
          <a:p>
            <a:pPr algn="just"/>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5604520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18</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sens</a:t>
            </a:r>
            <a:r>
              <a:rPr lang="en-US" altLang="zh-CN" sz="3600" kern="100" dirty="0">
                <a:latin typeface="Times New Roman" charset="0"/>
                <a:ea typeface="Times New Roman" charset="0"/>
                <a:cs typeface="Times New Roman" charset="0"/>
                <a:sym typeface="Wingdings"/>
              </a:rPr>
              <a:t>/sent</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1</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sense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nonsense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sensible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sensitive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sentiment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consent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consensus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essence </a:t>
            </a:r>
            <a:endParaRPr lang="zh-CN"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9</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essential</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2229485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1D32BAF-2ED8-AE4D-9F76-25BF848DB076}"/>
              </a:ext>
            </a:extLst>
          </p:cNvPr>
          <p:cNvPicPr>
            <a:picLocks noChangeAspect="1"/>
          </p:cNvPicPr>
          <p:nvPr/>
        </p:nvPicPr>
        <p:blipFill>
          <a:blip r:embed="rId2"/>
          <a:stretch>
            <a:fillRect/>
          </a:stretch>
        </p:blipFill>
        <p:spPr>
          <a:xfrm>
            <a:off x="0" y="737658"/>
            <a:ext cx="12192000" cy="6120342"/>
          </a:xfrm>
          <a:prstGeom prst="rect">
            <a:avLst/>
          </a:prstGeom>
        </p:spPr>
      </p:pic>
      <p:pic>
        <p:nvPicPr>
          <p:cNvPr id="11" name="图片 10">
            <a:extLst>
              <a:ext uri="{FF2B5EF4-FFF2-40B4-BE49-F238E27FC236}">
                <a16:creationId xmlns:a16="http://schemas.microsoft.com/office/drawing/2014/main" id="{E9764C98-2311-2C43-9729-1042A1527EE3}"/>
              </a:ext>
            </a:extLst>
          </p:cNvPr>
          <p:cNvPicPr>
            <a:picLocks noChangeAspect="1"/>
          </p:cNvPicPr>
          <p:nvPr/>
        </p:nvPicPr>
        <p:blipFill>
          <a:blip r:embed="rId3"/>
          <a:stretch>
            <a:fillRect/>
          </a:stretch>
        </p:blipFill>
        <p:spPr>
          <a:xfrm>
            <a:off x="1524000" y="939800"/>
            <a:ext cx="10668000" cy="5918200"/>
          </a:xfrm>
          <a:prstGeom prst="rect">
            <a:avLst/>
          </a:prstGeom>
        </p:spPr>
      </p:pic>
      <p:sp>
        <p:nvSpPr>
          <p:cNvPr id="3" name="副标题 2">
            <a:extLst>
              <a:ext uri="{FF2B5EF4-FFF2-40B4-BE49-F238E27FC236}">
                <a16:creationId xmlns:a16="http://schemas.microsoft.com/office/drawing/2014/main" id="{38D9BCAC-A65D-2E42-A678-AE8997F51926}"/>
              </a:ext>
            </a:extLst>
          </p:cNvPr>
          <p:cNvSpPr>
            <a:spLocks noGrp="1"/>
          </p:cNvSpPr>
          <p:nvPr>
            <p:ph type="subTitle" idx="1"/>
          </p:nvPr>
        </p:nvSpPr>
        <p:spPr>
          <a:xfrm>
            <a:off x="1524000" y="4274700"/>
            <a:ext cx="9144000" cy="1655762"/>
          </a:xfrm>
        </p:spPr>
        <p:txBody>
          <a:bodyPr/>
          <a:lstStyle/>
          <a:p>
            <a:endParaRPr kumimoji="1" lang="zh-CN" altLang="en-US" dirty="0"/>
          </a:p>
        </p:txBody>
      </p:sp>
      <p:pic>
        <p:nvPicPr>
          <p:cNvPr id="13" name="图片 12">
            <a:extLst>
              <a:ext uri="{FF2B5EF4-FFF2-40B4-BE49-F238E27FC236}">
                <a16:creationId xmlns:a16="http://schemas.microsoft.com/office/drawing/2014/main" id="{DC3D693B-3AA0-6348-80D3-CFBAD36D9480}"/>
              </a:ext>
            </a:extLst>
          </p:cNvPr>
          <p:cNvPicPr>
            <a:picLocks noChangeAspect="1"/>
          </p:cNvPicPr>
          <p:nvPr/>
        </p:nvPicPr>
        <p:blipFill>
          <a:blip r:embed="rId4"/>
          <a:stretch>
            <a:fillRect/>
          </a:stretch>
        </p:blipFill>
        <p:spPr>
          <a:xfrm>
            <a:off x="0" y="6536449"/>
            <a:ext cx="2260600" cy="317500"/>
          </a:xfrm>
          <a:prstGeom prst="rect">
            <a:avLst/>
          </a:prstGeom>
        </p:spPr>
      </p:pic>
      <p:pic>
        <p:nvPicPr>
          <p:cNvPr id="15" name="图片 14">
            <a:extLst>
              <a:ext uri="{FF2B5EF4-FFF2-40B4-BE49-F238E27FC236}">
                <a16:creationId xmlns:a16="http://schemas.microsoft.com/office/drawing/2014/main" id="{391C829B-4CFC-C942-B59E-8EB685E7EE05}"/>
              </a:ext>
            </a:extLst>
          </p:cNvPr>
          <p:cNvPicPr>
            <a:picLocks noChangeAspect="1"/>
          </p:cNvPicPr>
          <p:nvPr/>
        </p:nvPicPr>
        <p:blipFill>
          <a:blip r:embed="rId5"/>
          <a:stretch>
            <a:fillRect/>
          </a:stretch>
        </p:blipFill>
        <p:spPr>
          <a:xfrm>
            <a:off x="0" y="-49558"/>
            <a:ext cx="5836920" cy="787216"/>
          </a:xfrm>
          <a:prstGeom prst="rect">
            <a:avLst/>
          </a:prstGeom>
        </p:spPr>
      </p:pic>
      <p:sp>
        <p:nvSpPr>
          <p:cNvPr id="4" name="標題 3"/>
          <p:cNvSpPr>
            <a:spLocks noGrp="1"/>
          </p:cNvSpPr>
          <p:nvPr>
            <p:ph type="ctrTitle"/>
          </p:nvPr>
        </p:nvSpPr>
        <p:spPr/>
        <p:txBody>
          <a:bodyPr/>
          <a:lstStyle/>
          <a:p>
            <a:r>
              <a:rPr kumimoji="1" lang="zh-CN" altLang="en-US" dirty="0">
                <a:solidFill>
                  <a:schemeClr val="bg1"/>
                </a:solidFill>
                <a:latin typeface="SimHei" charset="-122"/>
                <a:ea typeface="SimHei" charset="-122"/>
                <a:cs typeface="SimHei" charset="-122"/>
              </a:rPr>
              <a:t>词根</a:t>
            </a:r>
            <a:r>
              <a:rPr kumimoji="1" lang="en-US" altLang="zh-CN" dirty="0">
                <a:solidFill>
                  <a:schemeClr val="bg1"/>
                </a:solidFill>
                <a:latin typeface="SimHei" charset="-122"/>
                <a:ea typeface="SimHei" charset="-122"/>
                <a:cs typeface="SimHei" charset="-122"/>
              </a:rPr>
              <a:t>19:</a:t>
            </a:r>
            <a:r>
              <a:rPr kumimoji="1" lang="zh-CN" altLang="en-US" dirty="0">
                <a:solidFill>
                  <a:schemeClr val="bg1"/>
                </a:solidFill>
                <a:latin typeface="SimHei" charset="-122"/>
                <a:ea typeface="SimHei" charset="-122"/>
                <a:cs typeface="SimHei" charset="-122"/>
              </a:rPr>
              <a:t> </a:t>
            </a:r>
            <a:r>
              <a:rPr kumimoji="1" lang="en-US" altLang="zh-CN" dirty="0" err="1">
                <a:solidFill>
                  <a:schemeClr val="bg1"/>
                </a:solidFill>
                <a:latin typeface="Times New Roman" charset="0"/>
                <a:ea typeface="Times New Roman" charset="0"/>
                <a:cs typeface="Times New Roman" charset="0"/>
              </a:rPr>
              <a:t>cess</a:t>
            </a:r>
            <a:r>
              <a:rPr kumimoji="1" lang="en-US" altLang="zh-CN" dirty="0">
                <a:solidFill>
                  <a:schemeClr val="bg1"/>
                </a:solidFill>
                <a:latin typeface="Times New Roman" charset="0"/>
                <a:ea typeface="Times New Roman" charset="0"/>
                <a:cs typeface="Times New Roman" charset="0"/>
              </a:rPr>
              <a:t>/</a:t>
            </a:r>
            <a:r>
              <a:rPr kumimoji="1" lang="en-US" altLang="zh-CN" dirty="0" err="1">
                <a:solidFill>
                  <a:schemeClr val="bg1"/>
                </a:solidFill>
                <a:latin typeface="Times New Roman" charset="0"/>
                <a:ea typeface="Times New Roman" charset="0"/>
                <a:cs typeface="Times New Roman" charset="0"/>
              </a:rPr>
              <a:t>ceed</a:t>
            </a:r>
            <a:endParaRPr kumimoji="1" lang="zh-TW" alt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563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23172" cy="2677656"/>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偏见</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bias</a:t>
            </a:r>
          </a:p>
          <a:p>
            <a:pPr lvl="0" algn="just"/>
            <a:r>
              <a:rPr lang="zh-CN" altLang="en-US" sz="2800" dirty="0">
                <a:latin typeface="Microsoft YaHei" charset="-122"/>
                <a:ea typeface="Microsoft YaHei" charset="-122"/>
                <a:cs typeface="Microsoft YaHei" charset="-122"/>
              </a:rPr>
              <a:t>   </a:t>
            </a:r>
            <a:r>
              <a:rPr lang="en-US" altLang="zh-TW" sz="2800" kern="100" dirty="0">
                <a:latin typeface="Times New Roman" charset="0"/>
                <a:ea typeface="Times New Roman" charset="0"/>
                <a:cs typeface="Times New Roman" charset="0"/>
              </a:rPr>
              <a:t>It needs to put historical prejudices to one side.</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E2-2014-text4</a:t>
            </a:r>
            <a:r>
              <a:rPr lang="zh-CN" altLang="zh-TW"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zh-CN" altLang="en-US" sz="2800" i="1" dirty="0">
                <a:latin typeface="Times New Roman" charset="0"/>
                <a:ea typeface="Times New Roman" charset="0"/>
                <a:cs typeface="Times New Roman" charset="0"/>
              </a:rPr>
              <a:t>    </a:t>
            </a:r>
            <a:r>
              <a:rPr lang="en-US" altLang="zh-TW" sz="2800" i="1" dirty="0">
                <a:latin typeface="Times New Roman" charset="0"/>
                <a:ea typeface="Times New Roman" charset="0"/>
                <a:cs typeface="Times New Roman" charset="0"/>
              </a:rPr>
              <a:t>Pride and Prejudice</a:t>
            </a:r>
            <a:r>
              <a:rPr lang="zh-CN" altLang="en-US" sz="2800" i="1"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傲慢与偏见</a:t>
            </a:r>
            <a:endParaRPr lang="en-US" altLang="zh-CN" sz="2800" dirty="0">
              <a:latin typeface="SimHei" charset="-122"/>
              <a:ea typeface="SimHei" charset="-122"/>
              <a:cs typeface="SimHei" charset="-122"/>
            </a:endParaRPr>
          </a:p>
          <a:p>
            <a:pPr algn="just"/>
            <a:endParaRPr lang="en-US" altLang="zh-TW" sz="2800" dirty="0">
              <a:latin typeface="SimHei" charset="-122"/>
              <a:ea typeface="SimHei" charset="-122"/>
              <a:cs typeface="SimHei" charset="-122"/>
            </a:endParaRPr>
          </a:p>
          <a:p>
            <a:pPr algn="just"/>
            <a:r>
              <a:rPr lang="zh-CN" altLang="en-US" sz="28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prejudiced</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biased</a:t>
            </a:r>
            <a:r>
              <a:rPr lang="zh-CN" altLang="en-US" sz="2800" kern="100" dirty="0">
                <a:latin typeface="Times New Roman" charset="0"/>
                <a:ea typeface="Times New Roman" charset="0"/>
                <a:cs typeface="Times New Roman" charset="0"/>
              </a:rPr>
              <a:t> </a:t>
            </a:r>
            <a:r>
              <a:rPr lang="en-US" altLang="zh-CN" sz="2800" dirty="0">
                <a:latin typeface="SimHei" charset="-122"/>
                <a:ea typeface="SimHei" charset="-122"/>
                <a:cs typeface="SimHei" charset="-122"/>
              </a:rPr>
              <a:t>a.</a:t>
            </a:r>
            <a:r>
              <a:rPr lang="zh-CN" altLang="en-US" sz="2800" dirty="0">
                <a:latin typeface="SimHei" charset="-122"/>
                <a:ea typeface="SimHei" charset="-122"/>
                <a:cs typeface="SimHei" charset="-122"/>
              </a:rPr>
              <a:t>有偏见的</a:t>
            </a:r>
            <a:endParaRPr lang="zh-TW" altLang="zh-TW" sz="2800" dirty="0">
              <a:latin typeface="SimHei" charset="-122"/>
              <a:ea typeface="SimHei" charset="-122"/>
              <a:cs typeface="SimHei" charset="-122"/>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5414657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3367359" cy="4401205"/>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process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success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succession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successful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successive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succeed</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access </a:t>
            </a:r>
          </a:p>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excess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9</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exceed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excessive </a:t>
            </a:r>
            <a:endParaRPr kumimoji="1" lang="zh-TW" altLang="en-US" sz="2800" dirty="0">
              <a:latin typeface="Times New Roman" charset="0"/>
              <a:ea typeface="Times New Roman" charset="0"/>
              <a:cs typeface="Times New Roman" charset="0"/>
            </a:endParaRPr>
          </a:p>
        </p:txBody>
      </p:sp>
      <p:sp>
        <p:nvSpPr>
          <p:cNvPr id="2" name="文字方塊 1"/>
          <p:cNvSpPr txBox="1"/>
          <p:nvPr/>
        </p:nvSpPr>
        <p:spPr>
          <a:xfrm>
            <a:off x="4965544" y="1611824"/>
            <a:ext cx="4204854" cy="3108543"/>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recession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concession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predecessor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proceed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precede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procedure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precedent</a:t>
            </a:r>
            <a:endParaRPr kumimoji="1" lang="zh-TW" altLang="en-US" sz="2800" dirty="0"/>
          </a:p>
        </p:txBody>
      </p:sp>
    </p:spTree>
    <p:extLst>
      <p:ext uri="{BB962C8B-B14F-4D97-AF65-F5344CB8AC3E}">
        <p14:creationId xmlns:p14="http://schemas.microsoft.com/office/powerpoint/2010/main" val="50558775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6810756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314617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815882"/>
          </a:xfrm>
          <a:prstGeom prst="rect">
            <a:avLst/>
          </a:prstGeom>
          <a:noFill/>
        </p:spPr>
        <p:txBody>
          <a:bodyPr wrap="square" rtlCol="0">
            <a:spAutoFit/>
          </a:bodyPr>
          <a:lstStyle/>
          <a:p>
            <a:pPr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endParaRPr lang="en-US" altLang="zh-CN" sz="2800" kern="100" dirty="0">
              <a:latin typeface="SimHei" charset="-122"/>
              <a:ea typeface="SimHei" charset="-122"/>
              <a:cs typeface="SimHei" charset="-122"/>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process the data</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803442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 </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2231661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202205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662565" cy="181588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Greeks assumed that the structure of language had some connection with the process of thought.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2004-</a:t>
            </a:r>
            <a:r>
              <a:rPr lang="zh-CN" altLang="en-US" sz="2800" kern="100" dirty="0">
                <a:latin typeface="SimHei" charset="-122"/>
                <a:ea typeface="SimHei" charset="-122"/>
                <a:cs typeface="SimHei" charset="-122"/>
              </a:rPr>
              <a:t>翻译</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sym typeface="Calibri"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4140193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662565" cy="2763834"/>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Greeks assumed that the structure of language had some connection with the process of thought.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2004-</a:t>
            </a:r>
            <a:r>
              <a:rPr lang="zh-CN" altLang="en-US" sz="2800" kern="100" dirty="0">
                <a:latin typeface="SimHei" charset="-122"/>
                <a:ea typeface="SimHei" charset="-122"/>
                <a:cs typeface="SimHei" charset="-122"/>
              </a:rPr>
              <a:t>翻译</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sym typeface="Calibri" charset="0"/>
            </a:endParaRPr>
          </a:p>
          <a:p>
            <a:pPr algn="just"/>
            <a:r>
              <a:rPr lang="en-US" altLang="zh-TW" sz="2800" kern="100" dirty="0">
                <a:latin typeface="Times New Roman" charset="0"/>
                <a:ea typeface="Times New Roman" charset="0"/>
                <a:cs typeface="Times New Roman" charset="0"/>
                <a:sym typeface="Calibri" charset="0"/>
              </a:rPr>
              <a:t>the Greeks</a:t>
            </a:r>
            <a:r>
              <a:rPr lang="zh-CN" altLang="en-US" sz="2800" kern="100" dirty="0">
                <a:latin typeface="Times New Roman" charset="0"/>
                <a:ea typeface="Times New Roman" charset="0"/>
                <a:cs typeface="Times New Roman" charset="0"/>
                <a:sym typeface="Calibri" charset="0"/>
              </a:rPr>
              <a:t> </a:t>
            </a:r>
            <a:r>
              <a:rPr lang="zh-CN" altLang="zh-TW" sz="2800" kern="100" dirty="0">
                <a:latin typeface="SimHei" charset="-122"/>
                <a:ea typeface="SimHei" charset="-122"/>
                <a:cs typeface="SimHei" charset="-122"/>
                <a:sym typeface="Calibri" charset="0"/>
              </a:rPr>
              <a:t>希腊人</a:t>
            </a:r>
            <a:endParaRPr lang="en-US" altLang="zh-CN" sz="2800" kern="100" dirty="0">
              <a:latin typeface="SimHei" charset="-122"/>
              <a:ea typeface="SimHei" charset="-122"/>
              <a:cs typeface="SimHei" charset="-122"/>
              <a:sym typeface="Calibri" charset="0"/>
            </a:endParaRPr>
          </a:p>
          <a:p>
            <a:pPr algn="just">
              <a:spcBef>
                <a:spcPct val="20000"/>
              </a:spcBef>
            </a:pPr>
            <a:endParaRPr lang="en-US" altLang="zh-CN" sz="2800" kern="100" dirty="0">
              <a:latin typeface="Times New Roman" charset="0"/>
              <a:ea typeface="Times New Roman" charset="0"/>
              <a:cs typeface="Times New Roman" charset="0"/>
              <a:sym typeface="Calibri"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267161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662565" cy="3280898"/>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Greeks assumed that the structure of language had some connection with the process of thought.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2004-</a:t>
            </a:r>
            <a:r>
              <a:rPr lang="zh-CN" altLang="en-US" sz="2800" kern="100" dirty="0">
                <a:latin typeface="SimHei" charset="-122"/>
                <a:ea typeface="SimHei" charset="-122"/>
                <a:cs typeface="SimHei" charset="-122"/>
              </a:rPr>
              <a:t>翻译</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sym typeface="Calibri" charset="0"/>
            </a:endParaRPr>
          </a:p>
          <a:p>
            <a:pPr algn="just"/>
            <a:r>
              <a:rPr lang="en-US" altLang="zh-TW" sz="2800" kern="100" dirty="0">
                <a:latin typeface="Times New Roman" charset="0"/>
                <a:ea typeface="Times New Roman" charset="0"/>
                <a:cs typeface="Times New Roman" charset="0"/>
                <a:sym typeface="Calibri" charset="0"/>
              </a:rPr>
              <a:t>the Greeks</a:t>
            </a:r>
            <a:r>
              <a:rPr lang="zh-CN" altLang="en-US" sz="2800" kern="100" dirty="0">
                <a:latin typeface="Times New Roman" charset="0"/>
                <a:ea typeface="Times New Roman" charset="0"/>
                <a:cs typeface="Times New Roman" charset="0"/>
                <a:sym typeface="Calibri" charset="0"/>
              </a:rPr>
              <a:t> </a:t>
            </a:r>
            <a:r>
              <a:rPr lang="zh-CN" altLang="zh-TW" sz="2800" kern="100" dirty="0">
                <a:latin typeface="SimHei" charset="-122"/>
                <a:ea typeface="SimHei" charset="-122"/>
                <a:cs typeface="SimHei" charset="-122"/>
                <a:sym typeface="Calibri" charset="0"/>
              </a:rPr>
              <a:t>希腊人</a:t>
            </a:r>
            <a:endParaRPr lang="en-US" altLang="zh-CN" sz="2800" kern="100" dirty="0">
              <a:latin typeface="SimHei" charset="-122"/>
              <a:ea typeface="SimHei" charset="-122"/>
              <a:cs typeface="SimHei" charset="-122"/>
              <a:sym typeface="Calibri" charset="0"/>
            </a:endParaRPr>
          </a:p>
          <a:p>
            <a:pPr algn="just">
              <a:spcBef>
                <a:spcPct val="20000"/>
              </a:spcBef>
            </a:pPr>
            <a:r>
              <a:rPr lang="en-US" altLang="zh-CN" sz="2800" kern="100" dirty="0">
                <a:latin typeface="Times New Roman" charset="0"/>
                <a:ea typeface="Times New Roman" charset="0"/>
                <a:cs typeface="Times New Roman" charset="0"/>
                <a:sym typeface="Calibri" charset="0"/>
              </a:rPr>
              <a:t>assume</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endParaRPr lang="zh-TW" altLang="zh-TW" sz="2800" kern="100" dirty="0">
              <a:latin typeface="Times New Roman" charset="0"/>
              <a:ea typeface="Times New Roman" charset="0"/>
              <a:cs typeface="Times New Roman" charset="0"/>
              <a:sym typeface="Calibri" charset="0"/>
            </a:endParaRPr>
          </a:p>
          <a:p>
            <a:pPr algn="just">
              <a:spcBef>
                <a:spcPct val="20000"/>
              </a:spcBef>
            </a:pPr>
            <a:endParaRPr lang="en-US" altLang="zh-CN" sz="2800" kern="100" dirty="0">
              <a:latin typeface="SimHei" charset="-122"/>
              <a:ea typeface="SimHei" charset="-122"/>
              <a:cs typeface="SimHei" charset="-122"/>
              <a:sym typeface="Calibri"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803256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662565" cy="3797963"/>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Greeks assumed that the structure of language had some connection with the process of thought.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2004-</a:t>
            </a:r>
            <a:r>
              <a:rPr lang="zh-CN" altLang="en-US" sz="2800" kern="100" dirty="0">
                <a:latin typeface="SimHei" charset="-122"/>
                <a:ea typeface="SimHei" charset="-122"/>
                <a:cs typeface="SimHei" charset="-122"/>
              </a:rPr>
              <a:t>翻译</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sym typeface="Calibri" charset="0"/>
            </a:endParaRPr>
          </a:p>
          <a:p>
            <a:pPr algn="just"/>
            <a:r>
              <a:rPr lang="en-US" altLang="zh-TW" sz="2800" kern="100" dirty="0">
                <a:latin typeface="Times New Roman" charset="0"/>
                <a:ea typeface="Times New Roman" charset="0"/>
                <a:cs typeface="Times New Roman" charset="0"/>
                <a:sym typeface="Calibri" charset="0"/>
              </a:rPr>
              <a:t>the Greeks</a:t>
            </a:r>
            <a:r>
              <a:rPr lang="zh-CN" altLang="en-US" sz="2800" kern="100" dirty="0">
                <a:latin typeface="Times New Roman" charset="0"/>
                <a:ea typeface="Times New Roman" charset="0"/>
                <a:cs typeface="Times New Roman" charset="0"/>
                <a:sym typeface="Calibri" charset="0"/>
              </a:rPr>
              <a:t> </a:t>
            </a:r>
            <a:r>
              <a:rPr lang="zh-CN" altLang="zh-TW" sz="2800" kern="100" dirty="0">
                <a:latin typeface="SimHei" charset="-122"/>
                <a:ea typeface="SimHei" charset="-122"/>
                <a:cs typeface="SimHei" charset="-122"/>
                <a:sym typeface="Calibri" charset="0"/>
              </a:rPr>
              <a:t>希腊人</a:t>
            </a:r>
            <a:endParaRPr lang="en-US" altLang="zh-CN" sz="2800" kern="100" dirty="0">
              <a:latin typeface="SimHei" charset="-122"/>
              <a:ea typeface="SimHei" charset="-122"/>
              <a:cs typeface="SimHei" charset="-122"/>
              <a:sym typeface="Calibri" charset="0"/>
            </a:endParaRPr>
          </a:p>
          <a:p>
            <a:pPr algn="just">
              <a:spcBef>
                <a:spcPct val="20000"/>
              </a:spcBef>
            </a:pPr>
            <a:r>
              <a:rPr lang="en-US" altLang="zh-CN" sz="2800" kern="100" dirty="0">
                <a:latin typeface="Times New Roman" charset="0"/>
                <a:ea typeface="Times New Roman" charset="0"/>
                <a:cs typeface="Times New Roman" charset="0"/>
                <a:sym typeface="Calibri" charset="0"/>
              </a:rPr>
              <a:t>assume</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endParaRPr lang="zh-TW" altLang="zh-TW" sz="2800" kern="100" dirty="0">
              <a:latin typeface="Times New Roman" charset="0"/>
              <a:ea typeface="Times New Roman" charset="0"/>
              <a:cs typeface="Times New Roman" charset="0"/>
              <a:sym typeface="Calibri" charset="0"/>
            </a:endParaRPr>
          </a:p>
          <a:p>
            <a:pPr algn="just">
              <a:spcBef>
                <a:spcPct val="20000"/>
              </a:spcBef>
            </a:pPr>
            <a:r>
              <a:rPr lang="zh-CN" altLang="en-US" sz="2800" kern="100" dirty="0">
                <a:latin typeface="SimHei" charset="-122"/>
                <a:ea typeface="SimHei" charset="-122"/>
                <a:cs typeface="SimHei" charset="-122"/>
                <a:sym typeface="Calibri" charset="0"/>
              </a:rPr>
              <a:t>考点一：人</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动词</a:t>
            </a:r>
            <a:r>
              <a:rPr lang="en-US" altLang="zh-CN" sz="2800" kern="100" dirty="0">
                <a:latin typeface="SimHei" charset="-122"/>
                <a:ea typeface="SimHei" charset="-122"/>
                <a:cs typeface="SimHei" charset="-122"/>
                <a:sym typeface="Calibri" charset="0"/>
              </a:rPr>
              <a:t>+</a:t>
            </a:r>
            <a:r>
              <a:rPr lang="en-US" altLang="zh-CN" sz="2800" kern="100" dirty="0">
                <a:latin typeface="Times New Roman" charset="0"/>
                <a:ea typeface="Times New Roman" charset="0"/>
                <a:cs typeface="Times New Roman" charset="0"/>
                <a:sym typeface="Calibri" charset="0"/>
              </a:rPr>
              <a:t>that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 认为</a:t>
            </a:r>
            <a:endParaRPr lang="en-US" altLang="zh-CN" sz="2800" kern="100" dirty="0">
              <a:latin typeface="SimHei" charset="-122"/>
              <a:ea typeface="SimHei" charset="-122"/>
              <a:cs typeface="SimHei" charset="-122"/>
              <a:sym typeface="Calibri" charset="0"/>
            </a:endParaRPr>
          </a:p>
          <a:p>
            <a:pPr algn="just">
              <a:spcBef>
                <a:spcPct val="20000"/>
              </a:spcBef>
            </a:pPr>
            <a:endParaRPr lang="en-US" altLang="zh-CN" sz="2800" kern="100" dirty="0">
              <a:latin typeface="SimHei" charset="-122"/>
              <a:ea typeface="SimHei" charset="-122"/>
              <a:cs typeface="SimHei" charset="-122"/>
              <a:sym typeface="Calibri"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43243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23172" cy="3108543"/>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偏见</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bias</a:t>
            </a:r>
          </a:p>
          <a:p>
            <a:pPr lvl="0" algn="just"/>
            <a:r>
              <a:rPr lang="zh-CN" altLang="en-US" sz="2800" dirty="0">
                <a:latin typeface="Microsoft YaHei" charset="-122"/>
                <a:ea typeface="Microsoft YaHei" charset="-122"/>
                <a:cs typeface="Microsoft YaHei" charset="-122"/>
              </a:rPr>
              <a:t>   </a:t>
            </a:r>
            <a:r>
              <a:rPr lang="en-US" altLang="zh-TW" sz="2800" kern="100" dirty="0">
                <a:latin typeface="Times New Roman" charset="0"/>
                <a:ea typeface="Times New Roman" charset="0"/>
                <a:cs typeface="Times New Roman" charset="0"/>
              </a:rPr>
              <a:t>It needs to put historical prejudices to one side.</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E2-2014-text4</a:t>
            </a:r>
            <a:r>
              <a:rPr lang="zh-CN" altLang="zh-TW"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zh-CN" altLang="en-US" sz="2800" i="1" dirty="0">
                <a:latin typeface="Times New Roman" charset="0"/>
                <a:ea typeface="Times New Roman" charset="0"/>
                <a:cs typeface="Times New Roman" charset="0"/>
              </a:rPr>
              <a:t>    </a:t>
            </a:r>
            <a:r>
              <a:rPr lang="en-US" altLang="zh-TW" sz="2800" i="1" dirty="0">
                <a:latin typeface="Times New Roman" charset="0"/>
                <a:ea typeface="Times New Roman" charset="0"/>
                <a:cs typeface="Times New Roman" charset="0"/>
              </a:rPr>
              <a:t>Pride and Prejudice</a:t>
            </a:r>
            <a:r>
              <a:rPr lang="zh-CN" altLang="en-US" sz="2800" i="1"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傲慢与偏见</a:t>
            </a:r>
            <a:endParaRPr lang="en-US" altLang="zh-CN" sz="2800" dirty="0">
              <a:latin typeface="SimHei" charset="-122"/>
              <a:ea typeface="SimHei" charset="-122"/>
              <a:cs typeface="SimHei" charset="-122"/>
            </a:endParaRPr>
          </a:p>
          <a:p>
            <a:pPr algn="just"/>
            <a:endParaRPr lang="en-US" altLang="zh-TW" sz="2800" dirty="0">
              <a:latin typeface="SimHei" charset="-122"/>
              <a:ea typeface="SimHei" charset="-122"/>
              <a:cs typeface="SimHei" charset="-122"/>
            </a:endParaRPr>
          </a:p>
          <a:p>
            <a:pPr algn="just"/>
            <a:r>
              <a:rPr lang="zh-CN" altLang="en-US" sz="28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prejudiced</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biased</a:t>
            </a:r>
            <a:r>
              <a:rPr lang="zh-CN" altLang="en-US" sz="2800" kern="100" dirty="0">
                <a:latin typeface="Times New Roman" charset="0"/>
                <a:ea typeface="Times New Roman" charset="0"/>
                <a:cs typeface="Times New Roman" charset="0"/>
              </a:rPr>
              <a:t> </a:t>
            </a:r>
            <a:r>
              <a:rPr lang="en-US" altLang="zh-CN" sz="2800" dirty="0">
                <a:latin typeface="SimHei" charset="-122"/>
                <a:ea typeface="SimHei" charset="-122"/>
                <a:cs typeface="SimHei" charset="-122"/>
              </a:rPr>
              <a:t>a.</a:t>
            </a:r>
            <a:r>
              <a:rPr lang="zh-CN" altLang="en-US" sz="2800" dirty="0">
                <a:latin typeface="SimHei" charset="-122"/>
                <a:ea typeface="SimHei" charset="-122"/>
                <a:cs typeface="SimHei" charset="-122"/>
              </a:rPr>
              <a:t>有偏见的</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阅读态度题必不选选项</a:t>
            </a:r>
            <a:endParaRPr lang="en-US" altLang="zh-CN" sz="2800" dirty="0">
              <a:latin typeface="SimHei" charset="-122"/>
              <a:ea typeface="SimHei" charset="-122"/>
              <a:cs typeface="SimHei" charset="-122"/>
            </a:endParaRPr>
          </a:p>
          <a:p>
            <a:pPr algn="just"/>
            <a:r>
              <a:rPr lang="zh-CN" altLang="en-US" sz="2800" dirty="0">
                <a:latin typeface="SimHei" charset="-122"/>
                <a:ea typeface="SimHei" charset="-122"/>
                <a:cs typeface="SimHei" charset="-122"/>
              </a:rPr>
              <a:t>  </a:t>
            </a:r>
            <a:endParaRPr lang="zh-TW" altLang="zh-TW" sz="2800" dirty="0">
              <a:latin typeface="SimHei" charset="-122"/>
              <a:ea typeface="SimHei" charset="-122"/>
              <a:cs typeface="SimHei" charset="-122"/>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4208245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662565" cy="388414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Greeks assumed that the structure of language had some connection with the process of thought.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2004-</a:t>
            </a:r>
            <a:r>
              <a:rPr lang="zh-CN" altLang="en-US" sz="2800" kern="100" dirty="0">
                <a:latin typeface="SimHei" charset="-122"/>
                <a:ea typeface="SimHei" charset="-122"/>
                <a:cs typeface="SimHei" charset="-122"/>
              </a:rPr>
              <a:t>翻译</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sym typeface="Calibri" charset="0"/>
            </a:endParaRPr>
          </a:p>
          <a:p>
            <a:pPr algn="just"/>
            <a:r>
              <a:rPr lang="en-US" altLang="zh-TW" sz="2800" kern="100" dirty="0">
                <a:latin typeface="Times New Roman" charset="0"/>
                <a:ea typeface="Times New Roman" charset="0"/>
                <a:cs typeface="Times New Roman" charset="0"/>
                <a:sym typeface="Calibri" charset="0"/>
              </a:rPr>
              <a:t>the Greeks</a:t>
            </a:r>
            <a:r>
              <a:rPr lang="zh-CN" altLang="en-US" sz="2800" kern="100" dirty="0">
                <a:latin typeface="Times New Roman" charset="0"/>
                <a:ea typeface="Times New Roman" charset="0"/>
                <a:cs typeface="Times New Roman" charset="0"/>
                <a:sym typeface="Calibri" charset="0"/>
              </a:rPr>
              <a:t> </a:t>
            </a:r>
            <a:r>
              <a:rPr lang="zh-CN" altLang="zh-TW" sz="2800" kern="100" dirty="0">
                <a:latin typeface="SimHei" charset="-122"/>
                <a:ea typeface="SimHei" charset="-122"/>
                <a:cs typeface="SimHei" charset="-122"/>
                <a:sym typeface="Calibri" charset="0"/>
              </a:rPr>
              <a:t>希腊人</a:t>
            </a:r>
            <a:endParaRPr lang="en-US" altLang="zh-CN" sz="2800" kern="100" dirty="0">
              <a:latin typeface="SimHei" charset="-122"/>
              <a:ea typeface="SimHei" charset="-122"/>
              <a:cs typeface="SimHei" charset="-122"/>
              <a:sym typeface="Calibri" charset="0"/>
            </a:endParaRPr>
          </a:p>
          <a:p>
            <a:pPr algn="just">
              <a:spcBef>
                <a:spcPct val="20000"/>
              </a:spcBef>
            </a:pPr>
            <a:r>
              <a:rPr lang="en-US" altLang="zh-CN" sz="2800" kern="100" dirty="0">
                <a:latin typeface="Times New Roman" charset="0"/>
                <a:ea typeface="Times New Roman" charset="0"/>
                <a:cs typeface="Times New Roman" charset="0"/>
                <a:sym typeface="Calibri" charset="0"/>
              </a:rPr>
              <a:t>assume</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endParaRPr lang="zh-TW" altLang="zh-TW" sz="2800" kern="100" dirty="0">
              <a:latin typeface="Times New Roman" charset="0"/>
              <a:ea typeface="Times New Roman" charset="0"/>
              <a:cs typeface="Times New Roman" charset="0"/>
              <a:sym typeface="Calibri" charset="0"/>
            </a:endParaRPr>
          </a:p>
          <a:p>
            <a:pPr algn="just">
              <a:spcBef>
                <a:spcPct val="20000"/>
              </a:spcBef>
            </a:pPr>
            <a:r>
              <a:rPr lang="zh-CN" altLang="en-US" sz="2800" kern="100" dirty="0">
                <a:latin typeface="SimHei" charset="-122"/>
                <a:ea typeface="SimHei" charset="-122"/>
                <a:cs typeface="SimHei" charset="-122"/>
                <a:sym typeface="Calibri" charset="0"/>
              </a:rPr>
              <a:t>考点一：人</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动词</a:t>
            </a:r>
            <a:r>
              <a:rPr lang="en-US" altLang="zh-CN" sz="2800" kern="100" dirty="0">
                <a:latin typeface="SimHei" charset="-122"/>
                <a:ea typeface="SimHei" charset="-122"/>
                <a:cs typeface="SimHei" charset="-122"/>
                <a:sym typeface="Calibri" charset="0"/>
              </a:rPr>
              <a:t>+</a:t>
            </a:r>
            <a:r>
              <a:rPr lang="en-US" altLang="zh-CN" sz="2800" kern="100" dirty="0">
                <a:latin typeface="Times New Roman" charset="0"/>
                <a:ea typeface="Times New Roman" charset="0"/>
                <a:cs typeface="Times New Roman" charset="0"/>
                <a:sym typeface="Calibri" charset="0"/>
              </a:rPr>
              <a:t>that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 认为</a:t>
            </a:r>
            <a:endParaRPr lang="en-US" altLang="zh-CN" sz="2800" kern="100" dirty="0">
              <a:latin typeface="SimHei" charset="-122"/>
              <a:ea typeface="SimHei" charset="-122"/>
              <a:cs typeface="SimHei" charset="-122"/>
              <a:sym typeface="Calibri" charset="0"/>
            </a:endParaRPr>
          </a:p>
          <a:p>
            <a:pPr algn="just">
              <a:spcBef>
                <a:spcPct val="20000"/>
              </a:spcBef>
            </a:pPr>
            <a:r>
              <a:rPr lang="zh-CN" altLang="en-US" sz="2800" kern="100" dirty="0">
                <a:latin typeface="SimHei" charset="-122"/>
                <a:ea typeface="SimHei" charset="-122"/>
                <a:cs typeface="SimHei" charset="-122"/>
                <a:sym typeface="Calibri" charset="0"/>
              </a:rPr>
              <a:t>考点二：承担</a:t>
            </a:r>
            <a:r>
              <a:rPr lang="en-US" altLang="zh-CN" sz="2800" kern="100" dirty="0">
                <a:latin typeface="SimHei" charset="-122"/>
                <a:ea typeface="SimHei" charset="-122"/>
                <a:cs typeface="SimHei" charset="-122"/>
                <a:sym typeface="Calibri" charset="0"/>
              </a:rPr>
              <a:t>+</a:t>
            </a:r>
            <a:r>
              <a:rPr lang="en-US" altLang="zh-CN" sz="2800" kern="100" dirty="0">
                <a:latin typeface="Times New Roman" charset="0"/>
                <a:ea typeface="Times New Roman" charset="0"/>
                <a:cs typeface="Times New Roman" charset="0"/>
                <a:sym typeface="Calibri" charset="0"/>
              </a:rPr>
              <a:t>responsibility</a:t>
            </a:r>
            <a:r>
              <a:rPr lang="en-US" altLang="zh-TW" sz="2800" kern="100" dirty="0">
                <a:latin typeface="Times New Roman" charset="0"/>
                <a:ea typeface="Times New Roman" charset="0"/>
                <a:cs typeface="Times New Roman" charset="0"/>
              </a:rPr>
              <a:t> </a:t>
            </a:r>
          </a:p>
          <a:p>
            <a:pPr algn="just">
              <a:spcBef>
                <a:spcPct val="20000"/>
              </a:spcBef>
            </a:pPr>
            <a:endParaRPr lang="en-US"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3487590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662565" cy="388414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Greeks assumed that the structure of language had some connection with the process of thought.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2004-</a:t>
            </a:r>
            <a:r>
              <a:rPr lang="zh-CN" altLang="en-US" sz="2800" kern="100" dirty="0">
                <a:latin typeface="SimHei" charset="-122"/>
                <a:ea typeface="SimHei" charset="-122"/>
                <a:cs typeface="SimHei" charset="-122"/>
              </a:rPr>
              <a:t>翻译</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sym typeface="Calibri" charset="0"/>
            </a:endParaRPr>
          </a:p>
          <a:p>
            <a:pPr algn="just"/>
            <a:r>
              <a:rPr lang="en-US" altLang="zh-TW" sz="2800" kern="100" dirty="0">
                <a:latin typeface="Times New Roman" charset="0"/>
                <a:ea typeface="Times New Roman" charset="0"/>
                <a:cs typeface="Times New Roman" charset="0"/>
                <a:sym typeface="Calibri" charset="0"/>
              </a:rPr>
              <a:t>the Greeks</a:t>
            </a:r>
            <a:r>
              <a:rPr lang="zh-CN" altLang="en-US" sz="2800" kern="100" dirty="0">
                <a:latin typeface="Times New Roman" charset="0"/>
                <a:ea typeface="Times New Roman" charset="0"/>
                <a:cs typeface="Times New Roman" charset="0"/>
                <a:sym typeface="Calibri" charset="0"/>
              </a:rPr>
              <a:t> </a:t>
            </a:r>
            <a:r>
              <a:rPr lang="zh-CN" altLang="zh-TW" sz="2800" kern="100" dirty="0">
                <a:latin typeface="SimHei" charset="-122"/>
                <a:ea typeface="SimHei" charset="-122"/>
                <a:cs typeface="SimHei" charset="-122"/>
                <a:sym typeface="Calibri" charset="0"/>
              </a:rPr>
              <a:t>希腊人</a:t>
            </a:r>
            <a:endParaRPr lang="en-US" altLang="zh-CN" sz="2800" kern="100" dirty="0">
              <a:latin typeface="SimHei" charset="-122"/>
              <a:ea typeface="SimHei" charset="-122"/>
              <a:cs typeface="SimHei" charset="-122"/>
              <a:sym typeface="Calibri" charset="0"/>
            </a:endParaRPr>
          </a:p>
          <a:p>
            <a:pPr algn="just">
              <a:spcBef>
                <a:spcPct val="20000"/>
              </a:spcBef>
            </a:pPr>
            <a:r>
              <a:rPr lang="en-US" altLang="zh-CN" sz="2800" kern="100" dirty="0">
                <a:latin typeface="Times New Roman" charset="0"/>
                <a:ea typeface="Times New Roman" charset="0"/>
                <a:cs typeface="Times New Roman" charset="0"/>
                <a:sym typeface="Calibri" charset="0"/>
              </a:rPr>
              <a:t>assume</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endParaRPr lang="zh-TW" altLang="zh-TW" sz="2800" kern="100" dirty="0">
              <a:latin typeface="Times New Roman" charset="0"/>
              <a:ea typeface="Times New Roman" charset="0"/>
              <a:cs typeface="Times New Roman" charset="0"/>
              <a:sym typeface="Calibri" charset="0"/>
            </a:endParaRPr>
          </a:p>
          <a:p>
            <a:pPr algn="just">
              <a:spcBef>
                <a:spcPct val="20000"/>
              </a:spcBef>
            </a:pPr>
            <a:r>
              <a:rPr lang="zh-CN" altLang="en-US" sz="2800" kern="100" dirty="0">
                <a:latin typeface="SimHei" charset="-122"/>
                <a:ea typeface="SimHei" charset="-122"/>
                <a:cs typeface="SimHei" charset="-122"/>
                <a:sym typeface="Calibri" charset="0"/>
              </a:rPr>
              <a:t>考点一：人</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动词</a:t>
            </a:r>
            <a:r>
              <a:rPr lang="en-US" altLang="zh-CN" sz="2800" kern="100" dirty="0">
                <a:latin typeface="SimHei" charset="-122"/>
                <a:ea typeface="SimHei" charset="-122"/>
                <a:cs typeface="SimHei" charset="-122"/>
                <a:sym typeface="Calibri" charset="0"/>
              </a:rPr>
              <a:t>+</a:t>
            </a:r>
            <a:r>
              <a:rPr lang="en-US" altLang="zh-CN" sz="2800" kern="100" dirty="0">
                <a:latin typeface="Times New Roman" charset="0"/>
                <a:ea typeface="Times New Roman" charset="0"/>
                <a:cs typeface="Times New Roman" charset="0"/>
                <a:sym typeface="Calibri" charset="0"/>
              </a:rPr>
              <a:t>that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 认为</a:t>
            </a:r>
            <a:endParaRPr lang="en-US" altLang="zh-CN" sz="2800" kern="100" dirty="0">
              <a:latin typeface="SimHei" charset="-122"/>
              <a:ea typeface="SimHei" charset="-122"/>
              <a:cs typeface="SimHei" charset="-122"/>
              <a:sym typeface="Calibri" charset="0"/>
            </a:endParaRPr>
          </a:p>
          <a:p>
            <a:pPr algn="just">
              <a:spcBef>
                <a:spcPct val="20000"/>
              </a:spcBef>
            </a:pPr>
            <a:r>
              <a:rPr lang="zh-CN" altLang="en-US" sz="2800" kern="100" dirty="0">
                <a:latin typeface="SimHei" charset="-122"/>
                <a:ea typeface="SimHei" charset="-122"/>
                <a:cs typeface="SimHei" charset="-122"/>
                <a:sym typeface="Calibri" charset="0"/>
              </a:rPr>
              <a:t>考点二：承担</a:t>
            </a:r>
            <a:r>
              <a:rPr lang="en-US" altLang="zh-CN" sz="2800" kern="100" dirty="0">
                <a:latin typeface="SimHei" charset="-122"/>
                <a:ea typeface="SimHei" charset="-122"/>
                <a:cs typeface="SimHei" charset="-122"/>
                <a:sym typeface="Calibri" charset="0"/>
              </a:rPr>
              <a:t>+</a:t>
            </a:r>
            <a:r>
              <a:rPr lang="en-US" altLang="zh-CN" sz="2800" kern="100" dirty="0">
                <a:latin typeface="Times New Roman" charset="0"/>
                <a:ea typeface="Times New Roman" charset="0"/>
                <a:cs typeface="Times New Roman" charset="0"/>
                <a:sym typeface="Calibri" charset="0"/>
              </a:rPr>
              <a:t>responsibility</a:t>
            </a:r>
            <a:r>
              <a:rPr lang="en-US" altLang="zh-TW" sz="2800" kern="100" dirty="0">
                <a:latin typeface="Times New Roman" charset="0"/>
                <a:ea typeface="Times New Roman" charset="0"/>
                <a:cs typeface="Times New Roman" charset="0"/>
              </a:rPr>
              <a:t> </a:t>
            </a:r>
          </a:p>
          <a:p>
            <a:pPr algn="just">
              <a:spcBef>
                <a:spcPct val="20000"/>
              </a:spcBef>
            </a:pPr>
            <a:r>
              <a:rPr lang="en-US" altLang="zh-TW" sz="2800" kern="100" dirty="0">
                <a:latin typeface="Times New Roman" charset="0"/>
                <a:ea typeface="Times New Roman" charset="0"/>
                <a:cs typeface="Times New Roman" charset="0"/>
              </a:rPr>
              <a:t>some</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7382640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662565" cy="4745915"/>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Greeks assumed that the structure of language had some connection with the process of thought.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2004-</a:t>
            </a:r>
            <a:r>
              <a:rPr lang="zh-CN" altLang="en-US" sz="2800" kern="100" dirty="0">
                <a:latin typeface="SimHei" charset="-122"/>
                <a:ea typeface="SimHei" charset="-122"/>
                <a:cs typeface="SimHei" charset="-122"/>
              </a:rPr>
              <a:t>翻译</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sym typeface="Calibri" charset="0"/>
            </a:endParaRPr>
          </a:p>
          <a:p>
            <a:pPr algn="just"/>
            <a:r>
              <a:rPr lang="en-US" altLang="zh-TW" sz="2800" kern="100" dirty="0">
                <a:latin typeface="Times New Roman" charset="0"/>
                <a:ea typeface="Times New Roman" charset="0"/>
                <a:cs typeface="Times New Roman" charset="0"/>
                <a:sym typeface="Calibri" charset="0"/>
              </a:rPr>
              <a:t>the Greeks</a:t>
            </a:r>
            <a:r>
              <a:rPr lang="zh-CN" altLang="en-US" sz="2800" kern="100" dirty="0">
                <a:latin typeface="Times New Roman" charset="0"/>
                <a:ea typeface="Times New Roman" charset="0"/>
                <a:cs typeface="Times New Roman" charset="0"/>
                <a:sym typeface="Calibri" charset="0"/>
              </a:rPr>
              <a:t> </a:t>
            </a:r>
            <a:r>
              <a:rPr lang="zh-CN" altLang="zh-TW" sz="2800" kern="100" dirty="0">
                <a:latin typeface="SimHei" charset="-122"/>
                <a:ea typeface="SimHei" charset="-122"/>
                <a:cs typeface="SimHei" charset="-122"/>
                <a:sym typeface="Calibri" charset="0"/>
              </a:rPr>
              <a:t>希腊人</a:t>
            </a:r>
            <a:endParaRPr lang="en-US" altLang="zh-CN" sz="2800" kern="100" dirty="0">
              <a:latin typeface="SimHei" charset="-122"/>
              <a:ea typeface="SimHei" charset="-122"/>
              <a:cs typeface="SimHei" charset="-122"/>
              <a:sym typeface="Calibri" charset="0"/>
            </a:endParaRPr>
          </a:p>
          <a:p>
            <a:pPr algn="just">
              <a:spcBef>
                <a:spcPct val="20000"/>
              </a:spcBef>
            </a:pPr>
            <a:r>
              <a:rPr lang="en-US" altLang="zh-CN" sz="2800" kern="100" dirty="0">
                <a:latin typeface="Times New Roman" charset="0"/>
                <a:ea typeface="Times New Roman" charset="0"/>
                <a:cs typeface="Times New Roman" charset="0"/>
                <a:sym typeface="Calibri" charset="0"/>
              </a:rPr>
              <a:t>assume</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endParaRPr lang="zh-TW" altLang="zh-TW" sz="2800" kern="100" dirty="0">
              <a:latin typeface="Times New Roman" charset="0"/>
              <a:ea typeface="Times New Roman" charset="0"/>
              <a:cs typeface="Times New Roman" charset="0"/>
              <a:sym typeface="Calibri" charset="0"/>
            </a:endParaRPr>
          </a:p>
          <a:p>
            <a:pPr algn="just">
              <a:spcBef>
                <a:spcPct val="20000"/>
              </a:spcBef>
            </a:pPr>
            <a:r>
              <a:rPr lang="zh-CN" altLang="en-US" sz="2800" kern="100" dirty="0">
                <a:latin typeface="SimHei" charset="-122"/>
                <a:ea typeface="SimHei" charset="-122"/>
                <a:cs typeface="SimHei" charset="-122"/>
                <a:sym typeface="Calibri" charset="0"/>
              </a:rPr>
              <a:t>考点一：人</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动词</a:t>
            </a:r>
            <a:r>
              <a:rPr lang="en-US" altLang="zh-CN" sz="2800" kern="100" dirty="0">
                <a:latin typeface="SimHei" charset="-122"/>
                <a:ea typeface="SimHei" charset="-122"/>
                <a:cs typeface="SimHei" charset="-122"/>
                <a:sym typeface="Calibri" charset="0"/>
              </a:rPr>
              <a:t>+</a:t>
            </a:r>
            <a:r>
              <a:rPr lang="en-US" altLang="zh-CN" sz="2800" kern="100" dirty="0">
                <a:latin typeface="Times New Roman" charset="0"/>
                <a:ea typeface="Times New Roman" charset="0"/>
                <a:cs typeface="Times New Roman" charset="0"/>
                <a:sym typeface="Calibri" charset="0"/>
              </a:rPr>
              <a:t>that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 认为</a:t>
            </a:r>
            <a:endParaRPr lang="en-US" altLang="zh-CN" sz="2800" kern="100" dirty="0">
              <a:latin typeface="SimHei" charset="-122"/>
              <a:ea typeface="SimHei" charset="-122"/>
              <a:cs typeface="SimHei" charset="-122"/>
              <a:sym typeface="Calibri" charset="0"/>
            </a:endParaRPr>
          </a:p>
          <a:p>
            <a:pPr algn="just">
              <a:spcBef>
                <a:spcPct val="20000"/>
              </a:spcBef>
            </a:pPr>
            <a:r>
              <a:rPr lang="zh-CN" altLang="en-US" sz="2800" kern="100" dirty="0">
                <a:latin typeface="SimHei" charset="-122"/>
                <a:ea typeface="SimHei" charset="-122"/>
                <a:cs typeface="SimHei" charset="-122"/>
                <a:sym typeface="Calibri" charset="0"/>
              </a:rPr>
              <a:t>考点二：承担</a:t>
            </a:r>
            <a:r>
              <a:rPr lang="en-US" altLang="zh-CN" sz="2800" kern="100" dirty="0">
                <a:latin typeface="SimHei" charset="-122"/>
                <a:ea typeface="SimHei" charset="-122"/>
                <a:cs typeface="SimHei" charset="-122"/>
                <a:sym typeface="Calibri" charset="0"/>
              </a:rPr>
              <a:t>+</a:t>
            </a:r>
            <a:r>
              <a:rPr lang="en-US" altLang="zh-CN" sz="2800" kern="100" dirty="0">
                <a:latin typeface="Times New Roman" charset="0"/>
                <a:ea typeface="Times New Roman" charset="0"/>
                <a:cs typeface="Times New Roman" charset="0"/>
                <a:sym typeface="Calibri" charset="0"/>
              </a:rPr>
              <a:t>responsibility</a:t>
            </a:r>
            <a:r>
              <a:rPr lang="en-US" altLang="zh-TW" sz="2800" kern="100" dirty="0">
                <a:latin typeface="Times New Roman" charset="0"/>
                <a:ea typeface="Times New Roman" charset="0"/>
                <a:cs typeface="Times New Roman" charset="0"/>
              </a:rPr>
              <a:t> </a:t>
            </a:r>
          </a:p>
          <a:p>
            <a:pPr algn="just">
              <a:spcBef>
                <a:spcPct val="20000"/>
              </a:spcBef>
            </a:pPr>
            <a:r>
              <a:rPr lang="en-US" altLang="zh-TW" sz="2800" kern="100" dirty="0">
                <a:latin typeface="Times New Roman" charset="0"/>
                <a:ea typeface="Times New Roman" charset="0"/>
                <a:cs typeface="Times New Roman" charset="0"/>
              </a:rPr>
              <a:t>some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det.</a:t>
            </a:r>
            <a:r>
              <a:rPr lang="zh-CN" altLang="en-US" sz="2800" kern="100" dirty="0">
                <a:latin typeface="SimHei" charset="-122"/>
                <a:ea typeface="SimHei" charset="-122"/>
                <a:cs typeface="SimHei" charset="-122"/>
              </a:rPr>
              <a:t>某种</a:t>
            </a:r>
            <a:r>
              <a:rPr lang="en-US" altLang="zh-TW"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sym typeface="Calibri" charset="0"/>
            </a:endParaRPr>
          </a:p>
          <a:p>
            <a:pPr algn="just"/>
            <a:endParaRPr lang="en-US" altLang="zh-CN" sz="2800" kern="100" dirty="0">
              <a:latin typeface="Times New Roman" charset="0"/>
              <a:ea typeface="Times New Roman" charset="0"/>
              <a:cs typeface="Times New Roman" charset="0"/>
              <a:sym typeface="Calibri"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120463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662565" cy="4745915"/>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Greeks assumed that the structure of language had some connection with the process of thought.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2004-</a:t>
            </a:r>
            <a:r>
              <a:rPr lang="zh-CN" altLang="en-US" sz="2800" kern="100" dirty="0">
                <a:latin typeface="SimHei" charset="-122"/>
                <a:ea typeface="SimHei" charset="-122"/>
                <a:cs typeface="SimHei" charset="-122"/>
              </a:rPr>
              <a:t>翻译</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sym typeface="Calibri" charset="0"/>
            </a:endParaRPr>
          </a:p>
          <a:p>
            <a:pPr algn="just"/>
            <a:r>
              <a:rPr lang="en-US" altLang="zh-TW" sz="2800" kern="100" dirty="0">
                <a:latin typeface="Times New Roman" charset="0"/>
                <a:ea typeface="Times New Roman" charset="0"/>
                <a:cs typeface="Times New Roman" charset="0"/>
                <a:sym typeface="Calibri" charset="0"/>
              </a:rPr>
              <a:t>the Greeks</a:t>
            </a:r>
            <a:r>
              <a:rPr lang="zh-CN" altLang="en-US" sz="2800" kern="100" dirty="0">
                <a:latin typeface="Times New Roman" charset="0"/>
                <a:ea typeface="Times New Roman" charset="0"/>
                <a:cs typeface="Times New Roman" charset="0"/>
                <a:sym typeface="Calibri" charset="0"/>
              </a:rPr>
              <a:t> </a:t>
            </a:r>
            <a:r>
              <a:rPr lang="zh-CN" altLang="zh-TW" sz="2800" kern="100" dirty="0">
                <a:latin typeface="SimHei" charset="-122"/>
                <a:ea typeface="SimHei" charset="-122"/>
                <a:cs typeface="SimHei" charset="-122"/>
                <a:sym typeface="Calibri" charset="0"/>
              </a:rPr>
              <a:t>希腊人</a:t>
            </a:r>
            <a:endParaRPr lang="en-US" altLang="zh-CN" sz="2800" kern="100" dirty="0">
              <a:latin typeface="SimHei" charset="-122"/>
              <a:ea typeface="SimHei" charset="-122"/>
              <a:cs typeface="SimHei" charset="-122"/>
              <a:sym typeface="Calibri" charset="0"/>
            </a:endParaRPr>
          </a:p>
          <a:p>
            <a:pPr algn="just">
              <a:spcBef>
                <a:spcPct val="20000"/>
              </a:spcBef>
            </a:pPr>
            <a:r>
              <a:rPr lang="en-US" altLang="zh-CN" sz="2800" kern="100" dirty="0">
                <a:latin typeface="Times New Roman" charset="0"/>
                <a:ea typeface="Times New Roman" charset="0"/>
                <a:cs typeface="Times New Roman" charset="0"/>
                <a:sym typeface="Calibri" charset="0"/>
              </a:rPr>
              <a:t>assume</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endParaRPr lang="zh-TW" altLang="zh-TW" sz="2800" kern="100" dirty="0">
              <a:latin typeface="Times New Roman" charset="0"/>
              <a:ea typeface="Times New Roman" charset="0"/>
              <a:cs typeface="Times New Roman" charset="0"/>
              <a:sym typeface="Calibri" charset="0"/>
            </a:endParaRPr>
          </a:p>
          <a:p>
            <a:pPr algn="just">
              <a:spcBef>
                <a:spcPct val="20000"/>
              </a:spcBef>
            </a:pPr>
            <a:r>
              <a:rPr lang="zh-CN" altLang="en-US" sz="2800" kern="100" dirty="0">
                <a:latin typeface="SimHei" charset="-122"/>
                <a:ea typeface="SimHei" charset="-122"/>
                <a:cs typeface="SimHei" charset="-122"/>
                <a:sym typeface="Calibri" charset="0"/>
              </a:rPr>
              <a:t>考点一：人</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动词</a:t>
            </a:r>
            <a:r>
              <a:rPr lang="en-US" altLang="zh-CN" sz="2800" kern="100" dirty="0">
                <a:latin typeface="SimHei" charset="-122"/>
                <a:ea typeface="SimHei" charset="-122"/>
                <a:cs typeface="SimHei" charset="-122"/>
                <a:sym typeface="Calibri" charset="0"/>
              </a:rPr>
              <a:t>+</a:t>
            </a:r>
            <a:r>
              <a:rPr lang="en-US" altLang="zh-CN" sz="2800" kern="100" dirty="0">
                <a:latin typeface="Times New Roman" charset="0"/>
                <a:ea typeface="Times New Roman" charset="0"/>
                <a:cs typeface="Times New Roman" charset="0"/>
                <a:sym typeface="Calibri" charset="0"/>
              </a:rPr>
              <a:t>that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 认为</a:t>
            </a:r>
            <a:endParaRPr lang="en-US" altLang="zh-CN" sz="2800" kern="100" dirty="0">
              <a:latin typeface="SimHei" charset="-122"/>
              <a:ea typeface="SimHei" charset="-122"/>
              <a:cs typeface="SimHei" charset="-122"/>
              <a:sym typeface="Calibri" charset="0"/>
            </a:endParaRPr>
          </a:p>
          <a:p>
            <a:pPr algn="just">
              <a:spcBef>
                <a:spcPct val="20000"/>
              </a:spcBef>
            </a:pPr>
            <a:r>
              <a:rPr lang="zh-CN" altLang="en-US" sz="2800" kern="100" dirty="0">
                <a:latin typeface="SimHei" charset="-122"/>
                <a:ea typeface="SimHei" charset="-122"/>
                <a:cs typeface="SimHei" charset="-122"/>
                <a:sym typeface="Calibri" charset="0"/>
              </a:rPr>
              <a:t>考点二：承担</a:t>
            </a:r>
            <a:r>
              <a:rPr lang="en-US" altLang="zh-CN" sz="2800" kern="100" dirty="0">
                <a:latin typeface="SimHei" charset="-122"/>
                <a:ea typeface="SimHei" charset="-122"/>
                <a:cs typeface="SimHei" charset="-122"/>
                <a:sym typeface="Calibri" charset="0"/>
              </a:rPr>
              <a:t>+</a:t>
            </a:r>
            <a:r>
              <a:rPr lang="en-US" altLang="zh-CN" sz="2800" kern="100" dirty="0">
                <a:latin typeface="Times New Roman" charset="0"/>
                <a:ea typeface="Times New Roman" charset="0"/>
                <a:cs typeface="Times New Roman" charset="0"/>
                <a:sym typeface="Calibri" charset="0"/>
              </a:rPr>
              <a:t>responsibility</a:t>
            </a:r>
            <a:r>
              <a:rPr lang="en-US" altLang="zh-TW" sz="2800" kern="100" dirty="0">
                <a:latin typeface="Times New Roman" charset="0"/>
                <a:ea typeface="Times New Roman" charset="0"/>
                <a:cs typeface="Times New Roman" charset="0"/>
              </a:rPr>
              <a:t> </a:t>
            </a:r>
          </a:p>
          <a:p>
            <a:pPr algn="just">
              <a:spcBef>
                <a:spcPct val="20000"/>
              </a:spcBef>
            </a:pPr>
            <a:r>
              <a:rPr lang="en-US" altLang="zh-TW" sz="2800" kern="100" dirty="0">
                <a:latin typeface="Times New Roman" charset="0"/>
                <a:ea typeface="Times New Roman" charset="0"/>
                <a:cs typeface="Times New Roman" charset="0"/>
              </a:rPr>
              <a:t>some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det.</a:t>
            </a:r>
            <a:r>
              <a:rPr lang="zh-CN" altLang="en-US" sz="2800" kern="100" dirty="0">
                <a:latin typeface="SimHei" charset="-122"/>
                <a:ea typeface="SimHei" charset="-122"/>
                <a:cs typeface="SimHei" charset="-122"/>
              </a:rPr>
              <a:t>某种</a:t>
            </a:r>
            <a:r>
              <a:rPr lang="en-US" altLang="zh-TW"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sym typeface="Calibri" charset="0"/>
            </a:endParaRPr>
          </a:p>
          <a:p>
            <a:pPr algn="just"/>
            <a:r>
              <a:rPr lang="en-US" altLang="zh-CN" sz="2800" kern="100" dirty="0">
                <a:latin typeface="Times New Roman" charset="0"/>
                <a:ea typeface="Times New Roman" charset="0"/>
                <a:cs typeface="Times New Roman" charset="0"/>
                <a:sym typeface="Calibri" charset="0"/>
              </a:rPr>
              <a:t>thought</a:t>
            </a:r>
            <a:r>
              <a:rPr lang="zh-CN" altLang="en-US" sz="2800" kern="100" dirty="0">
                <a:latin typeface="Times New Roman" charset="0"/>
                <a:ea typeface="Times New Roman" charset="0"/>
                <a:cs typeface="Times New Roman" charset="0"/>
                <a:sym typeface="Calibri" charset="0"/>
              </a:rPr>
              <a:t> </a:t>
            </a:r>
            <a:endParaRPr lang="en-US" altLang="zh-CN" sz="2800" kern="100" dirty="0">
              <a:latin typeface="SimHei" charset="-122"/>
              <a:ea typeface="SimHei" charset="-122"/>
              <a:cs typeface="SimHei" charset="-122"/>
              <a:sym typeface="Calibri"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059880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662565" cy="4745915"/>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Greeks assumed that the structure of language had some connection with the process of thought.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2004-</a:t>
            </a:r>
            <a:r>
              <a:rPr lang="zh-CN" altLang="en-US" sz="2800" kern="100" dirty="0">
                <a:latin typeface="SimHei" charset="-122"/>
                <a:ea typeface="SimHei" charset="-122"/>
                <a:cs typeface="SimHei" charset="-122"/>
              </a:rPr>
              <a:t>翻译</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sym typeface="Calibri" charset="0"/>
            </a:endParaRPr>
          </a:p>
          <a:p>
            <a:pPr algn="just"/>
            <a:r>
              <a:rPr lang="en-US" altLang="zh-TW" sz="2800" kern="100" dirty="0">
                <a:latin typeface="Times New Roman" charset="0"/>
                <a:ea typeface="Times New Roman" charset="0"/>
                <a:cs typeface="Times New Roman" charset="0"/>
                <a:sym typeface="Calibri" charset="0"/>
              </a:rPr>
              <a:t>the Greeks</a:t>
            </a:r>
            <a:r>
              <a:rPr lang="zh-CN" altLang="en-US" sz="2800" kern="100" dirty="0">
                <a:latin typeface="Times New Roman" charset="0"/>
                <a:ea typeface="Times New Roman" charset="0"/>
                <a:cs typeface="Times New Roman" charset="0"/>
                <a:sym typeface="Calibri" charset="0"/>
              </a:rPr>
              <a:t> </a:t>
            </a:r>
            <a:r>
              <a:rPr lang="zh-CN" altLang="zh-TW" sz="2800" kern="100" dirty="0">
                <a:latin typeface="SimHei" charset="-122"/>
                <a:ea typeface="SimHei" charset="-122"/>
                <a:cs typeface="SimHei" charset="-122"/>
                <a:sym typeface="Calibri" charset="0"/>
              </a:rPr>
              <a:t>希腊人</a:t>
            </a:r>
            <a:endParaRPr lang="en-US" altLang="zh-CN" sz="2800" kern="100" dirty="0">
              <a:latin typeface="SimHei" charset="-122"/>
              <a:ea typeface="SimHei" charset="-122"/>
              <a:cs typeface="SimHei" charset="-122"/>
              <a:sym typeface="Calibri" charset="0"/>
            </a:endParaRPr>
          </a:p>
          <a:p>
            <a:pPr algn="just">
              <a:spcBef>
                <a:spcPct val="20000"/>
              </a:spcBef>
            </a:pPr>
            <a:r>
              <a:rPr lang="en-US" altLang="zh-CN" sz="2800" kern="100" dirty="0">
                <a:latin typeface="Times New Roman" charset="0"/>
                <a:ea typeface="Times New Roman" charset="0"/>
                <a:cs typeface="Times New Roman" charset="0"/>
                <a:sym typeface="Calibri" charset="0"/>
              </a:rPr>
              <a:t>assume</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endParaRPr lang="zh-TW" altLang="zh-TW" sz="2800" kern="100" dirty="0">
              <a:latin typeface="Times New Roman" charset="0"/>
              <a:ea typeface="Times New Roman" charset="0"/>
              <a:cs typeface="Times New Roman" charset="0"/>
              <a:sym typeface="Calibri" charset="0"/>
            </a:endParaRPr>
          </a:p>
          <a:p>
            <a:pPr algn="just">
              <a:spcBef>
                <a:spcPct val="20000"/>
              </a:spcBef>
            </a:pPr>
            <a:r>
              <a:rPr lang="zh-CN" altLang="en-US" sz="2800" kern="100" dirty="0">
                <a:latin typeface="SimHei" charset="-122"/>
                <a:ea typeface="SimHei" charset="-122"/>
                <a:cs typeface="SimHei" charset="-122"/>
                <a:sym typeface="Calibri" charset="0"/>
              </a:rPr>
              <a:t>考点一：人</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动词</a:t>
            </a:r>
            <a:r>
              <a:rPr lang="en-US" altLang="zh-CN" sz="2800" kern="100" dirty="0">
                <a:latin typeface="SimHei" charset="-122"/>
                <a:ea typeface="SimHei" charset="-122"/>
                <a:cs typeface="SimHei" charset="-122"/>
                <a:sym typeface="Calibri" charset="0"/>
              </a:rPr>
              <a:t>+</a:t>
            </a:r>
            <a:r>
              <a:rPr lang="en-US" altLang="zh-CN" sz="2800" kern="100" dirty="0">
                <a:latin typeface="Times New Roman" charset="0"/>
                <a:ea typeface="Times New Roman" charset="0"/>
                <a:cs typeface="Times New Roman" charset="0"/>
                <a:sym typeface="Calibri" charset="0"/>
              </a:rPr>
              <a:t>that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 认为</a:t>
            </a:r>
            <a:endParaRPr lang="en-US" altLang="zh-CN" sz="2800" kern="100" dirty="0">
              <a:latin typeface="SimHei" charset="-122"/>
              <a:ea typeface="SimHei" charset="-122"/>
              <a:cs typeface="SimHei" charset="-122"/>
              <a:sym typeface="Calibri" charset="0"/>
            </a:endParaRPr>
          </a:p>
          <a:p>
            <a:pPr algn="just">
              <a:spcBef>
                <a:spcPct val="20000"/>
              </a:spcBef>
            </a:pPr>
            <a:r>
              <a:rPr lang="zh-CN" altLang="en-US" sz="2800" kern="100" dirty="0">
                <a:latin typeface="SimHei" charset="-122"/>
                <a:ea typeface="SimHei" charset="-122"/>
                <a:cs typeface="SimHei" charset="-122"/>
                <a:sym typeface="Calibri" charset="0"/>
              </a:rPr>
              <a:t>考点二：承担</a:t>
            </a:r>
            <a:r>
              <a:rPr lang="en-US" altLang="zh-CN" sz="2800" kern="100" dirty="0">
                <a:latin typeface="SimHei" charset="-122"/>
                <a:ea typeface="SimHei" charset="-122"/>
                <a:cs typeface="SimHei" charset="-122"/>
                <a:sym typeface="Calibri" charset="0"/>
              </a:rPr>
              <a:t>+</a:t>
            </a:r>
            <a:r>
              <a:rPr lang="en-US" altLang="zh-CN" sz="2800" kern="100" dirty="0">
                <a:latin typeface="Times New Roman" charset="0"/>
                <a:ea typeface="Times New Roman" charset="0"/>
                <a:cs typeface="Times New Roman" charset="0"/>
                <a:sym typeface="Calibri" charset="0"/>
              </a:rPr>
              <a:t>responsibility</a:t>
            </a:r>
            <a:r>
              <a:rPr lang="en-US" altLang="zh-TW" sz="2800" kern="100" dirty="0">
                <a:latin typeface="Times New Roman" charset="0"/>
                <a:ea typeface="Times New Roman" charset="0"/>
                <a:cs typeface="Times New Roman" charset="0"/>
              </a:rPr>
              <a:t> </a:t>
            </a:r>
          </a:p>
          <a:p>
            <a:pPr algn="just">
              <a:spcBef>
                <a:spcPct val="20000"/>
              </a:spcBef>
            </a:pPr>
            <a:r>
              <a:rPr lang="en-US" altLang="zh-TW" sz="2800" kern="100" dirty="0">
                <a:latin typeface="Times New Roman" charset="0"/>
                <a:ea typeface="Times New Roman" charset="0"/>
                <a:cs typeface="Times New Roman" charset="0"/>
              </a:rPr>
              <a:t>some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det.</a:t>
            </a:r>
            <a:r>
              <a:rPr lang="zh-CN" altLang="en-US" sz="2800" kern="100" dirty="0">
                <a:latin typeface="SimHei" charset="-122"/>
                <a:ea typeface="SimHei" charset="-122"/>
                <a:cs typeface="SimHei" charset="-122"/>
              </a:rPr>
              <a:t>某种</a:t>
            </a:r>
            <a:r>
              <a:rPr lang="en-US" altLang="zh-TW"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sym typeface="Calibri" charset="0"/>
            </a:endParaRPr>
          </a:p>
          <a:p>
            <a:pPr algn="just"/>
            <a:r>
              <a:rPr lang="en-US" altLang="zh-CN" sz="2800" kern="100" dirty="0">
                <a:latin typeface="Times New Roman" charset="0"/>
                <a:ea typeface="Times New Roman" charset="0"/>
                <a:cs typeface="Times New Roman" charset="0"/>
                <a:sym typeface="Calibri" charset="0"/>
              </a:rPr>
              <a:t>thought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n.</a:t>
            </a:r>
            <a:r>
              <a:rPr lang="zh-CN" altLang="en-US" sz="2800" kern="100" dirty="0">
                <a:latin typeface="SimHei" charset="-122"/>
                <a:ea typeface="SimHei" charset="-122"/>
                <a:cs typeface="SimHei" charset="-122"/>
                <a:sym typeface="Calibri" charset="0"/>
              </a:rPr>
              <a:t>思维（不可数）；想法（可数）</a:t>
            </a:r>
            <a:endParaRPr lang="en-US" altLang="zh-CN" sz="2800" kern="100" dirty="0">
              <a:latin typeface="SimHei" charset="-122"/>
              <a:ea typeface="SimHei" charset="-122"/>
              <a:cs typeface="SimHei" charset="-122"/>
              <a:sym typeface="Calibri"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7882370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8772880" cy="181588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procedure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  </a:t>
            </a:r>
          </a:p>
          <a:p>
            <a:pPr algn="just"/>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Americans are willing to tolerate time-consuming security procedures in return for increased safety. </a:t>
            </a:r>
            <a:r>
              <a:rPr lang="zh-TW" altLang="zh-TW"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E1-2017-text1</a:t>
            </a:r>
            <a:r>
              <a:rPr lang="zh-TW" altLang="zh-TW" sz="2800" kern="100" dirty="0">
                <a:latin typeface="Times New Roman" charset="0"/>
                <a:ea typeface="Times New Roman" charset="0"/>
                <a:cs typeface="Times New Roman" charset="0"/>
                <a:sym typeface="Calibri" charset="0"/>
              </a:rPr>
              <a:t>）</a:t>
            </a:r>
            <a:endParaRPr lang="en-US" altLang="zh-TW" sz="2800" kern="100" dirty="0">
              <a:latin typeface="Times New Roman" charset="0"/>
              <a:ea typeface="Times New Roman" charset="0"/>
              <a:cs typeface="Times New Roman" charset="0"/>
              <a:sym typeface="Calibri" charset="0"/>
            </a:endParaRPr>
          </a:p>
          <a:p>
            <a:pPr algn="just"/>
            <a:endParaRPr lang="en-US"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24056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8772880" cy="3280898"/>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procedure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  </a:t>
            </a:r>
          </a:p>
          <a:p>
            <a:pPr algn="just"/>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Americans are willing to tolerate time-consuming security procedures in return for increased safety. </a:t>
            </a:r>
            <a:r>
              <a:rPr lang="zh-TW" altLang="zh-TW"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E1-2017-text1</a:t>
            </a:r>
            <a:r>
              <a:rPr lang="zh-TW" altLang="zh-TW" sz="2800" kern="100" dirty="0">
                <a:latin typeface="Times New Roman" charset="0"/>
                <a:ea typeface="Times New Roman" charset="0"/>
                <a:cs typeface="Times New Roman" charset="0"/>
                <a:sym typeface="Calibri" charset="0"/>
              </a:rPr>
              <a:t>）</a:t>
            </a:r>
            <a:endParaRPr lang="en-US" altLang="zh-TW" sz="2800" kern="100" dirty="0">
              <a:latin typeface="Times New Roman" charset="0"/>
              <a:ea typeface="Times New Roman" charset="0"/>
              <a:cs typeface="Times New Roman" charset="0"/>
              <a:sym typeface="Calibri" charset="0"/>
            </a:endParaRPr>
          </a:p>
          <a:p>
            <a:pPr algn="just">
              <a:spcBef>
                <a:spcPct val="20000"/>
              </a:spcBef>
            </a:pPr>
            <a:r>
              <a:rPr lang="en-US" altLang="zh-TW" sz="2800" kern="100" dirty="0">
                <a:latin typeface="Times New Roman" charset="0"/>
                <a:ea typeface="Times New Roman" charset="0"/>
                <a:cs typeface="Times New Roman" charset="0"/>
                <a:sym typeface="Calibri" charset="0"/>
              </a:rPr>
              <a:t>tolerate v.</a:t>
            </a:r>
            <a:r>
              <a:rPr lang="zh-TW" altLang="en-US" sz="2800" kern="100" dirty="0">
                <a:latin typeface="SimHei" charset="-122"/>
                <a:ea typeface="SimHei" charset="-122"/>
                <a:cs typeface="SimHei" charset="-122"/>
                <a:sym typeface="Calibri" charset="0"/>
              </a:rPr>
              <a:t>容忍、忍受</a:t>
            </a:r>
            <a:endParaRPr lang="en-US" altLang="zh-TW" sz="2800" kern="100" dirty="0">
              <a:latin typeface="SimHei" charset="-122"/>
              <a:ea typeface="SimHei" charset="-122"/>
              <a:cs typeface="SimHei" charset="-122"/>
              <a:sym typeface="Calibri" charset="0"/>
            </a:endParaRPr>
          </a:p>
          <a:p>
            <a:pPr algn="just">
              <a:spcBef>
                <a:spcPct val="20000"/>
              </a:spcBef>
            </a:pPr>
            <a:endParaRPr lang="en-US" altLang="zh-TW" sz="2800" kern="100" dirty="0">
              <a:latin typeface="Times New Roman" charset="0"/>
              <a:ea typeface="Times New Roman" charset="0"/>
              <a:cs typeface="Times New Roman" charset="0"/>
              <a:sym typeface="Calibri" charset="0"/>
            </a:endParaRPr>
          </a:p>
          <a:p>
            <a:pPr algn="just"/>
            <a:endParaRPr lang="en-US" altLang="zh-TW" sz="2800" kern="100" dirty="0">
              <a:latin typeface="Times New Roman" charset="0"/>
              <a:ea typeface="Times New Roman" charset="0"/>
              <a:cs typeface="Times New Roman" charset="0"/>
              <a:sym typeface="Calibri" charset="0"/>
            </a:endParaRPr>
          </a:p>
          <a:p>
            <a:pPr algn="just"/>
            <a:endParaRPr lang="en-US"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709126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8772880" cy="388414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procedure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  </a:t>
            </a:r>
          </a:p>
          <a:p>
            <a:pPr algn="just"/>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Americans are willing to tolerate time-consuming security procedures in return for increased safety. </a:t>
            </a:r>
            <a:r>
              <a:rPr lang="zh-TW" altLang="zh-TW"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E1-2017-text1</a:t>
            </a:r>
            <a:r>
              <a:rPr lang="zh-TW" altLang="zh-TW" sz="2800" kern="100" dirty="0">
                <a:latin typeface="Times New Roman" charset="0"/>
                <a:ea typeface="Times New Roman" charset="0"/>
                <a:cs typeface="Times New Roman" charset="0"/>
                <a:sym typeface="Calibri" charset="0"/>
              </a:rPr>
              <a:t>）</a:t>
            </a:r>
            <a:endParaRPr lang="en-US" altLang="zh-TW" sz="2800" kern="100" dirty="0">
              <a:latin typeface="Times New Roman" charset="0"/>
              <a:ea typeface="Times New Roman" charset="0"/>
              <a:cs typeface="Times New Roman" charset="0"/>
              <a:sym typeface="Calibri" charset="0"/>
            </a:endParaRPr>
          </a:p>
          <a:p>
            <a:pPr algn="just">
              <a:spcBef>
                <a:spcPct val="20000"/>
              </a:spcBef>
            </a:pPr>
            <a:r>
              <a:rPr lang="en-US" altLang="zh-TW" sz="2800" kern="100" dirty="0">
                <a:latin typeface="Times New Roman" charset="0"/>
                <a:ea typeface="Times New Roman" charset="0"/>
                <a:cs typeface="Times New Roman" charset="0"/>
                <a:sym typeface="Calibri" charset="0"/>
              </a:rPr>
              <a:t>tolerate v.</a:t>
            </a:r>
            <a:r>
              <a:rPr lang="zh-TW" altLang="en-US" sz="2800" kern="100" dirty="0">
                <a:latin typeface="SimHei" charset="-122"/>
                <a:ea typeface="SimHei" charset="-122"/>
                <a:cs typeface="SimHei" charset="-122"/>
                <a:sym typeface="Calibri" charset="0"/>
              </a:rPr>
              <a:t>容忍、忍受</a:t>
            </a:r>
            <a:endParaRPr lang="en-US" altLang="zh-TW" sz="2800" kern="100" dirty="0">
              <a:latin typeface="SimHei" charset="-122"/>
              <a:ea typeface="SimHei" charset="-122"/>
              <a:cs typeface="SimHei" charset="-122"/>
              <a:sym typeface="Calibri" charset="0"/>
            </a:endParaRPr>
          </a:p>
          <a:p>
            <a:pPr algn="just">
              <a:spcBef>
                <a:spcPct val="20000"/>
              </a:spcBef>
            </a:pP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bear</a:t>
            </a: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stand</a:t>
            </a: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withstand</a:t>
            </a:r>
          </a:p>
          <a:p>
            <a:pPr algn="just">
              <a:spcBef>
                <a:spcPct val="20000"/>
              </a:spcBef>
            </a:pP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put up with~ endure</a:t>
            </a:r>
            <a:endParaRPr lang="zh-TW" altLang="zh-TW" sz="2800" kern="100" dirty="0">
              <a:latin typeface="Times New Roman" charset="0"/>
              <a:ea typeface="Times New Roman" charset="0"/>
              <a:cs typeface="Times New Roman" charset="0"/>
              <a:sym typeface="Calibri" charset="0"/>
            </a:endParaRPr>
          </a:p>
          <a:p>
            <a:pPr algn="just">
              <a:spcBef>
                <a:spcPct val="20000"/>
              </a:spcBef>
            </a:pPr>
            <a:endParaRPr lang="en-US" altLang="zh-CN" sz="2800" kern="100" dirty="0">
              <a:latin typeface="Times New Roman" charset="0"/>
              <a:ea typeface="Times New Roman" charset="0"/>
              <a:cs typeface="Times New Roman" charset="0"/>
              <a:sym typeface="Calibri" charset="0"/>
            </a:endParaRPr>
          </a:p>
          <a:p>
            <a:pPr algn="just"/>
            <a:endParaRPr lang="en-US"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815779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8772880" cy="388414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procedure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  </a:t>
            </a:r>
          </a:p>
          <a:p>
            <a:pPr algn="just"/>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Americans are willing to tolerate time-consuming security procedures in return for increased safety. </a:t>
            </a:r>
            <a:r>
              <a:rPr lang="zh-TW" altLang="zh-TW"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E1-2017-text1</a:t>
            </a:r>
            <a:r>
              <a:rPr lang="zh-TW" altLang="zh-TW" sz="2800" kern="100" dirty="0">
                <a:latin typeface="Times New Roman" charset="0"/>
                <a:ea typeface="Times New Roman" charset="0"/>
                <a:cs typeface="Times New Roman" charset="0"/>
                <a:sym typeface="Calibri" charset="0"/>
              </a:rPr>
              <a:t>）</a:t>
            </a:r>
            <a:endParaRPr lang="en-US" altLang="zh-TW" sz="2800" kern="100" dirty="0">
              <a:latin typeface="Times New Roman" charset="0"/>
              <a:ea typeface="Times New Roman" charset="0"/>
              <a:cs typeface="Times New Roman" charset="0"/>
              <a:sym typeface="Calibri" charset="0"/>
            </a:endParaRPr>
          </a:p>
          <a:p>
            <a:pPr algn="just">
              <a:spcBef>
                <a:spcPct val="20000"/>
              </a:spcBef>
            </a:pPr>
            <a:r>
              <a:rPr lang="en-US" altLang="zh-TW" sz="2800" kern="100" dirty="0">
                <a:latin typeface="Times New Roman" charset="0"/>
                <a:ea typeface="Times New Roman" charset="0"/>
                <a:cs typeface="Times New Roman" charset="0"/>
                <a:sym typeface="Calibri" charset="0"/>
              </a:rPr>
              <a:t>tolerate v.</a:t>
            </a:r>
            <a:r>
              <a:rPr lang="zh-TW" altLang="en-US" sz="2800" kern="100" dirty="0">
                <a:latin typeface="SimHei" charset="-122"/>
                <a:ea typeface="SimHei" charset="-122"/>
                <a:cs typeface="SimHei" charset="-122"/>
                <a:sym typeface="Calibri" charset="0"/>
              </a:rPr>
              <a:t>容忍、忍受</a:t>
            </a:r>
            <a:endParaRPr lang="en-US" altLang="zh-TW" sz="2800" kern="100" dirty="0">
              <a:latin typeface="SimHei" charset="-122"/>
              <a:ea typeface="SimHei" charset="-122"/>
              <a:cs typeface="SimHei" charset="-122"/>
              <a:sym typeface="Calibri" charset="0"/>
            </a:endParaRPr>
          </a:p>
          <a:p>
            <a:pPr algn="just">
              <a:spcBef>
                <a:spcPct val="20000"/>
              </a:spcBef>
            </a:pP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bear</a:t>
            </a: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stand</a:t>
            </a: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withstand</a:t>
            </a:r>
          </a:p>
          <a:p>
            <a:pPr algn="just">
              <a:spcBef>
                <a:spcPct val="20000"/>
              </a:spcBef>
            </a:pP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put up with~ endure</a:t>
            </a:r>
            <a:endParaRPr lang="zh-TW" altLang="zh-TW" sz="2800" kern="100" dirty="0">
              <a:latin typeface="Times New Roman" charset="0"/>
              <a:ea typeface="Times New Roman" charset="0"/>
              <a:cs typeface="Times New Roman" charset="0"/>
              <a:sym typeface="Calibri" charset="0"/>
            </a:endParaRPr>
          </a:p>
          <a:p>
            <a:pPr algn="just">
              <a:spcBef>
                <a:spcPct val="20000"/>
              </a:spcBef>
            </a:pPr>
            <a:r>
              <a:rPr lang="en-US" altLang="zh-TW" sz="2800" kern="100" dirty="0">
                <a:latin typeface="Times New Roman" charset="0"/>
                <a:ea typeface="Times New Roman" charset="0"/>
                <a:cs typeface="Times New Roman" charset="0"/>
                <a:sym typeface="Calibri" charset="0"/>
              </a:rPr>
              <a:t>time-consuming</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a.</a:t>
            </a:r>
            <a:r>
              <a:rPr lang="zh-CN" altLang="en-US" sz="2800" kern="100" dirty="0">
                <a:latin typeface="SimHei" charset="-122"/>
                <a:ea typeface="SimHei" charset="-122"/>
                <a:cs typeface="SimHei" charset="-122"/>
                <a:sym typeface="Calibri" charset="0"/>
              </a:rPr>
              <a:t>耗时的</a:t>
            </a:r>
            <a:endParaRPr lang="en-US" altLang="zh-CN" sz="2800" kern="100" dirty="0">
              <a:latin typeface="SimHei" charset="-122"/>
              <a:ea typeface="SimHei" charset="-122"/>
              <a:cs typeface="SimHei" charset="-122"/>
              <a:sym typeface="Calibri" charset="0"/>
            </a:endParaRPr>
          </a:p>
          <a:p>
            <a:pPr algn="just"/>
            <a:endParaRPr lang="en-US"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8555224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8772880" cy="506600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加工、处理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过程、进程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procedure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  </a:t>
            </a:r>
          </a:p>
          <a:p>
            <a:pPr algn="just"/>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Americans are willing to tolerate time-consuming security procedures in return for increased safety. </a:t>
            </a:r>
            <a:r>
              <a:rPr lang="zh-TW" altLang="zh-TW"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E1-2017-text1</a:t>
            </a:r>
            <a:r>
              <a:rPr lang="zh-TW" altLang="zh-TW" sz="2800" kern="100" dirty="0">
                <a:latin typeface="Times New Roman" charset="0"/>
                <a:ea typeface="Times New Roman" charset="0"/>
                <a:cs typeface="Times New Roman" charset="0"/>
                <a:sym typeface="Calibri" charset="0"/>
              </a:rPr>
              <a:t>）</a:t>
            </a:r>
            <a:endParaRPr lang="en-US" altLang="zh-TW" sz="2800" kern="100" dirty="0">
              <a:latin typeface="Times New Roman" charset="0"/>
              <a:ea typeface="Times New Roman" charset="0"/>
              <a:cs typeface="Times New Roman" charset="0"/>
              <a:sym typeface="Calibri" charset="0"/>
            </a:endParaRPr>
          </a:p>
          <a:p>
            <a:pPr algn="just">
              <a:spcBef>
                <a:spcPct val="20000"/>
              </a:spcBef>
            </a:pPr>
            <a:r>
              <a:rPr lang="en-US" altLang="zh-TW" sz="2800" kern="100" dirty="0">
                <a:latin typeface="Times New Roman" charset="0"/>
                <a:ea typeface="Times New Roman" charset="0"/>
                <a:cs typeface="Times New Roman" charset="0"/>
                <a:sym typeface="Calibri" charset="0"/>
              </a:rPr>
              <a:t>tolerate v.</a:t>
            </a:r>
            <a:r>
              <a:rPr lang="zh-TW" altLang="en-US" sz="2800" kern="100" dirty="0">
                <a:latin typeface="SimHei" charset="-122"/>
                <a:ea typeface="SimHei" charset="-122"/>
                <a:cs typeface="SimHei" charset="-122"/>
                <a:sym typeface="Calibri" charset="0"/>
              </a:rPr>
              <a:t>容忍、忍受</a:t>
            </a:r>
            <a:endParaRPr lang="en-US" altLang="zh-TW" sz="2800" kern="100" dirty="0">
              <a:latin typeface="SimHei" charset="-122"/>
              <a:ea typeface="SimHei" charset="-122"/>
              <a:cs typeface="SimHei" charset="-122"/>
              <a:sym typeface="Calibri" charset="0"/>
            </a:endParaRPr>
          </a:p>
          <a:p>
            <a:pPr algn="just">
              <a:spcBef>
                <a:spcPct val="20000"/>
              </a:spcBef>
            </a:pP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bear</a:t>
            </a: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stand</a:t>
            </a: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withstand</a:t>
            </a:r>
          </a:p>
          <a:p>
            <a:pPr algn="just">
              <a:spcBef>
                <a:spcPct val="20000"/>
              </a:spcBef>
            </a:pPr>
            <a:r>
              <a:rPr lang="zh-TW" altLang="en-US"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put up with~ endure</a:t>
            </a:r>
            <a:endParaRPr lang="zh-TW" altLang="zh-TW" sz="2800" kern="100" dirty="0">
              <a:latin typeface="Times New Roman" charset="0"/>
              <a:ea typeface="Times New Roman" charset="0"/>
              <a:cs typeface="Times New Roman" charset="0"/>
              <a:sym typeface="Calibri" charset="0"/>
            </a:endParaRPr>
          </a:p>
          <a:p>
            <a:pPr algn="just">
              <a:spcBef>
                <a:spcPct val="20000"/>
              </a:spcBef>
            </a:pPr>
            <a:r>
              <a:rPr lang="en-US" altLang="zh-TW" sz="2800" kern="100" dirty="0">
                <a:latin typeface="Times New Roman" charset="0"/>
                <a:ea typeface="Times New Roman" charset="0"/>
                <a:cs typeface="Times New Roman" charset="0"/>
                <a:sym typeface="Calibri" charset="0"/>
              </a:rPr>
              <a:t>time-consuming</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a.</a:t>
            </a:r>
            <a:r>
              <a:rPr lang="zh-CN" altLang="en-US" sz="2800" kern="100" dirty="0">
                <a:latin typeface="SimHei" charset="-122"/>
                <a:ea typeface="SimHei" charset="-122"/>
                <a:cs typeface="SimHei" charset="-122"/>
                <a:sym typeface="Calibri" charset="0"/>
              </a:rPr>
              <a:t>耗时的</a:t>
            </a:r>
            <a:endParaRPr lang="en-US" altLang="zh-CN" sz="2800" kern="100" dirty="0">
              <a:latin typeface="SimHei" charset="-122"/>
              <a:ea typeface="SimHei" charset="-122"/>
              <a:cs typeface="SimHei" charset="-122"/>
              <a:sym typeface="Calibri" charset="0"/>
            </a:endParaRPr>
          </a:p>
          <a:p>
            <a:pPr algn="just">
              <a:spcBef>
                <a:spcPct val="20000"/>
              </a:spcBef>
            </a:pPr>
            <a:r>
              <a:rPr lang="en-US" altLang="zh-TW" sz="2800" kern="100" dirty="0">
                <a:latin typeface="Times New Roman" charset="0"/>
                <a:ea typeface="Times New Roman" charset="0"/>
                <a:cs typeface="Times New Roman" charset="0"/>
                <a:sym typeface="Calibri" charset="0"/>
              </a:rPr>
              <a:t>in return for</a:t>
            </a:r>
            <a:r>
              <a:rPr lang="zh-CN" altLang="en-US" sz="2800" kern="100" dirty="0">
                <a:latin typeface="SimHei" charset="-122"/>
                <a:ea typeface="SimHei" charset="-122"/>
                <a:cs typeface="SimHei" charset="-122"/>
                <a:sym typeface="Calibri" charset="0"/>
              </a:rPr>
              <a:t>作为对</a:t>
            </a:r>
            <a:r>
              <a:rPr lang="en-US" altLang="zh-CN" sz="2800" kern="100" dirty="0">
                <a:latin typeface="SimHei" charset="-122"/>
                <a:ea typeface="SimHei" charset="-122"/>
                <a:cs typeface="SimHei" charset="-122"/>
                <a:sym typeface="Calibri" charset="0"/>
              </a:rPr>
              <a:t>……</a:t>
            </a:r>
            <a:r>
              <a:rPr lang="zh-CN" altLang="en-US" sz="2800" kern="100" dirty="0">
                <a:latin typeface="SimHei" charset="-122"/>
                <a:ea typeface="SimHei" charset="-122"/>
                <a:cs typeface="SimHei" charset="-122"/>
                <a:sym typeface="Calibri" charset="0"/>
              </a:rPr>
              <a:t>的回报</a:t>
            </a:r>
            <a:r>
              <a:rPr lang="en-US" altLang="zh-TW" sz="2800" kern="100" dirty="0">
                <a:latin typeface="Times New Roman" charset="0"/>
                <a:ea typeface="Times New Roman" charset="0"/>
                <a:cs typeface="Times New Roman" charset="0"/>
                <a:sym typeface="Calibri" charset="0"/>
              </a:rPr>
              <a:t>=in reward for</a:t>
            </a:r>
          </a:p>
          <a:p>
            <a:pPr algn="just">
              <a:spcBef>
                <a:spcPct val="20000"/>
              </a:spcBef>
            </a:pPr>
            <a:endParaRPr lang="en-US" altLang="zh-CN" sz="2800" kern="100" dirty="0">
              <a:latin typeface="Times New Roman" charset="0"/>
              <a:ea typeface="Times New Roman" charset="0"/>
              <a:cs typeface="Times New Roman" charset="0"/>
              <a:sym typeface="Calibri" charset="0"/>
            </a:endParaRPr>
          </a:p>
          <a:p>
            <a:pPr algn="just"/>
            <a:endParaRPr lang="en-US"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3175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1D32BAF-2ED8-AE4D-9F76-25BF848DB076}"/>
              </a:ext>
            </a:extLst>
          </p:cNvPr>
          <p:cNvPicPr>
            <a:picLocks noChangeAspect="1"/>
          </p:cNvPicPr>
          <p:nvPr/>
        </p:nvPicPr>
        <p:blipFill>
          <a:blip r:embed="rId2"/>
          <a:stretch>
            <a:fillRect/>
          </a:stretch>
        </p:blipFill>
        <p:spPr>
          <a:xfrm>
            <a:off x="0" y="737658"/>
            <a:ext cx="12192000" cy="6120342"/>
          </a:xfrm>
          <a:prstGeom prst="rect">
            <a:avLst/>
          </a:prstGeom>
        </p:spPr>
      </p:pic>
      <p:pic>
        <p:nvPicPr>
          <p:cNvPr id="11" name="图片 10">
            <a:extLst>
              <a:ext uri="{FF2B5EF4-FFF2-40B4-BE49-F238E27FC236}">
                <a16:creationId xmlns:a16="http://schemas.microsoft.com/office/drawing/2014/main" id="{E9764C98-2311-2C43-9729-1042A1527EE3}"/>
              </a:ext>
            </a:extLst>
          </p:cNvPr>
          <p:cNvPicPr>
            <a:picLocks noChangeAspect="1"/>
          </p:cNvPicPr>
          <p:nvPr/>
        </p:nvPicPr>
        <p:blipFill>
          <a:blip r:embed="rId3"/>
          <a:stretch>
            <a:fillRect/>
          </a:stretch>
        </p:blipFill>
        <p:spPr>
          <a:xfrm>
            <a:off x="1524000" y="939800"/>
            <a:ext cx="10668000" cy="5918200"/>
          </a:xfrm>
          <a:prstGeom prst="rect">
            <a:avLst/>
          </a:prstGeom>
        </p:spPr>
      </p:pic>
      <p:sp>
        <p:nvSpPr>
          <p:cNvPr id="3" name="副标题 2">
            <a:extLst>
              <a:ext uri="{FF2B5EF4-FFF2-40B4-BE49-F238E27FC236}">
                <a16:creationId xmlns:a16="http://schemas.microsoft.com/office/drawing/2014/main" id="{38D9BCAC-A65D-2E42-A678-AE8997F51926}"/>
              </a:ext>
            </a:extLst>
          </p:cNvPr>
          <p:cNvSpPr>
            <a:spLocks noGrp="1"/>
          </p:cNvSpPr>
          <p:nvPr>
            <p:ph type="subTitle" idx="1"/>
          </p:nvPr>
        </p:nvSpPr>
        <p:spPr>
          <a:xfrm>
            <a:off x="1524000" y="4274700"/>
            <a:ext cx="9144000" cy="1655762"/>
          </a:xfrm>
        </p:spPr>
        <p:txBody>
          <a:bodyPr/>
          <a:lstStyle/>
          <a:p>
            <a:endParaRPr kumimoji="1" lang="zh-CN" altLang="en-US" dirty="0"/>
          </a:p>
        </p:txBody>
      </p:sp>
      <p:pic>
        <p:nvPicPr>
          <p:cNvPr id="13" name="图片 12">
            <a:extLst>
              <a:ext uri="{FF2B5EF4-FFF2-40B4-BE49-F238E27FC236}">
                <a16:creationId xmlns:a16="http://schemas.microsoft.com/office/drawing/2014/main" id="{DC3D693B-3AA0-6348-80D3-CFBAD36D9480}"/>
              </a:ext>
            </a:extLst>
          </p:cNvPr>
          <p:cNvPicPr>
            <a:picLocks noChangeAspect="1"/>
          </p:cNvPicPr>
          <p:nvPr/>
        </p:nvPicPr>
        <p:blipFill>
          <a:blip r:embed="rId4"/>
          <a:stretch>
            <a:fillRect/>
          </a:stretch>
        </p:blipFill>
        <p:spPr>
          <a:xfrm>
            <a:off x="0" y="6536449"/>
            <a:ext cx="2260600" cy="317500"/>
          </a:xfrm>
          <a:prstGeom prst="rect">
            <a:avLst/>
          </a:prstGeom>
        </p:spPr>
      </p:pic>
      <p:pic>
        <p:nvPicPr>
          <p:cNvPr id="15" name="图片 14">
            <a:extLst>
              <a:ext uri="{FF2B5EF4-FFF2-40B4-BE49-F238E27FC236}">
                <a16:creationId xmlns:a16="http://schemas.microsoft.com/office/drawing/2014/main" id="{391C829B-4CFC-C942-B59E-8EB685E7EE05}"/>
              </a:ext>
            </a:extLst>
          </p:cNvPr>
          <p:cNvPicPr>
            <a:picLocks noChangeAspect="1"/>
          </p:cNvPicPr>
          <p:nvPr/>
        </p:nvPicPr>
        <p:blipFill>
          <a:blip r:embed="rId5"/>
          <a:stretch>
            <a:fillRect/>
          </a:stretch>
        </p:blipFill>
        <p:spPr>
          <a:xfrm>
            <a:off x="0" y="-49558"/>
            <a:ext cx="5836920" cy="787216"/>
          </a:xfrm>
          <a:prstGeom prst="rect">
            <a:avLst/>
          </a:prstGeom>
        </p:spPr>
      </p:pic>
      <p:sp>
        <p:nvSpPr>
          <p:cNvPr id="4" name="標題 3"/>
          <p:cNvSpPr>
            <a:spLocks noGrp="1"/>
          </p:cNvSpPr>
          <p:nvPr>
            <p:ph type="ctrTitle"/>
          </p:nvPr>
        </p:nvSpPr>
        <p:spPr/>
        <p:txBody>
          <a:bodyPr/>
          <a:lstStyle/>
          <a:p>
            <a:r>
              <a:rPr kumimoji="1" lang="zh-CN" altLang="en-US" dirty="0">
                <a:solidFill>
                  <a:schemeClr val="bg1"/>
                </a:solidFill>
                <a:latin typeface="SimHei" charset="-122"/>
                <a:ea typeface="SimHei" charset="-122"/>
                <a:cs typeface="SimHei" charset="-122"/>
              </a:rPr>
              <a:t>词根</a:t>
            </a:r>
            <a:r>
              <a:rPr kumimoji="1" lang="en-US" altLang="zh-CN" dirty="0">
                <a:solidFill>
                  <a:schemeClr val="bg1"/>
                </a:solidFill>
                <a:latin typeface="SimHei" charset="-122"/>
                <a:ea typeface="SimHei" charset="-122"/>
                <a:cs typeface="SimHei" charset="-122"/>
              </a:rPr>
              <a:t>15:</a:t>
            </a:r>
            <a:r>
              <a:rPr kumimoji="1" lang="en-US" altLang="zh-CN" dirty="0">
                <a:solidFill>
                  <a:schemeClr val="bg1"/>
                </a:solidFill>
                <a:latin typeface="Times New Roman" charset="0"/>
                <a:ea typeface="Times New Roman" charset="0"/>
                <a:cs typeface="Times New Roman" charset="0"/>
              </a:rPr>
              <a:t>just/</a:t>
            </a:r>
            <a:r>
              <a:rPr kumimoji="1" lang="en-US" altLang="zh-CN" dirty="0" err="1">
                <a:solidFill>
                  <a:schemeClr val="bg1"/>
                </a:solidFill>
                <a:latin typeface="Times New Roman" charset="0"/>
                <a:ea typeface="Times New Roman" charset="0"/>
                <a:cs typeface="Times New Roman" charset="0"/>
              </a:rPr>
              <a:t>jur</a:t>
            </a:r>
            <a:endParaRPr kumimoji="1" lang="zh-TW" alt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868064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23172" cy="3108543"/>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偏见</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bias</a:t>
            </a:r>
          </a:p>
          <a:p>
            <a:pPr lvl="0" algn="just"/>
            <a:r>
              <a:rPr lang="zh-CN" altLang="en-US" sz="2800" dirty="0">
                <a:latin typeface="Microsoft YaHei" charset="-122"/>
                <a:ea typeface="Microsoft YaHei" charset="-122"/>
                <a:cs typeface="Microsoft YaHei" charset="-122"/>
              </a:rPr>
              <a:t>   </a:t>
            </a:r>
            <a:r>
              <a:rPr lang="en-US" altLang="zh-TW" sz="2800" kern="100" dirty="0">
                <a:latin typeface="Times New Roman" charset="0"/>
                <a:ea typeface="Times New Roman" charset="0"/>
                <a:cs typeface="Times New Roman" charset="0"/>
              </a:rPr>
              <a:t>It needs to put historical prejudices to one side.</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E2-2014-text4</a:t>
            </a:r>
            <a:r>
              <a:rPr lang="zh-CN" altLang="zh-TW"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zh-CN" altLang="en-US" sz="2800" i="1" dirty="0">
                <a:latin typeface="Times New Roman" charset="0"/>
                <a:ea typeface="Times New Roman" charset="0"/>
                <a:cs typeface="Times New Roman" charset="0"/>
              </a:rPr>
              <a:t>    </a:t>
            </a:r>
            <a:r>
              <a:rPr lang="en-US" altLang="zh-TW" sz="2800" i="1" dirty="0">
                <a:latin typeface="Times New Roman" charset="0"/>
                <a:ea typeface="Times New Roman" charset="0"/>
                <a:cs typeface="Times New Roman" charset="0"/>
              </a:rPr>
              <a:t>Pride and Prejudice</a:t>
            </a:r>
            <a:r>
              <a:rPr lang="zh-CN" altLang="en-US" sz="2800" i="1"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傲慢与偏见</a:t>
            </a:r>
            <a:endParaRPr lang="en-US" altLang="zh-CN" sz="2800" dirty="0">
              <a:latin typeface="SimHei" charset="-122"/>
              <a:ea typeface="SimHei" charset="-122"/>
              <a:cs typeface="SimHei" charset="-122"/>
            </a:endParaRPr>
          </a:p>
          <a:p>
            <a:pPr algn="just"/>
            <a:endParaRPr lang="en-US" altLang="zh-TW" sz="2800" dirty="0">
              <a:latin typeface="SimHei" charset="-122"/>
              <a:ea typeface="SimHei" charset="-122"/>
              <a:cs typeface="SimHei" charset="-122"/>
            </a:endParaRPr>
          </a:p>
          <a:p>
            <a:pPr algn="just"/>
            <a:r>
              <a:rPr lang="zh-CN" altLang="en-US" sz="28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prejudiced</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biased</a:t>
            </a:r>
            <a:r>
              <a:rPr lang="zh-CN" altLang="en-US" sz="2800" kern="100" dirty="0">
                <a:latin typeface="Times New Roman" charset="0"/>
                <a:ea typeface="Times New Roman" charset="0"/>
                <a:cs typeface="Times New Roman" charset="0"/>
              </a:rPr>
              <a:t> </a:t>
            </a:r>
            <a:r>
              <a:rPr lang="en-US" altLang="zh-CN" sz="2800" dirty="0">
                <a:latin typeface="SimHei" charset="-122"/>
                <a:ea typeface="SimHei" charset="-122"/>
                <a:cs typeface="SimHei" charset="-122"/>
              </a:rPr>
              <a:t>a.</a:t>
            </a:r>
            <a:r>
              <a:rPr lang="zh-CN" altLang="en-US" sz="2800" dirty="0">
                <a:latin typeface="SimHei" charset="-122"/>
                <a:ea typeface="SimHei" charset="-122"/>
                <a:cs typeface="SimHei" charset="-122"/>
              </a:rPr>
              <a:t>有偏见的</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阅读态度题必不选选项</a:t>
            </a:r>
            <a:endParaRPr lang="en-US" altLang="zh-CN" sz="2800" dirty="0">
              <a:latin typeface="SimHei" charset="-122"/>
              <a:ea typeface="SimHei" charset="-122"/>
              <a:cs typeface="SimHei" charset="-122"/>
            </a:endParaRPr>
          </a:p>
          <a:p>
            <a:pPr algn="just"/>
            <a:r>
              <a:rPr lang="zh-CN" altLang="en-US" sz="28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unbiased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endParaRPr lang="zh-TW" altLang="zh-TW" sz="2800" kern="100" dirty="0">
              <a:latin typeface="Times New Roman" charset="0"/>
              <a:ea typeface="Times New Roman" charset="0"/>
              <a:cs typeface="Times New Roman" charset="0"/>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2678571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3367359"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suc</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7481412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4448014"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suc</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成功</a:t>
            </a:r>
            <a:endParaRPr lang="en-US" altLang="zh-CN" sz="2800" kern="100" dirty="0">
              <a:latin typeface="SimHei" charset="-122"/>
              <a:ea typeface="SimHei" charset="-122"/>
              <a:cs typeface="SimHei" charset="-122"/>
            </a:endParaRPr>
          </a:p>
        </p:txBody>
      </p:sp>
      <p:sp>
        <p:nvSpPr>
          <p:cNvPr id="2" name="矩形 1"/>
          <p:cNvSpPr/>
          <p:nvPr/>
        </p:nvSpPr>
        <p:spPr>
          <a:xfrm>
            <a:off x="1038386" y="2135044"/>
            <a:ext cx="6096000" cy="800219"/>
          </a:xfrm>
          <a:prstGeom prst="rect">
            <a:avLst/>
          </a:prstGeom>
        </p:spPr>
        <p:txBody>
          <a:bodyPr>
            <a:spAutoFit/>
          </a:bodyPr>
          <a:lstStyle/>
          <a:p>
            <a:pPr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charset="0"/>
                <a:ea typeface="Times New Roman" charset="0"/>
                <a:cs typeface="Times New Roman" charset="0"/>
              </a:rPr>
              <a:t>suc</a:t>
            </a:r>
            <a:r>
              <a:rPr lang="en-US" altLang="zh-CN" sz="2800" kern="100" dirty="0">
                <a:solidFill>
                  <a:srgbClr val="FF0000"/>
                </a:solidFill>
                <a:latin typeface="Times New Roman" charset="0"/>
                <a:ea typeface="Times New Roman" charset="0"/>
                <a:cs typeface="Times New Roman" charset="0"/>
              </a:rPr>
              <a:t>ceed</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成功；继任</a:t>
            </a:r>
          </a:p>
          <a:p>
            <a:pPr lvl="0" algn="just"/>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918928" y="2682692"/>
            <a:ext cx="3084499" cy="523220"/>
          </a:xfrm>
          <a:prstGeom prst="rect">
            <a:avLst/>
          </a:prstGeom>
        </p:spPr>
        <p:txBody>
          <a:bodyPr wrap="none">
            <a:spAutoFit/>
          </a:bodyPr>
          <a:lstStyle/>
          <a:p>
            <a:pPr lvl="0" algn="just"/>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successor</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继任者</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4" name="矩形 3"/>
          <p:cNvSpPr/>
          <p:nvPr/>
        </p:nvSpPr>
        <p:spPr>
          <a:xfrm>
            <a:off x="4993094" y="1563031"/>
            <a:ext cx="4698512" cy="523220"/>
          </a:xfrm>
          <a:prstGeom prst="rect">
            <a:avLst/>
          </a:prstGeom>
        </p:spPr>
        <p:txBody>
          <a:bodyPr wrap="square">
            <a:spAutoFit/>
          </a:bodyPr>
          <a:lstStyle/>
          <a:p>
            <a:pPr lvl="0" algn="just"/>
            <a:r>
              <a:rPr lang="en-US" altLang="zh-CN" sz="2800" kern="100" dirty="0">
                <a:latin typeface="Times New Roman" charset="0"/>
                <a:ea typeface="Times New Roman" charset="0"/>
                <a:cs typeface="Times New Roman" charset="0"/>
              </a:rPr>
              <a:t>——</a:t>
            </a:r>
            <a:r>
              <a:rPr lang="zh-TW" altLang="en-US" sz="2800" kern="100" dirty="0">
                <a:latin typeface="Microsoft YaHei" charset="-122"/>
                <a:ea typeface="Microsoft YaHei" charset="-122"/>
                <a:cs typeface="Microsoft YaHei" charset="-122"/>
              </a:rPr>
              <a:t>（</a:t>
            </a:r>
            <a:r>
              <a:rPr lang="en-US" altLang="zh-TW" sz="2800" kern="100" dirty="0">
                <a:latin typeface="Times New Roman" charset="0"/>
                <a:ea typeface="Times New Roman" charset="0"/>
                <a:cs typeface="Times New Roman" charset="0"/>
              </a:rPr>
              <a:t>4</a:t>
            </a:r>
            <a:r>
              <a:rPr lang="zh-TW" altLang="en-US" sz="2800" kern="100" dirty="0">
                <a:latin typeface="Microsoft YaHei" charset="-122"/>
                <a:ea typeface="Microsoft YaHei" charset="-122"/>
                <a:cs typeface="Microsoft YaHei" charset="-122"/>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suc</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ful</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latin typeface="SimHei" charset="-122"/>
                <a:ea typeface="SimHei" charset="-122"/>
                <a:cs typeface="SimHei" charset="-122"/>
              </a:rPr>
              <a:t>成功的</a:t>
            </a:r>
          </a:p>
        </p:txBody>
      </p:sp>
      <p:sp>
        <p:nvSpPr>
          <p:cNvPr id="5" name="矩形 4"/>
          <p:cNvSpPr/>
          <p:nvPr/>
        </p:nvSpPr>
        <p:spPr>
          <a:xfrm>
            <a:off x="5281424" y="2098465"/>
            <a:ext cx="4410182" cy="523220"/>
          </a:xfrm>
          <a:prstGeom prst="rect">
            <a:avLst/>
          </a:prstGeom>
        </p:spPr>
        <p:txBody>
          <a:bodyPr wrap="none">
            <a:spAutoFit/>
          </a:bodyPr>
          <a:lstStyle/>
          <a:p>
            <a:pPr lvl="0" algn="just"/>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su</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cces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sion n.</a:t>
            </a:r>
            <a:r>
              <a:rPr lang="zh-CN" altLang="en-US" sz="2800" kern="100" dirty="0">
                <a:latin typeface="SimHei" charset="-122"/>
                <a:ea typeface="SimHei" charset="-122"/>
                <a:cs typeface="SimHei" charset="-122"/>
              </a:rPr>
              <a:t>继任</a:t>
            </a:r>
            <a:endParaRPr lang="en-US" altLang="zh-CN" sz="2800" kern="100" dirty="0">
              <a:latin typeface="SimHei" charset="-122"/>
              <a:ea typeface="SimHei" charset="-122"/>
              <a:cs typeface="SimHei" charset="-122"/>
            </a:endParaRPr>
          </a:p>
        </p:txBody>
      </p:sp>
      <p:sp>
        <p:nvSpPr>
          <p:cNvPr id="6" name="矩形 5"/>
          <p:cNvSpPr/>
          <p:nvPr/>
        </p:nvSpPr>
        <p:spPr>
          <a:xfrm>
            <a:off x="1232032" y="3606899"/>
            <a:ext cx="8965851" cy="1384995"/>
          </a:xfrm>
          <a:prstGeom prst="rect">
            <a:avLst/>
          </a:prstGeom>
        </p:spPr>
        <p:txBody>
          <a:bodyPr wrap="square">
            <a:spAutoFit/>
          </a:bodyPr>
          <a:lstStyle/>
          <a:p>
            <a:pPr lvl="0" algn="just"/>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As boards scrutinize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succession</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plans in response to shareholder pressure, executives who don’t get the nod also may wish to move on.</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E1-2011-</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p:txBody>
      </p:sp>
      <p:sp>
        <p:nvSpPr>
          <p:cNvPr id="9" name="矩形 8"/>
          <p:cNvSpPr/>
          <p:nvPr/>
        </p:nvSpPr>
        <p:spPr>
          <a:xfrm>
            <a:off x="1232032" y="5186476"/>
            <a:ext cx="9074341" cy="954107"/>
          </a:xfrm>
          <a:prstGeom prst="rect">
            <a:avLst/>
          </a:prstGeom>
        </p:spPr>
        <p:txBody>
          <a:bodyPr wrap="square">
            <a:spAutoFit/>
          </a:bodyPr>
          <a:lstStyle/>
          <a:p>
            <a:pPr lvl="0" algn="just"/>
            <a:r>
              <a:rPr lang="en-US" altLang="zh-CN" sz="2800" kern="100" dirty="0">
                <a:latin typeface="Times New Roman" charset="0"/>
                <a:ea typeface="Times New Roman" charset="0"/>
                <a:cs typeface="Times New Roman" charset="0"/>
              </a:rPr>
              <a:t>The art market had witnessed </a:t>
            </a:r>
            <a:r>
              <a:rPr lang="en-US" altLang="zh-CN" sz="2800" kern="100" dirty="0">
                <a:solidFill>
                  <a:srgbClr val="FF0000"/>
                </a:solidFill>
                <a:latin typeface="Times New Roman" charset="0"/>
                <a:ea typeface="Times New Roman" charset="0"/>
                <a:cs typeface="Times New Roman" charset="0"/>
              </a:rPr>
              <a:t>a succession of </a:t>
            </a:r>
            <a:r>
              <a:rPr lang="en-US" altLang="zh-CN" sz="2800" kern="100" dirty="0">
                <a:latin typeface="Times New Roman" charset="0"/>
                <a:ea typeface="Times New Roman" charset="0"/>
                <a:cs typeface="Times New Roman" charset="0"/>
              </a:rPr>
              <a:t>victories.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E2-2010-21</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p:txBody>
      </p:sp>
      <p:sp>
        <p:nvSpPr>
          <p:cNvPr id="10" name="文字方塊 9"/>
          <p:cNvSpPr txBox="1"/>
          <p:nvPr/>
        </p:nvSpPr>
        <p:spPr>
          <a:xfrm>
            <a:off x="9441108" y="2076947"/>
            <a:ext cx="2045776" cy="523220"/>
          </a:xfrm>
          <a:prstGeom prst="rect">
            <a:avLst/>
          </a:prstGeom>
          <a:noFill/>
        </p:spPr>
        <p:txBody>
          <a:bodyPr wrap="square" rtlCol="0">
            <a:spAutoFit/>
          </a:bodyPr>
          <a:lstStyle/>
          <a:p>
            <a:r>
              <a:rPr kumimoji="1" lang="en-US" altLang="zh-TW" sz="2800" dirty="0">
                <a:latin typeface="SimHei" charset="-122"/>
                <a:ea typeface="SimHei" charset="-122"/>
                <a:cs typeface="SimHei" charset="-122"/>
              </a:rPr>
              <a:t>;</a:t>
            </a:r>
            <a:r>
              <a:rPr kumimoji="1" lang="zh-CN" altLang="en-US" sz="2800" dirty="0">
                <a:latin typeface="SimHei" charset="-122"/>
                <a:ea typeface="SimHei" charset="-122"/>
                <a:cs typeface="SimHei" charset="-122"/>
              </a:rPr>
              <a:t>系列</a:t>
            </a:r>
            <a:endParaRPr kumimoji="1" lang="zh-TW" altLang="en-US" sz="2800" dirty="0">
              <a:latin typeface="SimHei" charset="-122"/>
              <a:ea typeface="SimHei" charset="-122"/>
              <a:cs typeface="SimHei" charset="-122"/>
            </a:endParaRPr>
          </a:p>
        </p:txBody>
      </p:sp>
      <p:sp>
        <p:nvSpPr>
          <p:cNvPr id="11" name="矩形 10"/>
          <p:cNvSpPr/>
          <p:nvPr/>
        </p:nvSpPr>
        <p:spPr>
          <a:xfrm>
            <a:off x="6010212" y="2673653"/>
            <a:ext cx="4009431" cy="523220"/>
          </a:xfrm>
          <a:prstGeom prst="rect">
            <a:avLst/>
          </a:prstGeom>
        </p:spPr>
        <p:txBody>
          <a:bodyPr wrap="none">
            <a:spAutoFit/>
          </a:bodyPr>
          <a:lstStyle/>
          <a:p>
            <a:pPr lvl="0" algn="just"/>
            <a:r>
              <a:rPr lang="zh-TW" altLang="en-US" sz="2800" kern="100" dirty="0">
                <a:latin typeface="Microsoft YaHei" charset="-122"/>
                <a:ea typeface="Microsoft YaHei" charset="-122"/>
                <a:cs typeface="Microsoft YaHei" charset="-122"/>
              </a:rPr>
              <a:t>（</a:t>
            </a:r>
            <a:r>
              <a:rPr lang="en-US" altLang="zh-TW" sz="2800" kern="100" dirty="0">
                <a:latin typeface="Times New Roman" charset="0"/>
                <a:ea typeface="Times New Roman" charset="0"/>
                <a:cs typeface="Times New Roman" charset="0"/>
              </a:rPr>
              <a:t>5</a:t>
            </a:r>
            <a:r>
              <a:rPr lang="zh-TW" altLang="en-US" sz="2800" kern="100" dirty="0">
                <a:latin typeface="Microsoft YaHei" charset="-122"/>
                <a:ea typeface="Microsoft YaHei" charset="-122"/>
                <a:cs typeface="Microsoft YaHei" charset="-122"/>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suc</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ive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latin typeface="SimHei" charset="-122"/>
                <a:ea typeface="SimHei" charset="-122"/>
                <a:cs typeface="SimHei" charset="-122"/>
              </a:rPr>
              <a:t>继任的</a:t>
            </a:r>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212084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9" grpId="0"/>
      <p:bldP spid="11"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1384995"/>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endParaRPr lang="en-US" altLang="zh-CN" sz="2800" kern="100" dirty="0">
              <a:solidFill>
                <a:srgbClr val="FF0000"/>
              </a:solidFill>
              <a:latin typeface="SimHei" charset="-122"/>
              <a:ea typeface="SimHei" charset="-122"/>
              <a:cs typeface="SimHei" charset="-122"/>
            </a:endParaRP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578361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2246769"/>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endParaRPr lang="en-US" altLang="zh-CN" sz="2800" dirty="0">
              <a:latin typeface="SimHei" charset="-122"/>
              <a:ea typeface="SimHei" charset="-122"/>
              <a:cs typeface="SimHei" charset="-122"/>
              <a:sym typeface="Calibri" charset="0"/>
            </a:endParaRPr>
          </a:p>
          <a:p>
            <a:pPr algn="just"/>
            <a:endParaRPr lang="en-US" altLang="zh-TW" sz="2800" kern="100" dirty="0">
              <a:latin typeface="Times New Roman" charset="0"/>
              <a:ea typeface="Times New Roman" charset="0"/>
              <a:cs typeface="Times New Roman" charset="0"/>
              <a:sym typeface="Calibri" charset="0"/>
            </a:endParaRPr>
          </a:p>
          <a:p>
            <a:pPr lvl="0" algn="just"/>
            <a:endParaRPr lang="en-US" altLang="zh-CN" sz="2800" kern="100" dirty="0">
              <a:latin typeface="SimHei" charset="-122"/>
              <a:ea typeface="SimHei" charset="-122"/>
              <a:cs typeface="SimHei" charset="-122"/>
            </a:endParaRP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856169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2246769"/>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endParaRPr lang="en-US" altLang="zh-CN" sz="2800" dirty="0">
              <a:latin typeface="SimHei" charset="-122"/>
              <a:ea typeface="SimHei" charset="-122"/>
              <a:cs typeface="SimHei" charset="-122"/>
              <a:sym typeface="Calibri" charset="0"/>
            </a:endParaRPr>
          </a:p>
          <a:p>
            <a:pPr algn="just"/>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access bank accounts</a:t>
            </a:r>
            <a:r>
              <a:rPr lang="zh-CN" altLang="en-US" sz="2800" kern="100" dirty="0">
                <a:latin typeface="Times New Roman" charset="0"/>
                <a:ea typeface="Times New Roman" charset="0"/>
                <a:cs typeface="Times New Roman" charset="0"/>
                <a:sym typeface="Calibri" charset="0"/>
              </a:rPr>
              <a:t> </a:t>
            </a:r>
            <a:endParaRPr lang="en-US" altLang="zh-TW" sz="2800" kern="100" dirty="0">
              <a:latin typeface="SimHei" charset="-122"/>
              <a:ea typeface="SimHei" charset="-122"/>
              <a:cs typeface="SimHei" charset="-122"/>
              <a:sym typeface="Calibri" charset="0"/>
            </a:endParaRPr>
          </a:p>
          <a:p>
            <a:pPr lvl="0" algn="just"/>
            <a:endParaRPr lang="en-US" altLang="zh-CN" sz="2800" kern="100" dirty="0">
              <a:latin typeface="SimHei" charset="-122"/>
              <a:ea typeface="SimHei" charset="-122"/>
              <a:cs typeface="SimHei" charset="-122"/>
            </a:endParaRP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2697361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1384995"/>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endParaRPr lang="en-US" altLang="zh-CN" sz="2800" dirty="0">
              <a:latin typeface="SimHei" charset="-122"/>
              <a:ea typeface="SimHei" charset="-122"/>
              <a:cs typeface="SimHei" charset="-122"/>
              <a:sym typeface="Calibri" charset="0"/>
            </a:endParaRPr>
          </a:p>
          <a:p>
            <a:pPr algn="just"/>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access bank accounts</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r>
              <a:rPr lang="zh-CN" altLang="en-US" sz="2800" kern="100" dirty="0">
                <a:latin typeface="SimHei" charset="-122"/>
                <a:ea typeface="SimHei" charset="-122"/>
                <a:cs typeface="SimHei" charset="-122"/>
                <a:sym typeface="Calibri" charset="0"/>
              </a:rPr>
              <a:t>访问</a:t>
            </a:r>
            <a:endParaRPr lang="en-US" altLang="zh-TW" sz="2800" kern="100" dirty="0">
              <a:latin typeface="SimHei" charset="-122"/>
              <a:ea typeface="SimHei" charset="-122"/>
              <a:cs typeface="SimHei" charset="-122"/>
              <a:sym typeface="Calibri"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4463328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2246769"/>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r>
              <a:rPr lang="en-US" altLang="zh-TW" sz="2800" kern="100" dirty="0">
                <a:latin typeface="Times New Roman" charset="0"/>
                <a:ea typeface="Times New Roman" charset="0"/>
                <a:cs typeface="Times New Roman" charset="0"/>
                <a:sym typeface="Calibri" charset="0"/>
              </a:rPr>
              <a:t>n.</a:t>
            </a:r>
            <a:r>
              <a:rPr lang="zh-CN" altLang="en-US" sz="2800" dirty="0">
                <a:latin typeface="SimHei" charset="-122"/>
                <a:ea typeface="SimHei" charset="-122"/>
                <a:cs typeface="SimHei" charset="-122"/>
                <a:sym typeface="Calibri" charset="0"/>
              </a:rPr>
              <a:t>通道；途径</a:t>
            </a:r>
            <a:endParaRPr lang="en-US" altLang="zh-CN" sz="2800" dirty="0">
              <a:latin typeface="SimHei" charset="-122"/>
              <a:ea typeface="SimHei" charset="-122"/>
              <a:cs typeface="SimHei" charset="-122"/>
              <a:sym typeface="Calibri" charset="0"/>
            </a:endParaRPr>
          </a:p>
          <a:p>
            <a:pPr algn="just"/>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access bank accounts</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r>
              <a:rPr lang="zh-CN" altLang="en-US" sz="2800" kern="100" dirty="0">
                <a:latin typeface="SimHei" charset="-122"/>
                <a:ea typeface="SimHei" charset="-122"/>
                <a:cs typeface="SimHei" charset="-122"/>
                <a:sym typeface="Calibri" charset="0"/>
              </a:rPr>
              <a:t>访问</a:t>
            </a:r>
            <a:endParaRPr lang="en-US" altLang="zh-TW" sz="2800" kern="100" dirty="0">
              <a:latin typeface="SimHei" charset="-122"/>
              <a:ea typeface="SimHei" charset="-122"/>
              <a:cs typeface="SimHei" charset="-122"/>
              <a:sym typeface="Calibri" charset="0"/>
            </a:endParaRPr>
          </a:p>
          <a:p>
            <a:pPr>
              <a:spcBef>
                <a:spcPct val="0"/>
              </a:spcBef>
            </a:pPr>
            <a:endParaRPr lang="en-US" altLang="zh-CN" sz="2800" kern="100" dirty="0">
              <a:latin typeface="SimHei" charset="-122"/>
              <a:ea typeface="SimHei" charset="-122"/>
              <a:cs typeface="SimHei" charset="-122"/>
            </a:endParaRP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5599627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2246769"/>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r>
              <a:rPr lang="en-US" altLang="zh-TW" sz="2800" kern="100" dirty="0">
                <a:latin typeface="Times New Roman" charset="0"/>
                <a:ea typeface="Times New Roman" charset="0"/>
                <a:cs typeface="Times New Roman" charset="0"/>
                <a:sym typeface="Calibri" charset="0"/>
              </a:rPr>
              <a:t>n.</a:t>
            </a:r>
            <a:r>
              <a:rPr lang="zh-CN" altLang="en-US" sz="2800" dirty="0">
                <a:latin typeface="SimHei" charset="-122"/>
                <a:ea typeface="SimHei" charset="-122"/>
                <a:cs typeface="SimHei" charset="-122"/>
                <a:sym typeface="Calibri" charset="0"/>
              </a:rPr>
              <a:t>通道；途径</a:t>
            </a:r>
            <a:endParaRPr lang="en-US" altLang="zh-CN" sz="28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access bank accounts</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r>
              <a:rPr lang="zh-CN" altLang="en-US" sz="2800" kern="100" dirty="0">
                <a:latin typeface="SimHei" charset="-122"/>
                <a:ea typeface="SimHei" charset="-122"/>
                <a:cs typeface="SimHei" charset="-122"/>
                <a:sym typeface="Calibri" charset="0"/>
              </a:rPr>
              <a:t>访问</a:t>
            </a:r>
            <a:endParaRPr lang="en-US" altLang="zh-TW" sz="2800" kern="1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Do you have access to the computer</a:t>
            </a:r>
            <a:r>
              <a:rPr lang="zh-CN" altLang="en-US" sz="2800" kern="100" dirty="0">
                <a:latin typeface="Times New Roman" charset="0"/>
                <a:ea typeface="Times New Roman" charset="0"/>
                <a:cs typeface="Times New Roman" charset="0"/>
                <a:sym typeface="Calibri" charset="0"/>
              </a:rPr>
              <a:t>？ </a:t>
            </a:r>
            <a:endParaRPr lang="en-US" altLang="zh-CN" sz="2800" kern="100" dirty="0">
              <a:latin typeface="Times New Roman" charset="0"/>
              <a:ea typeface="Times New Roman" charset="0"/>
              <a:cs typeface="Times New Roman" charset="0"/>
              <a:sym typeface="Calibri" charset="0"/>
            </a:endParaRP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2942125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2677656"/>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r>
              <a:rPr lang="en-US" altLang="zh-TW" sz="2800" kern="100" dirty="0">
                <a:latin typeface="Times New Roman" charset="0"/>
                <a:ea typeface="Times New Roman" charset="0"/>
                <a:cs typeface="Times New Roman" charset="0"/>
                <a:sym typeface="Calibri" charset="0"/>
              </a:rPr>
              <a:t>n.</a:t>
            </a:r>
            <a:r>
              <a:rPr lang="zh-CN" altLang="en-US" sz="2800" dirty="0">
                <a:latin typeface="SimHei" charset="-122"/>
                <a:ea typeface="SimHei" charset="-122"/>
                <a:cs typeface="SimHei" charset="-122"/>
                <a:sym typeface="Calibri" charset="0"/>
              </a:rPr>
              <a:t>通道；途径</a:t>
            </a:r>
            <a:endParaRPr lang="en-US" altLang="zh-CN" sz="28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access bank accounts</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r>
              <a:rPr lang="zh-CN" altLang="en-US" sz="2800" kern="100" dirty="0">
                <a:latin typeface="SimHei" charset="-122"/>
                <a:ea typeface="SimHei" charset="-122"/>
                <a:cs typeface="SimHei" charset="-122"/>
                <a:sym typeface="Calibri" charset="0"/>
              </a:rPr>
              <a:t>访问</a:t>
            </a:r>
            <a:endParaRPr lang="en-US" altLang="zh-TW" sz="2800" kern="1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Do you have access to the computer</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n.</a:t>
            </a:r>
            <a:r>
              <a:rPr lang="zh-CN" altLang="en-US" sz="2800" kern="100" dirty="0">
                <a:latin typeface="SimHei" charset="-122"/>
                <a:ea typeface="SimHei" charset="-122"/>
                <a:cs typeface="SimHei" charset="-122"/>
                <a:sym typeface="Calibri" charset="0"/>
              </a:rPr>
              <a:t>访问权</a:t>
            </a:r>
            <a:endParaRPr lang="en-US" altLang="zh-CN" sz="2800" kern="100" dirty="0">
              <a:latin typeface="SimHei" charset="-122"/>
              <a:ea typeface="SimHei" charset="-122"/>
              <a:cs typeface="SimHei" charset="-122"/>
              <a:sym typeface="Calibri" charset="0"/>
            </a:endParaRPr>
          </a:p>
          <a:p>
            <a:pPr lvl="0" algn="just"/>
            <a:endParaRPr lang="en-US" altLang="zh-CN" sz="2800" kern="100" dirty="0">
              <a:latin typeface="SimHei" charset="-122"/>
              <a:ea typeface="SimHei" charset="-122"/>
              <a:cs typeface="SimHei" charset="-122"/>
            </a:endParaRP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5117780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3108543"/>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r>
              <a:rPr lang="en-US" altLang="zh-TW" sz="2800" kern="100" dirty="0">
                <a:latin typeface="Times New Roman" charset="0"/>
                <a:ea typeface="Times New Roman" charset="0"/>
                <a:cs typeface="Times New Roman" charset="0"/>
                <a:sym typeface="Calibri" charset="0"/>
              </a:rPr>
              <a:t>n.</a:t>
            </a:r>
            <a:r>
              <a:rPr lang="zh-CN" altLang="en-US" sz="2800" dirty="0">
                <a:latin typeface="SimHei" charset="-122"/>
                <a:ea typeface="SimHei" charset="-122"/>
                <a:cs typeface="SimHei" charset="-122"/>
                <a:sym typeface="Calibri" charset="0"/>
              </a:rPr>
              <a:t>通道；途径</a:t>
            </a:r>
            <a:endParaRPr lang="en-US" altLang="zh-CN" sz="28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access bank accounts</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r>
              <a:rPr lang="zh-CN" altLang="en-US" sz="2800" kern="100" dirty="0">
                <a:latin typeface="SimHei" charset="-122"/>
                <a:ea typeface="SimHei" charset="-122"/>
                <a:cs typeface="SimHei" charset="-122"/>
                <a:sym typeface="Calibri" charset="0"/>
              </a:rPr>
              <a:t>访问</a:t>
            </a:r>
            <a:endParaRPr lang="en-US" altLang="zh-TW" sz="2800" kern="1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Do you have access to the computer</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n.</a:t>
            </a:r>
            <a:r>
              <a:rPr lang="zh-CN" altLang="en-US" sz="2800" kern="100" dirty="0">
                <a:latin typeface="SimHei" charset="-122"/>
                <a:ea typeface="SimHei" charset="-122"/>
                <a:cs typeface="SimHei" charset="-122"/>
                <a:sym typeface="Calibri" charset="0"/>
              </a:rPr>
              <a:t>访问权</a:t>
            </a:r>
            <a:endParaRPr lang="en-US" altLang="zh-CN" sz="2800" kern="1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rPr>
              <a:t>Government should provide the unemployed with easier access to benefit.</a:t>
            </a: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8202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23172" cy="3108543"/>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偏见</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bias</a:t>
            </a:r>
          </a:p>
          <a:p>
            <a:pPr lvl="0" algn="just"/>
            <a:r>
              <a:rPr lang="zh-CN" altLang="en-US" sz="2800" dirty="0">
                <a:latin typeface="Microsoft YaHei" charset="-122"/>
                <a:ea typeface="Microsoft YaHei" charset="-122"/>
                <a:cs typeface="Microsoft YaHei" charset="-122"/>
              </a:rPr>
              <a:t>   </a:t>
            </a:r>
            <a:r>
              <a:rPr lang="en-US" altLang="zh-TW" sz="2800" kern="100" dirty="0">
                <a:latin typeface="Times New Roman" charset="0"/>
                <a:ea typeface="Times New Roman" charset="0"/>
                <a:cs typeface="Times New Roman" charset="0"/>
              </a:rPr>
              <a:t>It needs to put historical prejudices to one side.</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E2-2014-text4</a:t>
            </a:r>
            <a:r>
              <a:rPr lang="zh-CN" altLang="zh-TW"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zh-CN" altLang="en-US" sz="2800" i="1" dirty="0">
                <a:latin typeface="Times New Roman" charset="0"/>
                <a:ea typeface="Times New Roman" charset="0"/>
                <a:cs typeface="Times New Roman" charset="0"/>
              </a:rPr>
              <a:t>    </a:t>
            </a:r>
            <a:r>
              <a:rPr lang="en-US" altLang="zh-TW" sz="2800" i="1" dirty="0">
                <a:latin typeface="Times New Roman" charset="0"/>
                <a:ea typeface="Times New Roman" charset="0"/>
                <a:cs typeface="Times New Roman" charset="0"/>
              </a:rPr>
              <a:t>Pride and Prejudice</a:t>
            </a:r>
            <a:r>
              <a:rPr lang="zh-CN" altLang="en-US" sz="2800" i="1"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傲慢与偏见</a:t>
            </a:r>
            <a:endParaRPr lang="en-US" altLang="zh-CN" sz="2800" dirty="0">
              <a:latin typeface="SimHei" charset="-122"/>
              <a:ea typeface="SimHei" charset="-122"/>
              <a:cs typeface="SimHei" charset="-122"/>
            </a:endParaRPr>
          </a:p>
          <a:p>
            <a:pPr algn="just"/>
            <a:endParaRPr lang="en-US" altLang="zh-TW" sz="2800" dirty="0">
              <a:latin typeface="SimHei" charset="-122"/>
              <a:ea typeface="SimHei" charset="-122"/>
              <a:cs typeface="SimHei" charset="-122"/>
            </a:endParaRPr>
          </a:p>
          <a:p>
            <a:pPr algn="just"/>
            <a:r>
              <a:rPr lang="zh-CN" altLang="en-US" sz="28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prejudiced</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biased</a:t>
            </a:r>
            <a:r>
              <a:rPr lang="zh-CN" altLang="en-US" sz="2800" kern="100" dirty="0">
                <a:latin typeface="Times New Roman" charset="0"/>
                <a:ea typeface="Times New Roman" charset="0"/>
                <a:cs typeface="Times New Roman" charset="0"/>
              </a:rPr>
              <a:t> </a:t>
            </a:r>
            <a:r>
              <a:rPr lang="en-US" altLang="zh-CN" sz="2800" dirty="0">
                <a:latin typeface="SimHei" charset="-122"/>
                <a:ea typeface="SimHei" charset="-122"/>
                <a:cs typeface="SimHei" charset="-122"/>
              </a:rPr>
              <a:t>a.</a:t>
            </a:r>
            <a:r>
              <a:rPr lang="zh-CN" altLang="en-US" sz="2800" dirty="0">
                <a:latin typeface="SimHei" charset="-122"/>
                <a:ea typeface="SimHei" charset="-122"/>
                <a:cs typeface="SimHei" charset="-122"/>
              </a:rPr>
              <a:t>有偏见的</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阅读态度题必不选选项</a:t>
            </a:r>
            <a:endParaRPr lang="en-US" altLang="zh-CN" sz="2800" dirty="0">
              <a:latin typeface="SimHei" charset="-122"/>
              <a:ea typeface="SimHei" charset="-122"/>
              <a:cs typeface="SimHei" charset="-122"/>
            </a:endParaRPr>
          </a:p>
          <a:p>
            <a:pPr algn="just"/>
            <a:r>
              <a:rPr lang="zh-CN" altLang="en-US" sz="28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unbiased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dirty="0">
                <a:latin typeface="SimHei" charset="-122"/>
                <a:ea typeface="SimHei" charset="-122"/>
                <a:cs typeface="SimHei" charset="-122"/>
              </a:rPr>
              <a:t>不偏不倚的，公正的</a:t>
            </a:r>
            <a:endParaRPr lang="zh-TW" altLang="zh-TW" sz="2800" dirty="0">
              <a:latin typeface="SimHei" charset="-122"/>
              <a:ea typeface="SimHei" charset="-122"/>
              <a:cs typeface="SimHei" charset="-122"/>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4587273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4401205"/>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r>
              <a:rPr lang="en-US" altLang="zh-TW" sz="2800" kern="100" dirty="0">
                <a:latin typeface="Times New Roman" charset="0"/>
                <a:ea typeface="Times New Roman" charset="0"/>
                <a:cs typeface="Times New Roman" charset="0"/>
                <a:sym typeface="Calibri" charset="0"/>
              </a:rPr>
              <a:t>n.</a:t>
            </a:r>
            <a:r>
              <a:rPr lang="zh-CN" altLang="en-US" sz="2800" dirty="0">
                <a:latin typeface="SimHei" charset="-122"/>
                <a:ea typeface="SimHei" charset="-122"/>
                <a:cs typeface="SimHei" charset="-122"/>
                <a:sym typeface="Calibri" charset="0"/>
              </a:rPr>
              <a:t>通道；途径</a:t>
            </a:r>
            <a:endParaRPr lang="en-US" altLang="zh-CN" sz="28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access bank accounts</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r>
              <a:rPr lang="zh-CN" altLang="en-US" sz="2800" kern="100" dirty="0">
                <a:latin typeface="SimHei" charset="-122"/>
                <a:ea typeface="SimHei" charset="-122"/>
                <a:cs typeface="SimHei" charset="-122"/>
                <a:sym typeface="Calibri" charset="0"/>
              </a:rPr>
              <a:t>访问</a:t>
            </a:r>
            <a:endParaRPr lang="en-US" altLang="zh-TW" sz="2800" kern="1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Do you have access to the computer</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n.</a:t>
            </a:r>
            <a:r>
              <a:rPr lang="zh-CN" altLang="en-US" sz="2800" kern="100" dirty="0">
                <a:latin typeface="SimHei" charset="-122"/>
                <a:ea typeface="SimHei" charset="-122"/>
                <a:cs typeface="SimHei" charset="-122"/>
                <a:sym typeface="Calibri" charset="0"/>
              </a:rPr>
              <a:t>访问权</a:t>
            </a:r>
            <a:endParaRPr lang="en-US" altLang="zh-CN" sz="2800" kern="1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rPr>
              <a:t>Government should provide the unemployed with easier access to benefit.</a:t>
            </a:r>
          </a:p>
          <a:p>
            <a:pPr>
              <a:spcBef>
                <a:spcPct val="0"/>
              </a:spcBef>
            </a:pPr>
            <a:r>
              <a:rPr lang="en-US" altLang="zh-CN" sz="2800" kern="100" dirty="0">
                <a:latin typeface="Times New Roman" charset="0"/>
                <a:ea typeface="Times New Roman" charset="0"/>
                <a:cs typeface="Times New Roman" charset="0"/>
                <a:sym typeface="Calibri" charset="0"/>
              </a:rPr>
              <a:t>provide sb. with </a:t>
            </a:r>
            <a:r>
              <a:rPr lang="en-US" altLang="zh-CN" sz="2800" kern="100" dirty="0" err="1">
                <a:latin typeface="Times New Roman" charset="0"/>
                <a:ea typeface="Times New Roman" charset="0"/>
                <a:cs typeface="Times New Roman" charset="0"/>
                <a:sym typeface="Calibri" charset="0"/>
              </a:rPr>
              <a:t>sth</a:t>
            </a:r>
            <a:r>
              <a:rPr lang="en-US" altLang="zh-CN" sz="2800" kern="100" dirty="0">
                <a:latin typeface="Times New Roman" charset="0"/>
                <a:ea typeface="Times New Roman" charset="0"/>
                <a:cs typeface="Times New Roman" charset="0"/>
                <a:sym typeface="Calibri" charset="0"/>
              </a:rPr>
              <a:t>.</a:t>
            </a:r>
            <a:r>
              <a:rPr lang="zh-CN" altLang="en-US" sz="2800" kern="100" dirty="0">
                <a:latin typeface="SimHei" charset="-122"/>
                <a:ea typeface="SimHei" charset="-122"/>
                <a:cs typeface="SimHei" charset="-122"/>
                <a:sym typeface="Calibri" charset="0"/>
              </a:rPr>
              <a:t>给某人提供某物</a:t>
            </a:r>
            <a:endParaRPr lang="zh-TW" altLang="zh-TW" sz="2800" kern="100" dirty="0">
              <a:latin typeface="SimHei" charset="-122"/>
              <a:ea typeface="SimHei" charset="-122"/>
              <a:cs typeface="SimHei" charset="-122"/>
              <a:sym typeface="Calibri" charset="0"/>
            </a:endParaRPr>
          </a:p>
          <a:p>
            <a:pPr>
              <a:spcBef>
                <a:spcPct val="0"/>
              </a:spcBef>
            </a:pPr>
            <a:endParaRPr lang="en-US" altLang="zh-TW" sz="2800" kern="100" dirty="0">
              <a:latin typeface="Times New Roman" charset="0"/>
              <a:ea typeface="Times New Roman" charset="0"/>
              <a:cs typeface="Times New Roman" charset="0"/>
              <a:sym typeface="Calibri" charset="0"/>
            </a:endParaRPr>
          </a:p>
          <a:p>
            <a:pPr lvl="0" algn="just"/>
            <a:endParaRPr lang="en-US" altLang="zh-CN" sz="2800" kern="100" dirty="0">
              <a:latin typeface="SimHei" charset="-122"/>
              <a:ea typeface="SimHei" charset="-122"/>
              <a:cs typeface="SimHei" charset="-122"/>
            </a:endParaRP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1213635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4401205"/>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r>
              <a:rPr lang="en-US" altLang="zh-TW" sz="2800" kern="100" dirty="0">
                <a:latin typeface="Times New Roman" charset="0"/>
                <a:ea typeface="Times New Roman" charset="0"/>
                <a:cs typeface="Times New Roman" charset="0"/>
                <a:sym typeface="Calibri" charset="0"/>
              </a:rPr>
              <a:t>n.</a:t>
            </a:r>
            <a:r>
              <a:rPr lang="zh-CN" altLang="en-US" sz="2800" dirty="0">
                <a:latin typeface="SimHei" charset="-122"/>
                <a:ea typeface="SimHei" charset="-122"/>
                <a:cs typeface="SimHei" charset="-122"/>
                <a:sym typeface="Calibri" charset="0"/>
              </a:rPr>
              <a:t>通道；途径</a:t>
            </a:r>
            <a:endParaRPr lang="en-US" altLang="zh-CN" sz="28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access bank accounts</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r>
              <a:rPr lang="zh-CN" altLang="en-US" sz="2800" kern="100" dirty="0">
                <a:latin typeface="SimHei" charset="-122"/>
                <a:ea typeface="SimHei" charset="-122"/>
                <a:cs typeface="SimHei" charset="-122"/>
                <a:sym typeface="Calibri" charset="0"/>
              </a:rPr>
              <a:t>访问</a:t>
            </a:r>
            <a:endParaRPr lang="en-US" altLang="zh-TW" sz="2800" kern="1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Do you have access to the computer</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n.</a:t>
            </a:r>
            <a:r>
              <a:rPr lang="zh-CN" altLang="en-US" sz="2800" kern="100" dirty="0">
                <a:latin typeface="SimHei" charset="-122"/>
                <a:ea typeface="SimHei" charset="-122"/>
                <a:cs typeface="SimHei" charset="-122"/>
                <a:sym typeface="Calibri" charset="0"/>
              </a:rPr>
              <a:t>访问权</a:t>
            </a:r>
            <a:endParaRPr lang="en-US" altLang="zh-CN" sz="2800" kern="1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rPr>
              <a:t>Government should provide the unemployed with easier access to benefit.</a:t>
            </a:r>
          </a:p>
          <a:p>
            <a:pPr>
              <a:spcBef>
                <a:spcPct val="0"/>
              </a:spcBef>
            </a:pPr>
            <a:r>
              <a:rPr lang="en-US" altLang="zh-CN" sz="2800" kern="100" dirty="0">
                <a:latin typeface="Times New Roman" charset="0"/>
                <a:ea typeface="Times New Roman" charset="0"/>
                <a:cs typeface="Times New Roman" charset="0"/>
                <a:sym typeface="Calibri" charset="0"/>
              </a:rPr>
              <a:t>provide sb. with </a:t>
            </a:r>
            <a:r>
              <a:rPr lang="en-US" altLang="zh-CN" sz="2800" kern="100" dirty="0" err="1">
                <a:latin typeface="Times New Roman" charset="0"/>
                <a:ea typeface="Times New Roman" charset="0"/>
                <a:cs typeface="Times New Roman" charset="0"/>
                <a:sym typeface="Calibri" charset="0"/>
              </a:rPr>
              <a:t>sth</a:t>
            </a:r>
            <a:r>
              <a:rPr lang="en-US" altLang="zh-CN" sz="2800" kern="100" dirty="0">
                <a:latin typeface="Times New Roman" charset="0"/>
                <a:ea typeface="Times New Roman" charset="0"/>
                <a:cs typeface="Times New Roman" charset="0"/>
                <a:sym typeface="Calibri" charset="0"/>
              </a:rPr>
              <a:t>.</a:t>
            </a:r>
            <a:r>
              <a:rPr lang="zh-CN" altLang="en-US" sz="2800" kern="100" dirty="0">
                <a:latin typeface="SimHei" charset="-122"/>
                <a:ea typeface="SimHei" charset="-122"/>
                <a:cs typeface="SimHei" charset="-122"/>
                <a:sym typeface="Calibri" charset="0"/>
              </a:rPr>
              <a:t>给某人提供某物</a:t>
            </a:r>
            <a:endParaRPr lang="zh-TW" altLang="zh-TW" sz="2800" kern="100" dirty="0">
              <a:latin typeface="SimHei" charset="-122"/>
              <a:ea typeface="SimHei" charset="-122"/>
              <a:cs typeface="SimHei" charset="-122"/>
              <a:sym typeface="Calibri" charset="0"/>
            </a:endParaRPr>
          </a:p>
          <a:p>
            <a:pPr>
              <a:spcBef>
                <a:spcPct val="0"/>
              </a:spcBef>
            </a:pPr>
            <a:r>
              <a:rPr lang="en-US" altLang="zh-TW" sz="2800" kern="100" dirty="0">
                <a:latin typeface="Times New Roman" charset="0"/>
                <a:ea typeface="Times New Roman" charset="0"/>
                <a:cs typeface="Times New Roman" charset="0"/>
                <a:sym typeface="Calibri" charset="0"/>
              </a:rPr>
              <a:t>the unemployed</a:t>
            </a:r>
            <a:r>
              <a:rPr lang="zh-CN" altLang="en-US" sz="2800" kern="100" dirty="0">
                <a:latin typeface="SimHei" charset="-122"/>
                <a:ea typeface="SimHei" charset="-122"/>
                <a:cs typeface="SimHei" charset="-122"/>
                <a:sym typeface="Calibri" charset="0"/>
              </a:rPr>
              <a:t>失业者</a:t>
            </a:r>
            <a:endParaRPr lang="zh-TW" altLang="zh-TW" sz="2800" kern="100" dirty="0">
              <a:latin typeface="SimHei" charset="-122"/>
              <a:ea typeface="SimHei" charset="-122"/>
              <a:cs typeface="SimHei" charset="-122"/>
              <a:sym typeface="Calibri" charset="0"/>
            </a:endParaRPr>
          </a:p>
          <a:p>
            <a:pPr lvl="0" algn="just"/>
            <a:endParaRPr lang="en-US" altLang="zh-CN" sz="2800" kern="100" dirty="0">
              <a:latin typeface="SimHei" charset="-122"/>
              <a:ea typeface="SimHei" charset="-122"/>
              <a:cs typeface="SimHei" charset="-122"/>
            </a:endParaRP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970857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4401205"/>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r>
              <a:rPr lang="en-US" altLang="zh-TW" sz="2800" kern="100" dirty="0">
                <a:latin typeface="Times New Roman" charset="0"/>
                <a:ea typeface="Times New Roman" charset="0"/>
                <a:cs typeface="Times New Roman" charset="0"/>
                <a:sym typeface="Calibri" charset="0"/>
              </a:rPr>
              <a:t>n.</a:t>
            </a:r>
            <a:r>
              <a:rPr lang="zh-CN" altLang="en-US" sz="2800" dirty="0">
                <a:latin typeface="SimHei" charset="-122"/>
                <a:ea typeface="SimHei" charset="-122"/>
                <a:cs typeface="SimHei" charset="-122"/>
                <a:sym typeface="Calibri" charset="0"/>
              </a:rPr>
              <a:t>通道；途径</a:t>
            </a:r>
            <a:endParaRPr lang="en-US" altLang="zh-CN" sz="28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sym typeface="Calibri" charset="0"/>
              </a:rPr>
              <a:t>access bank accounts</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v.</a:t>
            </a:r>
            <a:r>
              <a:rPr lang="zh-CN" altLang="en-US" sz="2800" kern="100" dirty="0">
                <a:latin typeface="SimHei" charset="-122"/>
                <a:ea typeface="SimHei" charset="-122"/>
                <a:cs typeface="SimHei" charset="-122"/>
                <a:sym typeface="Calibri" charset="0"/>
              </a:rPr>
              <a:t>访问</a:t>
            </a:r>
            <a:endParaRPr lang="en-US" altLang="zh-TW" sz="2800" kern="1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Do you have access to the computer</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n.</a:t>
            </a:r>
            <a:r>
              <a:rPr lang="zh-CN" altLang="en-US" sz="2800" kern="100" dirty="0">
                <a:latin typeface="SimHei" charset="-122"/>
                <a:ea typeface="SimHei" charset="-122"/>
                <a:cs typeface="SimHei" charset="-122"/>
                <a:sym typeface="Calibri" charset="0"/>
              </a:rPr>
              <a:t>访问权</a:t>
            </a:r>
            <a:endParaRPr lang="en-US" altLang="zh-CN" sz="2800" kern="1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rPr>
              <a:t>Government should provide the unemployed with easier </a:t>
            </a:r>
            <a:r>
              <a:rPr lang="en-US" altLang="zh-TW" sz="2800" kern="100" dirty="0">
                <a:solidFill>
                  <a:srgbClr val="FF0000"/>
                </a:solidFill>
                <a:latin typeface="Times New Roman" charset="0"/>
                <a:ea typeface="Times New Roman" charset="0"/>
                <a:cs typeface="Times New Roman" charset="0"/>
              </a:rPr>
              <a:t>access</a:t>
            </a:r>
            <a:r>
              <a:rPr lang="en-US" altLang="zh-TW" sz="2800" kern="100" dirty="0">
                <a:latin typeface="Times New Roman" charset="0"/>
                <a:ea typeface="Times New Roman" charset="0"/>
                <a:cs typeface="Times New Roman" charset="0"/>
              </a:rPr>
              <a:t> to benefit.</a:t>
            </a:r>
            <a:r>
              <a:rPr lang="zh-CN" altLang="en-US" sz="2800" kern="100" dirty="0">
                <a:solidFill>
                  <a:srgbClr val="FF0000"/>
                </a:solidFill>
                <a:latin typeface="SimHei" charset="-122"/>
                <a:ea typeface="SimHei" charset="-122"/>
                <a:cs typeface="SimHei" charset="-122"/>
              </a:rPr>
              <a:t>获得</a:t>
            </a:r>
            <a:r>
              <a:rPr lang="en-US" altLang="zh-CN" sz="2800" kern="100" dirty="0">
                <a:solidFill>
                  <a:srgbClr val="FF0000"/>
                </a:solidFill>
                <a:latin typeface="SimHei" charset="-122"/>
                <a:ea typeface="SimHei" charset="-122"/>
                <a:cs typeface="SimHei" charset="-122"/>
              </a:rPr>
              <a:t>……</a:t>
            </a:r>
            <a:r>
              <a:rPr lang="zh-CN" altLang="en-US" sz="2800" kern="100" dirty="0">
                <a:solidFill>
                  <a:srgbClr val="FF0000"/>
                </a:solidFill>
                <a:latin typeface="SimHei" charset="-122"/>
                <a:ea typeface="SimHei" charset="-122"/>
                <a:cs typeface="SimHei" charset="-122"/>
              </a:rPr>
              <a:t>的途径</a:t>
            </a:r>
            <a:endParaRPr lang="en-US" altLang="zh-TW" sz="2800" kern="100" dirty="0">
              <a:solidFill>
                <a:srgbClr val="FF0000"/>
              </a:solidFill>
              <a:latin typeface="SimHei" charset="-122"/>
              <a:ea typeface="SimHei" charset="-122"/>
              <a:cs typeface="SimHei" charset="-122"/>
            </a:endParaRPr>
          </a:p>
          <a:p>
            <a:pPr>
              <a:spcBef>
                <a:spcPct val="0"/>
              </a:spcBef>
            </a:pPr>
            <a:r>
              <a:rPr lang="en-US" altLang="zh-CN" sz="2800" kern="100" dirty="0">
                <a:latin typeface="Times New Roman" charset="0"/>
                <a:ea typeface="Times New Roman" charset="0"/>
                <a:cs typeface="Times New Roman" charset="0"/>
                <a:sym typeface="Calibri" charset="0"/>
              </a:rPr>
              <a:t>provide sb. with </a:t>
            </a:r>
            <a:r>
              <a:rPr lang="en-US" altLang="zh-CN" sz="2800" kern="100" dirty="0" err="1">
                <a:latin typeface="Times New Roman" charset="0"/>
                <a:ea typeface="Times New Roman" charset="0"/>
                <a:cs typeface="Times New Roman" charset="0"/>
                <a:sym typeface="Calibri" charset="0"/>
              </a:rPr>
              <a:t>sth</a:t>
            </a:r>
            <a:r>
              <a:rPr lang="en-US" altLang="zh-CN" sz="2800" kern="100" dirty="0">
                <a:latin typeface="Times New Roman" charset="0"/>
                <a:ea typeface="Times New Roman" charset="0"/>
                <a:cs typeface="Times New Roman" charset="0"/>
                <a:sym typeface="Calibri" charset="0"/>
              </a:rPr>
              <a:t>.</a:t>
            </a:r>
            <a:r>
              <a:rPr lang="zh-CN" altLang="en-US" sz="2800" kern="100" dirty="0">
                <a:latin typeface="SimHei" charset="-122"/>
                <a:ea typeface="SimHei" charset="-122"/>
                <a:cs typeface="SimHei" charset="-122"/>
                <a:sym typeface="Calibri" charset="0"/>
              </a:rPr>
              <a:t>给某人提供某物</a:t>
            </a:r>
            <a:endParaRPr lang="zh-TW" altLang="zh-TW" sz="2800" kern="100" dirty="0">
              <a:latin typeface="SimHei" charset="-122"/>
              <a:ea typeface="SimHei" charset="-122"/>
              <a:cs typeface="SimHei" charset="-122"/>
              <a:sym typeface="Calibri" charset="0"/>
            </a:endParaRPr>
          </a:p>
          <a:p>
            <a:pPr>
              <a:spcBef>
                <a:spcPct val="0"/>
              </a:spcBef>
            </a:pPr>
            <a:r>
              <a:rPr lang="en-US" altLang="zh-TW" sz="2800" kern="100" dirty="0">
                <a:latin typeface="Times New Roman" charset="0"/>
                <a:ea typeface="Times New Roman" charset="0"/>
                <a:cs typeface="Times New Roman" charset="0"/>
                <a:sym typeface="Calibri" charset="0"/>
              </a:rPr>
              <a:t>the unemployed</a:t>
            </a:r>
            <a:r>
              <a:rPr lang="zh-CN" altLang="en-US" sz="2800" kern="100" dirty="0">
                <a:latin typeface="SimHei" charset="-122"/>
                <a:ea typeface="SimHei" charset="-122"/>
                <a:cs typeface="SimHei" charset="-122"/>
                <a:sym typeface="Calibri" charset="0"/>
              </a:rPr>
              <a:t>失业者</a:t>
            </a:r>
            <a:endParaRPr lang="zh-TW" altLang="zh-TW" sz="2800" kern="100" dirty="0">
              <a:latin typeface="SimHei" charset="-122"/>
              <a:ea typeface="SimHei" charset="-122"/>
              <a:cs typeface="SimHei" charset="-122"/>
              <a:sym typeface="Calibri" charset="0"/>
            </a:endParaRPr>
          </a:p>
          <a:p>
            <a:pPr lvl="0" algn="just"/>
            <a:endParaRPr lang="en-US" altLang="zh-CN" sz="2800" kern="100" dirty="0">
              <a:latin typeface="SimHei" charset="-122"/>
              <a:ea typeface="SimHei" charset="-122"/>
              <a:cs typeface="SimHei" charset="-122"/>
            </a:endParaRP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3372000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3108543"/>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r>
              <a:rPr lang="en-US" altLang="zh-TW" sz="2800" kern="100" dirty="0">
                <a:latin typeface="Times New Roman" charset="0"/>
                <a:ea typeface="Times New Roman" charset="0"/>
                <a:cs typeface="Times New Roman" charset="0"/>
                <a:sym typeface="Calibri" charset="0"/>
              </a:rPr>
              <a:t>n.</a:t>
            </a:r>
            <a:r>
              <a:rPr lang="zh-CN" altLang="en-US" sz="2800" dirty="0">
                <a:latin typeface="SimHei" charset="-122"/>
                <a:ea typeface="SimHei" charset="-122"/>
                <a:cs typeface="SimHei" charset="-122"/>
                <a:sym typeface="Calibri" charset="0"/>
              </a:rPr>
              <a:t>通道；途径</a:t>
            </a:r>
            <a:endParaRPr lang="en-US" altLang="zh-CN" sz="28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rPr>
              <a:t>Government should provide the unemployed with easier </a:t>
            </a:r>
            <a:r>
              <a:rPr lang="en-US" altLang="zh-TW" sz="2800" kern="100" dirty="0">
                <a:solidFill>
                  <a:srgbClr val="FF0000"/>
                </a:solidFill>
                <a:latin typeface="Times New Roman" charset="0"/>
                <a:ea typeface="Times New Roman" charset="0"/>
                <a:cs typeface="Times New Roman" charset="0"/>
              </a:rPr>
              <a:t>access</a:t>
            </a:r>
            <a:r>
              <a:rPr lang="en-US" altLang="zh-TW" sz="2800" kern="100" dirty="0">
                <a:latin typeface="Times New Roman" charset="0"/>
                <a:ea typeface="Times New Roman" charset="0"/>
                <a:cs typeface="Times New Roman" charset="0"/>
              </a:rPr>
              <a:t> to benefit.</a:t>
            </a:r>
            <a:r>
              <a:rPr lang="zh-CN" altLang="en-US" sz="2800" kern="100" dirty="0">
                <a:solidFill>
                  <a:srgbClr val="FF0000"/>
                </a:solidFill>
                <a:latin typeface="SimHei" charset="-122"/>
                <a:ea typeface="SimHei" charset="-122"/>
                <a:cs typeface="SimHei" charset="-122"/>
              </a:rPr>
              <a:t>获得</a:t>
            </a:r>
            <a:r>
              <a:rPr lang="en-US" altLang="zh-CN" sz="2800" kern="100" dirty="0">
                <a:solidFill>
                  <a:srgbClr val="FF0000"/>
                </a:solidFill>
                <a:latin typeface="SimHei" charset="-122"/>
                <a:ea typeface="SimHei" charset="-122"/>
                <a:cs typeface="SimHei" charset="-122"/>
              </a:rPr>
              <a:t>……</a:t>
            </a:r>
            <a:r>
              <a:rPr lang="zh-CN" altLang="en-US" sz="2800" kern="100" dirty="0">
                <a:solidFill>
                  <a:srgbClr val="FF0000"/>
                </a:solidFill>
                <a:latin typeface="SimHei" charset="-122"/>
                <a:ea typeface="SimHei" charset="-122"/>
                <a:cs typeface="SimHei" charset="-122"/>
              </a:rPr>
              <a:t>的途径</a:t>
            </a:r>
            <a:endParaRPr lang="en-US" altLang="zh-TW" sz="2800" kern="100" dirty="0">
              <a:solidFill>
                <a:srgbClr val="FF0000"/>
              </a:solidFill>
              <a:latin typeface="SimHei" charset="-122"/>
              <a:ea typeface="SimHei" charset="-122"/>
              <a:cs typeface="SimHei" charset="-122"/>
            </a:endParaRPr>
          </a:p>
          <a:p>
            <a:pPr>
              <a:spcBef>
                <a:spcPct val="0"/>
              </a:spcBef>
            </a:pPr>
            <a:endParaRPr lang="en-US" altLang="zh-CN" sz="2800" kern="100" dirty="0">
              <a:latin typeface="Times New Roman" charset="0"/>
              <a:ea typeface="Times New Roman" charset="0"/>
              <a:cs typeface="Times New Roman" charset="0"/>
              <a:sym typeface="Calibri" charset="0"/>
            </a:endParaRPr>
          </a:p>
          <a:p>
            <a:pPr lvl="0" algn="just"/>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accessible</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a.</a:t>
            </a:r>
            <a:r>
              <a:rPr lang="zh-CN" altLang="en-US" sz="2800" dirty="0">
                <a:latin typeface="SimHei" charset="-122"/>
                <a:ea typeface="SimHei" charset="-122"/>
                <a:cs typeface="SimHei" charset="-122"/>
                <a:sym typeface="Calibri" charset="0"/>
              </a:rPr>
              <a:t>可获得的</a:t>
            </a:r>
            <a:endParaRPr lang="en-US" altLang="zh-CN" sz="28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   They are easily accessible to the general.(E1-2011-24B)</a:t>
            </a: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7257569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3108543"/>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ac</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sym typeface="Calibri" charset="0"/>
              </a:rPr>
              <a:t>v</a:t>
            </a:r>
            <a:r>
              <a:rPr lang="en-US" altLang="zh-TW" sz="2800" kern="100" dirty="0">
                <a:latin typeface="Times New Roman" charset="0"/>
                <a:ea typeface="Times New Roman" charset="0"/>
                <a:cs typeface="Times New Roman" charset="0"/>
                <a:sym typeface="Calibri" charset="0"/>
              </a:rPr>
              <a:t>.</a:t>
            </a:r>
            <a:r>
              <a:rPr lang="zh-CN" altLang="en-US" sz="2800" dirty="0">
                <a:latin typeface="SimHei" charset="-122"/>
                <a:ea typeface="SimHei" charset="-122"/>
                <a:cs typeface="SimHei" charset="-122"/>
                <a:sym typeface="Calibri" charset="0"/>
              </a:rPr>
              <a:t>接近   </a:t>
            </a:r>
            <a:r>
              <a:rPr lang="en-US" altLang="zh-TW" sz="2800" kern="100" dirty="0">
                <a:latin typeface="Times New Roman" charset="0"/>
                <a:ea typeface="Times New Roman" charset="0"/>
                <a:cs typeface="Times New Roman" charset="0"/>
                <a:sym typeface="Calibri" charset="0"/>
              </a:rPr>
              <a:t>n.</a:t>
            </a:r>
            <a:r>
              <a:rPr lang="zh-CN" altLang="en-US" sz="2800" dirty="0">
                <a:latin typeface="SimHei" charset="-122"/>
                <a:ea typeface="SimHei" charset="-122"/>
                <a:cs typeface="SimHei" charset="-122"/>
                <a:sym typeface="Calibri" charset="0"/>
              </a:rPr>
              <a:t>通道；途径</a:t>
            </a:r>
            <a:endParaRPr lang="en-US" altLang="zh-CN" sz="2800" dirty="0">
              <a:latin typeface="SimHei" charset="-122"/>
              <a:ea typeface="SimHei" charset="-122"/>
              <a:cs typeface="SimHei" charset="-122"/>
              <a:sym typeface="Calibri" charset="0"/>
            </a:endParaRPr>
          </a:p>
          <a:p>
            <a:pPr>
              <a:spcBef>
                <a:spcPct val="0"/>
              </a:spcBef>
            </a:pPr>
            <a:r>
              <a:rPr lang="en-US" altLang="zh-CN" sz="2800" kern="100" dirty="0">
                <a:latin typeface="Times New Roman" charset="0"/>
                <a:ea typeface="Times New Roman" charset="0"/>
                <a:cs typeface="Times New Roman" charset="0"/>
                <a:sym typeface="Calibri" charset="0"/>
              </a:rPr>
              <a:t>·</a:t>
            </a:r>
            <a:r>
              <a:rPr lang="zh-CN" altLang="en-US" sz="2800" kern="100" dirty="0">
                <a:latin typeface="Times New Roman" charset="0"/>
                <a:ea typeface="Times New Roman" charset="0"/>
                <a:cs typeface="Times New Roman" charset="0"/>
                <a:sym typeface="Calibri" charset="0"/>
              </a:rPr>
              <a:t> </a:t>
            </a:r>
            <a:r>
              <a:rPr lang="en-US" altLang="zh-TW" sz="2800" kern="100" dirty="0">
                <a:latin typeface="Times New Roman" charset="0"/>
                <a:ea typeface="Times New Roman" charset="0"/>
                <a:cs typeface="Times New Roman" charset="0"/>
              </a:rPr>
              <a:t>Government should provide the unemployed with easier </a:t>
            </a:r>
            <a:r>
              <a:rPr lang="en-US" altLang="zh-TW" sz="2800" kern="100" dirty="0">
                <a:solidFill>
                  <a:srgbClr val="FF0000"/>
                </a:solidFill>
                <a:latin typeface="Times New Roman" charset="0"/>
                <a:ea typeface="Times New Roman" charset="0"/>
                <a:cs typeface="Times New Roman" charset="0"/>
              </a:rPr>
              <a:t>access</a:t>
            </a:r>
            <a:r>
              <a:rPr lang="en-US" altLang="zh-TW" sz="2800" kern="100" dirty="0">
                <a:latin typeface="Times New Roman" charset="0"/>
                <a:ea typeface="Times New Roman" charset="0"/>
                <a:cs typeface="Times New Roman" charset="0"/>
              </a:rPr>
              <a:t> to benefit.</a:t>
            </a:r>
            <a:r>
              <a:rPr lang="zh-CN" altLang="en-US" sz="2800" kern="100" dirty="0">
                <a:solidFill>
                  <a:srgbClr val="FF0000"/>
                </a:solidFill>
                <a:latin typeface="SimHei" charset="-122"/>
                <a:ea typeface="SimHei" charset="-122"/>
                <a:cs typeface="SimHei" charset="-122"/>
              </a:rPr>
              <a:t>获得</a:t>
            </a:r>
            <a:r>
              <a:rPr lang="en-US" altLang="zh-CN" sz="2800" kern="100" dirty="0">
                <a:solidFill>
                  <a:srgbClr val="FF0000"/>
                </a:solidFill>
                <a:latin typeface="SimHei" charset="-122"/>
                <a:ea typeface="SimHei" charset="-122"/>
                <a:cs typeface="SimHei" charset="-122"/>
              </a:rPr>
              <a:t>……</a:t>
            </a:r>
            <a:r>
              <a:rPr lang="zh-CN" altLang="en-US" sz="2800" kern="100" dirty="0">
                <a:solidFill>
                  <a:srgbClr val="FF0000"/>
                </a:solidFill>
                <a:latin typeface="SimHei" charset="-122"/>
                <a:ea typeface="SimHei" charset="-122"/>
                <a:cs typeface="SimHei" charset="-122"/>
              </a:rPr>
              <a:t>的途径</a:t>
            </a:r>
            <a:endParaRPr lang="en-US" altLang="zh-TW" sz="2800" kern="100" dirty="0">
              <a:solidFill>
                <a:srgbClr val="FF0000"/>
              </a:solidFill>
              <a:latin typeface="SimHei" charset="-122"/>
              <a:ea typeface="SimHei" charset="-122"/>
              <a:cs typeface="SimHei" charset="-122"/>
            </a:endParaRPr>
          </a:p>
          <a:p>
            <a:pPr>
              <a:spcBef>
                <a:spcPct val="0"/>
              </a:spcBef>
            </a:pPr>
            <a:endParaRPr lang="en-US" altLang="zh-CN" sz="2800" kern="100" dirty="0">
              <a:latin typeface="Times New Roman" charset="0"/>
              <a:ea typeface="Times New Roman" charset="0"/>
              <a:cs typeface="Times New Roman" charset="0"/>
              <a:sym typeface="Calibri" charset="0"/>
            </a:endParaRPr>
          </a:p>
          <a:p>
            <a:pPr lvl="0" algn="just"/>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accessible</a:t>
            </a:r>
            <a:r>
              <a:rPr lang="zh-CN" altLang="en-US" sz="2800" kern="100" dirty="0">
                <a:latin typeface="Times New Roman" charset="0"/>
                <a:ea typeface="Times New Roman" charset="0"/>
                <a:cs typeface="Times New Roman" charset="0"/>
                <a:sym typeface="Calibri" charset="0"/>
              </a:rPr>
              <a:t> </a:t>
            </a:r>
            <a:r>
              <a:rPr lang="en-US" altLang="zh-CN" sz="2800" kern="100" dirty="0">
                <a:latin typeface="Times New Roman" charset="0"/>
                <a:ea typeface="Times New Roman" charset="0"/>
                <a:cs typeface="Times New Roman" charset="0"/>
                <a:sym typeface="Calibri" charset="0"/>
              </a:rPr>
              <a:t>a.</a:t>
            </a:r>
            <a:r>
              <a:rPr lang="zh-CN" altLang="en-US" sz="2800" dirty="0">
                <a:latin typeface="SimHei" charset="-122"/>
                <a:ea typeface="SimHei" charset="-122"/>
                <a:cs typeface="SimHei" charset="-122"/>
                <a:sym typeface="Calibri" charset="0"/>
              </a:rPr>
              <a:t>可获得的</a:t>
            </a:r>
            <a:r>
              <a:rPr lang="en-US" altLang="zh-CN" sz="2800" kern="100" dirty="0">
                <a:latin typeface="Times New Roman" charset="0"/>
                <a:ea typeface="Times New Roman" charset="0"/>
                <a:cs typeface="Times New Roman" charset="0"/>
                <a:sym typeface="Calibri" charset="0"/>
              </a:rPr>
              <a:t>~available</a:t>
            </a:r>
            <a:endParaRPr lang="en-US" altLang="zh-CN" sz="2800" kern="100" dirty="0">
              <a:latin typeface="Times New Roman" charset="0"/>
              <a:ea typeface="Times New Roman" charset="0"/>
              <a:cs typeface="Times New Roman" charset="0"/>
            </a:endParaRPr>
          </a:p>
          <a:p>
            <a:pPr lvl="0" algn="just"/>
            <a:r>
              <a:rPr lang="en-US" altLang="zh-CN" sz="2800" kern="100" dirty="0">
                <a:latin typeface="Times New Roman" charset="0"/>
                <a:ea typeface="Times New Roman" charset="0"/>
                <a:cs typeface="Times New Roman" charset="0"/>
              </a:rPr>
              <a:t>   They are easily accessible to the general.(E1-2011-24B)</a:t>
            </a: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8168535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523220"/>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cess</a:t>
            </a:r>
            <a:r>
              <a:rPr lang="zh-CN" altLang="en-US" sz="2800" kern="100" dirty="0">
                <a:solidFill>
                  <a:srgbClr val="FF0000"/>
                </a:solidFill>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3317891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523220"/>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cess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超过；过多的量</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902081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2677656"/>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cess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超过；过多的量</a:t>
            </a:r>
            <a:endParaRPr lang="en-US" altLang="zh-CN" sz="2800" kern="100" dirty="0">
              <a:latin typeface="SimHei" charset="-122"/>
              <a:ea typeface="SimHei" charset="-122"/>
              <a:cs typeface="SimHei" charset="-122"/>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Being a man has always been dangerous. There will be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an excess of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boys in those crucial years when they are searching for a mate.(2002-</a:t>
            </a:r>
            <a:r>
              <a:rPr lang="zh-CN" altLang="en-US" sz="2800" kern="100" dirty="0">
                <a:latin typeface="SimHei" charset="-122"/>
                <a:ea typeface="SimHei" charset="-122"/>
                <a:cs typeface="SimHei" charset="-122"/>
              </a:rPr>
              <a:t>阅读</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p>
          <a:p>
            <a:pPr algn="just"/>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9257773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3108543"/>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cess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超过；过多的量</a:t>
            </a:r>
            <a:endParaRPr lang="en-US" altLang="zh-CN" sz="2800" kern="100" dirty="0">
              <a:latin typeface="SimHei" charset="-122"/>
              <a:ea typeface="SimHei" charset="-122"/>
              <a:cs typeface="SimHei" charset="-122"/>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Being a man has always been dangerous. There will be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an excess of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boys in those crucial years when they are searching for a mate.(2002-</a:t>
            </a:r>
            <a:r>
              <a:rPr lang="zh-CN" altLang="en-US" sz="2800" kern="100" dirty="0">
                <a:latin typeface="SimHei" charset="-122"/>
                <a:ea typeface="SimHei" charset="-122"/>
                <a:cs typeface="SimHei" charset="-122"/>
              </a:rPr>
              <a:t>阅读</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p>
          <a:p>
            <a:pPr algn="just"/>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9</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ceed</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7225377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3108543"/>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cess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超过；过多的量</a:t>
            </a:r>
            <a:endParaRPr lang="en-US" altLang="zh-CN" sz="2800" kern="100" dirty="0">
              <a:latin typeface="SimHei" charset="-122"/>
              <a:ea typeface="SimHei" charset="-122"/>
              <a:cs typeface="SimHei" charset="-122"/>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Being a man has always been dangerous. There will be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an excess of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boys in those crucial years when they are searching for a mate.(2002-</a:t>
            </a:r>
            <a:r>
              <a:rPr lang="zh-CN" altLang="en-US" sz="2800" kern="100" dirty="0">
                <a:latin typeface="SimHei" charset="-122"/>
                <a:ea typeface="SimHei" charset="-122"/>
                <a:cs typeface="SimHei" charset="-122"/>
              </a:rPr>
              <a:t>阅读</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p>
          <a:p>
            <a:pPr algn="just"/>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9</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ceed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超过</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2970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23172" cy="3970318"/>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偏见</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bias</a:t>
            </a:r>
          </a:p>
          <a:p>
            <a:pPr lvl="0" algn="just"/>
            <a:r>
              <a:rPr lang="zh-CN" altLang="en-US" sz="2800" dirty="0">
                <a:latin typeface="Microsoft YaHei" charset="-122"/>
                <a:ea typeface="Microsoft YaHei" charset="-122"/>
                <a:cs typeface="Microsoft YaHei" charset="-122"/>
              </a:rPr>
              <a:t>   </a:t>
            </a:r>
            <a:r>
              <a:rPr lang="en-US" altLang="zh-TW" sz="2800" kern="100" dirty="0">
                <a:latin typeface="Times New Roman" charset="0"/>
                <a:ea typeface="Times New Roman" charset="0"/>
                <a:cs typeface="Times New Roman" charset="0"/>
              </a:rPr>
              <a:t>It needs to put historical prejudices to one side.</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E2-2014-text4</a:t>
            </a:r>
            <a:r>
              <a:rPr lang="zh-CN" altLang="zh-TW"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zh-CN" altLang="en-US" sz="2800" i="1" dirty="0">
                <a:latin typeface="Times New Roman" charset="0"/>
                <a:ea typeface="Times New Roman" charset="0"/>
                <a:cs typeface="Times New Roman" charset="0"/>
              </a:rPr>
              <a:t>    </a:t>
            </a:r>
            <a:r>
              <a:rPr lang="en-US" altLang="zh-TW" sz="2800" i="1" dirty="0">
                <a:latin typeface="Times New Roman" charset="0"/>
                <a:ea typeface="Times New Roman" charset="0"/>
                <a:cs typeface="Times New Roman" charset="0"/>
              </a:rPr>
              <a:t>Pride and Prejudice</a:t>
            </a:r>
            <a:r>
              <a:rPr lang="zh-CN" altLang="en-US" sz="2800" i="1"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傲慢与偏见</a:t>
            </a:r>
            <a:endParaRPr lang="en-US" altLang="zh-CN" sz="2800" dirty="0">
              <a:latin typeface="SimHei" charset="-122"/>
              <a:ea typeface="SimHei" charset="-122"/>
              <a:cs typeface="SimHei" charset="-122"/>
            </a:endParaRPr>
          </a:p>
          <a:p>
            <a:pPr algn="just"/>
            <a:endParaRPr lang="en-US" altLang="zh-TW" sz="2800" dirty="0">
              <a:latin typeface="SimHei" charset="-122"/>
              <a:ea typeface="SimHei" charset="-122"/>
              <a:cs typeface="SimHei" charset="-122"/>
            </a:endParaRPr>
          </a:p>
          <a:p>
            <a:pPr algn="just"/>
            <a:r>
              <a:rPr lang="zh-CN" altLang="en-US" sz="28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prejudiced</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biased</a:t>
            </a:r>
            <a:r>
              <a:rPr lang="zh-CN" altLang="en-US" sz="2800" kern="100" dirty="0">
                <a:latin typeface="Times New Roman" charset="0"/>
                <a:ea typeface="Times New Roman" charset="0"/>
                <a:cs typeface="Times New Roman" charset="0"/>
              </a:rPr>
              <a:t> </a:t>
            </a:r>
            <a:r>
              <a:rPr lang="en-US" altLang="zh-CN" sz="2800" dirty="0">
                <a:latin typeface="SimHei" charset="-122"/>
                <a:ea typeface="SimHei" charset="-122"/>
                <a:cs typeface="SimHei" charset="-122"/>
              </a:rPr>
              <a:t>a.</a:t>
            </a:r>
            <a:r>
              <a:rPr lang="zh-CN" altLang="en-US" sz="2800" dirty="0">
                <a:latin typeface="SimHei" charset="-122"/>
                <a:ea typeface="SimHei" charset="-122"/>
                <a:cs typeface="SimHei" charset="-122"/>
              </a:rPr>
              <a:t>有偏见的</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阅读态度题必不选选项</a:t>
            </a:r>
            <a:endParaRPr lang="en-US" altLang="zh-CN" sz="2800" dirty="0">
              <a:latin typeface="SimHei" charset="-122"/>
              <a:ea typeface="SimHei" charset="-122"/>
              <a:cs typeface="SimHei" charset="-122"/>
            </a:endParaRPr>
          </a:p>
          <a:p>
            <a:pPr algn="just"/>
            <a:r>
              <a:rPr lang="zh-CN" altLang="en-US" sz="28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unbiased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dirty="0">
                <a:latin typeface="SimHei" charset="-122"/>
                <a:ea typeface="SimHei" charset="-122"/>
                <a:cs typeface="SimHei" charset="-122"/>
              </a:rPr>
              <a:t>不偏不倚的，公正的</a:t>
            </a:r>
            <a:endParaRPr lang="en-US" altLang="zh-CN" sz="2800" dirty="0">
              <a:latin typeface="SimHei" charset="-122"/>
              <a:ea typeface="SimHei" charset="-122"/>
              <a:cs typeface="SimHei" charset="-122"/>
            </a:endParaRPr>
          </a:p>
          <a:p>
            <a:pPr algn="just"/>
            <a:r>
              <a:rPr lang="zh-CN" altLang="en-US" sz="2800" dirty="0">
                <a:latin typeface="SimHei" charset="-122"/>
                <a:ea typeface="SimHei" charset="-122"/>
                <a:cs typeface="SimHei" charset="-122"/>
              </a:rPr>
              <a:t>  </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impartial</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neutral</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objective</a:t>
            </a:r>
          </a:p>
          <a:p>
            <a:pPr algn="just"/>
            <a:r>
              <a:rPr lang="zh-CN" altLang="en-US" sz="2800" dirty="0">
                <a:latin typeface="SimHei" charset="-122"/>
                <a:ea typeface="SimHei" charset="-122"/>
                <a:cs typeface="SimHei" charset="-122"/>
              </a:rPr>
              <a:t>  </a:t>
            </a:r>
            <a:endParaRPr lang="zh-TW" altLang="zh-TW" sz="2800" dirty="0">
              <a:latin typeface="SimHei" charset="-122"/>
              <a:ea typeface="SimHei" charset="-122"/>
              <a:cs typeface="SimHei" charset="-122"/>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5043315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4487382"/>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cess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超过；过多的量</a:t>
            </a:r>
            <a:endParaRPr lang="en-US" altLang="zh-CN" sz="2800" kern="100" dirty="0">
              <a:latin typeface="SimHei" charset="-122"/>
              <a:ea typeface="SimHei" charset="-122"/>
              <a:cs typeface="SimHei" charset="-122"/>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Being a man has always been dangerous. There will be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an excess of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boys in those crucial years when they are searching for a mate.(2002-</a:t>
            </a:r>
            <a:r>
              <a:rPr lang="zh-CN" altLang="en-US" sz="2800" kern="100" dirty="0">
                <a:latin typeface="SimHei" charset="-122"/>
                <a:ea typeface="SimHei" charset="-122"/>
                <a:cs typeface="SimHei" charset="-122"/>
              </a:rPr>
              <a:t>阅读</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p>
          <a:p>
            <a:pPr algn="just"/>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9</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ceed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超过</a:t>
            </a:r>
            <a:endParaRPr lang="en-US" altLang="zh-CN" sz="2800" kern="100" dirty="0">
              <a:latin typeface="SimHei" charset="-122"/>
              <a:ea typeface="SimHei" charset="-122"/>
              <a:cs typeface="SimHei" charset="-122"/>
            </a:endParaRPr>
          </a:p>
          <a:p>
            <a:pPr>
              <a:spcBef>
                <a:spcPct val="20000"/>
              </a:spcBef>
            </a:pPr>
            <a:r>
              <a:rPr lang="zh-CN" altLang="zh-TW" sz="2800" kern="100" dirty="0">
                <a:latin typeface="SimHei" charset="-122"/>
                <a:ea typeface="SimHei" charset="-122"/>
                <a:cs typeface="SimHei" charset="-122"/>
                <a:sym typeface="Calibri" charset="0"/>
              </a:rPr>
              <a:t>【写作】超出</a:t>
            </a:r>
            <a:r>
              <a:rPr lang="zh-CN" altLang="en-US" sz="2800" kern="100" dirty="0">
                <a:latin typeface="SimHei" charset="-122"/>
                <a:ea typeface="SimHei" charset="-122"/>
                <a:cs typeface="SimHei" charset="-122"/>
                <a:sym typeface="Calibri" charset="0"/>
              </a:rPr>
              <a:t>某人的</a:t>
            </a:r>
            <a:r>
              <a:rPr lang="zh-CN" altLang="zh-TW" sz="2800" kern="100" dirty="0">
                <a:latin typeface="SimHei" charset="-122"/>
                <a:ea typeface="SimHei" charset="-122"/>
                <a:cs typeface="SimHei" charset="-122"/>
                <a:sym typeface="Calibri" charset="0"/>
              </a:rPr>
              <a:t>期待</a:t>
            </a:r>
            <a:r>
              <a:rPr lang="zh-CN" altLang="en-US" sz="2800" kern="100" dirty="0">
                <a:latin typeface="SimHei" charset="-122"/>
                <a:ea typeface="SimHei" charset="-122"/>
                <a:cs typeface="SimHei" charset="-122"/>
                <a:sym typeface="Calibri"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exceed my expectation</a:t>
            </a:r>
            <a:r>
              <a:rPr lang="zh-TW"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p>
          <a:p>
            <a:pPr>
              <a:spcBef>
                <a:spcPct val="0"/>
              </a:spcBef>
            </a:pPr>
            <a:endParaRPr lang="zh-TW"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6849147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1384995"/>
          </a:xfrm>
          <a:prstGeom prst="rect">
            <a:avLst/>
          </a:prstGeom>
          <a:noFill/>
        </p:spPr>
        <p:txBody>
          <a:bodyPr wrap="square" rtlCol="0">
            <a:spAutoFit/>
          </a:bodyPr>
          <a:lstStyle/>
          <a:p>
            <a:pPr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cess</a:t>
            </a:r>
            <a:r>
              <a:rPr lang="en-US" altLang="zh-CN" sz="2800" kern="100" dirty="0">
                <a:latin typeface="Times New Roman" charset="0"/>
                <a:ea typeface="Times New Roman" charset="0"/>
                <a:cs typeface="Times New Roman" charset="0"/>
              </a:rPr>
              <a:t>ive</a:t>
            </a:r>
            <a:r>
              <a:rPr lang="zh-CN" altLang="en-US" sz="2800" kern="100" dirty="0">
                <a:latin typeface="Times New Roman" charset="0"/>
                <a:ea typeface="Times New Roman" charset="0"/>
                <a:cs typeface="Times New Roman" charset="0"/>
              </a:rPr>
              <a:t> </a:t>
            </a:r>
            <a:endParaRPr lang="zh-TW"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spcBef>
                <a:spcPct val="0"/>
              </a:spcBef>
            </a:pPr>
            <a:endParaRPr lang="zh-TW"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6955046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1384995"/>
          </a:xfrm>
          <a:prstGeom prst="rect">
            <a:avLst/>
          </a:prstGeom>
          <a:noFill/>
        </p:spPr>
        <p:txBody>
          <a:bodyPr wrap="square" rtlCol="0">
            <a:spAutoFit/>
          </a:bodyPr>
          <a:lstStyle/>
          <a:p>
            <a:pPr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cess</a:t>
            </a:r>
            <a:r>
              <a:rPr lang="en-US" altLang="zh-CN" sz="2800" kern="100" dirty="0">
                <a:latin typeface="Times New Roman" charset="0"/>
                <a:ea typeface="Times New Roman" charset="0"/>
                <a:cs typeface="Times New Roman" charset="0"/>
              </a:rPr>
              <a:t>ive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过度的 </a:t>
            </a:r>
            <a:endParaRPr lang="zh-TW" altLang="zh-TW" sz="2800" kern="100" dirty="0">
              <a:uFill>
                <a:solidFill>
                  <a:srgbClr val="000000"/>
                </a:solidFill>
              </a:uFill>
              <a:latin typeface="SimHei" charset="-122"/>
              <a:ea typeface="SimHei" charset="-122"/>
              <a:cs typeface="SimHei" charset="-122"/>
              <a:sym typeface="Calibri" charset="0"/>
            </a:endParaRPr>
          </a:p>
          <a:p>
            <a:pPr>
              <a:spcBef>
                <a:spcPct val="0"/>
              </a:spcBef>
            </a:pPr>
            <a:endParaRPr lang="zh-TW"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9645583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2308324"/>
          </a:xfrm>
          <a:prstGeom prst="rect">
            <a:avLst/>
          </a:prstGeom>
          <a:noFill/>
        </p:spPr>
        <p:txBody>
          <a:bodyPr wrap="square" rtlCol="0">
            <a:spAutoFit/>
          </a:bodyPr>
          <a:lstStyle/>
          <a:p>
            <a:pPr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cess</a:t>
            </a:r>
            <a:r>
              <a:rPr lang="en-US" altLang="zh-CN" sz="2800" kern="100" dirty="0">
                <a:latin typeface="Times New Roman" charset="0"/>
                <a:ea typeface="Times New Roman" charset="0"/>
                <a:cs typeface="Times New Roman" charset="0"/>
              </a:rPr>
              <a:t>ive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过度的</a:t>
            </a:r>
            <a:endParaRPr lang="en-US" altLang="zh-CN" sz="2800" kern="100" dirty="0">
              <a:latin typeface="SimHei" charset="-122"/>
              <a:ea typeface="SimHei" charset="-122"/>
              <a:cs typeface="SimHei" charset="-122"/>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excessive drinking</a:t>
            </a:r>
            <a:r>
              <a:rPr lang="zh-CN" altLang="en-US" sz="2800" kern="1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酗酒</a:t>
            </a:r>
            <a:endParaRPr lang="en-US" altLang="zh-TW" sz="2800" kern="100" dirty="0">
              <a:latin typeface="SimHei" charset="-122"/>
              <a:ea typeface="SimHei" charset="-122"/>
              <a:cs typeface="SimHei" charset="-122"/>
            </a:endParaRPr>
          </a:p>
          <a:p>
            <a:pPr algn="just"/>
            <a:r>
              <a:rPr lang="zh-CN" altLang="en-US" sz="2800" kern="100" dirty="0">
                <a:latin typeface="SimHei" charset="-122"/>
                <a:ea typeface="SimHei" charset="-122"/>
                <a:cs typeface="SimHei" charset="-122"/>
              </a:rPr>
              <a:t> </a:t>
            </a:r>
            <a:endParaRPr lang="zh-TW" altLang="zh-TW" sz="2800" kern="100" dirty="0">
              <a:uFill>
                <a:solidFill>
                  <a:srgbClr val="000000"/>
                </a:solidFill>
              </a:uFill>
              <a:latin typeface="SimHei" charset="-122"/>
              <a:ea typeface="SimHei" charset="-122"/>
              <a:cs typeface="SimHei" charset="-122"/>
              <a:sym typeface="Calibri" charset="0"/>
            </a:endParaRPr>
          </a:p>
          <a:p>
            <a:pPr>
              <a:spcBef>
                <a:spcPct val="0"/>
              </a:spcBef>
            </a:pPr>
            <a:endParaRPr lang="zh-TW"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5214479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193009" cy="3539430"/>
          </a:xfrm>
          <a:prstGeom prst="rect">
            <a:avLst/>
          </a:prstGeom>
          <a:noFill/>
        </p:spPr>
        <p:txBody>
          <a:bodyPr wrap="square" rtlCol="0">
            <a:spAutoFit/>
          </a:bodyPr>
          <a:lstStyle/>
          <a:p>
            <a:pPr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cess</a:t>
            </a:r>
            <a:r>
              <a:rPr lang="en-US" altLang="zh-CN" sz="2800" kern="100" dirty="0">
                <a:latin typeface="Times New Roman" charset="0"/>
                <a:ea typeface="Times New Roman" charset="0"/>
                <a:cs typeface="Times New Roman" charset="0"/>
              </a:rPr>
              <a:t>ive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过度的</a:t>
            </a:r>
            <a:endParaRPr lang="en-US" altLang="zh-CN" sz="2800" kern="100" dirty="0">
              <a:latin typeface="SimHei" charset="-122"/>
              <a:ea typeface="SimHei" charset="-122"/>
              <a:cs typeface="SimHei" charset="-122"/>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excessive drinking</a:t>
            </a:r>
            <a:r>
              <a:rPr lang="zh-CN" altLang="en-US" sz="2800" kern="1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酗酒</a:t>
            </a:r>
            <a:endParaRPr lang="en-US" altLang="zh-CN" sz="2800" kern="100" dirty="0">
              <a:latin typeface="SimHei" charset="-122"/>
              <a:ea typeface="SimHei" charset="-122"/>
              <a:cs typeface="SimHei" charset="-122"/>
            </a:endParaRPr>
          </a:p>
          <a:p>
            <a:pPr algn="just"/>
            <a:endParaRPr lang="en-US" altLang="zh-TW" sz="2800" kern="100" dirty="0">
              <a:latin typeface="SimHei" charset="-122"/>
              <a:ea typeface="SimHei" charset="-122"/>
              <a:cs typeface="SimHei" charset="-122"/>
            </a:endParaRPr>
          </a:p>
          <a:p>
            <a:pPr>
              <a:buFont typeface="Arial" charset="0"/>
              <a:buNone/>
            </a:pPr>
            <a:r>
              <a:rPr lang="zh-CN" altLang="en-US" sz="2800" kern="100" dirty="0">
                <a:latin typeface="SimHei" charset="-122"/>
                <a:ea typeface="SimHei" charset="-122"/>
                <a:cs typeface="SimHei" charset="-122"/>
              </a:rPr>
              <a:t>  </a:t>
            </a:r>
            <a:r>
              <a:rPr lang="en-US" altLang="zh-TW" sz="2800" dirty="0">
                <a:latin typeface="SimHei" charset="-122"/>
                <a:ea typeface="SimHei" charset="-122"/>
                <a:cs typeface="SimHei" charset="-122"/>
              </a:rPr>
              <a:t>【</a:t>
            </a:r>
            <a:r>
              <a:rPr lang="zh-TW" altLang="en-US" sz="2800" dirty="0">
                <a:latin typeface="SimHei" charset="-122"/>
                <a:ea typeface="SimHei" charset="-122"/>
                <a:cs typeface="SimHei" charset="-122"/>
              </a:rPr>
              <a:t>写作</a:t>
            </a:r>
            <a:r>
              <a:rPr lang="en-US" altLang="zh-TW" sz="2800" dirty="0">
                <a:latin typeface="SimHei" charset="-122"/>
                <a:ea typeface="SimHei" charset="-122"/>
                <a:cs typeface="SimHei" charset="-122"/>
              </a:rPr>
              <a:t>】</a:t>
            </a:r>
            <a:r>
              <a:rPr lang="zh-TW" altLang="en-US" sz="2800" dirty="0">
                <a:latin typeface="SimHei" charset="-122"/>
                <a:ea typeface="SimHei" charset="-122"/>
                <a:cs typeface="SimHei" charset="-122"/>
              </a:rPr>
              <a:t>过度捕捞：</a:t>
            </a:r>
            <a:r>
              <a:rPr lang="en-US" altLang="zh-TW" sz="2800" kern="100" dirty="0">
                <a:latin typeface="Times New Roman" charset="0"/>
                <a:ea typeface="Times New Roman" charset="0"/>
                <a:cs typeface="Times New Roman" charset="0"/>
              </a:rPr>
              <a:t>excessive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fishing~ overfishing</a:t>
            </a:r>
            <a:endParaRPr lang="zh-TW" altLang="en-US" sz="2800" kern="100" dirty="0">
              <a:latin typeface="Times New Roman" charset="0"/>
              <a:ea typeface="Times New Roman" charset="0"/>
              <a:cs typeface="Times New Roman" charset="0"/>
            </a:endParaRPr>
          </a:p>
          <a:p>
            <a:pPr>
              <a:spcBef>
                <a:spcPct val="0"/>
              </a:spcBef>
            </a:pPr>
            <a:endParaRPr lang="en-US" altLang="zh-CN" sz="2800" dirty="0">
              <a:latin typeface="Microsoft YaHei" charset="-122"/>
              <a:ea typeface="Microsoft YaHei" charset="-122"/>
              <a:cs typeface="Microsoft YaHei" charset="-122"/>
              <a:sym typeface="Calibri" charset="0"/>
            </a:endParaRPr>
          </a:p>
          <a:p>
            <a:pPr algn="just"/>
            <a:endParaRPr lang="zh-TW" altLang="zh-TW" sz="2800" kern="100" dirty="0">
              <a:uFill>
                <a:solidFill>
                  <a:srgbClr val="000000"/>
                </a:solidFill>
              </a:uFill>
              <a:latin typeface="SimHei" charset="-122"/>
              <a:ea typeface="SimHei" charset="-122"/>
              <a:cs typeface="SimHei" charset="-122"/>
              <a:sym typeface="Calibri" charset="0"/>
            </a:endParaRPr>
          </a:p>
          <a:p>
            <a:pPr>
              <a:spcBef>
                <a:spcPct val="0"/>
              </a:spcBef>
            </a:pPr>
            <a:endParaRPr lang="zh-TW"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0176828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3367359" cy="954107"/>
          </a:xfrm>
          <a:prstGeom prst="rect">
            <a:avLst/>
          </a:prstGeom>
          <a:noFill/>
        </p:spPr>
        <p:txBody>
          <a:bodyPr wrap="square" rtlCol="0">
            <a:spAutoFit/>
          </a:bodyPr>
          <a:lstStyle/>
          <a:p>
            <a:pPr lvl="0" algn="just"/>
            <a:r>
              <a:rPr lang="zh-CN" altLang="cs-CZ"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cs-CZ" altLang="zh-CN" sz="2800" kern="100"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cs-CZ"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4078570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5794900"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衰退</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1916517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5794900" cy="3022366"/>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衰退</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20000"/>
              </a:spcBef>
            </a:pPr>
            <a:r>
              <a:rPr kumimoji="1" lang="zh-CN" altLang="zh-TW" sz="2800" dirty="0">
                <a:latin typeface="SimHei" charset="-122"/>
                <a:ea typeface="SimHei" charset="-122"/>
                <a:cs typeface="SimHei" charset="-122"/>
                <a:sym typeface="Calibri" charset="0"/>
              </a:rPr>
              <a:t>·经济发展周期</a:t>
            </a:r>
            <a:r>
              <a:rPr kumimoji="1" lang="zh-CN" altLang="en-US" sz="2800" dirty="0">
                <a:latin typeface="SimHei" charset="-122"/>
                <a:ea typeface="SimHei" charset="-122"/>
                <a:cs typeface="SimHei" charset="-122"/>
                <a:sym typeface="Calibri" charset="0"/>
              </a:rPr>
              <a:t> </a:t>
            </a:r>
            <a:r>
              <a:rPr kumimoji="1" lang="en-US" altLang="zh-CN" sz="2800" dirty="0">
                <a:latin typeface="SimHei" charset="-122"/>
                <a:ea typeface="SimHei" charset="-122"/>
                <a:cs typeface="SimHei" charset="-122"/>
                <a:sym typeface="Calibri" charset="0"/>
              </a:rPr>
              <a:t>—</a:t>
            </a:r>
            <a:r>
              <a:rPr kumimoji="1" lang="zh-CN" altLang="en-US" sz="2800" dirty="0">
                <a:latin typeface="SimHei" charset="-122"/>
                <a:ea typeface="SimHei" charset="-122"/>
                <a:cs typeface="SimHei" charset="-122"/>
                <a:sym typeface="Calibri" charset="0"/>
              </a:rPr>
              <a:t> </a:t>
            </a:r>
            <a:r>
              <a:rPr kumimoji="1" lang="zh-CN" altLang="zh-TW" sz="2800" dirty="0">
                <a:latin typeface="SimHei" charset="-122"/>
                <a:ea typeface="SimHei" charset="-122"/>
                <a:cs typeface="SimHei" charset="-122"/>
                <a:sym typeface="Calibri" charset="0"/>
              </a:rPr>
              <a:t>衰退</a:t>
            </a:r>
            <a:endParaRPr kumimoji="1" lang="en-US" altLang="zh-CN" sz="2800" dirty="0">
              <a:latin typeface="SimHei" charset="-122"/>
              <a:ea typeface="SimHei" charset="-122"/>
              <a:cs typeface="SimHei" charset="-122"/>
              <a:sym typeface="Calibri" charset="0"/>
            </a:endParaRPr>
          </a:p>
          <a:p>
            <a:pPr>
              <a:spcBef>
                <a:spcPct val="20000"/>
              </a:spcBef>
            </a:pPr>
            <a:r>
              <a:rPr kumimoji="1" lang="zh-CN" altLang="en-US" sz="2800" kern="100" dirty="0">
                <a:latin typeface="SimHei" charset="-122"/>
                <a:ea typeface="SimHei" charset="-122"/>
                <a:cs typeface="SimHei" charset="-122"/>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decline n./v. </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spcBef>
                <a:spcPct val="2000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depression n.</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spcBef>
                <a:spcPct val="2000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downturn n. </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8448111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7549560" cy="5090624"/>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衰退</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20000"/>
              </a:spcBef>
            </a:pPr>
            <a:r>
              <a:rPr kumimoji="1" lang="zh-CN" altLang="zh-TW" sz="2800" dirty="0">
                <a:latin typeface="SimHei" charset="-122"/>
                <a:ea typeface="SimHei" charset="-122"/>
                <a:cs typeface="SimHei" charset="-122"/>
                <a:sym typeface="Calibri" charset="0"/>
              </a:rPr>
              <a:t>·经济发展周期</a:t>
            </a:r>
            <a:r>
              <a:rPr kumimoji="1" lang="zh-CN" altLang="en-US" sz="2800" dirty="0">
                <a:latin typeface="SimHei" charset="-122"/>
                <a:ea typeface="SimHei" charset="-122"/>
                <a:cs typeface="SimHei" charset="-122"/>
                <a:sym typeface="Calibri" charset="0"/>
              </a:rPr>
              <a:t> </a:t>
            </a:r>
            <a:r>
              <a:rPr kumimoji="1" lang="en-US" altLang="zh-CN" sz="2800" dirty="0">
                <a:latin typeface="SimHei" charset="-122"/>
                <a:ea typeface="SimHei" charset="-122"/>
                <a:cs typeface="SimHei" charset="-122"/>
                <a:sym typeface="Calibri" charset="0"/>
              </a:rPr>
              <a:t>—</a:t>
            </a:r>
            <a:r>
              <a:rPr kumimoji="1" lang="zh-CN" altLang="en-US" sz="2800" dirty="0">
                <a:latin typeface="SimHei" charset="-122"/>
                <a:ea typeface="SimHei" charset="-122"/>
                <a:cs typeface="SimHei" charset="-122"/>
                <a:sym typeface="Calibri" charset="0"/>
              </a:rPr>
              <a:t> </a:t>
            </a:r>
            <a:r>
              <a:rPr kumimoji="1" lang="zh-CN" altLang="zh-TW" sz="2800" dirty="0">
                <a:latin typeface="SimHei" charset="-122"/>
                <a:ea typeface="SimHei" charset="-122"/>
                <a:cs typeface="SimHei" charset="-122"/>
                <a:sym typeface="Calibri" charset="0"/>
              </a:rPr>
              <a:t>衰退</a:t>
            </a:r>
            <a:endParaRPr kumimoji="1" lang="en-US" altLang="zh-CN" sz="2800" dirty="0">
              <a:latin typeface="SimHei" charset="-122"/>
              <a:ea typeface="SimHei" charset="-122"/>
              <a:cs typeface="SimHei" charset="-122"/>
              <a:sym typeface="Calibri" charset="0"/>
            </a:endParaRPr>
          </a:p>
          <a:p>
            <a:pPr>
              <a:spcBef>
                <a:spcPct val="20000"/>
              </a:spcBef>
            </a:pPr>
            <a:r>
              <a:rPr kumimoji="1" lang="zh-CN" altLang="en-US" sz="2800" kern="100" dirty="0">
                <a:latin typeface="SimHei" charset="-122"/>
                <a:ea typeface="SimHei" charset="-122"/>
                <a:cs typeface="SimHei" charset="-122"/>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decline n./v. </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spcBef>
                <a:spcPct val="2000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depression n.</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spcBef>
                <a:spcPct val="2000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downturn n. </a:t>
            </a:r>
            <a:endParaRPr lang="en-US" altLang="zh-TW" sz="2800" dirty="0">
              <a:latin typeface="Microsoft YaHei" charset="-122"/>
              <a:ea typeface="Microsoft YaHei" charset="-122"/>
              <a:cs typeface="Microsoft YaHei" charset="-122"/>
              <a:sym typeface="Calibri" charset="0"/>
            </a:endParaRPr>
          </a:p>
          <a:p>
            <a:pPr>
              <a:spcBef>
                <a:spcPct val="20000"/>
              </a:spcBef>
            </a:pPr>
            <a:r>
              <a:rPr kumimoji="1" lang="zh-CN" altLang="zh-TW" sz="2800" dirty="0">
                <a:latin typeface="SimHei" charset="-122"/>
                <a:ea typeface="SimHei" charset="-122"/>
                <a:cs typeface="SimHei" charset="-122"/>
                <a:sym typeface="Calibri" charset="0"/>
              </a:rPr>
              <a:t>·经济发展周期</a:t>
            </a:r>
            <a:r>
              <a:rPr kumimoji="1" lang="zh-CN" altLang="en-US" sz="2800" dirty="0">
                <a:latin typeface="SimHei" charset="-122"/>
                <a:ea typeface="SimHei" charset="-122"/>
                <a:cs typeface="SimHei" charset="-122"/>
                <a:sym typeface="Calibri" charset="0"/>
              </a:rPr>
              <a:t> </a:t>
            </a:r>
            <a:r>
              <a:rPr kumimoji="1" lang="en-US" altLang="zh-CN" sz="2800" dirty="0">
                <a:latin typeface="SimHei" charset="-122"/>
                <a:ea typeface="SimHei" charset="-122"/>
                <a:cs typeface="SimHei" charset="-122"/>
                <a:sym typeface="Calibri" charset="0"/>
              </a:rPr>
              <a:t>—</a:t>
            </a:r>
            <a:r>
              <a:rPr kumimoji="1" lang="zh-CN" altLang="en-US" sz="2800" dirty="0">
                <a:latin typeface="SimHei" charset="-122"/>
                <a:ea typeface="SimHei" charset="-122"/>
                <a:cs typeface="SimHei" charset="-122"/>
                <a:sym typeface="Calibri" charset="0"/>
              </a:rPr>
              <a:t> </a:t>
            </a:r>
            <a:r>
              <a:rPr kumimoji="1" lang="zh-CN" altLang="zh-TW" sz="2800" dirty="0">
                <a:latin typeface="SimHei" charset="-122"/>
                <a:ea typeface="SimHei" charset="-122"/>
                <a:cs typeface="SimHei" charset="-122"/>
                <a:sym typeface="Calibri" charset="0"/>
              </a:rPr>
              <a:t>衰退后调整</a:t>
            </a:r>
            <a:endParaRPr kumimoji="1" lang="zh-TW" altLang="zh-TW" sz="2800" dirty="0">
              <a:latin typeface="SimHei" charset="-122"/>
              <a:ea typeface="SimHei" charset="-122"/>
              <a:cs typeface="SimHei" charset="-122"/>
              <a:sym typeface="Calibri" charset="0"/>
            </a:endParaRPr>
          </a:p>
          <a:p>
            <a:pPr>
              <a:spcBef>
                <a:spcPct val="2000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monetary policy</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spcBef>
                <a:spcPct val="2000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financial policy </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spcBef>
                <a:spcPct val="2000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interest rate</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6006651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3367359"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con</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38688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4</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5857114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6734014"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con</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妥协</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2777197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365072" cy="194412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con</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妥协</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1000"/>
              </a:spcBef>
            </a:pP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We’re not going to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make any concessions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to his unreasonable demands.(1987-</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语法</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200" b="1" dirty="0">
              <a:solidFill>
                <a:srgbClr val="0000CC"/>
              </a:solidFill>
              <a:ea typeface="宋体" pitchFamily="2" charset="-122"/>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4428138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365072" cy="194412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con</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妥协</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compromise </a:t>
            </a:r>
          </a:p>
          <a:p>
            <a:pPr algn="just">
              <a:spcBef>
                <a:spcPts val="1000"/>
              </a:spcBef>
            </a:pP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We’re not going to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make any concessions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to his unreasonable demands.(1987-</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语法</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200" b="1" dirty="0">
              <a:solidFill>
                <a:srgbClr val="0000CC"/>
              </a:solidFill>
              <a:ea typeface="宋体" pitchFamily="2" charset="-122"/>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3802291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8347154" cy="954107"/>
          </a:xfrm>
          <a:prstGeom prst="rect">
            <a:avLst/>
          </a:prstGeom>
          <a:noFill/>
        </p:spPr>
        <p:txBody>
          <a:bodyPr wrap="square" rtlCol="0">
            <a:spAutoFit/>
          </a:bodyPr>
          <a:lstStyle/>
          <a:p>
            <a:pPr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13</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prede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or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5344260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607274" cy="954107"/>
          </a:xfrm>
          <a:prstGeom prst="rect">
            <a:avLst/>
          </a:prstGeom>
          <a:noFill/>
        </p:spPr>
        <p:txBody>
          <a:bodyPr wrap="square" rtlCol="0">
            <a:spAutoFit/>
          </a:bodyPr>
          <a:lstStyle/>
          <a:p>
            <a:pPr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13</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prede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or</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前任；原先的事物</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r>
              <a:rPr lang="en-US" altLang="zh-CN" sz="2800" kern="100" dirty="0">
                <a:latin typeface="SimHei" charset="-122"/>
                <a:ea typeface="SimHei" charset="-122"/>
                <a:cs typeface="SimHei" charset="-122"/>
              </a:rPr>
              <a:t> </a:t>
            </a:r>
            <a:r>
              <a:rPr lang="zh-CN" altLang="en-US" sz="2800" kern="100" dirty="0">
                <a:latin typeface="SimHei" charset="-122"/>
                <a:ea typeface="SimHei" charset="-122"/>
                <a:cs typeface="SimHei" charset="-122"/>
              </a:rPr>
              <a: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341122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607274" cy="2246769"/>
          </a:xfrm>
          <a:prstGeom prst="rect">
            <a:avLst/>
          </a:prstGeom>
          <a:noFill/>
        </p:spPr>
        <p:txBody>
          <a:bodyPr wrap="square" rtlCol="0">
            <a:spAutoFit/>
          </a:bodyPr>
          <a:lstStyle/>
          <a:p>
            <a:pPr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13</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prede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cess</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or</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前任；原先的事物</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r>
              <a:rPr lang="en-US" altLang="zh-CN" sz="2800" kern="100" dirty="0">
                <a:latin typeface="SimHei" charset="-122"/>
                <a:ea typeface="SimHei" charset="-122"/>
                <a:cs typeface="SimHei" charset="-122"/>
              </a:rPr>
              <a:t> </a:t>
            </a:r>
            <a:r>
              <a:rPr lang="zh-CN" altLang="en-US" sz="2800" kern="100" dirty="0">
                <a:latin typeface="SimHei" charset="-122"/>
                <a:ea typeface="SimHei" charset="-122"/>
                <a:cs typeface="SimHei" charset="-122"/>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As the hacking trial concludes—finding guilty one ex-editor of the News of the World, Andy Coulson, for conspiring to hack phones, and finding his predecessor, Rebekah Brooks, innocent of the same charge—the wider issue of dearth of integrity still stands</a:t>
            </a:r>
            <a:r>
              <a:rPr lang="en-US" altLang="zh-CN" sz="2800" kern="100" dirty="0">
                <a:latin typeface="Times New Roman" charset="0"/>
                <a:ea typeface="Times New Roman" charset="0"/>
                <a:cs typeface="Times New Roman" charset="0"/>
              </a:rPr>
              <a:t>.(E1-2015-</a:t>
            </a:r>
            <a:r>
              <a:rPr lang="zh-CN" altLang="en-US" sz="2800" kern="100" dirty="0">
                <a:latin typeface="SimHei" charset="-122"/>
                <a:ea typeface="SimHei" charset="-122"/>
                <a:cs typeface="SimHei" charset="-122"/>
              </a:rPr>
              <a:t>阅读</a:t>
            </a:r>
            <a:r>
              <a:rPr lang="en-US" altLang="zh-CN" sz="2800" kern="100" dirty="0">
                <a:latin typeface="Times New Roman" charset="0"/>
                <a:ea typeface="Times New Roman" charset="0"/>
                <a:cs typeface="Times New Roman" charset="0"/>
              </a:rPr>
              <a:t>)</a:t>
            </a:r>
            <a:endParaRPr lang="en-US" altLang="zh-CN" sz="2800" kern="100" baseline="30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150076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3367359"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ceed</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6069036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4773478"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ceed</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进行；</a:t>
            </a:r>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95286438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8761222"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ceed</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进行；继续</a:t>
            </a:r>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100616301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521010" cy="2677656"/>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ceed</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进行；继续</a:t>
            </a:r>
            <a:endParaRPr lang="en-US" altLang="zh-CN" sz="2800" kern="100" dirty="0">
              <a:latin typeface="SimHei" charset="-122"/>
              <a:ea typeface="SimHei" charset="-122"/>
              <a:cs typeface="SimHei" charset="-122"/>
            </a:endParaRPr>
          </a:p>
          <a:p>
            <a:pPr>
              <a:spcBef>
                <a:spcPct val="0"/>
              </a:spcBef>
            </a:pPr>
            <a:endParaRPr lang="en-US" altLang="zh-TW" sz="2800" b="1" dirty="0">
              <a:latin typeface="Microsoft YaHei" charset="-122"/>
              <a:ea typeface="Microsoft YaHei" charset="-122"/>
              <a:cs typeface="Microsoft YaHei" charset="-122"/>
              <a:sym typeface="Calibri" charset="0"/>
            </a:endParaRPr>
          </a:p>
          <a:p>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We’re not sure whether we still want to proceed with the sale.</a:t>
            </a:r>
          </a:p>
          <a:p>
            <a:endPar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Having said she wasn’t hungry, she then proceed to order a hamburger.</a:t>
            </a:r>
          </a:p>
          <a:p>
            <a:pPr lvl="0" algn="just"/>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129557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138499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4</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adv.</a:t>
            </a:r>
            <a:r>
              <a:rPr lang="zh-CN" altLang="en-US" sz="2800" kern="100" dirty="0">
                <a:latin typeface="SimHei" charset="-122"/>
                <a:ea typeface="SimHei" charset="-122"/>
                <a:cs typeface="SimHei" charset="-122"/>
              </a:rPr>
              <a:t>刚好；刚才；仅仅</a:t>
            </a:r>
            <a:endParaRPr lang="en-US" altLang="zh-CN" sz="2800" kern="100" dirty="0">
              <a:latin typeface="SimHei" charset="-122"/>
              <a:ea typeface="SimHei" charset="-122"/>
              <a:cs typeface="SimHei" charset="-122"/>
            </a:endParaRPr>
          </a:p>
          <a:p>
            <a:pPr lvl="0" algn="just"/>
            <a:endParaRPr lang="en-US" altLang="zh-CN" sz="2800" kern="100" dirty="0">
              <a:latin typeface="SimHei" charset="-122"/>
              <a:ea typeface="SimHei" charset="-122"/>
              <a:cs typeface="SimHei" charset="-122"/>
            </a:endParaRPr>
          </a:p>
          <a:p>
            <a:pPr lvl="0" algn="just"/>
            <a:r>
              <a:rPr lang="zh-CN" altLang="en-US"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a</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just law </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7089450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521010"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ceed</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进行；继续</a:t>
            </a:r>
            <a:endParaRPr lang="en-US" altLang="zh-CN" sz="2800" kern="100" dirty="0">
              <a:latin typeface="SimHei" charset="-122"/>
              <a:ea typeface="SimHei" charset="-122"/>
              <a:cs typeface="SimHei" charset="-122"/>
            </a:endParaRPr>
          </a:p>
          <a:p>
            <a:pPr>
              <a:spcBef>
                <a:spcPct val="0"/>
              </a:spcBef>
            </a:pPr>
            <a:r>
              <a:rPr lang="zh-CN" altLang="en-US" sz="2800" dirty="0">
                <a:latin typeface="Microsoft YaHei" charset="-122"/>
                <a:ea typeface="Microsoft YaHei" charset="-122"/>
                <a:cs typeface="Microsoft YaHei" charset="-122"/>
              </a:rPr>
              <a:t> </a:t>
            </a:r>
            <a:r>
              <a:rPr lang="en-US" altLang="zh-CN" sz="2800" dirty="0">
                <a:latin typeface="Microsoft YaHei" charset="-122"/>
                <a:ea typeface="Microsoft YaHei" charset="-122"/>
                <a:cs typeface="Microsoft YaHei" charset="-122"/>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proceed with/to do </a:t>
            </a:r>
            <a:r>
              <a:rPr lang="en-US" altLang="zh-TW" sz="2800" kern="100" dirty="0" err="1">
                <a:latin typeface="Times New Roman" panose="02020603050405020304" pitchFamily="18" charset="0"/>
                <a:ea typeface="微软雅黑" panose="020B0503020204020204" pitchFamily="34" charset="-122"/>
                <a:cs typeface="Times New Roman" panose="02020603050405020304" pitchFamily="18" charset="0"/>
              </a:rPr>
              <a:t>sth</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latin typeface="SimHei" charset="-122"/>
                <a:ea typeface="SimHei" charset="-122"/>
                <a:cs typeface="SimHei" charset="-122"/>
              </a:rPr>
              <a:t>继续做某事</a:t>
            </a:r>
            <a:endParaRPr lang="en-US" altLang="zh-TW" sz="2800" kern="100" dirty="0">
              <a:latin typeface="SimHei" charset="-122"/>
              <a:ea typeface="SimHei" charset="-122"/>
              <a:cs typeface="SimHei" charset="-122"/>
            </a:endParaRPr>
          </a:p>
        </p:txBody>
      </p:sp>
    </p:spTree>
    <p:extLst>
      <p:ext uri="{BB962C8B-B14F-4D97-AF65-F5344CB8AC3E}">
        <p14:creationId xmlns:p14="http://schemas.microsoft.com/office/powerpoint/2010/main" val="136600830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521010" cy="2308324"/>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ceed</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进行；继续</a:t>
            </a:r>
            <a:endParaRPr lang="en-US" altLang="zh-CN" sz="2800" kern="100" dirty="0">
              <a:latin typeface="SimHei" charset="-122"/>
              <a:ea typeface="SimHei" charset="-122"/>
              <a:cs typeface="SimHei" charset="-122"/>
            </a:endParaRPr>
          </a:p>
          <a:p>
            <a:pPr>
              <a:spcBef>
                <a:spcPct val="0"/>
              </a:spcBef>
            </a:pPr>
            <a:r>
              <a:rPr lang="zh-CN" altLang="en-US" sz="2800" dirty="0">
                <a:latin typeface="Microsoft YaHei" charset="-122"/>
                <a:ea typeface="Microsoft YaHei" charset="-122"/>
                <a:cs typeface="Microsoft YaHei" charset="-122"/>
              </a:rPr>
              <a:t> </a:t>
            </a:r>
            <a:r>
              <a:rPr lang="en-US" altLang="zh-CN" sz="2800" dirty="0">
                <a:latin typeface="Microsoft YaHei" charset="-122"/>
                <a:ea typeface="Microsoft YaHei" charset="-122"/>
                <a:cs typeface="Microsoft YaHei" charset="-122"/>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proceed with/to do </a:t>
            </a:r>
            <a:r>
              <a:rPr lang="en-US" altLang="zh-TW" sz="2800" kern="100" dirty="0" err="1">
                <a:latin typeface="Times New Roman" panose="02020603050405020304" pitchFamily="18" charset="0"/>
                <a:ea typeface="微软雅黑" panose="020B0503020204020204" pitchFamily="34" charset="-122"/>
                <a:cs typeface="Times New Roman" panose="02020603050405020304" pitchFamily="18" charset="0"/>
              </a:rPr>
              <a:t>sth</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latin typeface="SimHei" charset="-122"/>
                <a:ea typeface="SimHei" charset="-122"/>
                <a:cs typeface="SimHei" charset="-122"/>
              </a:rPr>
              <a:t>继续做某事</a:t>
            </a:r>
            <a:endParaRPr lang="en-US" altLang="zh-CN" sz="2800" kern="100" dirty="0">
              <a:latin typeface="SimHei" charset="-122"/>
              <a:ea typeface="SimHei" charset="-122"/>
              <a:cs typeface="SimHei" charset="-122"/>
            </a:endParaRPr>
          </a:p>
          <a:p>
            <a:pPr>
              <a:spcBef>
                <a:spcPct val="0"/>
              </a:spcBef>
            </a:pPr>
            <a:endParaRPr lang="en-US" altLang="zh-TW" sz="2800" kern="100" dirty="0">
              <a:latin typeface="SimHei" charset="-122"/>
              <a:ea typeface="SimHei" charset="-122"/>
              <a:cs typeface="SimHei" charset="-122"/>
            </a:endParaRPr>
          </a:p>
          <a:p>
            <a:pPr>
              <a:spcBef>
                <a:spcPct val="0"/>
              </a:spcBef>
            </a:pP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the proceeds of the funds</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spcBef>
                <a:spcPct val="0"/>
              </a:spcBef>
            </a:pPr>
            <a:endPar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0139570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521010" cy="2308324"/>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ceed</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进行；继续</a:t>
            </a:r>
            <a:endParaRPr lang="en-US" altLang="zh-CN" sz="2800" kern="100" dirty="0">
              <a:latin typeface="SimHei" charset="-122"/>
              <a:ea typeface="SimHei" charset="-122"/>
              <a:cs typeface="SimHei" charset="-122"/>
            </a:endParaRPr>
          </a:p>
          <a:p>
            <a:pPr>
              <a:spcBef>
                <a:spcPct val="0"/>
              </a:spcBef>
            </a:pPr>
            <a:r>
              <a:rPr lang="zh-CN" altLang="en-US" sz="2800" dirty="0">
                <a:latin typeface="Microsoft YaHei" charset="-122"/>
                <a:ea typeface="Microsoft YaHei" charset="-122"/>
                <a:cs typeface="Microsoft YaHei" charset="-122"/>
              </a:rPr>
              <a:t> </a:t>
            </a:r>
            <a:r>
              <a:rPr lang="en-US" altLang="zh-CN" sz="2800" dirty="0">
                <a:latin typeface="Microsoft YaHei" charset="-122"/>
                <a:ea typeface="Microsoft YaHei" charset="-122"/>
                <a:cs typeface="Microsoft YaHei" charset="-122"/>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proceed with/to do </a:t>
            </a:r>
            <a:r>
              <a:rPr lang="en-US" altLang="zh-TW" sz="2800" kern="100" dirty="0" err="1">
                <a:latin typeface="Times New Roman" panose="02020603050405020304" pitchFamily="18" charset="0"/>
                <a:ea typeface="微软雅黑" panose="020B0503020204020204" pitchFamily="34" charset="-122"/>
                <a:cs typeface="Times New Roman" panose="02020603050405020304" pitchFamily="18" charset="0"/>
              </a:rPr>
              <a:t>sth</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latin typeface="SimHei" charset="-122"/>
                <a:ea typeface="SimHei" charset="-122"/>
                <a:cs typeface="SimHei" charset="-122"/>
              </a:rPr>
              <a:t>继续做某事</a:t>
            </a:r>
            <a:endParaRPr lang="en-US" altLang="zh-CN" sz="2800" kern="100" dirty="0">
              <a:latin typeface="SimHei" charset="-122"/>
              <a:ea typeface="SimHei" charset="-122"/>
              <a:cs typeface="SimHei" charset="-122"/>
            </a:endParaRPr>
          </a:p>
          <a:p>
            <a:pPr>
              <a:spcBef>
                <a:spcPct val="0"/>
              </a:spcBef>
            </a:pPr>
            <a:endParaRPr lang="en-US" altLang="zh-TW" sz="2800" kern="100" dirty="0">
              <a:latin typeface="SimHei" charset="-122"/>
              <a:ea typeface="SimHei" charset="-122"/>
              <a:cs typeface="SimHei" charset="-122"/>
            </a:endParaRPr>
          </a:p>
          <a:p>
            <a:pPr>
              <a:spcBef>
                <a:spcPct val="0"/>
              </a:spcBef>
            </a:pP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the </a:t>
            </a:r>
            <a:r>
              <a:rPr lang="en-US" altLang="zh-TW" sz="2800" b="1"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proceeds</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of the funds</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a:spcBef>
                <a:spcPct val="0"/>
              </a:spcBef>
            </a:pP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b="1"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kern="100" dirty="0">
                <a:latin typeface="SimHei" charset="-122"/>
                <a:ea typeface="SimHei" charset="-122"/>
                <a:cs typeface="SimHei" charset="-122"/>
              </a:rPr>
              <a:t>收益</a:t>
            </a:r>
            <a:endParaRPr lang="en-US" altLang="zh-TW" sz="2800" b="1" kern="100" dirty="0">
              <a:latin typeface="SimHei" charset="-122"/>
              <a:ea typeface="SimHei" charset="-122"/>
              <a:cs typeface="SimHei" charset="-122"/>
            </a:endParaRPr>
          </a:p>
        </p:txBody>
      </p:sp>
    </p:spTree>
    <p:extLst>
      <p:ext uri="{BB962C8B-B14F-4D97-AF65-F5344CB8AC3E}">
        <p14:creationId xmlns:p14="http://schemas.microsoft.com/office/powerpoint/2010/main" val="5346292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521010" cy="523220"/>
          </a:xfrm>
          <a:prstGeom prst="rect">
            <a:avLst/>
          </a:prstGeom>
          <a:noFill/>
        </p:spPr>
        <p:txBody>
          <a:bodyPr wrap="square" rtlCol="0">
            <a:spAutoFit/>
          </a:bodyPr>
          <a:lstStyle/>
          <a:p>
            <a:pPr>
              <a:spcBef>
                <a:spcPct val="0"/>
              </a:spcBef>
            </a:pP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cede</a:t>
            </a:r>
            <a:endParaRPr lang="en-US" altLang="zh-TW" sz="2800" b="1" kern="100" dirty="0">
              <a:latin typeface="SimHei" charset="-122"/>
              <a:ea typeface="SimHei" charset="-122"/>
              <a:cs typeface="SimHei" charset="-122"/>
            </a:endParaRPr>
          </a:p>
        </p:txBody>
      </p:sp>
    </p:spTree>
    <p:extLst>
      <p:ext uri="{BB962C8B-B14F-4D97-AF65-F5344CB8AC3E}">
        <p14:creationId xmlns:p14="http://schemas.microsoft.com/office/powerpoint/2010/main" val="90326645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521010" cy="523220"/>
          </a:xfrm>
          <a:prstGeom prst="rect">
            <a:avLst/>
          </a:prstGeom>
          <a:noFill/>
        </p:spPr>
        <p:txBody>
          <a:bodyPr wrap="square" rtlCol="0">
            <a:spAutoFit/>
          </a:bodyPr>
          <a:lstStyle/>
          <a:p>
            <a:pPr>
              <a:spcBef>
                <a:spcPct val="0"/>
              </a:spcBef>
            </a:pP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cede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先于、早于</a:t>
            </a:r>
            <a:endParaRPr lang="en-US" altLang="zh-TW" sz="2800" b="1" kern="100" dirty="0">
              <a:latin typeface="SimHei" charset="-122"/>
              <a:ea typeface="SimHei" charset="-122"/>
              <a:cs typeface="SimHei" charset="-122"/>
            </a:endParaRPr>
          </a:p>
        </p:txBody>
      </p:sp>
    </p:spTree>
    <p:extLst>
      <p:ext uri="{BB962C8B-B14F-4D97-AF65-F5344CB8AC3E}">
        <p14:creationId xmlns:p14="http://schemas.microsoft.com/office/powerpoint/2010/main" val="63732450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521010" cy="2308324"/>
          </a:xfrm>
          <a:prstGeom prst="rect">
            <a:avLst/>
          </a:prstGeom>
          <a:noFill/>
        </p:spPr>
        <p:txBody>
          <a:bodyPr wrap="square" rtlCol="0">
            <a:spAutoFit/>
          </a:bodyPr>
          <a:lstStyle/>
          <a:p>
            <a:pPr>
              <a:spcBef>
                <a:spcPct val="0"/>
              </a:spcBef>
            </a:pP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cede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先于、早于</a:t>
            </a:r>
            <a:endParaRPr lang="en-US" altLang="zh-CN" sz="2800" kern="100" dirty="0">
              <a:latin typeface="SimHei" charset="-122"/>
              <a:ea typeface="SimHei" charset="-122"/>
              <a:cs typeface="SimHei" charset="-122"/>
            </a:endParaRPr>
          </a:p>
          <a:p>
            <a:pPr>
              <a:spcBef>
                <a:spcPct val="0"/>
              </a:spcBef>
            </a:pPr>
            <a:endParaRPr lang="en-US" altLang="zh-TW" sz="2800" b="1" kern="100" dirty="0">
              <a:latin typeface="SimHei" charset="-122"/>
              <a:ea typeface="SimHei" charset="-122"/>
              <a:cs typeface="SimHei" charset="-122"/>
            </a:endParaRPr>
          </a:p>
          <a:p>
            <a:pPr>
              <a:spcBef>
                <a:spcPct val="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Sadness also precedes tears.</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E1-2011-</a:t>
            </a:r>
            <a:r>
              <a:rPr lang="zh-CN" altLang="zh-TW" sz="2800" kern="100" dirty="0">
                <a:latin typeface="SimHei" charset="-122"/>
                <a:ea typeface="SimHei" charset="-122"/>
                <a:cs typeface="SimHei" charset="-122"/>
                <a:sym typeface="Calibri" charset="0"/>
              </a:rPr>
              <a:t>完形填空</a:t>
            </a:r>
            <a:r>
              <a:rPr lang="zh-CN" altLang="zh-TW" sz="2800" kern="100" dirty="0">
                <a:latin typeface="Times New Roman" charset="0"/>
                <a:ea typeface="Times New Roman" charset="0"/>
                <a:cs typeface="Times New Roman" charset="0"/>
                <a:sym typeface="Calibri" charset="0"/>
              </a:rPr>
              <a:t>）</a:t>
            </a:r>
            <a:endParaRPr lang="en-US" altLang="zh-CN" sz="2800" kern="100" dirty="0">
              <a:latin typeface="Times New Roman" charset="0"/>
              <a:ea typeface="Times New Roman" charset="0"/>
              <a:cs typeface="Times New Roman" charset="0"/>
              <a:sym typeface="Calibri" charset="0"/>
            </a:endParaRPr>
          </a:p>
          <a:p>
            <a:pPr>
              <a:spcBef>
                <a:spcPct val="0"/>
              </a:spcBef>
            </a:pPr>
            <a:endParaRPr lang="en-US" altLang="zh-TW" sz="2800" b="1" kern="100" dirty="0">
              <a:latin typeface="SimHei" charset="-122"/>
              <a:ea typeface="SimHei" charset="-122"/>
              <a:cs typeface="SimHei" charset="-122"/>
            </a:endParaRPr>
          </a:p>
          <a:p>
            <a:pPr>
              <a:spcBef>
                <a:spcPct val="0"/>
              </a:spcBef>
            </a:pPr>
            <a:endParaRPr lang="en-US" altLang="zh-TW" sz="2800" b="1" kern="100" dirty="0">
              <a:latin typeface="SimHei" charset="-122"/>
              <a:ea typeface="SimHei" charset="-122"/>
              <a:cs typeface="SimHei" charset="-122"/>
            </a:endParaRPr>
          </a:p>
        </p:txBody>
      </p:sp>
    </p:spTree>
    <p:extLst>
      <p:ext uri="{BB962C8B-B14F-4D97-AF65-F5344CB8AC3E}">
        <p14:creationId xmlns:p14="http://schemas.microsoft.com/office/powerpoint/2010/main" val="20120415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521010" cy="2739211"/>
          </a:xfrm>
          <a:prstGeom prst="rect">
            <a:avLst/>
          </a:prstGeom>
          <a:noFill/>
        </p:spPr>
        <p:txBody>
          <a:bodyPr wrap="square" rtlCol="0">
            <a:spAutoFit/>
          </a:bodyPr>
          <a:lstStyle/>
          <a:p>
            <a:pPr>
              <a:spcBef>
                <a:spcPct val="0"/>
              </a:spcBef>
            </a:pP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cede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先于、早于</a:t>
            </a:r>
            <a:endParaRPr lang="en-US" altLang="zh-CN" sz="2800" kern="100" dirty="0">
              <a:latin typeface="SimHei" charset="-122"/>
              <a:ea typeface="SimHei" charset="-122"/>
              <a:cs typeface="SimHei" charset="-122"/>
            </a:endParaRPr>
          </a:p>
          <a:p>
            <a:pPr>
              <a:spcBef>
                <a:spcPct val="0"/>
              </a:spcBef>
            </a:pPr>
            <a:endParaRPr lang="en-US" altLang="zh-TW" sz="2800" b="1" kern="100" dirty="0">
              <a:latin typeface="SimHei" charset="-122"/>
              <a:ea typeface="SimHei" charset="-122"/>
              <a:cs typeface="SimHei" charset="-122"/>
            </a:endParaRPr>
          </a:p>
          <a:p>
            <a:pPr>
              <a:spcBef>
                <a:spcPct val="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Sadness also precedes tears.</a:t>
            </a:r>
            <a:r>
              <a:rPr lang="zh-CN" altLang="zh-TW" sz="2800" kern="100" dirty="0">
                <a:latin typeface="Times New Roman" charset="0"/>
                <a:ea typeface="Times New Roman" charset="0"/>
                <a:cs typeface="Times New Roman" charset="0"/>
                <a:sym typeface="Calibri"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E1-2011-</a:t>
            </a:r>
            <a:r>
              <a:rPr lang="zh-CN" altLang="zh-TW" sz="2800" kern="100" dirty="0">
                <a:latin typeface="SimHei" charset="-122"/>
                <a:ea typeface="SimHei" charset="-122"/>
                <a:cs typeface="SimHei" charset="-122"/>
                <a:sym typeface="Calibri" charset="0"/>
              </a:rPr>
              <a:t>完形填空</a:t>
            </a:r>
            <a:r>
              <a:rPr lang="zh-CN" altLang="zh-TW" sz="2800" kern="100" dirty="0">
                <a:latin typeface="Times New Roman" charset="0"/>
                <a:ea typeface="Times New Roman" charset="0"/>
                <a:cs typeface="Times New Roman" charset="0"/>
                <a:sym typeface="Calibri" charset="0"/>
              </a:rPr>
              <a:t>）</a:t>
            </a:r>
            <a:endParaRPr lang="en-US" altLang="zh-CN" sz="2800" kern="100" dirty="0">
              <a:latin typeface="Times New Roman" charset="0"/>
              <a:ea typeface="Times New Roman" charset="0"/>
              <a:cs typeface="Times New Roman" charset="0"/>
              <a:sym typeface="Calibri" charset="0"/>
            </a:endParaRPr>
          </a:p>
          <a:p>
            <a:pPr>
              <a:spcBef>
                <a:spcPct val="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Federal laws precede state laws</a:t>
            </a:r>
            <a:r>
              <a:rPr lang="en-US" altLang="zh-TW" sz="2800" kern="100" dirty="0">
                <a:latin typeface="Times New Roman" charset="0"/>
                <a:ea typeface="Times New Roman" charset="0"/>
                <a:cs typeface="Times New Roman" charset="0"/>
                <a:sym typeface="Calibri" charset="0"/>
              </a:rPr>
              <a:t>.</a:t>
            </a:r>
            <a:r>
              <a:rPr lang="zh-CN" altLang="zh-TW"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E1-2013-text4</a:t>
            </a:r>
            <a:r>
              <a:rPr lang="zh-CN" altLang="zh-TW" sz="2800" kern="100" dirty="0">
                <a:latin typeface="Times New Roman" charset="0"/>
                <a:ea typeface="Times New Roman" charset="0"/>
                <a:cs typeface="Times New Roman" charset="0"/>
                <a:sym typeface="Calibri" charset="0"/>
              </a:rPr>
              <a:t>）</a:t>
            </a:r>
            <a:endParaRPr lang="zh-TW" altLang="zh-TW" sz="2800" kern="100" dirty="0">
              <a:latin typeface="Times New Roman" charset="0"/>
              <a:ea typeface="Times New Roman" charset="0"/>
              <a:cs typeface="Times New Roman" charset="0"/>
              <a:sym typeface="Calibri" charset="0"/>
            </a:endParaRPr>
          </a:p>
          <a:p>
            <a:pPr>
              <a:spcBef>
                <a:spcPct val="0"/>
              </a:spcBef>
            </a:pPr>
            <a:endPar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pPr>
            <a:endParaRPr lang="en-US" altLang="zh-TW" sz="2800" b="1" kern="100" dirty="0">
              <a:latin typeface="SimHei" charset="-122"/>
              <a:ea typeface="SimHei" charset="-122"/>
              <a:cs typeface="SimHei" charset="-122"/>
            </a:endParaRPr>
          </a:p>
        </p:txBody>
      </p:sp>
    </p:spTree>
    <p:extLst>
      <p:ext uri="{BB962C8B-B14F-4D97-AF65-F5344CB8AC3E}">
        <p14:creationId xmlns:p14="http://schemas.microsoft.com/office/powerpoint/2010/main" val="21049932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521010" cy="2739211"/>
          </a:xfrm>
          <a:prstGeom prst="rect">
            <a:avLst/>
          </a:prstGeom>
          <a:noFill/>
        </p:spPr>
        <p:txBody>
          <a:bodyPr wrap="square" rtlCol="0">
            <a:spAutoFit/>
          </a:bodyPr>
          <a:lstStyle/>
          <a:p>
            <a:pPr>
              <a:spcBef>
                <a:spcPct val="0"/>
              </a:spcBef>
            </a:pP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pre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cede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先于、早于；优于、高于</a:t>
            </a:r>
            <a:endParaRPr lang="en-US" altLang="zh-CN" sz="2800" kern="100" dirty="0">
              <a:latin typeface="SimHei" charset="-122"/>
              <a:ea typeface="SimHei" charset="-122"/>
              <a:cs typeface="SimHei" charset="-122"/>
            </a:endParaRPr>
          </a:p>
          <a:p>
            <a:pPr>
              <a:spcBef>
                <a:spcPct val="0"/>
              </a:spcBef>
            </a:pPr>
            <a:endParaRPr lang="en-US" altLang="zh-TW" sz="2800" b="1" kern="100" dirty="0">
              <a:latin typeface="SimHei" charset="-122"/>
              <a:ea typeface="SimHei" charset="-122"/>
              <a:cs typeface="SimHei" charset="-122"/>
            </a:endParaRPr>
          </a:p>
          <a:p>
            <a:pPr>
              <a:spcBef>
                <a:spcPct val="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Sadness also precedes tears.</a:t>
            </a:r>
            <a:r>
              <a:rPr lang="zh-CN" altLang="zh-TW" sz="2800" kern="100" dirty="0">
                <a:latin typeface="Times New Roman" charset="0"/>
                <a:ea typeface="Times New Roman" charset="0"/>
                <a:cs typeface="Times New Roman" charset="0"/>
                <a:sym typeface="Calibri"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E1-2011-</a:t>
            </a:r>
            <a:r>
              <a:rPr lang="zh-CN" altLang="zh-TW" sz="2800" kern="100" dirty="0">
                <a:latin typeface="SimHei" charset="-122"/>
                <a:ea typeface="SimHei" charset="-122"/>
                <a:cs typeface="SimHei" charset="-122"/>
                <a:sym typeface="Calibri" charset="0"/>
              </a:rPr>
              <a:t>完形填空</a:t>
            </a:r>
            <a:r>
              <a:rPr lang="zh-CN" altLang="zh-TW" sz="2800" kern="100" dirty="0">
                <a:latin typeface="Times New Roman" charset="0"/>
                <a:ea typeface="Times New Roman" charset="0"/>
                <a:cs typeface="Times New Roman" charset="0"/>
                <a:sym typeface="Calibri" charset="0"/>
              </a:rPr>
              <a:t>）</a:t>
            </a:r>
            <a:endParaRPr lang="en-US" altLang="zh-CN" sz="2800" kern="100" dirty="0">
              <a:latin typeface="Times New Roman" charset="0"/>
              <a:ea typeface="Times New Roman" charset="0"/>
              <a:cs typeface="Times New Roman" charset="0"/>
              <a:sym typeface="Calibri" charset="0"/>
            </a:endParaRPr>
          </a:p>
          <a:p>
            <a:pPr>
              <a:spcBef>
                <a:spcPct val="0"/>
              </a:spcBef>
            </a:pP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sym typeface="Calibri" charset="0"/>
              </a:rPr>
              <a:t>Federal laws precede state laws</a:t>
            </a:r>
            <a:r>
              <a:rPr lang="en-US" altLang="zh-TW" sz="2800" kern="100" dirty="0">
                <a:latin typeface="Times New Roman" charset="0"/>
                <a:ea typeface="Times New Roman" charset="0"/>
                <a:cs typeface="Times New Roman" charset="0"/>
                <a:sym typeface="Calibri" charset="0"/>
              </a:rPr>
              <a:t>.</a:t>
            </a:r>
            <a:r>
              <a:rPr lang="zh-CN" altLang="zh-TW" sz="2800" kern="100" dirty="0">
                <a:latin typeface="Times New Roman" charset="0"/>
                <a:ea typeface="Times New Roman" charset="0"/>
                <a:cs typeface="Times New Roman" charset="0"/>
                <a:sym typeface="Calibri" charset="0"/>
              </a:rPr>
              <a:t>（</a:t>
            </a:r>
            <a:r>
              <a:rPr lang="en-US" altLang="zh-TW" sz="2800" kern="100" dirty="0">
                <a:latin typeface="Times New Roman" charset="0"/>
                <a:ea typeface="Times New Roman" charset="0"/>
                <a:cs typeface="Times New Roman" charset="0"/>
                <a:sym typeface="Calibri" charset="0"/>
              </a:rPr>
              <a:t>E1-2013-text4</a:t>
            </a:r>
            <a:r>
              <a:rPr lang="zh-CN" altLang="zh-TW" sz="2800" kern="100" dirty="0">
                <a:latin typeface="Times New Roman" charset="0"/>
                <a:ea typeface="Times New Roman" charset="0"/>
                <a:cs typeface="Times New Roman" charset="0"/>
                <a:sym typeface="Calibri" charset="0"/>
              </a:rPr>
              <a:t>）</a:t>
            </a:r>
            <a:endParaRPr lang="zh-TW" altLang="zh-TW" sz="2800" kern="100" dirty="0">
              <a:latin typeface="Times New Roman" charset="0"/>
              <a:ea typeface="Times New Roman" charset="0"/>
              <a:cs typeface="Times New Roman" charset="0"/>
              <a:sym typeface="Calibri" charset="0"/>
            </a:endParaRPr>
          </a:p>
          <a:p>
            <a:pPr>
              <a:spcBef>
                <a:spcPct val="0"/>
              </a:spcBef>
            </a:pPr>
            <a:endPar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pPr>
            <a:endParaRPr lang="en-US" altLang="zh-TW" sz="2800" b="1" kern="100" dirty="0">
              <a:latin typeface="SimHei" charset="-122"/>
              <a:ea typeface="SimHei" charset="-122"/>
              <a:cs typeface="SimHei" charset="-122"/>
            </a:endParaRPr>
          </a:p>
        </p:txBody>
      </p:sp>
    </p:spTree>
    <p:extLst>
      <p:ext uri="{BB962C8B-B14F-4D97-AF65-F5344CB8AC3E}">
        <p14:creationId xmlns:p14="http://schemas.microsoft.com/office/powerpoint/2010/main" val="97608652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3367359"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16</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ure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5869666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3367359"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ent</a:t>
            </a:r>
            <a:endParaRPr kumimoji="1" lang="zh-TW" altLang="en-US" sz="2800" dirty="0"/>
          </a:p>
        </p:txBody>
      </p:sp>
    </p:spTree>
    <p:extLst>
      <p:ext uri="{BB962C8B-B14F-4D97-AF65-F5344CB8AC3E}">
        <p14:creationId xmlns:p14="http://schemas.microsoft.com/office/powerpoint/2010/main" val="1996005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138499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4</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adv.</a:t>
            </a:r>
            <a:r>
              <a:rPr lang="zh-CN" altLang="en-US" sz="2800" kern="100" dirty="0">
                <a:latin typeface="SimHei" charset="-122"/>
                <a:ea typeface="SimHei" charset="-122"/>
                <a:cs typeface="SimHei" charset="-122"/>
              </a:rPr>
              <a:t>刚好；刚才；仅仅</a:t>
            </a:r>
            <a:endParaRPr lang="en-US" altLang="zh-CN" sz="2800" kern="100" dirty="0">
              <a:latin typeface="SimHei" charset="-122"/>
              <a:ea typeface="SimHei" charset="-122"/>
              <a:cs typeface="SimHei" charset="-122"/>
            </a:endParaRPr>
          </a:p>
          <a:p>
            <a:pPr lvl="0" algn="just"/>
            <a:r>
              <a:rPr lang="en-US" altLang="zh-CN" sz="2800" kern="100" dirty="0">
                <a:latin typeface="SimHei" charset="-122"/>
                <a:ea typeface="SimHei" charset="-122"/>
                <a:cs typeface="SimHei" charset="-122"/>
              </a:rPr>
              <a:t>     </a:t>
            </a:r>
            <a:r>
              <a:rPr lang="zh-CN" altLang="en-US"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adj.</a:t>
            </a:r>
            <a:r>
              <a:rPr lang="zh-CN" altLang="en-US" sz="2800" kern="100" dirty="0">
                <a:latin typeface="SimHei" charset="-122"/>
                <a:ea typeface="SimHei" charset="-122"/>
                <a:cs typeface="SimHei" charset="-122"/>
              </a:rPr>
              <a:t>公正的</a:t>
            </a:r>
            <a:endParaRPr lang="en-US" altLang="zh-CN" sz="2800" kern="100" dirty="0">
              <a:latin typeface="SimHei" charset="-122"/>
              <a:ea typeface="SimHei" charset="-122"/>
              <a:cs typeface="SimHei" charset="-122"/>
            </a:endParaRPr>
          </a:p>
          <a:p>
            <a:pPr lvl="0" algn="just"/>
            <a:r>
              <a:rPr lang="zh-CN" altLang="en-US"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a</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just law </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3402248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710127" cy="181588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ent</a:t>
            </a: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 disease of this scale was without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precedent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in history. </a:t>
            </a:r>
            <a:endParaRPr lang="zh-CN"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zh-CN"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p>
        </p:txBody>
      </p:sp>
    </p:spTree>
    <p:extLst>
      <p:ext uri="{BB962C8B-B14F-4D97-AF65-F5344CB8AC3E}">
        <p14:creationId xmlns:p14="http://schemas.microsoft.com/office/powerpoint/2010/main" val="103008631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710127" cy="181588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ent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先例</a:t>
            </a:r>
            <a:endParaRPr lang="en-US" altLang="zh-CN" sz="2800" kern="100" dirty="0">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 disease of this scale was without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precedent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in history. </a:t>
            </a:r>
            <a:endParaRPr lang="zh-CN"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zh-CN"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p>
        </p:txBody>
      </p:sp>
    </p:spTree>
    <p:extLst>
      <p:ext uri="{BB962C8B-B14F-4D97-AF65-F5344CB8AC3E}">
        <p14:creationId xmlns:p14="http://schemas.microsoft.com/office/powerpoint/2010/main" val="179508496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710127" cy="2246769"/>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ent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先例</a:t>
            </a:r>
            <a:endParaRPr lang="en-US" altLang="zh-CN" sz="2800" kern="100" dirty="0">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 disease of this scale was without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precedent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in history. </a:t>
            </a:r>
          </a:p>
          <a:p>
            <a:pPr lvl="0" algn="just"/>
            <a:endPar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unprecedented</a:t>
            </a:r>
            <a:endParaRPr lang="zh-CN"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p>
        </p:txBody>
      </p:sp>
    </p:spTree>
    <p:extLst>
      <p:ext uri="{BB962C8B-B14F-4D97-AF65-F5344CB8AC3E}">
        <p14:creationId xmlns:p14="http://schemas.microsoft.com/office/powerpoint/2010/main" val="214275050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710127" cy="2246769"/>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ent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先例</a:t>
            </a:r>
            <a:endParaRPr lang="en-US" altLang="zh-CN" sz="2800" kern="100" dirty="0">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 disease of this scale was without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precedent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in history. </a:t>
            </a:r>
          </a:p>
          <a:p>
            <a:pPr lvl="0" algn="just"/>
            <a:endPar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unprecedented</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a.</a:t>
            </a:r>
            <a:r>
              <a:rPr lang="zh-CN" altLang="en-US" sz="2800" kern="100" dirty="0">
                <a:uFill>
                  <a:solidFill>
                    <a:srgbClr val="000000"/>
                  </a:solidFill>
                </a:uFill>
                <a:latin typeface="SimHei" charset="-122"/>
                <a:ea typeface="SimHei" charset="-122"/>
                <a:cs typeface="SimHei" charset="-122"/>
                <a:sym typeface="Calibri" charset="0"/>
              </a:rPr>
              <a:t>史无前例的</a:t>
            </a:r>
            <a:endParaRPr lang="zh-CN" altLang="zh-CN" sz="2800" kern="100" dirty="0">
              <a:uFill>
                <a:solidFill>
                  <a:srgbClr val="000000"/>
                </a:solidFill>
              </a:uFill>
              <a:latin typeface="SimHei" charset="-122"/>
              <a:ea typeface="SimHei" charset="-122"/>
              <a:cs typeface="SimHei" charset="-122"/>
            </a:endParaRPr>
          </a:p>
          <a:p>
            <a:pPr lvl="0" algn="just"/>
            <a:endParaRPr kumimoji="1" lang="zh-TW" altLang="en-US" sz="2800" dirty="0">
              <a:latin typeface="SimHei" charset="-122"/>
              <a:ea typeface="SimHei" charset="-122"/>
              <a:cs typeface="SimHei" charset="-122"/>
            </a:endParaRPr>
          </a:p>
        </p:txBody>
      </p:sp>
    </p:spTree>
    <p:extLst>
      <p:ext uri="{BB962C8B-B14F-4D97-AF65-F5344CB8AC3E}">
        <p14:creationId xmlns:p14="http://schemas.microsoft.com/office/powerpoint/2010/main" val="205447779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710127" cy="3108543"/>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ced</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ent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先例</a:t>
            </a:r>
            <a:endParaRPr lang="en-US" altLang="zh-CN" sz="2800" kern="100" dirty="0">
              <a:latin typeface="SimHei" charset="-122"/>
              <a:ea typeface="SimHei" charset="-122"/>
              <a:cs typeface="SimHei" charset="-122"/>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 disease of this scale was without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precedent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in history. </a:t>
            </a:r>
          </a:p>
          <a:p>
            <a:pPr lvl="0" algn="just"/>
            <a:endPar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lvl="0"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unprecedented</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a.</a:t>
            </a:r>
            <a:r>
              <a:rPr lang="zh-CN" altLang="en-US" sz="2800" kern="100" dirty="0">
                <a:uFill>
                  <a:solidFill>
                    <a:srgbClr val="000000"/>
                  </a:solidFill>
                </a:uFill>
                <a:latin typeface="SimHei" charset="-122"/>
                <a:ea typeface="SimHei" charset="-122"/>
                <a:cs typeface="SimHei" charset="-122"/>
                <a:sym typeface="Calibri" charset="0"/>
              </a:rPr>
              <a:t>史无前例的</a:t>
            </a:r>
            <a:endParaRPr lang="zh-CN" altLang="zh-CN" sz="2800" kern="100" dirty="0">
              <a:uFill>
                <a:solidFill>
                  <a:srgbClr val="000000"/>
                </a:solidFill>
              </a:uFill>
              <a:latin typeface="SimHei" charset="-122"/>
              <a:ea typeface="SimHei" charset="-122"/>
              <a:cs typeface="SimHei" charset="-122"/>
            </a:endParaRPr>
          </a:p>
          <a:p>
            <a:pPr algn="just"/>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     </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Today’s immigration is neither at unprecedented levels nor resistant to assimilation.</a:t>
            </a:r>
            <a:r>
              <a:rPr lang="zh-CN"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2006-text1</a:t>
            </a:r>
            <a:r>
              <a:rPr lang="zh-CN"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a:t>
            </a:r>
            <a:endParaRPr lang="zh-TW"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lvl="0" algn="just"/>
            <a:endPar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880768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r>
              <a:rPr lang="en-US" altLang="zh-CN" sz="3600" kern="100" dirty="0">
                <a:latin typeface="Times New Roman" charset="0"/>
                <a:ea typeface="Times New Roman" charset="0"/>
                <a:cs typeface="Times New Roman" charset="0"/>
                <a:sym typeface="Wingdings"/>
              </a:rPr>
              <a:t> </a:t>
            </a:r>
            <a:r>
              <a:rPr kumimoji="1" lang="zh-CN" altLang="en-US" sz="3600" dirty="0">
                <a:latin typeface="SimHei" charset="-122"/>
                <a:ea typeface="SimHei" charset="-122"/>
                <a:cs typeface="SimHei" charset="-122"/>
                <a:sym typeface="Wingdings"/>
              </a:rPr>
              <a:t>练习</a:t>
            </a:r>
            <a:endParaRPr kumimoji="1" lang="zh-TW" altLang="en-US" sz="3600" dirty="0">
              <a:latin typeface="SimHei" charset="-122"/>
              <a:ea typeface="SimHei" charset="-122"/>
              <a:cs typeface="SimHei" charset="-122"/>
            </a:endParaRPr>
          </a:p>
        </p:txBody>
      </p:sp>
      <p:sp>
        <p:nvSpPr>
          <p:cNvPr id="8" name="文字方塊 7"/>
          <p:cNvSpPr txBox="1"/>
          <p:nvPr/>
        </p:nvSpPr>
        <p:spPr>
          <a:xfrm>
            <a:off x="1038386" y="1611824"/>
            <a:ext cx="9710127" cy="4401205"/>
          </a:xfrm>
          <a:prstGeom prst="rect">
            <a:avLst/>
          </a:prstGeom>
          <a:noFill/>
        </p:spPr>
        <p:txBody>
          <a:bodyPr wrap="square" rtlCol="0">
            <a:spAutoFit/>
          </a:bodyPr>
          <a:lstStyle/>
          <a:p>
            <a:r>
              <a:rPr lang="zh-TW" altLang="en-US" sz="2800" dirty="0">
                <a:latin typeface="SimHei" charset="-122"/>
                <a:ea typeface="SimHei" charset="-122"/>
                <a:cs typeface="SimHei" charset="-122"/>
              </a:rPr>
              <a:t>（</a:t>
            </a:r>
            <a:r>
              <a:rPr lang="en-US" altLang="zh-TW" sz="2800" dirty="0">
                <a:latin typeface="SimHei" charset="-122"/>
                <a:ea typeface="SimHei" charset="-122"/>
                <a:cs typeface="SimHei" charset="-122"/>
              </a:rPr>
              <a:t>1</a:t>
            </a:r>
            <a:r>
              <a:rPr lang="zh-TW" altLang="en-US" sz="2800" dirty="0">
                <a:latin typeface="SimHei" charset="-122"/>
                <a:ea typeface="SimHei" charset="-122"/>
                <a:cs typeface="SimHei" charset="-122"/>
              </a:rPr>
              <a:t>）需要一周时间去处理你的申请</a:t>
            </a:r>
            <a:r>
              <a:rPr lang="zh-CN" altLang="en-US" sz="2800" dirty="0">
                <a:latin typeface="SimHei" charset="-122"/>
                <a:ea typeface="SimHei" charset="-122"/>
                <a:cs typeface="SimHei" charset="-122"/>
              </a:rPr>
              <a:t>。</a:t>
            </a:r>
            <a:endParaRPr lang="en-US" altLang="zh-CN" sz="2800" dirty="0">
              <a:latin typeface="SimHei" charset="-122"/>
              <a:ea typeface="SimHei" charset="-122"/>
              <a:cs typeface="SimHei" charset="-122"/>
            </a:endParaRPr>
          </a:p>
          <a:p>
            <a:endParaRPr lang="en-US" altLang="zh-TW" sz="2800" dirty="0">
              <a:latin typeface="SimHei" charset="-122"/>
              <a:ea typeface="SimHei" charset="-122"/>
              <a:cs typeface="SimHei" charset="-122"/>
            </a:endParaRPr>
          </a:p>
          <a:p>
            <a:endParaRPr lang="zh-TW" altLang="en-US" sz="2800" dirty="0">
              <a:latin typeface="SimHei" charset="-122"/>
              <a:ea typeface="SimHei" charset="-122"/>
              <a:cs typeface="SimHei" charset="-122"/>
            </a:endParaRPr>
          </a:p>
          <a:p>
            <a:r>
              <a:rPr lang="zh-TW" altLang="en-US" sz="2800" dirty="0">
                <a:latin typeface="SimHei" charset="-122"/>
                <a:ea typeface="SimHei" charset="-122"/>
                <a:cs typeface="SimHei" charset="-122"/>
              </a:rPr>
              <a:t>（</a:t>
            </a:r>
            <a:r>
              <a:rPr lang="en-US" altLang="zh-TW" sz="2800" dirty="0">
                <a:latin typeface="SimHei" charset="-122"/>
                <a:ea typeface="SimHei" charset="-122"/>
                <a:cs typeface="SimHei" charset="-122"/>
              </a:rPr>
              <a:t>2</a:t>
            </a:r>
            <a:r>
              <a:rPr lang="zh-TW" altLang="en-US" sz="2800" dirty="0">
                <a:latin typeface="SimHei" charset="-122"/>
                <a:ea typeface="SimHei" charset="-122"/>
                <a:cs typeface="SimHei" charset="-122"/>
              </a:rPr>
              <a:t>）司法程序</a:t>
            </a:r>
            <a:endParaRPr lang="zh-TW" altLang="en-US" sz="2800" dirty="0">
              <a:latin typeface="Times New Roman" charset="0"/>
              <a:ea typeface="Times New Roman" charset="0"/>
              <a:cs typeface="Times New Roman" charset="0"/>
            </a:endParaRPr>
          </a:p>
          <a:p>
            <a:endParaRPr lang="zh-TW" altLang="en-US" sz="2800" dirty="0">
              <a:latin typeface="SimHei" charset="-122"/>
              <a:ea typeface="SimHei" charset="-122"/>
              <a:cs typeface="SimHei" charset="-122"/>
            </a:endParaRPr>
          </a:p>
          <a:p>
            <a:r>
              <a:rPr lang="zh-TW" altLang="en-US" sz="2800" dirty="0">
                <a:latin typeface="SimHei" charset="-122"/>
                <a:ea typeface="SimHei" charset="-122"/>
                <a:cs typeface="SimHei" charset="-122"/>
              </a:rPr>
              <a:t>（</a:t>
            </a:r>
            <a:r>
              <a:rPr lang="en-US" altLang="zh-TW" sz="2800" dirty="0">
                <a:latin typeface="SimHei" charset="-122"/>
                <a:ea typeface="SimHei" charset="-122"/>
                <a:cs typeface="SimHei" charset="-122"/>
              </a:rPr>
              <a:t>3</a:t>
            </a:r>
            <a:r>
              <a:rPr lang="zh-TW" altLang="en-US" sz="2800" dirty="0">
                <a:latin typeface="SimHei" charset="-122"/>
                <a:ea typeface="SimHei" charset="-122"/>
                <a:cs typeface="SimHei" charset="-122"/>
              </a:rPr>
              <a:t>）空前的成功</a:t>
            </a:r>
            <a:endParaRPr lang="en-US" altLang="zh-TW" sz="2800" dirty="0">
              <a:latin typeface="SimHei" charset="-122"/>
              <a:ea typeface="SimHei" charset="-122"/>
              <a:cs typeface="SimHei" charset="-122"/>
            </a:endParaRPr>
          </a:p>
          <a:p>
            <a:endParaRPr lang="zh-TW" altLang="en-US" sz="2800" dirty="0">
              <a:latin typeface="SimHei" charset="-122"/>
              <a:ea typeface="SimHei" charset="-122"/>
              <a:cs typeface="SimHei" charset="-122"/>
            </a:endParaRPr>
          </a:p>
          <a:p>
            <a:r>
              <a:rPr lang="zh-TW" altLang="en-US" sz="2800" dirty="0">
                <a:latin typeface="SimHei" charset="-122"/>
                <a:ea typeface="SimHei" charset="-122"/>
                <a:cs typeface="SimHei" charset="-122"/>
              </a:rPr>
              <a:t>（</a:t>
            </a:r>
            <a:r>
              <a:rPr lang="en-US" altLang="zh-TW" sz="2800" dirty="0">
                <a:latin typeface="SimHei" charset="-122"/>
                <a:ea typeface="SimHei" charset="-122"/>
                <a:cs typeface="SimHei" charset="-122"/>
              </a:rPr>
              <a:t>4</a:t>
            </a:r>
            <a:r>
              <a:rPr lang="zh-TW" altLang="en-US" sz="2800" dirty="0">
                <a:latin typeface="SimHei" charset="-122"/>
                <a:ea typeface="SimHei" charset="-122"/>
                <a:cs typeface="SimHei" charset="-122"/>
              </a:rPr>
              <a:t>）过度捕捞</a:t>
            </a:r>
            <a:endParaRPr lang="en-US" altLang="zh-TW" sz="2800" dirty="0">
              <a:latin typeface="SimHei" charset="-122"/>
              <a:ea typeface="SimHei" charset="-122"/>
              <a:cs typeface="SimHei" charset="-122"/>
            </a:endParaRPr>
          </a:p>
          <a:p>
            <a:endParaRPr lang="zh-TW" altLang="en-US" sz="2800" dirty="0">
              <a:latin typeface="SimHei" charset="-122"/>
              <a:ea typeface="SimHei" charset="-122"/>
              <a:cs typeface="SimHei" charset="-122"/>
            </a:endParaRPr>
          </a:p>
          <a:p>
            <a:endParaRPr lang="en-US" altLang="zh-TW" sz="2800" dirty="0">
              <a:latin typeface="SimHei" charset="-122"/>
              <a:ea typeface="SimHei" charset="-122"/>
              <a:cs typeface="SimHei" charset="-122"/>
            </a:endParaRPr>
          </a:p>
        </p:txBody>
      </p:sp>
      <p:sp>
        <p:nvSpPr>
          <p:cNvPr id="2" name="矩形 1"/>
          <p:cNvSpPr/>
          <p:nvPr/>
        </p:nvSpPr>
        <p:spPr>
          <a:xfrm>
            <a:off x="1932320" y="2205948"/>
            <a:ext cx="8162812" cy="523220"/>
          </a:xfrm>
          <a:prstGeom prst="rect">
            <a:avLst/>
          </a:prstGeom>
        </p:spPr>
        <p:txBody>
          <a:bodyPr wrap="none">
            <a:spAutoFit/>
          </a:bodyPr>
          <a:lstStyle/>
          <a:p>
            <a:r>
              <a:rPr lang="en-US" altLang="zh-TW" sz="2800" dirty="0">
                <a:latin typeface="Times New Roman" charset="0"/>
                <a:ea typeface="Times New Roman" charset="0"/>
                <a:cs typeface="Times New Roman" charset="0"/>
              </a:rPr>
              <a:t>It will take a week for your application to be processed.</a:t>
            </a:r>
            <a:endParaRPr lang="zh-TW" altLang="en-US" sz="2800" dirty="0">
              <a:latin typeface="Times New Roman" charset="0"/>
              <a:ea typeface="Times New Roman" charset="0"/>
              <a:cs typeface="Times New Roman" charset="0"/>
            </a:endParaRPr>
          </a:p>
        </p:txBody>
      </p:sp>
      <p:sp>
        <p:nvSpPr>
          <p:cNvPr id="3" name="矩形 2"/>
          <p:cNvSpPr/>
          <p:nvPr/>
        </p:nvSpPr>
        <p:spPr>
          <a:xfrm>
            <a:off x="3618854" y="2838256"/>
            <a:ext cx="2404826" cy="523220"/>
          </a:xfrm>
          <a:prstGeom prst="rect">
            <a:avLst/>
          </a:prstGeom>
        </p:spPr>
        <p:txBody>
          <a:bodyPr wrap="none">
            <a:spAutoFit/>
          </a:bodyPr>
          <a:lstStyle/>
          <a:p>
            <a:r>
              <a:rPr lang="en-US" altLang="zh-TW" sz="2800" dirty="0">
                <a:latin typeface="Times New Roman" charset="0"/>
                <a:ea typeface="Times New Roman" charset="0"/>
                <a:cs typeface="Times New Roman" charset="0"/>
              </a:rPr>
              <a:t>legal procedure</a:t>
            </a:r>
            <a:endParaRPr lang="zh-TW" altLang="en-US" sz="2800" dirty="0"/>
          </a:p>
        </p:txBody>
      </p:sp>
      <p:sp>
        <p:nvSpPr>
          <p:cNvPr id="4" name="矩形 3"/>
          <p:cNvSpPr/>
          <p:nvPr/>
        </p:nvSpPr>
        <p:spPr>
          <a:xfrm>
            <a:off x="3885919" y="3707123"/>
            <a:ext cx="3438762" cy="523220"/>
          </a:xfrm>
          <a:prstGeom prst="rect">
            <a:avLst/>
          </a:prstGeom>
        </p:spPr>
        <p:txBody>
          <a:bodyPr wrap="none">
            <a:spAutoFit/>
          </a:bodyPr>
          <a:lstStyle/>
          <a:p>
            <a:r>
              <a:rPr lang="en-US" altLang="zh-TW" sz="2800" dirty="0">
                <a:latin typeface="Times New Roman" charset="0"/>
                <a:ea typeface="Times New Roman" charset="0"/>
                <a:cs typeface="Times New Roman" charset="0"/>
              </a:rPr>
              <a:t>unprecedented success</a:t>
            </a:r>
            <a:endParaRPr lang="zh-TW" altLang="en-US" sz="2800" dirty="0">
              <a:latin typeface="Times New Roman" charset="0"/>
              <a:ea typeface="Times New Roman" charset="0"/>
              <a:cs typeface="Times New Roman" charset="0"/>
            </a:endParaRPr>
          </a:p>
        </p:txBody>
      </p:sp>
      <p:sp>
        <p:nvSpPr>
          <p:cNvPr id="5" name="矩形 4"/>
          <p:cNvSpPr/>
          <p:nvPr/>
        </p:nvSpPr>
        <p:spPr>
          <a:xfrm>
            <a:off x="3618854" y="4556385"/>
            <a:ext cx="2643672" cy="523220"/>
          </a:xfrm>
          <a:prstGeom prst="rect">
            <a:avLst/>
          </a:prstGeom>
        </p:spPr>
        <p:txBody>
          <a:bodyPr wrap="none">
            <a:spAutoFit/>
          </a:bodyPr>
          <a:lstStyle/>
          <a:p>
            <a:r>
              <a:rPr lang="en-US" altLang="zh-TW" sz="2800" dirty="0">
                <a:latin typeface="Times New Roman" charset="0"/>
                <a:ea typeface="Times New Roman" charset="0"/>
                <a:cs typeface="Times New Roman" charset="0"/>
              </a:rPr>
              <a:t>excessive fishing</a:t>
            </a:r>
            <a:endParaRPr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2555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19</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cess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ceed</a:t>
            </a:r>
            <a:r>
              <a:rPr lang="en-US" altLang="zh-CN" sz="3600" kern="100" dirty="0">
                <a:latin typeface="Times New Roman" charset="0"/>
                <a:ea typeface="Times New Roman" charset="0"/>
                <a:cs typeface="Times New Roman" charset="0"/>
                <a:sym typeface="Wingdings"/>
              </a:rPr>
              <a:t> </a:t>
            </a:r>
            <a:r>
              <a:rPr kumimoji="1" lang="zh-CN" altLang="en-US" sz="3600" dirty="0">
                <a:latin typeface="SimHei" charset="-122"/>
                <a:ea typeface="SimHei" charset="-122"/>
                <a:cs typeface="SimHei" charset="-122"/>
                <a:sym typeface="Wingdings"/>
              </a:rPr>
              <a:t>练习</a:t>
            </a:r>
            <a:endParaRPr kumimoji="1" lang="zh-TW" altLang="en-US" sz="3600" dirty="0">
              <a:latin typeface="SimHei" charset="-122"/>
              <a:ea typeface="SimHei" charset="-122"/>
              <a:cs typeface="SimHei" charset="-122"/>
            </a:endParaRPr>
          </a:p>
        </p:txBody>
      </p:sp>
      <p:sp>
        <p:nvSpPr>
          <p:cNvPr id="8" name="文字方塊 7"/>
          <p:cNvSpPr txBox="1"/>
          <p:nvPr/>
        </p:nvSpPr>
        <p:spPr>
          <a:xfrm>
            <a:off x="914400" y="1993561"/>
            <a:ext cx="9710127" cy="2246769"/>
          </a:xfrm>
          <a:prstGeom prst="rect">
            <a:avLst/>
          </a:prstGeom>
          <a:noFill/>
        </p:spPr>
        <p:txBody>
          <a:bodyPr wrap="square" rtlCol="0">
            <a:spAutoFit/>
          </a:bodyPr>
          <a:lstStyle/>
          <a:p>
            <a:endParaRPr lang="zh-TW" altLang="en-US" sz="2800" dirty="0">
              <a:latin typeface="SimHei" charset="-122"/>
              <a:ea typeface="SimHei" charset="-122"/>
              <a:cs typeface="SimHei" charset="-122"/>
            </a:endParaRPr>
          </a:p>
          <a:p>
            <a:r>
              <a:rPr lang="zh-TW" altLang="en-US" sz="2800" dirty="0">
                <a:latin typeface="SimHei" charset="-122"/>
                <a:ea typeface="SimHei" charset="-122"/>
                <a:cs typeface="SimHei" charset="-122"/>
              </a:rPr>
              <a:t>（</a:t>
            </a:r>
            <a:r>
              <a:rPr lang="en-US" altLang="zh-TW" sz="2800" dirty="0">
                <a:latin typeface="SimHei" charset="-122"/>
                <a:ea typeface="SimHei" charset="-122"/>
                <a:cs typeface="SimHei" charset="-122"/>
              </a:rPr>
              <a:t>5</a:t>
            </a:r>
            <a:r>
              <a:rPr lang="zh-TW" altLang="en-US" sz="2800" dirty="0">
                <a:latin typeface="SimHei" charset="-122"/>
                <a:ea typeface="SimHei" charset="-122"/>
                <a:cs typeface="SimHei" charset="-122"/>
              </a:rPr>
              <a:t>）我可以访问这些数据</a:t>
            </a:r>
            <a:endParaRPr lang="en-US" altLang="zh-TW" sz="2800" dirty="0">
              <a:latin typeface="SimHei" charset="-122"/>
              <a:ea typeface="SimHei" charset="-122"/>
              <a:cs typeface="SimHei" charset="-122"/>
            </a:endParaRPr>
          </a:p>
          <a:p>
            <a:endParaRPr lang="zh-TW" altLang="en-US" sz="2800" dirty="0">
              <a:latin typeface="SimHei" charset="-122"/>
              <a:ea typeface="SimHei" charset="-122"/>
              <a:cs typeface="SimHei" charset="-122"/>
            </a:endParaRPr>
          </a:p>
          <a:p>
            <a:r>
              <a:rPr lang="zh-TW" altLang="en-US" sz="2800" dirty="0">
                <a:latin typeface="SimHei" charset="-122"/>
                <a:ea typeface="SimHei" charset="-122"/>
                <a:cs typeface="SimHei" charset="-122"/>
              </a:rPr>
              <a:t>（</a:t>
            </a:r>
            <a:r>
              <a:rPr lang="en-US" altLang="zh-TW" sz="2800" dirty="0">
                <a:latin typeface="SimHei" charset="-122"/>
                <a:ea typeface="SimHei" charset="-122"/>
                <a:cs typeface="SimHei" charset="-122"/>
              </a:rPr>
              <a:t>6</a:t>
            </a:r>
            <a:r>
              <a:rPr lang="zh-TW" altLang="en-US" sz="2800" dirty="0">
                <a:latin typeface="SimHei" charset="-122"/>
                <a:ea typeface="SimHei" charset="-122"/>
                <a:cs typeface="SimHei" charset="-122"/>
              </a:rPr>
              <a:t>）经济衰退</a:t>
            </a:r>
            <a:endParaRPr lang="zh-TW" altLang="en-US" sz="2800" dirty="0">
              <a:latin typeface="Times New Roman" charset="0"/>
              <a:ea typeface="Times New Roman" charset="0"/>
              <a:cs typeface="Times New Roman" charset="0"/>
            </a:endParaRPr>
          </a:p>
          <a:p>
            <a:pPr lvl="0" algn="just"/>
            <a:endParaRPr lang="zh-TW" altLang="en-US" sz="2800" dirty="0">
              <a:latin typeface="Times New Roman" charset="0"/>
              <a:ea typeface="Times New Roman" charset="0"/>
              <a:cs typeface="Times New Roman" charset="0"/>
            </a:endParaRPr>
          </a:p>
        </p:txBody>
      </p:sp>
      <p:sp>
        <p:nvSpPr>
          <p:cNvPr id="2" name="矩形 1"/>
          <p:cNvSpPr/>
          <p:nvPr/>
        </p:nvSpPr>
        <p:spPr>
          <a:xfrm>
            <a:off x="5393410" y="2456895"/>
            <a:ext cx="4695986" cy="523220"/>
          </a:xfrm>
          <a:prstGeom prst="rect">
            <a:avLst/>
          </a:prstGeom>
        </p:spPr>
        <p:txBody>
          <a:bodyPr wrap="square">
            <a:spAutoFit/>
          </a:bodyPr>
          <a:lstStyle/>
          <a:p>
            <a:r>
              <a:rPr lang="en-US" altLang="zh-TW" sz="2800" dirty="0">
                <a:latin typeface="Times New Roman" charset="0"/>
                <a:ea typeface="Times New Roman" charset="0"/>
                <a:cs typeface="Times New Roman" charset="0"/>
              </a:rPr>
              <a:t>I have access to these data.</a:t>
            </a:r>
            <a:endParaRPr lang="zh-TW" altLang="en-US" sz="2800" dirty="0">
              <a:latin typeface="Times New Roman" charset="0"/>
              <a:ea typeface="Times New Roman" charset="0"/>
              <a:cs typeface="Times New Roman" charset="0"/>
            </a:endParaRPr>
          </a:p>
        </p:txBody>
      </p:sp>
      <p:sp>
        <p:nvSpPr>
          <p:cNvPr id="3" name="矩形 2"/>
          <p:cNvSpPr/>
          <p:nvPr/>
        </p:nvSpPr>
        <p:spPr>
          <a:xfrm>
            <a:off x="3525864" y="3290581"/>
            <a:ext cx="3001143" cy="523220"/>
          </a:xfrm>
          <a:prstGeom prst="rect">
            <a:avLst/>
          </a:prstGeom>
        </p:spPr>
        <p:txBody>
          <a:bodyPr wrap="none">
            <a:spAutoFit/>
          </a:bodyPr>
          <a:lstStyle/>
          <a:p>
            <a:r>
              <a:rPr lang="en-US" altLang="zh-TW" sz="2800" dirty="0">
                <a:latin typeface="Times New Roman" charset="0"/>
                <a:ea typeface="Times New Roman" charset="0"/>
                <a:cs typeface="Times New Roman" charset="0"/>
              </a:rPr>
              <a:t>economic recession</a:t>
            </a:r>
          </a:p>
        </p:txBody>
      </p:sp>
    </p:spTree>
    <p:extLst>
      <p:ext uri="{BB962C8B-B14F-4D97-AF65-F5344CB8AC3E}">
        <p14:creationId xmlns:p14="http://schemas.microsoft.com/office/powerpoint/2010/main" val="70949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1D32BAF-2ED8-AE4D-9F76-25BF848DB076}"/>
              </a:ext>
            </a:extLst>
          </p:cNvPr>
          <p:cNvPicPr>
            <a:picLocks noChangeAspect="1"/>
          </p:cNvPicPr>
          <p:nvPr/>
        </p:nvPicPr>
        <p:blipFill>
          <a:blip r:embed="rId2"/>
          <a:stretch>
            <a:fillRect/>
          </a:stretch>
        </p:blipFill>
        <p:spPr>
          <a:xfrm>
            <a:off x="0" y="753156"/>
            <a:ext cx="12192000" cy="6120342"/>
          </a:xfrm>
          <a:prstGeom prst="rect">
            <a:avLst/>
          </a:prstGeom>
        </p:spPr>
      </p:pic>
      <p:pic>
        <p:nvPicPr>
          <p:cNvPr id="11" name="图片 10">
            <a:extLst>
              <a:ext uri="{FF2B5EF4-FFF2-40B4-BE49-F238E27FC236}">
                <a16:creationId xmlns:a16="http://schemas.microsoft.com/office/drawing/2014/main" id="{E9764C98-2311-2C43-9729-1042A1527EE3}"/>
              </a:ext>
            </a:extLst>
          </p:cNvPr>
          <p:cNvPicPr>
            <a:picLocks noChangeAspect="1"/>
          </p:cNvPicPr>
          <p:nvPr/>
        </p:nvPicPr>
        <p:blipFill>
          <a:blip r:embed="rId3"/>
          <a:stretch>
            <a:fillRect/>
          </a:stretch>
        </p:blipFill>
        <p:spPr>
          <a:xfrm>
            <a:off x="1524000" y="939800"/>
            <a:ext cx="10668000" cy="5918200"/>
          </a:xfrm>
          <a:prstGeom prst="rect">
            <a:avLst/>
          </a:prstGeom>
        </p:spPr>
      </p:pic>
      <p:sp>
        <p:nvSpPr>
          <p:cNvPr id="3" name="副标题 2">
            <a:extLst>
              <a:ext uri="{FF2B5EF4-FFF2-40B4-BE49-F238E27FC236}">
                <a16:creationId xmlns:a16="http://schemas.microsoft.com/office/drawing/2014/main" id="{38D9BCAC-A65D-2E42-A678-AE8997F51926}"/>
              </a:ext>
            </a:extLst>
          </p:cNvPr>
          <p:cNvSpPr>
            <a:spLocks noGrp="1"/>
          </p:cNvSpPr>
          <p:nvPr>
            <p:ph type="subTitle" idx="1"/>
          </p:nvPr>
        </p:nvSpPr>
        <p:spPr>
          <a:xfrm>
            <a:off x="1524000" y="4274700"/>
            <a:ext cx="9144000" cy="1655762"/>
          </a:xfrm>
        </p:spPr>
        <p:txBody>
          <a:bodyPr/>
          <a:lstStyle/>
          <a:p>
            <a:endParaRPr kumimoji="1" lang="zh-CN" altLang="en-US" dirty="0"/>
          </a:p>
        </p:txBody>
      </p:sp>
      <p:pic>
        <p:nvPicPr>
          <p:cNvPr id="13" name="图片 12">
            <a:extLst>
              <a:ext uri="{FF2B5EF4-FFF2-40B4-BE49-F238E27FC236}">
                <a16:creationId xmlns:a16="http://schemas.microsoft.com/office/drawing/2014/main" id="{DC3D693B-3AA0-6348-80D3-CFBAD36D9480}"/>
              </a:ext>
            </a:extLst>
          </p:cNvPr>
          <p:cNvPicPr>
            <a:picLocks noChangeAspect="1"/>
          </p:cNvPicPr>
          <p:nvPr/>
        </p:nvPicPr>
        <p:blipFill>
          <a:blip r:embed="rId4"/>
          <a:stretch>
            <a:fillRect/>
          </a:stretch>
        </p:blipFill>
        <p:spPr>
          <a:xfrm>
            <a:off x="0" y="6536449"/>
            <a:ext cx="2260600" cy="317500"/>
          </a:xfrm>
          <a:prstGeom prst="rect">
            <a:avLst/>
          </a:prstGeom>
        </p:spPr>
      </p:pic>
      <p:pic>
        <p:nvPicPr>
          <p:cNvPr id="15" name="图片 14">
            <a:extLst>
              <a:ext uri="{FF2B5EF4-FFF2-40B4-BE49-F238E27FC236}">
                <a16:creationId xmlns:a16="http://schemas.microsoft.com/office/drawing/2014/main" id="{391C829B-4CFC-C942-B59E-8EB685E7EE05}"/>
              </a:ext>
            </a:extLst>
          </p:cNvPr>
          <p:cNvPicPr>
            <a:picLocks noChangeAspect="1"/>
          </p:cNvPicPr>
          <p:nvPr/>
        </p:nvPicPr>
        <p:blipFill>
          <a:blip r:embed="rId5"/>
          <a:stretch>
            <a:fillRect/>
          </a:stretch>
        </p:blipFill>
        <p:spPr>
          <a:xfrm>
            <a:off x="0" y="-49558"/>
            <a:ext cx="5836920" cy="787216"/>
          </a:xfrm>
          <a:prstGeom prst="rect">
            <a:avLst/>
          </a:prstGeom>
        </p:spPr>
      </p:pic>
      <p:sp>
        <p:nvSpPr>
          <p:cNvPr id="4" name="標題 3"/>
          <p:cNvSpPr>
            <a:spLocks noGrp="1"/>
          </p:cNvSpPr>
          <p:nvPr>
            <p:ph type="ctrTitle"/>
          </p:nvPr>
        </p:nvSpPr>
        <p:spPr/>
        <p:txBody>
          <a:bodyPr/>
          <a:lstStyle/>
          <a:p>
            <a:r>
              <a:rPr kumimoji="1" lang="zh-CN" altLang="en-US" dirty="0">
                <a:solidFill>
                  <a:schemeClr val="bg1"/>
                </a:solidFill>
                <a:latin typeface="SimHei" charset="-122"/>
                <a:ea typeface="SimHei" charset="-122"/>
                <a:cs typeface="SimHei" charset="-122"/>
              </a:rPr>
              <a:t>词根</a:t>
            </a:r>
            <a:r>
              <a:rPr kumimoji="1" lang="en-US" altLang="zh-CN" dirty="0">
                <a:solidFill>
                  <a:schemeClr val="bg1"/>
                </a:solidFill>
                <a:latin typeface="SimHei" charset="-122"/>
                <a:ea typeface="SimHei" charset="-122"/>
                <a:cs typeface="SimHei" charset="-122"/>
              </a:rPr>
              <a:t>20:</a:t>
            </a:r>
            <a:r>
              <a:rPr kumimoji="1" lang="zh-CN" altLang="en-US" dirty="0">
                <a:solidFill>
                  <a:schemeClr val="bg1"/>
                </a:solidFill>
                <a:latin typeface="SimHei" charset="-122"/>
                <a:ea typeface="SimHei" charset="-122"/>
                <a:cs typeface="SimHei" charset="-122"/>
              </a:rPr>
              <a:t> </a:t>
            </a:r>
            <a:r>
              <a:rPr kumimoji="1" lang="en-US" altLang="zh-CN" dirty="0">
                <a:solidFill>
                  <a:schemeClr val="bg1"/>
                </a:solidFill>
                <a:latin typeface="Times New Roman" charset="0"/>
                <a:ea typeface="Times New Roman" charset="0"/>
                <a:cs typeface="Times New Roman" charset="0"/>
              </a:rPr>
              <a:t>mot/mob</a:t>
            </a:r>
            <a:endParaRPr kumimoji="1" lang="zh-TW" alt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85389858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3108543"/>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motor</a:t>
            </a:r>
            <a:r>
              <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motion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emotion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promote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motive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motivate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remote</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8783926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en-US" altLang="zh-TW" dirty="0">
                <a:latin typeface="Times New Roman" charset="0"/>
                <a:ea typeface="Times New Roman" charset="0"/>
                <a:cs typeface="Times New Roman" charset="0"/>
              </a:rPr>
              <a:t>mot=mob=move</a:t>
            </a:r>
            <a:r>
              <a:rPr kumimoji="1" lang="zh-CN" altLang="en-US" dirty="0"/>
              <a:t> </a:t>
            </a:r>
            <a:r>
              <a:rPr kumimoji="1" lang="zh-CN" altLang="en-US" dirty="0">
                <a:latin typeface="SimHei" charset="-122"/>
                <a:ea typeface="SimHei" charset="-122"/>
                <a:cs typeface="SimHei" charset="-122"/>
              </a:rPr>
              <a:t>移动</a:t>
            </a:r>
            <a:endParaRPr kumimoji="1" lang="zh-TW" altLang="en-US" dirty="0">
              <a:latin typeface="SimHei" charset="-122"/>
              <a:ea typeface="SimHei" charset="-122"/>
              <a:cs typeface="SimHei" charset="-122"/>
            </a:endParaRPr>
          </a:p>
        </p:txBody>
      </p:sp>
      <p:sp>
        <p:nvSpPr>
          <p:cNvPr id="3" name="內容版面配置區 2"/>
          <p:cNvSpPr>
            <a:spLocks noGrp="1"/>
          </p:cNvSpPr>
          <p:nvPr>
            <p:ph idx="1"/>
          </p:nvPr>
        </p:nvSpPr>
        <p:spPr/>
        <p:txBody>
          <a:bodyPr/>
          <a:lstStyle/>
          <a:p>
            <a:endParaRPr kumimoji="1" lang="zh-TW" altLang="en-US" dirty="0"/>
          </a:p>
        </p:txBody>
      </p:sp>
      <p:pic>
        <p:nvPicPr>
          <p:cNvPr id="5" name="图片 5">
            <a:extLst>
              <a:ext uri="{FF2B5EF4-FFF2-40B4-BE49-F238E27FC236}">
                <a16:creationId xmlns:a16="http://schemas.microsoft.com/office/drawing/2014/main" id="{51E830D6-0DB4-46FE-959B-01007818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042" y="2846691"/>
            <a:ext cx="5538758" cy="30918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3">
            <a:extLst>
              <a:ext uri="{FF2B5EF4-FFF2-40B4-BE49-F238E27FC236}">
                <a16:creationId xmlns:a16="http://schemas.microsoft.com/office/drawing/2014/main" id="{B077935C-91B2-41D1-86F3-5DED0AA19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878" y="2486818"/>
            <a:ext cx="4514852" cy="30289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70654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ad</a:t>
            </a:r>
            <a:r>
              <a:rPr lang="en-US" altLang="zh-CN" sz="2800" kern="100" dirty="0">
                <a:solidFill>
                  <a:srgbClr val="FF0000"/>
                </a:solidFill>
                <a:latin typeface="Times New Roman" charset="0"/>
                <a:ea typeface="Times New Roman" charset="0"/>
                <a:cs typeface="Times New Roman" charset="0"/>
              </a:rPr>
              <a:t>just</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7419830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954107"/>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or</a:t>
            </a:r>
            <a:r>
              <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endPar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1961082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954107"/>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or</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发动车；马达</a:t>
            </a:r>
            <a:r>
              <a:rPr lang="en-US" altLang="zh-CN" sz="2800" kern="100" baseline="30000" dirty="0">
                <a:latin typeface="SimHei" charset="-122"/>
                <a:ea typeface="SimHei" charset="-122"/>
                <a:cs typeface="SimHei" charset="-122"/>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endPar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612200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954107"/>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or</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发动车；马达</a:t>
            </a:r>
            <a:r>
              <a:rPr lang="en-US" altLang="zh-CN" sz="2800" kern="100" baseline="30000" dirty="0">
                <a:latin typeface="SimHei" charset="-122"/>
                <a:ea typeface="SimHei" charset="-122"/>
                <a:cs typeface="SimHei" charset="-122"/>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the motor car</a:t>
            </a:r>
          </a:p>
        </p:txBody>
      </p:sp>
    </p:spTree>
    <p:extLst>
      <p:ext uri="{BB962C8B-B14F-4D97-AF65-F5344CB8AC3E}">
        <p14:creationId xmlns:p14="http://schemas.microsoft.com/office/powerpoint/2010/main" val="162975126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1384995"/>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or</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发动车；马达</a:t>
            </a:r>
            <a:r>
              <a:rPr lang="en-US" altLang="zh-CN" sz="2800" kern="100" baseline="30000" dirty="0">
                <a:latin typeface="SimHei" charset="-122"/>
                <a:ea typeface="SimHei" charset="-122"/>
                <a:cs typeface="SimHei" charset="-122"/>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the motor car </a:t>
            </a:r>
            <a:r>
              <a:rPr lang="zh-CN" altLang="en-US" sz="2800" kern="100" dirty="0">
                <a:latin typeface="SimHei" charset="-122"/>
                <a:ea typeface="SimHei" charset="-122"/>
                <a:cs typeface="SimHei" charset="-122"/>
              </a:rPr>
              <a:t>汽车</a:t>
            </a:r>
            <a:endParaRPr lang="en-US" altLang="zh-CN" sz="2800" kern="100" dirty="0">
              <a:latin typeface="SimHei" charset="-122"/>
              <a:ea typeface="SimHei" charset="-122"/>
              <a:cs typeface="SimHei" charset="-122"/>
            </a:endParaRPr>
          </a:p>
          <a:p>
            <a:pPr lvl="0"/>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555975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1815882"/>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or</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发动车；马达</a:t>
            </a:r>
            <a:r>
              <a:rPr lang="en-US" altLang="zh-CN" sz="2800" kern="100" baseline="30000" dirty="0">
                <a:latin typeface="SimHei" charset="-122"/>
                <a:ea typeface="SimHei" charset="-122"/>
                <a:cs typeface="SimHei" charset="-122"/>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the motor car </a:t>
            </a:r>
            <a:r>
              <a:rPr lang="zh-CN" altLang="en-US" sz="2800" kern="100" dirty="0">
                <a:latin typeface="SimHei" charset="-122"/>
                <a:ea typeface="SimHei" charset="-122"/>
                <a:cs typeface="SimHei" charset="-122"/>
              </a:rPr>
              <a:t>汽车</a:t>
            </a:r>
            <a:endParaRPr lang="en-US" altLang="zh-CN" sz="2800" kern="100" dirty="0">
              <a:latin typeface="SimHei" charset="-122"/>
              <a:ea typeface="SimHei" charset="-122"/>
              <a:cs typeface="SimHei" charset="-122"/>
            </a:endParaRPr>
          </a:p>
          <a:p>
            <a:pPr lvl="0"/>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motorcycle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摩托车</a:t>
            </a:r>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76998371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523220"/>
          </a:xfrm>
          <a:prstGeom prst="rect">
            <a:avLst/>
          </a:prstGeom>
          <a:noFill/>
        </p:spPr>
        <p:txBody>
          <a:bodyPr wrap="square" rtlCol="0">
            <a:spAutoFit/>
          </a:bodyPr>
          <a:lstStyle/>
          <a:p>
            <a:pPr lvl="0"/>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37984118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523220"/>
          </a:xfrm>
          <a:prstGeom prst="rect">
            <a:avLst/>
          </a:prstGeom>
          <a:noFill/>
        </p:spPr>
        <p:txBody>
          <a:bodyPr wrap="square" rtlCol="0">
            <a:spAutoFit/>
          </a:bodyPr>
          <a:lstStyle/>
          <a:p>
            <a:pPr lvl="0"/>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移动</a:t>
            </a:r>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166936379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10296723" cy="1384995"/>
          </a:xfrm>
          <a:prstGeom prst="rect">
            <a:avLst/>
          </a:prstGeom>
          <a:noFill/>
        </p:spPr>
        <p:txBody>
          <a:bodyPr wrap="square" rtlCol="0">
            <a:spAutoFit/>
          </a:bodyPr>
          <a:lstStyle/>
          <a:p>
            <a:pPr lvl="0"/>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移动</a:t>
            </a:r>
            <a:endParaRPr lang="en-US" altLang="zh-CN" sz="2800" kern="100" dirty="0">
              <a:latin typeface="SimHei" charset="-122"/>
              <a:ea typeface="SimHei" charset="-122"/>
              <a:cs typeface="SimHei" charset="-122"/>
            </a:endParaRPr>
          </a:p>
          <a:p>
            <a:pPr lvl="0"/>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Accommodating this new world of people in motion will require new attitudes on both sides of the immigration battle.(E2-2013-</a:t>
            </a:r>
            <a:r>
              <a:rPr lang="zh-CN" altLang="en-US" sz="2800" kern="100" dirty="0">
                <a:latin typeface="SimHei" charset="-122"/>
                <a:ea typeface="SimHei" charset="-122"/>
                <a:cs typeface="SimHei" charset="-122"/>
              </a:rPr>
              <a:t>阅读</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2348812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10296723" cy="523220"/>
          </a:xfrm>
          <a:prstGeom prst="rect">
            <a:avLst/>
          </a:prstGeom>
          <a:noFill/>
        </p:spPr>
        <p:txBody>
          <a:bodyPr wrap="square" rtlCol="0">
            <a:spAutoFit/>
          </a:bodyPr>
          <a:lstStyle/>
          <a:p>
            <a:pPr lvl="0"/>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情感；感情</a:t>
            </a:r>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99569706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10296723" cy="2246769"/>
          </a:xfrm>
          <a:prstGeom prst="rect">
            <a:avLst/>
          </a:prstGeom>
          <a:noFill/>
        </p:spPr>
        <p:txBody>
          <a:bodyPr wrap="square" rtlCol="0">
            <a:spAutoFit/>
          </a:bodyPr>
          <a:lstStyle/>
          <a:p>
            <a:pPr lvl="0"/>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情感；感情</a:t>
            </a:r>
            <a:endParaRPr lang="en-US" altLang="zh-CN" sz="2800" kern="100" dirty="0">
              <a:latin typeface="SimHei" charset="-122"/>
              <a:ea typeface="SimHei" charset="-122"/>
              <a:cs typeface="SimHei" charset="-122"/>
            </a:endParaRPr>
          </a:p>
          <a:p>
            <a:pPr lvl="0"/>
            <a:endParaRPr lang="en-US" altLang="zh-CN" sz="2800" kern="100" dirty="0">
              <a:latin typeface="SimHei" charset="-122"/>
              <a:ea typeface="SimHei" charset="-122"/>
              <a:cs typeface="SimHei" charset="-122"/>
            </a:endParaRPr>
          </a:p>
          <a:p>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The researchers suggest that capuchin monkeys, like humans, are guided by social </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emotion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dirty="0">
                <a:latin typeface="Times New Roman" charset="0"/>
                <a:ea typeface="Times New Roman" charset="0"/>
                <a:cs typeface="Times New Roman" charset="0"/>
              </a:rPr>
              <a:t>（</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2005-</a:t>
            </a:r>
            <a:r>
              <a:rPr lang="zh-CN" altLang="en-US" sz="2800" kern="100" dirty="0">
                <a:latin typeface="SimHei" charset="-122"/>
                <a:ea typeface="SimHei" charset="-122"/>
                <a:cs typeface="SimHei" charset="-122"/>
              </a:rPr>
              <a:t>阅读</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1488010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ad</a:t>
            </a:r>
            <a:r>
              <a:rPr lang="en-US" altLang="zh-CN" sz="2800" kern="100" dirty="0">
                <a:solidFill>
                  <a:srgbClr val="FF0000"/>
                </a:solidFill>
                <a:latin typeface="Times New Roman" charset="0"/>
                <a:ea typeface="Times New Roman" charset="0"/>
                <a:cs typeface="Times New Roman" charset="0"/>
              </a:rPr>
              <a:t>just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调整</a:t>
            </a:r>
            <a:endParaRPr lang="zh-CN"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48399003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10590022"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p>
          <a:p>
            <a:pPr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5108495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10590022" cy="2246769"/>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p>
          <a:p>
            <a:pPr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Continuing economic growth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promotes</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development of education even when governments don’t force it.(2009-</a:t>
            </a:r>
            <a:r>
              <a:rPr lang="zh-CN" altLang="en-US" sz="2800" kern="100" dirty="0">
                <a:solidFill>
                  <a:srgbClr val="000000"/>
                </a:solidFill>
                <a:uFill>
                  <a:solidFill>
                    <a:srgbClr val="000000"/>
                  </a:solidFill>
                </a:uFill>
                <a:latin typeface="SimHei" charset="-122"/>
                <a:ea typeface="SimHei" charset="-122"/>
                <a:cs typeface="SimHei" charset="-122"/>
              </a:rPr>
              <a:t>阅读</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endPar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8078052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10590022" cy="2246769"/>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促进；</a:t>
            </a:r>
            <a:endParaRPr lang="en-US" altLang="zh-CN" sz="2800" kern="100" dirty="0">
              <a:latin typeface="SimHei" charset="-122"/>
              <a:ea typeface="SimHei" charset="-122"/>
              <a:cs typeface="SimHei" charset="-122"/>
            </a:endParaRPr>
          </a:p>
          <a:p>
            <a:pPr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Continuing economic growth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promotes</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the development of education even when governments don’t force it.(2009-</a:t>
            </a:r>
            <a:r>
              <a:rPr lang="zh-CN" altLang="en-US" sz="2800" kern="100" dirty="0">
                <a:solidFill>
                  <a:srgbClr val="000000"/>
                </a:solidFill>
                <a:uFill>
                  <a:solidFill>
                    <a:srgbClr val="000000"/>
                  </a:solidFill>
                </a:uFill>
                <a:latin typeface="SimHei" charset="-122"/>
                <a:ea typeface="SimHei" charset="-122"/>
                <a:cs typeface="SimHei" charset="-122"/>
              </a:rPr>
              <a:t>阅读</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endPar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5318369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10590022" cy="353943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促进；</a:t>
            </a:r>
            <a:endParaRPr lang="en-US" altLang="zh-CN" sz="2800" kern="100" dirty="0">
              <a:latin typeface="SimHei" charset="-122"/>
              <a:ea typeface="SimHei" charset="-122"/>
              <a:cs typeface="SimHei" charset="-122"/>
            </a:endParaRPr>
          </a:p>
          <a:p>
            <a:pPr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Continuing economic growth promotes the development of education even when governments don’t force it.(2009-</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阅读</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Consumers are eager to help their friends promote quality products. (E1-2011-31A)</a:t>
            </a:r>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2689495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10590022" cy="353943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促进；推广；</a:t>
            </a:r>
            <a:endParaRPr lang="en-US" altLang="zh-CN" sz="2800" kern="100" dirty="0">
              <a:latin typeface="SimHei" charset="-122"/>
              <a:ea typeface="SimHei" charset="-122"/>
              <a:cs typeface="SimHei" charset="-122"/>
            </a:endParaRPr>
          </a:p>
          <a:p>
            <a:pPr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Continuing economic growth promotes the development of education even when governments don’t force it.(2009-</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阅读</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Consumers are eager to help their friends promote quality products. (E1-2011-31A)</a:t>
            </a:r>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86033965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10590022" cy="3970318"/>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促进；推广；</a:t>
            </a:r>
            <a:endParaRPr lang="en-US" altLang="zh-CN" sz="2800" kern="100" dirty="0">
              <a:latin typeface="SimHei" charset="-122"/>
              <a:ea typeface="SimHei" charset="-122"/>
              <a:cs typeface="SimHei" charset="-122"/>
            </a:endParaRPr>
          </a:p>
          <a:p>
            <a:pPr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Continuing economic growth promotes the development of education even when governments don’t force it.(2009-</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阅读</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Consumers are eager to help their friends promote quality products. (E1-2011-31A)</a:t>
            </a:r>
          </a:p>
          <a:p>
            <a:pPr algn="just"/>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promote company image</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E2-2015-33B</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endParaRPr lang="en-US" altLang="zh-CN" sz="2800" kern="100" dirty="0">
              <a:solidFill>
                <a:srgbClr val="000000"/>
              </a:solidFill>
              <a:uFill>
                <a:solidFill>
                  <a:srgbClr val="000000"/>
                </a:solidFill>
              </a:uFill>
              <a:latin typeface="Times New Roman" charset="0"/>
              <a:ea typeface="Times New Roman" charset="0"/>
              <a:cs typeface="Times New Roman" charset="0"/>
            </a:endParaRPr>
          </a:p>
          <a:p>
            <a:pPr lvl="0" algn="just"/>
            <a:endParaRPr lang="en-US" altLang="zh-CN" sz="2800" kern="10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72125356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10590022" cy="3970318"/>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促进；推广；提升</a:t>
            </a:r>
            <a:endParaRPr lang="en-US" altLang="zh-CN" sz="2800" kern="100" dirty="0">
              <a:latin typeface="SimHei" charset="-122"/>
              <a:ea typeface="SimHei" charset="-122"/>
              <a:cs typeface="SimHei" charset="-122"/>
            </a:endParaRPr>
          </a:p>
          <a:p>
            <a:pPr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Continuing economic growth promotes the development of education even when governments don’t force it.(2009-</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阅读</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Consumers are eager to help their friends promote quality products. (E1-2011-31A)</a:t>
            </a:r>
          </a:p>
          <a:p>
            <a:pPr algn="just"/>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promote company image</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E2-2015-33B</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endParaRPr lang="en-US" altLang="zh-CN" sz="2800" kern="100" dirty="0">
              <a:solidFill>
                <a:srgbClr val="000000"/>
              </a:solidFill>
              <a:uFill>
                <a:solidFill>
                  <a:srgbClr val="000000"/>
                </a:solidFill>
              </a:uFill>
              <a:latin typeface="Times New Roman" charset="0"/>
              <a:ea typeface="Times New Roman" charset="0"/>
              <a:cs typeface="Times New Roman" charset="0"/>
            </a:endParaRPr>
          </a:p>
          <a:p>
            <a:pPr lvl="0" algn="just"/>
            <a:endParaRPr lang="en-US" altLang="zh-CN" sz="2800" kern="10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71091286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523220"/>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ive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0650553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523220"/>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ive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动机</a:t>
            </a:r>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21329961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954107"/>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ive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动机</a:t>
            </a:r>
            <a:endParaRPr lang="en-US" altLang="zh-CN" sz="2800" kern="100" dirty="0">
              <a:latin typeface="SimHei" charset="-122"/>
              <a:ea typeface="SimHei" charset="-122"/>
              <a:cs typeface="SimHei" charset="-122"/>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criminal</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motive </a:t>
            </a:r>
            <a:endParaRPr lang="zh-CN"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76439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1384995"/>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ad</a:t>
            </a:r>
            <a:r>
              <a:rPr lang="en-US" altLang="zh-CN" sz="2800" kern="100" dirty="0">
                <a:solidFill>
                  <a:srgbClr val="FF0000"/>
                </a:solidFill>
                <a:latin typeface="Times New Roman" charset="0"/>
                <a:ea typeface="Times New Roman" charset="0"/>
                <a:cs typeface="Times New Roman" charset="0"/>
              </a:rPr>
              <a:t>just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调整</a:t>
            </a:r>
            <a:endParaRPr lang="en-US" altLang="zh-CN" sz="2800" kern="100" dirty="0">
              <a:latin typeface="SimHei" charset="-122"/>
              <a:ea typeface="SimHei" charset="-122"/>
              <a:cs typeface="SimHei" charset="-122"/>
            </a:endParaRPr>
          </a:p>
          <a:p>
            <a:pPr algn="just"/>
            <a:r>
              <a:rPr lang="zh-CN" altLang="en-US" sz="2800" kern="100" dirty="0">
                <a:latin typeface="SimHei" charset="-122"/>
                <a:ea typeface="SimHei" charset="-122"/>
                <a:cs typeface="SimHei" charset="-122"/>
              </a:rPr>
              <a:t> </a:t>
            </a:r>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adjust its operations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(E1-2018-</a:t>
            </a:r>
            <a:r>
              <a:rPr lang="zh-CN" altLang="en-US" sz="2800" kern="100" dirty="0">
                <a:latin typeface="SimHei" charset="-122"/>
                <a:ea typeface="SimHei" charset="-122"/>
                <a:cs typeface="SimHei" charset="-122"/>
              </a:rPr>
              <a:t>阅读</a:t>
            </a:r>
            <a:r>
              <a:rPr lang="en-US" altLang="zh-CN" sz="2800" kern="100" dirty="0">
                <a:latin typeface="Times New Roman" charset="0"/>
                <a:ea typeface="Times New Roman" charset="0"/>
                <a:cs typeface="Times New Roman" charset="0"/>
              </a:rPr>
              <a:t>)</a:t>
            </a: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9264710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954107"/>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ivate </a:t>
            </a:r>
            <a:endParaRPr lang="en-US" altLang="zh-CN" sz="2800" kern="10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0415491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9554852" cy="2246769"/>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ivate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激励、激发</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What motivated him, we were to understand, was his zeal for “fundamental fairness”</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protecting the taxpayer, controlling spending and ensuring that only the most deserving claimants received their benefits.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E1-2014-</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15409669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9554852" cy="3539430"/>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ivate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激励、激发</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What motivated him, we were to understand, was his zeal for “fundamental fairness”</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protecting the taxpayer, controlling spending and ensuring that only the most deserving claimants received their benefits.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E1-2014-</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motivated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p>
          <a:p>
            <a:pPr algn="just"/>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7840969"/>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9554852" cy="3970318"/>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ivate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激励、激发</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What motivated him, we were to understand, was his zeal for “fundamental fairness”</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protecting the taxpayer, controlling spending and ensuring that only the most deserving claimants received their benefits.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E1-2014-</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motivated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p>
          <a:p>
            <a:pPr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praises motivated employees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E2-2015-34D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zh-CN" altLang="en-US"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3800647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9554852" cy="3970318"/>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ivate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激励、激发</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What motivated him, we were to understand, was his zeal for “fundamental fairness”</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protecting the taxpayer, controlling spending and ensuring that only the most deserving claimants received their benefits.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E1-2014-</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motivated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有积极性的</a:t>
            </a:r>
            <a:endParaRPr lang="en-US" altLang="zh-CN" sz="2800" kern="100" dirty="0">
              <a:latin typeface="SimHei" charset="-122"/>
              <a:ea typeface="SimHei" charset="-122"/>
              <a:cs typeface="SimHei" charset="-122"/>
            </a:endParaRPr>
          </a:p>
          <a:p>
            <a:pPr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praises motivated employees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E2-2015-34D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zh-CN" altLang="en-US"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8051178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3140419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endParaRPr kumimoji="1" lang="zh-TW" altLang="en-US" sz="2800" dirty="0">
              <a:latin typeface="Times New Roman" charset="0"/>
              <a:ea typeface="Times New Roman" charset="0"/>
              <a:cs typeface="Times New Roman" charset="0"/>
            </a:endParaRPr>
          </a:p>
        </p:txBody>
      </p:sp>
      <p:pic>
        <p:nvPicPr>
          <p:cNvPr id="4" name="图片 2" descr="几米.png">
            <a:extLst>
              <a:ext uri="{FF2B5EF4-FFF2-40B4-BE49-F238E27FC236}">
                <a16:creationId xmlns:a16="http://schemas.microsoft.com/office/drawing/2014/main" id="{E4F55C84-C27F-47E0-9D60-52392FDA96D2}"/>
              </a:ext>
            </a:extLst>
          </p:cNvPr>
          <p:cNvPicPr>
            <a:picLocks noChangeAspect="1"/>
          </p:cNvPicPr>
          <p:nvPr/>
        </p:nvPicPr>
        <p:blipFill>
          <a:blip r:embed="rId2" cstate="print"/>
          <a:srcRect/>
          <a:stretch>
            <a:fillRect/>
          </a:stretch>
        </p:blipFill>
        <p:spPr bwMode="auto">
          <a:xfrm>
            <a:off x="1362975" y="2135044"/>
            <a:ext cx="9213802" cy="3694023"/>
          </a:xfrm>
          <a:prstGeom prst="rect">
            <a:avLst/>
          </a:prstGeom>
          <a:noFill/>
          <a:ln w="9525">
            <a:noFill/>
            <a:miter lim="800000"/>
            <a:headEnd/>
            <a:tailEnd/>
          </a:ln>
        </p:spPr>
      </p:pic>
    </p:spTree>
    <p:extLst>
      <p:ext uri="{BB962C8B-B14F-4D97-AF65-F5344CB8AC3E}">
        <p14:creationId xmlns:p14="http://schemas.microsoft.com/office/powerpoint/2010/main" val="91044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6052527"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latin typeface="SimHei" charset="-122"/>
                <a:ea typeface="SimHei" charset="-122"/>
                <a:cs typeface="SimHei" charset="-122"/>
              </a:rPr>
              <a:t>遥远的</a:t>
            </a:r>
            <a:endParaRPr kumimoji="1" lang="zh-TW" altLang="en-US" sz="2800" dirty="0">
              <a:latin typeface="SimHei" charset="-122"/>
              <a:ea typeface="SimHei" charset="-122"/>
              <a:cs typeface="SimHei" charset="-122"/>
            </a:endParaRPr>
          </a:p>
        </p:txBody>
      </p:sp>
    </p:spTree>
    <p:extLst>
      <p:ext uri="{BB962C8B-B14F-4D97-AF65-F5344CB8AC3E}">
        <p14:creationId xmlns:p14="http://schemas.microsoft.com/office/powerpoint/2010/main" val="110623225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11435410"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latin typeface="SimHei" charset="-122"/>
                <a:ea typeface="SimHei" charset="-122"/>
                <a:cs typeface="SimHei" charset="-122"/>
              </a:rPr>
              <a:t>遥远的</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distant</a:t>
            </a:r>
          </a:p>
          <a:p>
            <a:pPr lvl="0" algn="just"/>
            <a:endParaRPr kumimoji="1" lang="en-US" altLang="zh-TW"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7956089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20</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mot/mob</a:t>
            </a:r>
          </a:p>
        </p:txBody>
      </p:sp>
      <p:sp>
        <p:nvSpPr>
          <p:cNvPr id="8" name="文字方塊 7"/>
          <p:cNvSpPr txBox="1"/>
          <p:nvPr/>
        </p:nvSpPr>
        <p:spPr>
          <a:xfrm>
            <a:off x="1038386" y="1611824"/>
            <a:ext cx="9416829" cy="2677656"/>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mot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latin typeface="SimHei" charset="-122"/>
                <a:ea typeface="SimHei" charset="-122"/>
                <a:cs typeface="SimHei" charset="-122"/>
              </a:rPr>
              <a:t>遥远的</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distant</a:t>
            </a:r>
          </a:p>
          <a:p>
            <a:pPr lvl="0" algn="just"/>
            <a:r>
              <a:rPr kumimoji="1" lang="zh-CN" altLang="en-US" sz="2800" dirty="0">
                <a:latin typeface="Times New Roman" charset="0"/>
                <a:ea typeface="Times New Roman" charset="0"/>
                <a:cs typeface="Times New Roman" charset="0"/>
              </a:rPr>
              <a:t>   </a:t>
            </a:r>
            <a:r>
              <a:rPr kumimoji="1" lang="en-US" altLang="zh-TW" sz="2800" dirty="0">
                <a:latin typeface="Times New Roman" charset="0"/>
                <a:ea typeface="Times New Roman" charset="0"/>
                <a:cs typeface="Times New Roman" charset="0"/>
              </a:rPr>
              <a:t>Rodriguez notes that children in remote villages around the world are fans of superstars like Arnold Schwarzenegger and Garth Brooks, yet “some Americans fear that immigrants living within the United States remain somehow immune to the nation‘s assimilative power.”</a:t>
            </a:r>
            <a:r>
              <a:rPr kumimoji="1" lang="zh-CN" altLang="en-US" sz="2800" dirty="0">
                <a:latin typeface="Times New Roman" charset="0"/>
                <a:ea typeface="Times New Roman" charset="0"/>
                <a:cs typeface="Times New Roman" charset="0"/>
              </a:rPr>
              <a:t>（</a:t>
            </a:r>
            <a:r>
              <a:rPr kumimoji="1" lang="en-US" altLang="zh-CN" sz="2800" dirty="0">
                <a:latin typeface="Times New Roman" charset="0"/>
                <a:ea typeface="Times New Roman" charset="0"/>
                <a:cs typeface="Times New Roman" charset="0"/>
              </a:rPr>
              <a:t>2006-</a:t>
            </a:r>
            <a:r>
              <a:rPr lang="zh-CN" altLang="en-US" sz="2800" kern="100" dirty="0">
                <a:latin typeface="SimHei" charset="-122"/>
                <a:ea typeface="SimHei" charset="-122"/>
                <a:cs typeface="SimHei" charset="-122"/>
              </a:rPr>
              <a:t>阅读</a:t>
            </a:r>
            <a:r>
              <a:rPr kumimoji="1" lang="zh-CN" altLang="en-US" sz="2800" dirty="0">
                <a:latin typeface="Times New Roman" charset="0"/>
                <a:ea typeface="Times New Roman" charset="0"/>
                <a:cs typeface="Times New Roman" charset="0"/>
              </a:rPr>
              <a:t>）</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5497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1384995"/>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ad</a:t>
            </a:r>
            <a:r>
              <a:rPr lang="en-US" altLang="zh-CN" sz="2800" kern="100" dirty="0">
                <a:solidFill>
                  <a:srgbClr val="FF0000"/>
                </a:solidFill>
                <a:latin typeface="Times New Roman" charset="0"/>
                <a:ea typeface="Times New Roman" charset="0"/>
                <a:cs typeface="Times New Roman" charset="0"/>
              </a:rPr>
              <a:t>just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调整</a:t>
            </a:r>
            <a:endParaRPr lang="en-US" altLang="zh-CN" sz="2800" kern="100" dirty="0">
              <a:latin typeface="SimHei" charset="-122"/>
              <a:ea typeface="SimHei" charset="-122"/>
              <a:cs typeface="SimHei" charset="-122"/>
            </a:endParaRPr>
          </a:p>
          <a:p>
            <a:pPr algn="just"/>
            <a:r>
              <a:rPr lang="zh-CN" altLang="en-US" sz="2800" kern="100" dirty="0">
                <a:latin typeface="SimHei" charset="-122"/>
                <a:ea typeface="SimHei" charset="-122"/>
                <a:cs typeface="SimHei" charset="-122"/>
              </a:rPr>
              <a:t> </a:t>
            </a:r>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adjust its operations</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(E1-2018-</a:t>
            </a:r>
            <a:r>
              <a:rPr lang="zh-CN" altLang="en-US" sz="2800" kern="100" dirty="0">
                <a:latin typeface="SimHei" charset="-122"/>
                <a:ea typeface="SimHei" charset="-122"/>
                <a:cs typeface="SimHei" charset="-122"/>
              </a:rPr>
              <a:t>阅读</a:t>
            </a:r>
            <a:r>
              <a:rPr lang="en-US" altLang="zh-CN" sz="2800" kern="100" dirty="0">
                <a:latin typeface="Times New Roman" charset="0"/>
                <a:ea typeface="Times New Roman" charset="0"/>
                <a:cs typeface="Times New Roman" charset="0"/>
              </a:rPr>
              <a:t>)</a:t>
            </a:r>
          </a:p>
          <a:p>
            <a:pPr algn="just"/>
            <a:r>
              <a:rPr lang="en-US" altLang="zh-CN" sz="2800" kern="100" dirty="0">
                <a:latin typeface="Times New Roman" charset="0"/>
                <a:ea typeface="Times New Roman" charset="0"/>
                <a:cs typeface="Times New Roman" charset="0"/>
              </a:rPr>
              <a:t>    We need to adjust to this changing climate.(E2-2014-</a:t>
            </a:r>
            <a:r>
              <a:rPr lang="zh-CN" altLang="en-US" sz="2800" kern="100" dirty="0">
                <a:latin typeface="SimHei" charset="-122"/>
                <a:ea typeface="SimHei" charset="-122"/>
                <a:cs typeface="SimHei" charset="-122"/>
              </a:rPr>
              <a:t>阅读</a:t>
            </a:r>
            <a:r>
              <a:rPr lang="en-US" altLang="zh-CN" sz="2800" kern="100" dirty="0">
                <a:latin typeface="Times New Roman" charset="0"/>
                <a:ea typeface="Times New Roman" charset="0"/>
                <a:cs typeface="Times New Roman" charset="0"/>
              </a:rPr>
              <a:t>)</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73531549"/>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1D32BAF-2ED8-AE4D-9F76-25BF848DB076}"/>
              </a:ext>
            </a:extLst>
          </p:cNvPr>
          <p:cNvPicPr>
            <a:picLocks noChangeAspect="1"/>
          </p:cNvPicPr>
          <p:nvPr/>
        </p:nvPicPr>
        <p:blipFill>
          <a:blip r:embed="rId2"/>
          <a:stretch>
            <a:fillRect/>
          </a:stretch>
        </p:blipFill>
        <p:spPr>
          <a:xfrm>
            <a:off x="0" y="737658"/>
            <a:ext cx="12192000" cy="6120342"/>
          </a:xfrm>
          <a:prstGeom prst="rect">
            <a:avLst/>
          </a:prstGeom>
        </p:spPr>
      </p:pic>
      <p:pic>
        <p:nvPicPr>
          <p:cNvPr id="11" name="图片 10">
            <a:extLst>
              <a:ext uri="{FF2B5EF4-FFF2-40B4-BE49-F238E27FC236}">
                <a16:creationId xmlns:a16="http://schemas.microsoft.com/office/drawing/2014/main" id="{E9764C98-2311-2C43-9729-1042A1527EE3}"/>
              </a:ext>
            </a:extLst>
          </p:cNvPr>
          <p:cNvPicPr>
            <a:picLocks noChangeAspect="1"/>
          </p:cNvPicPr>
          <p:nvPr/>
        </p:nvPicPr>
        <p:blipFill>
          <a:blip r:embed="rId3"/>
          <a:stretch>
            <a:fillRect/>
          </a:stretch>
        </p:blipFill>
        <p:spPr>
          <a:xfrm>
            <a:off x="1524000" y="939800"/>
            <a:ext cx="10668000" cy="5918200"/>
          </a:xfrm>
          <a:prstGeom prst="rect">
            <a:avLst/>
          </a:prstGeom>
        </p:spPr>
      </p:pic>
      <p:sp>
        <p:nvSpPr>
          <p:cNvPr id="3" name="副标题 2">
            <a:extLst>
              <a:ext uri="{FF2B5EF4-FFF2-40B4-BE49-F238E27FC236}">
                <a16:creationId xmlns:a16="http://schemas.microsoft.com/office/drawing/2014/main" id="{38D9BCAC-A65D-2E42-A678-AE8997F51926}"/>
              </a:ext>
            </a:extLst>
          </p:cNvPr>
          <p:cNvSpPr>
            <a:spLocks noGrp="1"/>
          </p:cNvSpPr>
          <p:nvPr>
            <p:ph type="subTitle" idx="1"/>
          </p:nvPr>
        </p:nvSpPr>
        <p:spPr>
          <a:xfrm>
            <a:off x="1524000" y="4274700"/>
            <a:ext cx="9144000" cy="1655762"/>
          </a:xfrm>
        </p:spPr>
        <p:txBody>
          <a:bodyPr/>
          <a:lstStyle/>
          <a:p>
            <a:r>
              <a:rPr kumimoji="1" lang="zh-CN" altLang="en-US" dirty="0">
                <a:solidFill>
                  <a:schemeClr val="bg1"/>
                </a:solidFill>
              </a:rPr>
              <a:t>授课教师 王臻</a:t>
            </a:r>
          </a:p>
        </p:txBody>
      </p:sp>
      <p:pic>
        <p:nvPicPr>
          <p:cNvPr id="13" name="图片 12">
            <a:extLst>
              <a:ext uri="{FF2B5EF4-FFF2-40B4-BE49-F238E27FC236}">
                <a16:creationId xmlns:a16="http://schemas.microsoft.com/office/drawing/2014/main" id="{DC3D693B-3AA0-6348-80D3-CFBAD36D9480}"/>
              </a:ext>
            </a:extLst>
          </p:cNvPr>
          <p:cNvPicPr>
            <a:picLocks noChangeAspect="1"/>
          </p:cNvPicPr>
          <p:nvPr/>
        </p:nvPicPr>
        <p:blipFill>
          <a:blip r:embed="rId4"/>
          <a:stretch>
            <a:fillRect/>
          </a:stretch>
        </p:blipFill>
        <p:spPr>
          <a:xfrm>
            <a:off x="0" y="6536449"/>
            <a:ext cx="2260600" cy="317500"/>
          </a:xfrm>
          <a:prstGeom prst="rect">
            <a:avLst/>
          </a:prstGeom>
        </p:spPr>
      </p:pic>
      <p:pic>
        <p:nvPicPr>
          <p:cNvPr id="15" name="图片 14">
            <a:extLst>
              <a:ext uri="{FF2B5EF4-FFF2-40B4-BE49-F238E27FC236}">
                <a16:creationId xmlns:a16="http://schemas.microsoft.com/office/drawing/2014/main" id="{391C829B-4CFC-C942-B59E-8EB685E7EE05}"/>
              </a:ext>
            </a:extLst>
          </p:cNvPr>
          <p:cNvPicPr>
            <a:picLocks noChangeAspect="1"/>
          </p:cNvPicPr>
          <p:nvPr/>
        </p:nvPicPr>
        <p:blipFill>
          <a:blip r:embed="rId5"/>
          <a:stretch>
            <a:fillRect/>
          </a:stretch>
        </p:blipFill>
        <p:spPr>
          <a:xfrm>
            <a:off x="0" y="-49558"/>
            <a:ext cx="5836920" cy="787216"/>
          </a:xfrm>
          <a:prstGeom prst="rect">
            <a:avLst/>
          </a:prstGeom>
        </p:spPr>
      </p:pic>
      <p:sp>
        <p:nvSpPr>
          <p:cNvPr id="4" name="標題 3"/>
          <p:cNvSpPr>
            <a:spLocks noGrp="1"/>
          </p:cNvSpPr>
          <p:nvPr>
            <p:ph type="ctrTitle"/>
          </p:nvPr>
        </p:nvSpPr>
        <p:spPr/>
        <p:txBody>
          <a:bodyPr/>
          <a:lstStyle/>
          <a:p>
            <a:r>
              <a:rPr kumimoji="1" lang="zh-CN" altLang="en-US" dirty="0">
                <a:solidFill>
                  <a:schemeClr val="bg1"/>
                </a:solidFill>
                <a:latin typeface="SimHei" charset="-122"/>
                <a:ea typeface="SimHei" charset="-122"/>
                <a:cs typeface="SimHei" charset="-122"/>
              </a:rPr>
              <a:t>词汇导学第四次课</a:t>
            </a:r>
            <a:endParaRPr kumimoji="1" lang="zh-TW" alt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51832200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1D32BAF-2ED8-AE4D-9F76-25BF848DB076}"/>
              </a:ext>
            </a:extLst>
          </p:cNvPr>
          <p:cNvPicPr>
            <a:picLocks noChangeAspect="1"/>
          </p:cNvPicPr>
          <p:nvPr/>
        </p:nvPicPr>
        <p:blipFill>
          <a:blip r:embed="rId2"/>
          <a:stretch>
            <a:fillRect/>
          </a:stretch>
        </p:blipFill>
        <p:spPr>
          <a:xfrm>
            <a:off x="0" y="737658"/>
            <a:ext cx="12192000" cy="6120342"/>
          </a:xfrm>
          <a:prstGeom prst="rect">
            <a:avLst/>
          </a:prstGeom>
        </p:spPr>
      </p:pic>
      <p:pic>
        <p:nvPicPr>
          <p:cNvPr id="11" name="图片 10">
            <a:extLst>
              <a:ext uri="{FF2B5EF4-FFF2-40B4-BE49-F238E27FC236}">
                <a16:creationId xmlns:a16="http://schemas.microsoft.com/office/drawing/2014/main" id="{E9764C98-2311-2C43-9729-1042A1527EE3}"/>
              </a:ext>
            </a:extLst>
          </p:cNvPr>
          <p:cNvPicPr>
            <a:picLocks noChangeAspect="1"/>
          </p:cNvPicPr>
          <p:nvPr/>
        </p:nvPicPr>
        <p:blipFill>
          <a:blip r:embed="rId3"/>
          <a:stretch>
            <a:fillRect/>
          </a:stretch>
        </p:blipFill>
        <p:spPr>
          <a:xfrm>
            <a:off x="1524000" y="939800"/>
            <a:ext cx="10668000" cy="5918200"/>
          </a:xfrm>
          <a:prstGeom prst="rect">
            <a:avLst/>
          </a:prstGeom>
        </p:spPr>
      </p:pic>
      <p:sp>
        <p:nvSpPr>
          <p:cNvPr id="3" name="副标题 2">
            <a:extLst>
              <a:ext uri="{FF2B5EF4-FFF2-40B4-BE49-F238E27FC236}">
                <a16:creationId xmlns:a16="http://schemas.microsoft.com/office/drawing/2014/main" id="{38D9BCAC-A65D-2E42-A678-AE8997F51926}"/>
              </a:ext>
            </a:extLst>
          </p:cNvPr>
          <p:cNvSpPr>
            <a:spLocks noGrp="1"/>
          </p:cNvSpPr>
          <p:nvPr>
            <p:ph type="subTitle" idx="1"/>
          </p:nvPr>
        </p:nvSpPr>
        <p:spPr>
          <a:xfrm>
            <a:off x="1524000" y="4274700"/>
            <a:ext cx="9144000" cy="1655762"/>
          </a:xfrm>
        </p:spPr>
        <p:txBody>
          <a:bodyPr/>
          <a:lstStyle/>
          <a:p>
            <a:endParaRPr kumimoji="1" lang="zh-CN" altLang="en-US" dirty="0"/>
          </a:p>
        </p:txBody>
      </p:sp>
      <p:pic>
        <p:nvPicPr>
          <p:cNvPr id="13" name="图片 12">
            <a:extLst>
              <a:ext uri="{FF2B5EF4-FFF2-40B4-BE49-F238E27FC236}">
                <a16:creationId xmlns:a16="http://schemas.microsoft.com/office/drawing/2014/main" id="{DC3D693B-3AA0-6348-80D3-CFBAD36D9480}"/>
              </a:ext>
            </a:extLst>
          </p:cNvPr>
          <p:cNvPicPr>
            <a:picLocks noChangeAspect="1"/>
          </p:cNvPicPr>
          <p:nvPr/>
        </p:nvPicPr>
        <p:blipFill>
          <a:blip r:embed="rId4"/>
          <a:stretch>
            <a:fillRect/>
          </a:stretch>
        </p:blipFill>
        <p:spPr>
          <a:xfrm>
            <a:off x="0" y="6536449"/>
            <a:ext cx="2260600" cy="317500"/>
          </a:xfrm>
          <a:prstGeom prst="rect">
            <a:avLst/>
          </a:prstGeom>
        </p:spPr>
      </p:pic>
      <p:pic>
        <p:nvPicPr>
          <p:cNvPr id="15" name="图片 14">
            <a:extLst>
              <a:ext uri="{FF2B5EF4-FFF2-40B4-BE49-F238E27FC236}">
                <a16:creationId xmlns:a16="http://schemas.microsoft.com/office/drawing/2014/main" id="{391C829B-4CFC-C942-B59E-8EB685E7EE05}"/>
              </a:ext>
            </a:extLst>
          </p:cNvPr>
          <p:cNvPicPr>
            <a:picLocks noChangeAspect="1"/>
          </p:cNvPicPr>
          <p:nvPr/>
        </p:nvPicPr>
        <p:blipFill>
          <a:blip r:embed="rId5"/>
          <a:stretch>
            <a:fillRect/>
          </a:stretch>
        </p:blipFill>
        <p:spPr>
          <a:xfrm>
            <a:off x="0" y="-49558"/>
            <a:ext cx="5836920" cy="787216"/>
          </a:xfrm>
          <a:prstGeom prst="rect">
            <a:avLst/>
          </a:prstGeom>
        </p:spPr>
      </p:pic>
      <p:sp>
        <p:nvSpPr>
          <p:cNvPr id="4" name="標題 3"/>
          <p:cNvSpPr>
            <a:spLocks noGrp="1"/>
          </p:cNvSpPr>
          <p:nvPr>
            <p:ph type="ctrTitle"/>
          </p:nvPr>
        </p:nvSpPr>
        <p:spPr/>
        <p:txBody>
          <a:bodyPr/>
          <a:lstStyle/>
          <a:p>
            <a:r>
              <a:rPr kumimoji="1" lang="zh-CN" altLang="en-US" dirty="0">
                <a:solidFill>
                  <a:schemeClr val="bg1"/>
                </a:solidFill>
                <a:latin typeface="SimHei" charset="-122"/>
                <a:ea typeface="SimHei" charset="-122"/>
                <a:cs typeface="SimHei" charset="-122"/>
              </a:rPr>
              <a:t>词根</a:t>
            </a:r>
            <a:r>
              <a:rPr kumimoji="1" lang="en-US" altLang="zh-CN" dirty="0">
                <a:solidFill>
                  <a:schemeClr val="bg1"/>
                </a:solidFill>
                <a:latin typeface="SimHei" charset="-122"/>
                <a:ea typeface="SimHei" charset="-122"/>
                <a:cs typeface="SimHei" charset="-122"/>
              </a:rPr>
              <a:t>21:</a:t>
            </a:r>
            <a:r>
              <a:rPr kumimoji="1" lang="zh-CN" altLang="en-US" dirty="0">
                <a:solidFill>
                  <a:schemeClr val="bg1"/>
                </a:solidFill>
                <a:latin typeface="SimHei" charset="-122"/>
                <a:ea typeface="SimHei" charset="-122"/>
                <a:cs typeface="SimHei" charset="-122"/>
              </a:rPr>
              <a:t> </a:t>
            </a:r>
            <a:r>
              <a:rPr kumimoji="1" lang="en-US" altLang="zh-CN" dirty="0" err="1">
                <a:solidFill>
                  <a:schemeClr val="bg1"/>
                </a:solidFill>
                <a:latin typeface="Times New Roman" charset="0"/>
                <a:ea typeface="Times New Roman" charset="0"/>
                <a:cs typeface="Times New Roman" charset="0"/>
              </a:rPr>
              <a:t>pos</a:t>
            </a:r>
            <a:r>
              <a:rPr kumimoji="1" lang="en-US" altLang="zh-CN" dirty="0">
                <a:solidFill>
                  <a:schemeClr val="bg1"/>
                </a:solidFill>
                <a:latin typeface="Times New Roman" charset="0"/>
                <a:ea typeface="Times New Roman" charset="0"/>
                <a:cs typeface="Times New Roman" charset="0"/>
              </a:rPr>
              <a:t>/</a:t>
            </a:r>
            <a:r>
              <a:rPr kumimoji="1" lang="en-US" altLang="zh-CN" dirty="0" err="1">
                <a:solidFill>
                  <a:schemeClr val="bg1"/>
                </a:solidFill>
                <a:latin typeface="Times New Roman" charset="0"/>
                <a:ea typeface="Times New Roman" charset="0"/>
                <a:cs typeface="Times New Roman" charset="0"/>
              </a:rPr>
              <a:t>pon</a:t>
            </a:r>
            <a:endParaRPr kumimoji="1" lang="zh-TW" alt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067498588"/>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3939540"/>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1</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pose </a:t>
            </a:r>
          </a:p>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purpose     </a:t>
            </a:r>
            <a:endParaRPr lang="zh-CN"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3</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impose </a:t>
            </a:r>
            <a:endParaRPr lang="en-US" altLang="zh-CN" sz="2800" kern="100" baseline="30000" dirty="0">
              <a:latin typeface="Times New Roman" charset="0"/>
              <a:ea typeface="Times New Roman" charset="0"/>
              <a:cs typeface="Times New Roman" charset="0"/>
            </a:endParaRPr>
          </a:p>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oppose </a:t>
            </a:r>
            <a:endParaRPr lang="en-US" altLang="zh-CN" sz="2800" kern="100" baseline="30000" dirty="0">
              <a:latin typeface="Times New Roman" charset="0"/>
              <a:ea typeface="Times New Roman" charset="0"/>
              <a:cs typeface="Times New Roman" charset="0"/>
            </a:endParaRPr>
          </a:p>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opposite  </a:t>
            </a:r>
            <a:endParaRPr lang="zh-CN"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6</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expose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文字方塊 1"/>
          <p:cNvSpPr txBox="1"/>
          <p:nvPr/>
        </p:nvSpPr>
        <p:spPr>
          <a:xfrm>
            <a:off x="4635062" y="1611824"/>
            <a:ext cx="4291962" cy="3108543"/>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exposure </a:t>
            </a:r>
          </a:p>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propose  </a:t>
            </a:r>
            <a:endParaRPr lang="zh-CN"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9</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proposal</a:t>
            </a:r>
            <a:r>
              <a:rPr lang="en-US" altLang="zh-CN" sz="2800" kern="100" baseline="300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disposal  </a:t>
            </a:r>
            <a:endParaRPr lang="zh-CN" altLang="zh-CN" sz="2800" kern="100" dirty="0">
              <a:latin typeface="Times New Roman" charset="0"/>
              <a:ea typeface="Times New Roman" charset="0"/>
              <a:cs typeface="Times New Roman" charset="0"/>
            </a:endParaRPr>
          </a:p>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1</a:t>
            </a:r>
            <a:r>
              <a:rPr lang="en-US" altLang="zh-CN" sz="2800" kern="100" dirty="0">
                <a:latin typeface="Times New Roman" charset="0"/>
                <a:ea typeface="Times New Roman" charset="0"/>
                <a:cs typeface="Times New Roman" charset="0"/>
              </a:rPr>
              <a:t>1</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disposition  </a:t>
            </a:r>
            <a:endParaRPr lang="zh-CN" altLang="zh-CN" sz="2800" kern="100" dirty="0">
              <a:latin typeface="Times New Roman" charset="0"/>
              <a:ea typeface="Times New Roman" charset="0"/>
              <a:cs typeface="Times New Roman" charset="0"/>
            </a:endParaRPr>
          </a:p>
          <a:p>
            <a:pPr lvl="0"/>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suppose</a:t>
            </a:r>
          </a:p>
          <a:p>
            <a:pPr lvl="0"/>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compose</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70381478"/>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470442" cy="523220"/>
          </a:xfrm>
          <a:prstGeom prst="rect">
            <a:avLst/>
          </a:prstGeom>
          <a:noFill/>
        </p:spPr>
        <p:txBody>
          <a:bodyPr wrap="square" rtlCol="0">
            <a:spAutoFit/>
          </a:bodyPr>
          <a:lstStyle/>
          <a:p>
            <a:pPr lvl="0"/>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endParaRPr lang="en-US" altLang="zh-C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3938667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470442" cy="954107"/>
          </a:xfrm>
          <a:prstGeom prst="rect">
            <a:avLst/>
          </a:prstGeom>
          <a:noFill/>
        </p:spPr>
        <p:txBody>
          <a:bodyPr wrap="square" rtlCol="0">
            <a:spAutoFit/>
          </a:bodyPr>
          <a:lstStyle/>
          <a:p>
            <a:pPr lvl="0"/>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r>
              <a:rPr lang="en-US" altLang="zh-CN" sz="28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姿势</a:t>
            </a:r>
            <a:r>
              <a:rPr lang="en-US" altLang="zh-CN" sz="2800" dirty="0">
                <a:latin typeface="Times New Roman" charset="0"/>
                <a:ea typeface="Times New Roman" charset="0"/>
                <a:cs typeface="Times New Roman" charset="0"/>
              </a:rPr>
              <a:t>=posture</a:t>
            </a:r>
          </a:p>
          <a:p>
            <a:pPr lvl="0"/>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3490866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470442" cy="2246769"/>
          </a:xfrm>
          <a:prstGeom prst="rect">
            <a:avLst/>
          </a:prstGeom>
          <a:noFill/>
        </p:spPr>
        <p:txBody>
          <a:bodyPr wrap="square" rtlCol="0">
            <a:spAutoFit/>
          </a:bodyPr>
          <a:lstStyle/>
          <a:p>
            <a:pPr lvl="0"/>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r>
              <a:rPr lang="en-US" altLang="zh-CN" sz="28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姿势</a:t>
            </a:r>
            <a:r>
              <a:rPr lang="en-US" altLang="zh-CN" sz="2800" dirty="0">
                <a:latin typeface="Times New Roman" charset="0"/>
                <a:ea typeface="Times New Roman" charset="0"/>
                <a:cs typeface="Times New Roman" charset="0"/>
              </a:rPr>
              <a:t>=posture; </a:t>
            </a:r>
          </a:p>
          <a:p>
            <a:pPr lvl="0"/>
            <a:endParaRPr lang="en-US" altLang="zh-TW" sz="2800" dirty="0">
              <a:latin typeface="Times New Roman" charset="0"/>
              <a:ea typeface="Times New Roman" charset="0"/>
              <a:cs typeface="Times New Roman" charset="0"/>
            </a:endParaRPr>
          </a:p>
          <a:p>
            <a:pPr lvl="0"/>
            <a:r>
              <a:rPr lang="en-US" altLang="zh-TW" sz="2800" dirty="0">
                <a:latin typeface="Times New Roman" charset="0"/>
                <a:ea typeface="Times New Roman" charset="0"/>
                <a:cs typeface="Times New Roman" charset="0"/>
              </a:rPr>
              <a:t>   Data leakage will pose a threat/challenge to mobile phone users. </a:t>
            </a:r>
            <a:endParaRPr lang="zh-TW" altLang="zh-TW" sz="2800" dirty="0">
              <a:latin typeface="Times New Roman" charset="0"/>
              <a:ea typeface="Times New Roman" charset="0"/>
              <a:cs typeface="Times New Roman" charset="0"/>
            </a:endParaRPr>
          </a:p>
          <a:p>
            <a:r>
              <a:rPr lang="zh-TW" altLang="zh-TW" sz="2800" dirty="0">
                <a:latin typeface="Times New Roman" charset="0"/>
                <a:ea typeface="Times New Roman" charset="0"/>
                <a:cs typeface="Times New Roman" charset="0"/>
              </a:rPr>
              <a:t> </a:t>
            </a:r>
            <a:endParaRPr lang="en-US" altLang="zh-CN" sz="28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6019680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470442" cy="2246769"/>
          </a:xfrm>
          <a:prstGeom prst="rect">
            <a:avLst/>
          </a:prstGeom>
          <a:noFill/>
        </p:spPr>
        <p:txBody>
          <a:bodyPr wrap="square" rtlCol="0">
            <a:spAutoFit/>
          </a:bodyPr>
          <a:lstStyle/>
          <a:p>
            <a:pPr lvl="0"/>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r>
              <a:rPr lang="en-US" altLang="zh-CN" sz="28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姿势</a:t>
            </a:r>
            <a:r>
              <a:rPr lang="en-US" altLang="zh-CN" sz="2800" dirty="0">
                <a:latin typeface="Times New Roman" charset="0"/>
                <a:ea typeface="Times New Roman" charset="0"/>
                <a:cs typeface="Times New Roman" charset="0"/>
              </a:rPr>
              <a:t>=posture; </a:t>
            </a:r>
            <a:r>
              <a:rPr lang="zh-CN" altLang="en-US" sz="2800" dirty="0">
                <a:latin typeface="SimHei" charset="-122"/>
                <a:ea typeface="SimHei" charset="-122"/>
                <a:cs typeface="SimHei" charset="-122"/>
              </a:rPr>
              <a:t>造成</a:t>
            </a:r>
            <a:endParaRPr lang="en-US" altLang="zh-CN" sz="2800" dirty="0">
              <a:latin typeface="SimHei" charset="-122"/>
              <a:ea typeface="SimHei" charset="-122"/>
              <a:cs typeface="SimHei" charset="-122"/>
            </a:endParaRPr>
          </a:p>
          <a:p>
            <a:pPr lvl="0"/>
            <a:endParaRPr lang="en-US" altLang="zh-CN" sz="28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Data leakage will pose a threat/challenge to mobile phone users. </a:t>
            </a:r>
            <a:endParaRPr lang="zh-TW" altLang="zh-TW" sz="2800" dirty="0">
              <a:latin typeface="Times New Roman" charset="0"/>
              <a:ea typeface="Times New Roman" charset="0"/>
              <a:cs typeface="Times New Roman" charset="0"/>
            </a:endParaRPr>
          </a:p>
          <a:p>
            <a:r>
              <a:rPr lang="zh-TW" altLang="zh-TW" sz="2800" dirty="0">
                <a:latin typeface="Times New Roman" charset="0"/>
                <a:ea typeface="Times New Roman" charset="0"/>
                <a:cs typeface="Times New Roman" charset="0"/>
              </a:rPr>
              <a:t> </a:t>
            </a:r>
            <a:endParaRPr lang="en-US" altLang="zh-CN" sz="2800" dirty="0">
              <a:latin typeface="SimHei" charset="-122"/>
              <a:ea typeface="SimHei" charset="-122"/>
              <a:cs typeface="SimHei" charset="-122"/>
            </a:endParaRPr>
          </a:p>
          <a:p>
            <a:pPr lvl="0"/>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3913920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470442" cy="3970318"/>
          </a:xfrm>
          <a:prstGeom prst="rect">
            <a:avLst/>
          </a:prstGeom>
          <a:noFill/>
        </p:spPr>
        <p:txBody>
          <a:bodyPr wrap="square" rtlCol="0">
            <a:spAutoFit/>
          </a:bodyPr>
          <a:lstStyle/>
          <a:p>
            <a:pPr lvl="0"/>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r>
              <a:rPr lang="en-US" altLang="zh-CN" sz="28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姿势</a:t>
            </a:r>
            <a:r>
              <a:rPr lang="en-US" altLang="zh-CN" sz="2800" dirty="0">
                <a:latin typeface="Times New Roman" charset="0"/>
                <a:ea typeface="Times New Roman" charset="0"/>
                <a:cs typeface="Times New Roman" charset="0"/>
              </a:rPr>
              <a:t>=posture; </a:t>
            </a:r>
            <a:r>
              <a:rPr lang="zh-CN" altLang="en-US" sz="2800" dirty="0">
                <a:latin typeface="SimHei" charset="-122"/>
                <a:ea typeface="SimHei" charset="-122"/>
                <a:cs typeface="SimHei" charset="-122"/>
              </a:rPr>
              <a:t>造成</a:t>
            </a:r>
            <a:endParaRPr lang="en-US" altLang="zh-CN" sz="2800" dirty="0">
              <a:latin typeface="SimHei" charset="-122"/>
              <a:ea typeface="SimHei" charset="-122"/>
              <a:cs typeface="SimHei" charset="-122"/>
            </a:endParaRPr>
          </a:p>
          <a:p>
            <a:pPr lvl="0"/>
            <a:endParaRPr lang="en-US" altLang="zh-CN" sz="28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Data leakage will pose a threat/challenge to mobile phone users. </a:t>
            </a:r>
            <a:endParaRPr lang="zh-TW" altLang="zh-TW" sz="2800" dirty="0">
              <a:latin typeface="Times New Roman" charset="0"/>
              <a:ea typeface="Times New Roman" charset="0"/>
              <a:cs typeface="Times New Roman" charset="0"/>
            </a:endParaRPr>
          </a:p>
          <a:p>
            <a:r>
              <a:rPr lang="zh-TW" altLang="zh-TW" sz="2800" dirty="0">
                <a:latin typeface="Times New Roman" charset="0"/>
                <a:ea typeface="Times New Roman" charset="0"/>
                <a:cs typeface="Times New Roman" charset="0"/>
              </a:rPr>
              <a:t> </a:t>
            </a:r>
            <a:endParaRPr lang="en-US" altLang="zh-TW" sz="2800" dirty="0">
              <a:latin typeface="Times New Roman" charset="0"/>
              <a:ea typeface="Times New Roman" charset="0"/>
              <a:cs typeface="Times New Roman" charset="0"/>
            </a:endParaRPr>
          </a:p>
          <a:p>
            <a:r>
              <a:rPr lang="en-US" altLang="zh-CN" sz="2800" dirty="0">
                <a:latin typeface="Times New Roman" charset="0"/>
                <a:ea typeface="Times New Roman" charset="0"/>
                <a:cs typeface="Times New Roman" charset="0"/>
              </a:rPr>
              <a:t>【</a:t>
            </a:r>
            <a:r>
              <a:rPr lang="zh-CN" altLang="en-US" sz="2800" dirty="0">
                <a:latin typeface="SimHei" charset="-122"/>
                <a:ea typeface="SimHei" charset="-122"/>
                <a:cs typeface="SimHei" charset="-122"/>
              </a:rPr>
              <a:t>写作</a:t>
            </a:r>
            <a:r>
              <a:rPr lang="en-US" altLang="zh-CN" sz="2800" dirty="0">
                <a:latin typeface="Times New Roman" charset="0"/>
                <a:ea typeface="Times New Roman" charset="0"/>
                <a:cs typeface="Times New Roman" charset="0"/>
              </a:rPr>
              <a:t>】</a:t>
            </a:r>
          </a:p>
          <a:p>
            <a:r>
              <a:rPr lang="en-US" altLang="zh-CN" sz="2800" dirty="0">
                <a:latin typeface="Times New Roman" charset="0"/>
                <a:ea typeface="Times New Roman" charset="0"/>
                <a:cs typeface="Times New Roman" charset="0"/>
              </a:rPr>
              <a:t>   Were this situation to continue, it would pose a potential and</a:t>
            </a:r>
          </a:p>
          <a:p>
            <a:r>
              <a:rPr lang="en-US" altLang="zh-TW" sz="2800" dirty="0">
                <a:latin typeface="Times New Roman" charset="0"/>
                <a:ea typeface="Times New Roman" charset="0"/>
                <a:cs typeface="Times New Roman" charset="0"/>
              </a:rPr>
              <a:t>probable threat to economic prosperity and growth.</a:t>
            </a:r>
          </a:p>
          <a:p>
            <a:endParaRPr lang="en-US" altLang="zh-TW" sz="28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0436950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470442" cy="5262979"/>
          </a:xfrm>
          <a:prstGeom prst="rect">
            <a:avLst/>
          </a:prstGeom>
          <a:noFill/>
        </p:spPr>
        <p:txBody>
          <a:bodyPr wrap="square" rtlCol="0">
            <a:spAutoFit/>
          </a:bodyPr>
          <a:lstStyle/>
          <a:p>
            <a:pPr lvl="0"/>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r>
              <a:rPr lang="en-US" altLang="zh-CN" sz="28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姿势</a:t>
            </a:r>
            <a:r>
              <a:rPr lang="en-US" altLang="zh-CN" sz="2800" dirty="0">
                <a:latin typeface="Times New Roman" charset="0"/>
                <a:ea typeface="Times New Roman" charset="0"/>
                <a:cs typeface="Times New Roman" charset="0"/>
              </a:rPr>
              <a:t>=posture; </a:t>
            </a:r>
            <a:r>
              <a:rPr lang="zh-CN" altLang="en-US" sz="2800" dirty="0">
                <a:latin typeface="SimHei" charset="-122"/>
                <a:ea typeface="SimHei" charset="-122"/>
                <a:cs typeface="SimHei" charset="-122"/>
              </a:rPr>
              <a:t>造成</a:t>
            </a:r>
            <a:endParaRPr lang="en-US" altLang="zh-CN" sz="2800" dirty="0">
              <a:latin typeface="SimHei" charset="-122"/>
              <a:ea typeface="SimHei" charset="-122"/>
              <a:cs typeface="SimHei" charset="-122"/>
            </a:endParaRPr>
          </a:p>
          <a:p>
            <a:pPr lvl="0"/>
            <a:endParaRPr lang="en-US" altLang="zh-CN" sz="28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Data leakage will pose a threat/challenge to mobile phone users. </a:t>
            </a:r>
            <a:endParaRPr lang="zh-TW" altLang="zh-TW" sz="2800" dirty="0">
              <a:latin typeface="Times New Roman" charset="0"/>
              <a:ea typeface="Times New Roman" charset="0"/>
              <a:cs typeface="Times New Roman" charset="0"/>
            </a:endParaRPr>
          </a:p>
          <a:p>
            <a:r>
              <a:rPr lang="zh-TW" altLang="zh-TW" sz="2800" dirty="0">
                <a:latin typeface="Times New Roman" charset="0"/>
                <a:ea typeface="Times New Roman" charset="0"/>
                <a:cs typeface="Times New Roman" charset="0"/>
              </a:rPr>
              <a:t> </a:t>
            </a:r>
            <a:endParaRPr lang="en-US" altLang="zh-TW" sz="2800" dirty="0">
              <a:latin typeface="Times New Roman" charset="0"/>
              <a:ea typeface="Times New Roman" charset="0"/>
              <a:cs typeface="Times New Roman" charset="0"/>
            </a:endParaRPr>
          </a:p>
          <a:p>
            <a:r>
              <a:rPr lang="en-US" altLang="zh-CN" sz="2800" dirty="0">
                <a:latin typeface="Times New Roman" charset="0"/>
                <a:ea typeface="Times New Roman" charset="0"/>
                <a:cs typeface="Times New Roman" charset="0"/>
              </a:rPr>
              <a:t>【</a:t>
            </a:r>
            <a:r>
              <a:rPr lang="zh-CN" altLang="en-US" sz="2800" dirty="0">
                <a:latin typeface="SimHei" charset="-122"/>
                <a:ea typeface="SimHei" charset="-122"/>
                <a:cs typeface="SimHei" charset="-122"/>
              </a:rPr>
              <a:t>写作</a:t>
            </a:r>
            <a:r>
              <a:rPr lang="en-US" altLang="zh-CN" sz="2800" dirty="0">
                <a:latin typeface="Times New Roman" charset="0"/>
                <a:ea typeface="Times New Roman" charset="0"/>
                <a:cs typeface="Times New Roman" charset="0"/>
              </a:rPr>
              <a:t>】</a:t>
            </a:r>
          </a:p>
          <a:p>
            <a:r>
              <a:rPr lang="en-US" altLang="zh-CN" sz="2800" dirty="0">
                <a:latin typeface="Times New Roman" charset="0"/>
                <a:ea typeface="Times New Roman" charset="0"/>
                <a:cs typeface="Times New Roman" charset="0"/>
              </a:rPr>
              <a:t>   Were this situation to continue, it would pose a potential and</a:t>
            </a:r>
          </a:p>
          <a:p>
            <a:r>
              <a:rPr lang="en-US" altLang="zh-TW" sz="2800" dirty="0">
                <a:latin typeface="Times New Roman" charset="0"/>
                <a:ea typeface="Times New Roman" charset="0"/>
                <a:cs typeface="Times New Roman" charset="0"/>
              </a:rPr>
              <a:t>probable threat to economic prosperity and growth.</a:t>
            </a:r>
          </a:p>
          <a:p>
            <a:endParaRPr lang="en-US" altLang="zh-TW" sz="2800" dirty="0">
              <a:latin typeface="Times New Roman" charset="0"/>
              <a:ea typeface="Times New Roman" charset="0"/>
              <a:cs typeface="Times New Roman" charset="0"/>
            </a:endParaRPr>
          </a:p>
          <a:p>
            <a:r>
              <a:rPr lang="en-US" altLang="zh-CN" sz="2800" dirty="0">
                <a:latin typeface="SimHei" charset="-122"/>
                <a:ea typeface="SimHei" charset="-122"/>
                <a:cs typeface="SimHei" charset="-122"/>
              </a:rPr>
              <a:t> </a:t>
            </a:r>
            <a:r>
              <a:rPr lang="zh-CN" altLang="en-US" sz="2800" dirty="0">
                <a:latin typeface="SimHei" charset="-122"/>
                <a:ea typeface="SimHei" charset="-122"/>
                <a:cs typeface="SimHei" charset="-122"/>
              </a:rPr>
              <a:t>省略了</a:t>
            </a:r>
            <a:r>
              <a:rPr lang="en-US" altLang="zh-CN" sz="2800" dirty="0">
                <a:latin typeface="Times New Roman" charset="0"/>
                <a:ea typeface="Times New Roman" charset="0"/>
                <a:cs typeface="Times New Roman" charset="0"/>
              </a:rPr>
              <a:t>if</a:t>
            </a:r>
            <a:r>
              <a:rPr lang="zh-CN" altLang="en-US" sz="2800" dirty="0">
                <a:latin typeface="SimHei" charset="-122"/>
                <a:ea typeface="SimHei" charset="-122"/>
                <a:cs typeface="SimHei" charset="-122"/>
              </a:rPr>
              <a:t>的虚拟语气</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If I were you, </a:t>
            </a:r>
            <a:r>
              <a:rPr lang="mr-IN" altLang="zh-CN"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a:t>
            </a:r>
          </a:p>
          <a:p>
            <a:r>
              <a:rPr lang="en-US" altLang="zh-CN" sz="2800" dirty="0">
                <a:latin typeface="Times New Roman" charset="0"/>
                <a:ea typeface="Times New Roman" charset="0"/>
                <a:cs typeface="Times New Roman" charset="0"/>
              </a:rPr>
              <a:t>   If</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I were a boy, I’d roll out of bed in the morning.</a:t>
            </a:r>
          </a:p>
          <a:p>
            <a:pPr lvl="0"/>
            <a:r>
              <a:rPr lang="en-US" altLang="zh-CN" sz="2800" kern="100" dirty="0">
                <a:latin typeface="Times New Roman" charset="0"/>
                <a:ea typeface="Times New Roman" charset="0"/>
                <a:cs typeface="Times New Roman" charset="0"/>
              </a:rPr>
              <a:t> </a:t>
            </a:r>
          </a:p>
          <a:p>
            <a:pPr lvl="0"/>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2026540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954107"/>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pur</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endParaRPr lang="zh-CN" altLang="zh-CN" sz="2800" kern="1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0313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3539430"/>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1</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judge </a:t>
            </a: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err="1">
                <a:latin typeface="Times New Roman" charset="0"/>
                <a:ea typeface="Times New Roman" charset="0"/>
                <a:cs typeface="Times New Roman" charset="0"/>
              </a:rPr>
              <a:t>judg</a:t>
            </a:r>
            <a:r>
              <a:rPr lang="en-US" altLang="zh-CN" sz="2800" kern="100" dirty="0">
                <a:latin typeface="Times New Roman" charset="0"/>
                <a:ea typeface="Times New Roman" charset="0"/>
                <a:cs typeface="Times New Roman" charset="0"/>
              </a:rPr>
              <a:t>(e)</a:t>
            </a:r>
            <a:r>
              <a:rPr lang="en-US" altLang="zh-CN" sz="2800" kern="100" dirty="0" err="1">
                <a:latin typeface="Times New Roman" charset="0"/>
                <a:ea typeface="Times New Roman" charset="0"/>
                <a:cs typeface="Times New Roman" charset="0"/>
              </a:rPr>
              <a:t>ment</a:t>
            </a:r>
            <a:r>
              <a:rPr lang="en-US" altLang="zh-CN" sz="2800" kern="100" dirty="0">
                <a:latin typeface="Times New Roman" charset="0"/>
                <a:ea typeface="Times New Roman" charset="0"/>
                <a:cs typeface="Times New Roman" charset="0"/>
              </a:rPr>
              <a:t> </a:t>
            </a: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prejudice</a:t>
            </a:r>
            <a:endParaRPr lang="zh-CN"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4</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just </a:t>
            </a:r>
            <a:endParaRPr lang="zh-CN"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5</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adjust</a:t>
            </a:r>
            <a:endParaRPr lang="zh-CN"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6</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justice </a:t>
            </a: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justify </a:t>
            </a:r>
            <a:endParaRPr lang="en-US" altLang="zh-CN" sz="2800" kern="100" baseline="300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jury</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613786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1384995"/>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ad</a:t>
            </a:r>
            <a:r>
              <a:rPr lang="en-US" altLang="zh-CN" sz="2800" kern="100" dirty="0">
                <a:solidFill>
                  <a:srgbClr val="FF0000"/>
                </a:solidFill>
                <a:latin typeface="Times New Roman" charset="0"/>
                <a:ea typeface="Times New Roman" charset="0"/>
                <a:cs typeface="Times New Roman" charset="0"/>
              </a:rPr>
              <a:t>just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调整</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适应</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to/to doing</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zh-CN" altLang="en-US" sz="2800" kern="100" dirty="0">
                <a:latin typeface="SimHei" charset="-122"/>
                <a:ea typeface="SimHei" charset="-122"/>
                <a:cs typeface="SimHei" charset="-122"/>
              </a:rPr>
              <a:t> </a:t>
            </a:r>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adjust its operations(E1-2018-</a:t>
            </a:r>
            <a:r>
              <a:rPr lang="zh-CN" altLang="en-US" sz="2800" kern="100" dirty="0">
                <a:latin typeface="SimHei" charset="-122"/>
                <a:ea typeface="SimHei" charset="-122"/>
                <a:cs typeface="SimHei" charset="-122"/>
              </a:rPr>
              <a:t>阅读</a:t>
            </a:r>
            <a:r>
              <a:rPr lang="en-US" altLang="zh-CN" sz="2800" kern="100" dirty="0">
                <a:latin typeface="Times New Roman" charset="0"/>
                <a:ea typeface="Times New Roman" charset="0"/>
                <a:cs typeface="Times New Roman" charset="0"/>
              </a:rPr>
              <a:t>)</a:t>
            </a:r>
          </a:p>
          <a:p>
            <a:pPr lvl="0" algn="just"/>
            <a:r>
              <a:rPr lang="en-US" altLang="zh-CN" sz="2800" kern="100" dirty="0">
                <a:latin typeface="Times New Roman" charset="0"/>
                <a:ea typeface="Times New Roman" charset="0"/>
                <a:cs typeface="Times New Roman" charset="0"/>
              </a:rPr>
              <a:t>    We need to adjust to this changing climate.(E2-2014-</a:t>
            </a:r>
            <a:r>
              <a:rPr lang="zh-CN" altLang="en-US" sz="2800" kern="100" dirty="0">
                <a:latin typeface="SimHei" charset="-122"/>
                <a:ea typeface="SimHei" charset="-122"/>
                <a:cs typeface="SimHei" charset="-122"/>
              </a:rPr>
              <a:t>阅读</a:t>
            </a:r>
            <a:r>
              <a:rPr lang="en-US" altLang="zh-CN" sz="2800" kern="100" dirty="0">
                <a:latin typeface="Times New Roman" charset="0"/>
                <a:ea typeface="Times New Roman" charset="0"/>
                <a:cs typeface="Times New Roman" charset="0"/>
              </a:rPr>
              <a:t>)</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64782314"/>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954107"/>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pur</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n.</a:t>
            </a:r>
            <a:r>
              <a:rPr lang="zh-CN" altLang="en-US" sz="2800" kern="100" dirty="0">
                <a:latin typeface="SimHei" charset="-122"/>
                <a:ea typeface="SimHei" charset="-122"/>
                <a:cs typeface="SimHei" charset="-122"/>
              </a:rPr>
              <a:t>目的</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756448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123600" cy="3108543"/>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pur</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n.</a:t>
            </a:r>
            <a:r>
              <a:rPr lang="zh-CN" altLang="en-US" sz="2800" kern="100" dirty="0">
                <a:latin typeface="SimHei" charset="-122"/>
                <a:ea typeface="SimHei" charset="-122"/>
                <a:cs typeface="SimHei" charset="-122"/>
              </a:rPr>
              <a:t>目的</a:t>
            </a:r>
            <a:endParaRPr lang="en-US" altLang="zh-CN" sz="2800" kern="100" dirty="0">
              <a:latin typeface="SimHei" charset="-122"/>
              <a:ea typeface="SimHei" charset="-122"/>
              <a:cs typeface="SimHei" charset="-122"/>
            </a:endParaRPr>
          </a:p>
          <a:p>
            <a:pPr lvl="0"/>
            <a:endParaRPr lang="en-US" altLang="zh-CN" sz="2800" kern="100" dirty="0">
              <a:latin typeface="SimHei" charset="-122"/>
              <a:ea typeface="SimHei" charset="-122"/>
              <a:cs typeface="SimHei" charset="-122"/>
            </a:endParaRPr>
          </a:p>
          <a:p>
            <a:pPr lvl="0"/>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写作</a:t>
            </a:r>
            <a:r>
              <a:rPr lang="en-US" altLang="zh-CN" sz="2800" kern="100" dirty="0">
                <a:latin typeface="SimHei" charset="-122"/>
                <a:ea typeface="SimHei" charset="-122"/>
                <a:cs typeface="SimHei" charset="-122"/>
              </a:rPr>
              <a:t>】</a:t>
            </a:r>
          </a:p>
          <a:p>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 am writing this letter </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for the purpose of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applying for the </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position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of Sales Director in your company.</a:t>
            </a:r>
          </a:p>
          <a:p>
            <a:pPr lvl="0"/>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5391203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215991"/>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im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endParaRPr lang="en-US" altLang="zh-CN" sz="2800" kern="100" baseline="300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6276459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224966" cy="2215991"/>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im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p>
          <a:p>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pic>
        <p:nvPicPr>
          <p:cNvPr id="4" name="图片 2">
            <a:extLst>
              <a:ext uri="{FF2B5EF4-FFF2-40B4-BE49-F238E27FC236}">
                <a16:creationId xmlns:a16="http://schemas.microsoft.com/office/drawing/2014/main" id="{8A248842-839A-4996-9EDC-E8C9BA72EFE3}"/>
              </a:ext>
            </a:extLst>
          </p:cNvPr>
          <p:cNvPicPr>
            <a:picLocks noChangeAspect="1"/>
          </p:cNvPicPr>
          <p:nvPr/>
        </p:nvPicPr>
        <p:blipFill rotWithShape="1">
          <a:blip r:embed="rId2">
            <a:extLst>
              <a:ext uri="{28A0092B-C50C-407E-A947-70E740481C1C}">
                <a14:useLocalDpi xmlns:a14="http://schemas.microsoft.com/office/drawing/2010/main" val="0"/>
              </a:ext>
            </a:extLst>
          </a:blip>
          <a:srcRect b="7699"/>
          <a:stretch/>
        </p:blipFill>
        <p:spPr>
          <a:xfrm>
            <a:off x="0" y="2591735"/>
            <a:ext cx="12192000" cy="2835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631279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224966" cy="2215991"/>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im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强加</a:t>
            </a:r>
            <a:endParaRPr lang="en-US" altLang="zh-CN" sz="2800" kern="100" dirty="0">
              <a:latin typeface="SimHei" charset="-122"/>
              <a:ea typeface="SimHei" charset="-122"/>
              <a:cs typeface="SimHei" charset="-122"/>
            </a:endParaRPr>
          </a:p>
          <a:p>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uFill>
                <a:solidFill>
                  <a:srgbClr val="000000"/>
                </a:solidFill>
              </a:uFill>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pic>
        <p:nvPicPr>
          <p:cNvPr id="4" name="图片 2">
            <a:extLst>
              <a:ext uri="{FF2B5EF4-FFF2-40B4-BE49-F238E27FC236}">
                <a16:creationId xmlns:a16="http://schemas.microsoft.com/office/drawing/2014/main" id="{8A248842-839A-4996-9EDC-E8C9BA72EFE3}"/>
              </a:ext>
            </a:extLst>
          </p:cNvPr>
          <p:cNvPicPr>
            <a:picLocks noChangeAspect="1"/>
          </p:cNvPicPr>
          <p:nvPr/>
        </p:nvPicPr>
        <p:blipFill rotWithShape="1">
          <a:blip r:embed="rId2">
            <a:extLst>
              <a:ext uri="{28A0092B-C50C-407E-A947-70E740481C1C}">
                <a14:useLocalDpi xmlns:a14="http://schemas.microsoft.com/office/drawing/2010/main" val="0"/>
              </a:ext>
            </a:extLst>
          </a:blip>
          <a:srcRect b="7699"/>
          <a:stretch/>
        </p:blipFill>
        <p:spPr>
          <a:xfrm>
            <a:off x="0" y="2591735"/>
            <a:ext cx="12192000" cy="2835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990484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224966" cy="3077766"/>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im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强加</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impose regulations </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E2-2011-</a:t>
            </a:r>
            <a:r>
              <a:rPr lang="zh-CN" altLang="zh-TW" sz="2800" kern="100" dirty="0">
                <a:latin typeface="SimHei" charset="-122"/>
                <a:ea typeface="SimHei" charset="-122"/>
                <a:cs typeface="SimHei" charset="-122"/>
              </a:rPr>
              <a:t>阅读选项</a:t>
            </a:r>
            <a:r>
              <a:rPr lang="zh-CN" altLang="zh-TW" sz="2800" kern="100" dirty="0">
                <a:latin typeface="Times New Roman" charset="0"/>
                <a:ea typeface="Times New Roman" charset="0"/>
                <a:cs typeface="Times New Roman" charset="0"/>
              </a:rPr>
              <a:t>）</a:t>
            </a:r>
            <a:endParaRPr lang="en-US" altLang="zh-CN" sz="2800" kern="100" dirty="0">
              <a:latin typeface="SimHei" charset="-122"/>
              <a:ea typeface="SimHei" charset="-122"/>
              <a:cs typeface="SimHei" charset="-122"/>
            </a:endParaRPr>
          </a:p>
          <a:p>
            <a:pPr lvl="0"/>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6989338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224966" cy="2646878"/>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im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强加</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impose regulations </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E2-2011-</a:t>
            </a:r>
            <a:r>
              <a:rPr lang="zh-CN" altLang="zh-TW" sz="2800" kern="100" dirty="0">
                <a:latin typeface="SimHei" charset="-122"/>
                <a:ea typeface="SimHei" charset="-122"/>
                <a:cs typeface="SimHei" charset="-122"/>
              </a:rPr>
              <a:t>阅读选项</a:t>
            </a:r>
            <a:r>
              <a:rPr lang="zh-CN" altLang="zh-TW" sz="2800" kern="100" dirty="0">
                <a:latin typeface="Times New Roman" charset="0"/>
                <a:ea typeface="Times New Roman" charset="0"/>
                <a:cs typeface="Times New Roman" charset="0"/>
              </a:rPr>
              <a:t>）</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 强制规定</a:t>
            </a:r>
            <a:endParaRPr lang="zh-TW" altLang="zh-TW"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endParaRPr lang="en-US" altLang="zh-TW"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8041366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224966" cy="3508653"/>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im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强加</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impose regulations </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E2-2011-</a:t>
            </a:r>
            <a:r>
              <a:rPr lang="zh-CN" altLang="zh-TW" sz="2800" kern="100" dirty="0">
                <a:latin typeface="SimHei" charset="-122"/>
                <a:ea typeface="SimHei" charset="-122"/>
                <a:cs typeface="SimHei" charset="-122"/>
              </a:rPr>
              <a:t>阅读选项</a:t>
            </a:r>
            <a:r>
              <a:rPr lang="zh-CN" altLang="zh-TW" sz="2800" kern="100" dirty="0">
                <a:latin typeface="Times New Roman" charset="0"/>
                <a:ea typeface="Times New Roman" charset="0"/>
                <a:cs typeface="Times New Roman" charset="0"/>
              </a:rPr>
              <a:t>）</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 强制规定</a:t>
            </a:r>
            <a:endParaRPr lang="zh-TW" altLang="zh-TW"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impose tax </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E2-2010-</a:t>
            </a:r>
            <a:r>
              <a:rPr lang="zh-CN" altLang="zh-TW" sz="2800" kern="100" dirty="0">
                <a:latin typeface="SimHei" charset="-122"/>
                <a:ea typeface="SimHei" charset="-122"/>
                <a:cs typeface="SimHei" charset="-122"/>
              </a:rPr>
              <a:t>新题型</a:t>
            </a:r>
            <a:r>
              <a:rPr lang="zh-CN" altLang="zh-TW" sz="2800" kern="100" dirty="0">
                <a:latin typeface="Times New Roman" charset="0"/>
                <a:ea typeface="Times New Roman" charset="0"/>
                <a:cs typeface="Times New Roman" charset="0"/>
              </a:rPr>
              <a:t>）</a:t>
            </a:r>
            <a:endParaRPr lang="en-US" altLang="zh-CN" sz="2800" kern="100" dirty="0">
              <a:latin typeface="SimHei" charset="-122"/>
              <a:ea typeface="SimHei" charset="-122"/>
              <a:cs typeface="SimHei" charset="-122"/>
            </a:endParaRPr>
          </a:p>
          <a:p>
            <a:pPr lvl="0"/>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338918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224966" cy="3508653"/>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im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强加</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impose regulations </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E2-2011-</a:t>
            </a:r>
            <a:r>
              <a:rPr lang="zh-CN" altLang="zh-TW" sz="2800" kern="100" dirty="0">
                <a:latin typeface="SimHei" charset="-122"/>
                <a:ea typeface="SimHei" charset="-122"/>
                <a:cs typeface="SimHei" charset="-122"/>
              </a:rPr>
              <a:t>阅读选项</a:t>
            </a:r>
            <a:r>
              <a:rPr lang="zh-CN" altLang="zh-TW" sz="2800" kern="100" dirty="0">
                <a:latin typeface="Times New Roman" charset="0"/>
                <a:ea typeface="Times New Roman" charset="0"/>
                <a:cs typeface="Times New Roman" charset="0"/>
              </a:rPr>
              <a:t>）</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 强制规定</a:t>
            </a:r>
            <a:endParaRPr lang="zh-TW" altLang="zh-TW"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impose tax </a:t>
            </a:r>
            <a:r>
              <a:rPr lang="zh-CN" altLang="zh-TW"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E2-2010-</a:t>
            </a:r>
            <a:r>
              <a:rPr lang="zh-CN" altLang="zh-TW" sz="2800" kern="100" dirty="0">
                <a:latin typeface="SimHei" charset="-122"/>
                <a:ea typeface="SimHei" charset="-122"/>
                <a:cs typeface="SimHei" charset="-122"/>
              </a:rPr>
              <a:t>新题型</a:t>
            </a:r>
            <a:r>
              <a:rPr lang="zh-CN" altLang="zh-TW" sz="2800" kern="100" dirty="0">
                <a:latin typeface="Times New Roman" charset="0"/>
                <a:ea typeface="Times New Roman" charset="0"/>
                <a:cs typeface="Times New Roman" charset="0"/>
              </a:rPr>
              <a:t>）</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 征税</a:t>
            </a:r>
            <a:endParaRPr lang="zh-TW" altLang="zh-TW" sz="2800" kern="100" dirty="0">
              <a:latin typeface="SimHei" charset="-122"/>
              <a:ea typeface="SimHei" charset="-122"/>
              <a:cs typeface="SimHei" charset="-122"/>
            </a:endParaRPr>
          </a:p>
          <a:p>
            <a:pPr lvl="0"/>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0286798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384995"/>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op</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endParaRPr lang="en-US" altLang="zh-CN" sz="2800" kern="100" baseline="300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55414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3539430"/>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ad</a:t>
            </a:r>
            <a:r>
              <a:rPr lang="en-US" altLang="zh-CN" sz="2800" kern="100" dirty="0">
                <a:solidFill>
                  <a:srgbClr val="FF0000"/>
                </a:solidFill>
                <a:latin typeface="Times New Roman" charset="0"/>
                <a:ea typeface="Times New Roman" charset="0"/>
                <a:cs typeface="Times New Roman" charset="0"/>
              </a:rPr>
              <a:t>just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调整</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适应</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to/to doing</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zh-CN" altLang="en-US" sz="2800" kern="100" dirty="0">
                <a:latin typeface="SimHei" charset="-122"/>
                <a:ea typeface="SimHei" charset="-122"/>
                <a:cs typeface="SimHei" charset="-122"/>
              </a:rPr>
              <a:t> </a:t>
            </a:r>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adjust its operations(E1-2018-</a:t>
            </a:r>
            <a:r>
              <a:rPr lang="zh-CN" altLang="en-US" sz="2800" kern="100" dirty="0">
                <a:latin typeface="SimHei" charset="-122"/>
                <a:ea typeface="SimHei" charset="-122"/>
                <a:cs typeface="SimHei" charset="-122"/>
              </a:rPr>
              <a:t>阅读</a:t>
            </a:r>
            <a:r>
              <a:rPr lang="en-US" altLang="zh-CN" sz="2800" kern="100" dirty="0">
                <a:latin typeface="Times New Roman" charset="0"/>
                <a:ea typeface="Times New Roman" charset="0"/>
                <a:cs typeface="Times New Roman" charset="0"/>
              </a:rPr>
              <a:t>)</a:t>
            </a:r>
          </a:p>
          <a:p>
            <a:pPr lvl="0" algn="just"/>
            <a:r>
              <a:rPr lang="en-US" altLang="zh-CN" sz="2800" kern="100" dirty="0">
                <a:latin typeface="Times New Roman" charset="0"/>
                <a:ea typeface="Times New Roman" charset="0"/>
                <a:cs typeface="Times New Roman" charset="0"/>
              </a:rPr>
              <a:t>    We need to adjust to this changing climate.(E2-2014-</a:t>
            </a:r>
            <a:r>
              <a:rPr lang="zh-CN" altLang="en-US" sz="2800" kern="100" dirty="0">
                <a:latin typeface="SimHei" charset="-122"/>
                <a:ea typeface="SimHei" charset="-122"/>
                <a:cs typeface="SimHei" charset="-122"/>
              </a:rPr>
              <a:t>阅读</a:t>
            </a:r>
            <a:r>
              <a:rPr lang="en-US" altLang="zh-CN" sz="2800" kern="100" dirty="0">
                <a:latin typeface="Times New Roman" charset="0"/>
                <a:ea typeface="Times New Roman" charset="0"/>
                <a:cs typeface="Times New Roman" charset="0"/>
              </a:rPr>
              <a:t>)</a:t>
            </a:r>
          </a:p>
          <a:p>
            <a:pPr lvl="0" algn="just"/>
            <a:endParaRPr lang="en-US"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近：</a:t>
            </a:r>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adapt/accommodate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to</a:t>
            </a:r>
            <a:r>
              <a:rPr lang="zh-CN" altLang="en-US" sz="2800" kern="1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适应</a:t>
            </a:r>
            <a:endParaRPr lang="en-US" altLang="zh-CN" sz="2800" kern="100" dirty="0">
              <a:latin typeface="SimHei" charset="-122"/>
              <a:ea typeface="SimHei" charset="-122"/>
              <a:cs typeface="SimHei" charset="-122"/>
            </a:endParaRPr>
          </a:p>
          <a:p>
            <a:pPr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accustom</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oneself to </a:t>
            </a:r>
            <a:r>
              <a:rPr lang="en-US" altLang="zh-CN" sz="2800" kern="100" dirty="0" err="1">
                <a:latin typeface="Times New Roman" charset="0"/>
                <a:ea typeface="Times New Roman" charset="0"/>
                <a:cs typeface="Times New Roman" charset="0"/>
              </a:rPr>
              <a:t>sth</a:t>
            </a:r>
            <a:r>
              <a:rPr lang="en-US" altLang="zh-CN" sz="2800" kern="1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使习惯于</a:t>
            </a:r>
            <a:endParaRPr lang="en-US" altLang="zh-CN" sz="2800" kern="100" dirty="0">
              <a:latin typeface="SimHei" charset="-122"/>
              <a:ea typeface="SimHei" charset="-122"/>
              <a:cs typeface="SimHei" charset="-122"/>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96860437"/>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815882"/>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op</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v.</a:t>
            </a:r>
            <a:r>
              <a:rPr lang="zh-CN" altLang="en-US" sz="2800" dirty="0">
                <a:latin typeface="SimHei" charset="-122"/>
                <a:ea typeface="SimHei" charset="-122"/>
                <a:cs typeface="SimHei" charset="-122"/>
              </a:rPr>
              <a:t>反对</a:t>
            </a:r>
            <a:endParaRPr lang="en-US" altLang="zh-CN" sz="2800" dirty="0">
              <a:latin typeface="SimHei" charset="-122"/>
              <a:ea typeface="SimHei" charset="-122"/>
              <a:cs typeface="SimHei" charset="-122"/>
            </a:endParaRPr>
          </a:p>
          <a:p>
            <a:r>
              <a:rPr lang="zh-CN" altLang="en-US" sz="2800" dirty="0">
                <a:latin typeface="SimHei" charset="-122"/>
                <a:ea typeface="SimHei" charset="-122"/>
                <a:cs typeface="SimHei" charset="-122"/>
              </a:rPr>
              <a:t>  </a:t>
            </a:r>
            <a:endParaRPr lang="en-US" altLang="zh-TW" sz="28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13587665"/>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246769"/>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op</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v.</a:t>
            </a:r>
            <a:r>
              <a:rPr lang="zh-CN" altLang="en-US" sz="2800" dirty="0">
                <a:latin typeface="SimHei" charset="-122"/>
                <a:ea typeface="SimHei" charset="-122"/>
                <a:cs typeface="SimHei" charset="-122"/>
              </a:rPr>
              <a:t>反对</a:t>
            </a:r>
            <a:endParaRPr lang="en-US" altLang="zh-CN" sz="2800" dirty="0">
              <a:latin typeface="SimHei" charset="-122"/>
              <a:ea typeface="SimHei" charset="-122"/>
              <a:cs typeface="SimHei" charset="-122"/>
            </a:endParaRPr>
          </a:p>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op</a:t>
            </a:r>
            <a:r>
              <a:rPr lang="en-US" altLang="zh-TW" sz="2800" dirty="0">
                <a:solidFill>
                  <a:srgbClr val="FF0000"/>
                </a:solidFill>
                <a:latin typeface="Times New Roman" charset="0"/>
                <a:ea typeface="Times New Roman" charset="0"/>
                <a:cs typeface="Times New Roman" charset="0"/>
              </a:rPr>
              <a:t>pos</a:t>
            </a:r>
            <a:r>
              <a:rPr lang="en-US" altLang="zh-TW" sz="2800" dirty="0">
                <a:latin typeface="Times New Roman" charset="0"/>
                <a:ea typeface="Times New Roman" charset="0"/>
                <a:cs typeface="Times New Roman" charset="0"/>
              </a:rPr>
              <a:t>ite a. </a:t>
            </a:r>
            <a:r>
              <a:rPr lang="zh-CN" altLang="zh-TW" sz="2800" dirty="0">
                <a:latin typeface="SimHei" charset="-122"/>
                <a:ea typeface="SimHei" charset="-122"/>
                <a:cs typeface="SimHei" charset="-122"/>
              </a:rPr>
              <a:t>对面的；相反的</a:t>
            </a:r>
            <a:endParaRPr lang="zh-TW" altLang="zh-TW" sz="2800" dirty="0">
              <a:latin typeface="SimHei" charset="-122"/>
              <a:ea typeface="SimHei" charset="-122"/>
              <a:cs typeface="SimHei" charset="-122"/>
            </a:endParaRPr>
          </a:p>
          <a:p>
            <a:r>
              <a:rPr lang="en-US" altLang="zh-TW" sz="2800" dirty="0">
                <a:latin typeface="SimHei" charset="-122"/>
                <a:ea typeface="SimHei" charset="-122"/>
                <a:cs typeface="SimHei" charset="-122"/>
              </a:rPr>
              <a:t> </a:t>
            </a:r>
            <a:r>
              <a:rPr lang="zh-CN" altLang="en-US" sz="2800" dirty="0">
                <a:latin typeface="SimHei" charset="-122"/>
                <a:ea typeface="SimHei" charset="-122"/>
                <a:cs typeface="SimHei" charset="-122"/>
              </a:rPr>
              <a:t> </a:t>
            </a:r>
            <a:endParaRPr lang="en-US" altLang="zh-TW" sz="2800" dirty="0">
              <a:latin typeface="Times New Roman" charset="0"/>
              <a:ea typeface="Times New Roman" charset="0"/>
              <a:cs typeface="Times New Roman" charset="0"/>
            </a:endParaRPr>
          </a:p>
          <a:p>
            <a:pPr lvl="0"/>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6469573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246769"/>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op</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v.</a:t>
            </a:r>
            <a:r>
              <a:rPr lang="zh-CN" altLang="en-US" sz="2800" dirty="0">
                <a:latin typeface="SimHei" charset="-122"/>
                <a:ea typeface="SimHei" charset="-122"/>
                <a:cs typeface="SimHei" charset="-122"/>
              </a:rPr>
              <a:t>反对</a:t>
            </a:r>
            <a:endParaRPr lang="en-US" altLang="zh-CN" sz="2800" dirty="0">
              <a:latin typeface="SimHei" charset="-122"/>
              <a:ea typeface="SimHei" charset="-122"/>
              <a:cs typeface="SimHei" charset="-122"/>
            </a:endParaRPr>
          </a:p>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op</a:t>
            </a:r>
            <a:r>
              <a:rPr lang="en-US" altLang="zh-TW" sz="2800" dirty="0">
                <a:solidFill>
                  <a:srgbClr val="FF0000"/>
                </a:solidFill>
                <a:latin typeface="Times New Roman" charset="0"/>
                <a:ea typeface="Times New Roman" charset="0"/>
                <a:cs typeface="Times New Roman" charset="0"/>
              </a:rPr>
              <a:t>pos</a:t>
            </a:r>
            <a:r>
              <a:rPr lang="en-US" altLang="zh-TW" sz="2800" dirty="0">
                <a:latin typeface="Times New Roman" charset="0"/>
                <a:ea typeface="Times New Roman" charset="0"/>
                <a:cs typeface="Times New Roman" charset="0"/>
              </a:rPr>
              <a:t>ite a. </a:t>
            </a:r>
            <a:r>
              <a:rPr lang="zh-CN" altLang="zh-TW" sz="2800" dirty="0">
                <a:latin typeface="SimHei" charset="-122"/>
                <a:ea typeface="SimHei" charset="-122"/>
                <a:cs typeface="SimHei" charset="-122"/>
              </a:rPr>
              <a:t>对面的；相反的</a:t>
            </a:r>
            <a:endParaRPr lang="zh-TW" altLang="zh-TW" sz="2800" dirty="0">
              <a:latin typeface="SimHei" charset="-122"/>
              <a:ea typeface="SimHei" charset="-122"/>
              <a:cs typeface="SimHei" charset="-122"/>
            </a:endParaRPr>
          </a:p>
          <a:p>
            <a:r>
              <a:rPr lang="en-US" altLang="zh-TW" sz="2800" dirty="0">
                <a:latin typeface="SimHei" charset="-122"/>
                <a:ea typeface="SimHei" charset="-122"/>
                <a:cs typeface="SimHei" charset="-122"/>
              </a:rPr>
              <a:t> </a:t>
            </a:r>
            <a:r>
              <a:rPr lang="zh-CN" altLang="en-US" sz="2800" dirty="0">
                <a:latin typeface="SimHei" charset="-122"/>
                <a:ea typeface="SimHei" charset="-122"/>
                <a:cs typeface="SimHei" charset="-122"/>
              </a:rPr>
              <a:t> </a:t>
            </a:r>
            <a:r>
              <a:rPr lang="en-US" altLang="zh-TW" sz="2800" dirty="0">
                <a:latin typeface="Times New Roman" charset="0"/>
                <a:ea typeface="Times New Roman" charset="0"/>
                <a:cs typeface="Times New Roman" charset="0"/>
              </a:rPr>
              <a:t>op</a:t>
            </a:r>
            <a:r>
              <a:rPr lang="en-US" altLang="zh-TW" sz="2800" dirty="0">
                <a:solidFill>
                  <a:srgbClr val="FF0000"/>
                </a:solidFill>
                <a:latin typeface="Times New Roman" charset="0"/>
                <a:ea typeface="Times New Roman" charset="0"/>
                <a:cs typeface="Times New Roman" charset="0"/>
              </a:rPr>
              <a:t>pon</a:t>
            </a:r>
            <a:r>
              <a:rPr lang="en-US" altLang="zh-TW" sz="2800" dirty="0">
                <a:latin typeface="Times New Roman" charset="0"/>
                <a:ea typeface="Times New Roman" charset="0"/>
                <a:cs typeface="Times New Roman" charset="0"/>
              </a:rPr>
              <a:t>ent n.</a:t>
            </a:r>
            <a:r>
              <a:rPr lang="zh-CN" altLang="en-US" sz="2800" dirty="0">
                <a:latin typeface="Times New Roman" charset="0"/>
                <a:ea typeface="Times New Roman" charset="0"/>
                <a:cs typeface="Times New Roman" charset="0"/>
              </a:rPr>
              <a:t> </a:t>
            </a:r>
            <a:endParaRPr lang="en-US" altLang="zh-CN" sz="2800" dirty="0">
              <a:latin typeface="SimHei" charset="-122"/>
              <a:ea typeface="SimHei" charset="-122"/>
              <a:cs typeface="SimHei" charset="-122"/>
            </a:endParaRPr>
          </a:p>
          <a:p>
            <a:pPr lvl="0"/>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22940028"/>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246769"/>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op</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v.</a:t>
            </a:r>
            <a:r>
              <a:rPr lang="zh-CN" altLang="en-US" sz="2800" dirty="0">
                <a:latin typeface="SimHei" charset="-122"/>
                <a:ea typeface="SimHei" charset="-122"/>
                <a:cs typeface="SimHei" charset="-122"/>
              </a:rPr>
              <a:t>反对</a:t>
            </a:r>
            <a:endParaRPr lang="en-US" altLang="zh-CN" sz="2800" dirty="0">
              <a:latin typeface="SimHei" charset="-122"/>
              <a:ea typeface="SimHei" charset="-122"/>
              <a:cs typeface="SimHei" charset="-122"/>
            </a:endParaRPr>
          </a:p>
          <a:p>
            <a:r>
              <a:rPr lang="zh-TW" altLang="en-US"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5</a:t>
            </a:r>
            <a:r>
              <a:rPr lang="zh-TW" altLang="en-US"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op</a:t>
            </a:r>
            <a:r>
              <a:rPr lang="en-US" altLang="zh-TW" sz="2800" dirty="0">
                <a:solidFill>
                  <a:srgbClr val="FF0000"/>
                </a:solidFill>
                <a:latin typeface="Times New Roman" charset="0"/>
                <a:ea typeface="Times New Roman" charset="0"/>
                <a:cs typeface="Times New Roman" charset="0"/>
              </a:rPr>
              <a:t>pos</a:t>
            </a:r>
            <a:r>
              <a:rPr lang="en-US" altLang="zh-TW" sz="2800" dirty="0">
                <a:latin typeface="Times New Roman" charset="0"/>
                <a:ea typeface="Times New Roman" charset="0"/>
                <a:cs typeface="Times New Roman" charset="0"/>
              </a:rPr>
              <a:t>ite a. </a:t>
            </a:r>
            <a:r>
              <a:rPr lang="zh-CN" altLang="zh-TW" sz="2800" dirty="0">
                <a:latin typeface="SimHei" charset="-122"/>
                <a:ea typeface="SimHei" charset="-122"/>
                <a:cs typeface="SimHei" charset="-122"/>
              </a:rPr>
              <a:t>对面的；相反的</a:t>
            </a:r>
            <a:endParaRPr lang="zh-TW" altLang="zh-TW" sz="2800" dirty="0">
              <a:latin typeface="SimHei" charset="-122"/>
              <a:ea typeface="SimHei" charset="-122"/>
              <a:cs typeface="SimHei" charset="-122"/>
            </a:endParaRPr>
          </a:p>
          <a:p>
            <a:r>
              <a:rPr lang="en-US" altLang="zh-TW" sz="2800" dirty="0">
                <a:latin typeface="SimHei" charset="-122"/>
                <a:ea typeface="SimHei" charset="-122"/>
                <a:cs typeface="SimHei" charset="-122"/>
              </a:rPr>
              <a:t> </a:t>
            </a:r>
            <a:r>
              <a:rPr lang="zh-CN" altLang="en-US" sz="2800" dirty="0">
                <a:latin typeface="SimHei" charset="-122"/>
                <a:ea typeface="SimHei" charset="-122"/>
                <a:cs typeface="SimHei" charset="-122"/>
              </a:rPr>
              <a:t> </a:t>
            </a:r>
            <a:r>
              <a:rPr lang="en-US" altLang="zh-TW" sz="2800" dirty="0">
                <a:latin typeface="Times New Roman" charset="0"/>
                <a:ea typeface="Times New Roman" charset="0"/>
                <a:cs typeface="Times New Roman" charset="0"/>
              </a:rPr>
              <a:t>op</a:t>
            </a:r>
            <a:r>
              <a:rPr lang="en-US" altLang="zh-TW" sz="2800" dirty="0">
                <a:solidFill>
                  <a:srgbClr val="FF0000"/>
                </a:solidFill>
                <a:latin typeface="Times New Roman" charset="0"/>
                <a:ea typeface="Times New Roman" charset="0"/>
                <a:cs typeface="Times New Roman" charset="0"/>
              </a:rPr>
              <a:t>pon</a:t>
            </a:r>
            <a:r>
              <a:rPr lang="en-US" altLang="zh-TW" sz="2800" dirty="0">
                <a:latin typeface="Times New Roman" charset="0"/>
                <a:ea typeface="Times New Roman" charset="0"/>
                <a:cs typeface="Times New Roman" charset="0"/>
              </a:rPr>
              <a:t>ent n.</a:t>
            </a:r>
            <a:r>
              <a:rPr lang="zh-CN" altLang="en-US" sz="2800"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反对者</a:t>
            </a:r>
            <a:endParaRPr lang="zh-TW" altLang="zh-TW" sz="2800" dirty="0">
              <a:latin typeface="SimHei" charset="-122"/>
              <a:ea typeface="SimHei" charset="-122"/>
              <a:cs typeface="SimHei" charset="-122"/>
            </a:endParaRPr>
          </a:p>
          <a:p>
            <a:r>
              <a:rPr lang="zh-CN" altLang="en-US" sz="2800" dirty="0">
                <a:latin typeface="SimHei" charset="-122"/>
                <a:ea typeface="SimHei" charset="-122"/>
                <a:cs typeface="SimHei" charset="-122"/>
              </a:rPr>
              <a:t> </a:t>
            </a:r>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967072"/>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3108543"/>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op</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v.</a:t>
            </a:r>
            <a:r>
              <a:rPr lang="zh-CN" altLang="en-US" sz="2800" dirty="0">
                <a:latin typeface="SimHei" charset="-122"/>
                <a:ea typeface="SimHei" charset="-122"/>
                <a:cs typeface="SimHei" charset="-122"/>
              </a:rPr>
              <a:t>反对</a:t>
            </a:r>
            <a:endParaRPr lang="en-US" altLang="zh-CN" sz="2800" dirty="0">
              <a:latin typeface="SimHei" charset="-122"/>
              <a:ea typeface="SimHei" charset="-122"/>
              <a:cs typeface="SimHei" charset="-122"/>
            </a:endParaRPr>
          </a:p>
          <a:p>
            <a:r>
              <a:rPr lang="zh-TW" altLang="en-US"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5</a:t>
            </a:r>
            <a:r>
              <a:rPr lang="zh-TW" altLang="en-US"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op</a:t>
            </a:r>
            <a:r>
              <a:rPr lang="en-US" altLang="zh-TW" sz="2800" dirty="0">
                <a:solidFill>
                  <a:srgbClr val="FF0000"/>
                </a:solidFill>
                <a:latin typeface="Times New Roman" charset="0"/>
                <a:ea typeface="Times New Roman" charset="0"/>
                <a:cs typeface="Times New Roman" charset="0"/>
              </a:rPr>
              <a:t>pos</a:t>
            </a:r>
            <a:r>
              <a:rPr lang="en-US" altLang="zh-TW" sz="2800" dirty="0">
                <a:latin typeface="Times New Roman" charset="0"/>
                <a:ea typeface="Times New Roman" charset="0"/>
                <a:cs typeface="Times New Roman" charset="0"/>
              </a:rPr>
              <a:t>ite a. </a:t>
            </a:r>
            <a:r>
              <a:rPr lang="zh-CN" altLang="zh-TW" sz="2800" dirty="0">
                <a:latin typeface="SimHei" charset="-122"/>
                <a:ea typeface="SimHei" charset="-122"/>
                <a:cs typeface="SimHei" charset="-122"/>
              </a:rPr>
              <a:t>对面的；相反的</a:t>
            </a:r>
            <a:endParaRPr lang="zh-TW" altLang="zh-TW" sz="2800" dirty="0">
              <a:latin typeface="SimHei" charset="-122"/>
              <a:ea typeface="SimHei" charset="-122"/>
              <a:cs typeface="SimHei" charset="-122"/>
            </a:endParaRPr>
          </a:p>
          <a:p>
            <a:r>
              <a:rPr lang="en-US" altLang="zh-TW" sz="2800" dirty="0">
                <a:latin typeface="SimHei" charset="-122"/>
                <a:ea typeface="SimHei" charset="-122"/>
                <a:cs typeface="SimHei" charset="-122"/>
              </a:rPr>
              <a:t> </a:t>
            </a:r>
            <a:r>
              <a:rPr lang="zh-CN" altLang="en-US" sz="2800" dirty="0">
                <a:latin typeface="SimHei" charset="-122"/>
                <a:ea typeface="SimHei" charset="-122"/>
                <a:cs typeface="SimHei" charset="-122"/>
              </a:rPr>
              <a:t> </a:t>
            </a:r>
            <a:r>
              <a:rPr lang="en-US" altLang="zh-TW" sz="2800" dirty="0">
                <a:latin typeface="Times New Roman" charset="0"/>
                <a:ea typeface="Times New Roman" charset="0"/>
                <a:cs typeface="Times New Roman" charset="0"/>
              </a:rPr>
              <a:t>op</a:t>
            </a:r>
            <a:r>
              <a:rPr lang="en-US" altLang="zh-TW" sz="2800" dirty="0">
                <a:solidFill>
                  <a:srgbClr val="FF0000"/>
                </a:solidFill>
                <a:latin typeface="Times New Roman" charset="0"/>
                <a:ea typeface="Times New Roman" charset="0"/>
                <a:cs typeface="Times New Roman" charset="0"/>
              </a:rPr>
              <a:t>pon</a:t>
            </a:r>
            <a:r>
              <a:rPr lang="en-US" altLang="zh-TW" sz="2800" dirty="0">
                <a:latin typeface="Times New Roman" charset="0"/>
                <a:ea typeface="Times New Roman" charset="0"/>
                <a:cs typeface="Times New Roman" charset="0"/>
              </a:rPr>
              <a:t>ent n.</a:t>
            </a:r>
            <a:r>
              <a:rPr lang="zh-CN" altLang="en-US" sz="2800"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反对者</a:t>
            </a:r>
            <a:endParaRPr lang="zh-TW" altLang="zh-TW" sz="2800" dirty="0">
              <a:latin typeface="SimHei" charset="-122"/>
              <a:ea typeface="SimHei" charset="-122"/>
              <a:cs typeface="SimHei" charset="-122"/>
            </a:endParaRPr>
          </a:p>
          <a:p>
            <a:r>
              <a:rPr lang="zh-CN" altLang="en-US" sz="2800" dirty="0">
                <a:latin typeface="SimHei" charset="-122"/>
                <a:ea typeface="SimHei" charset="-122"/>
                <a:cs typeface="SimHei" charset="-122"/>
              </a:rPr>
              <a:t> </a:t>
            </a:r>
            <a:r>
              <a:rPr lang="zh-CN" altLang="zh-TW" sz="2800" dirty="0">
                <a:latin typeface="SimHei" charset="-122"/>
                <a:ea typeface="SimHei" charset="-122"/>
                <a:cs typeface="SimHei" charset="-122"/>
              </a:rPr>
              <a:t>【近】</a:t>
            </a:r>
            <a:r>
              <a:rPr lang="en-US" altLang="zh-TW" sz="2800" dirty="0">
                <a:latin typeface="Times New Roman" charset="0"/>
                <a:ea typeface="Times New Roman" charset="0"/>
                <a:cs typeface="Times New Roman" charset="0"/>
              </a:rPr>
              <a:t>rival</a:t>
            </a:r>
            <a:r>
              <a:rPr lang="en-US" altLang="zh-TW" sz="2800" dirty="0">
                <a:latin typeface="SimHei" charset="-122"/>
                <a:ea typeface="SimHei" charset="-122"/>
                <a:cs typeface="SimHei" charset="-122"/>
              </a:rPr>
              <a:t> </a:t>
            </a:r>
            <a:r>
              <a:rPr lang="zh-CN" altLang="en-US" sz="2800" dirty="0">
                <a:latin typeface="SimHei" charset="-122"/>
                <a:ea typeface="SimHei" charset="-122"/>
                <a:cs typeface="SimHei" charset="-122"/>
              </a:rPr>
              <a:t>对手</a:t>
            </a:r>
            <a:endParaRPr lang="zh-TW" altLang="zh-TW" sz="2800" dirty="0">
              <a:latin typeface="SimHei" charset="-122"/>
              <a:ea typeface="SimHei" charset="-122"/>
              <a:cs typeface="SimHei" charset="-122"/>
            </a:endParaRPr>
          </a:p>
          <a:p>
            <a:pPr lvl="0"/>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1994099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4221264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暴露</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8295316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97476" cy="2215991"/>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暴露</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Times New Roman" charset="0"/>
                <a:ea typeface="Times New Roman" charset="0"/>
                <a:cs typeface="Times New Roman" charset="0"/>
              </a:rPr>
              <a:t>）</a:t>
            </a:r>
            <a:r>
              <a:rPr lang="zh-CN" altLang="en-US" sz="2800" dirty="0">
                <a:solidFill>
                  <a:srgbClr val="FF0000"/>
                </a:solidFill>
                <a:latin typeface="SimHei" charset="-122"/>
                <a:ea typeface="SimHei" charset="-122"/>
                <a:cs typeface="SimHei" charset="-122"/>
              </a:rPr>
              <a:t>完形填空中反复考和</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SimHei" charset="-122"/>
                <a:ea typeface="SimHei" charset="-122"/>
                <a:cs typeface="SimHei" charset="-122"/>
              </a:rPr>
              <a:t>的搭配</a:t>
            </a:r>
            <a:endParaRPr lang="en-US" altLang="zh-CN" sz="2800" dirty="0">
              <a:solidFill>
                <a:srgbClr val="FF0000"/>
              </a:solidFill>
              <a:latin typeface="SimHei" charset="-122"/>
              <a:ea typeface="SimHei" charset="-122"/>
              <a:cs typeface="SimHei" charset="-122"/>
            </a:endParaRPr>
          </a:p>
          <a:p>
            <a:pPr lvl="0"/>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6949882"/>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97476" cy="3077766"/>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暴露</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Times New Roman" charset="0"/>
                <a:ea typeface="Times New Roman" charset="0"/>
                <a:cs typeface="Times New Roman" charset="0"/>
              </a:rPr>
              <a:t>）</a:t>
            </a:r>
            <a:r>
              <a:rPr lang="zh-CN" altLang="en-US" sz="2800" dirty="0">
                <a:solidFill>
                  <a:srgbClr val="FF0000"/>
                </a:solidFill>
                <a:latin typeface="SimHei" charset="-122"/>
                <a:ea typeface="SimHei" charset="-122"/>
                <a:cs typeface="SimHei" charset="-122"/>
              </a:rPr>
              <a:t>完形填空中反复考和</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SimHei" charset="-122"/>
                <a:ea typeface="SimHei" charset="-122"/>
                <a:cs typeface="SimHei" charset="-122"/>
              </a:rPr>
              <a:t>的搭配</a:t>
            </a:r>
            <a:endParaRPr lang="en-US" altLang="zh-CN" sz="2800" dirty="0">
              <a:solidFill>
                <a:srgbClr val="FF0000"/>
              </a:solidFill>
              <a:latin typeface="SimHei" charset="-122"/>
              <a:ea typeface="SimHei" charset="-122"/>
              <a:cs typeface="SimHei" charset="-122"/>
            </a:endParaRPr>
          </a:p>
          <a:p>
            <a:pPr lvl="0"/>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expose the truth</a:t>
            </a:r>
            <a:endParaRPr lang="zh-TW" altLang="zh-TW" sz="2800" kern="100" dirty="0">
              <a:latin typeface="Times New Roman" charset="0"/>
              <a:ea typeface="Times New Roman" charset="0"/>
              <a:cs typeface="Times New Roman" charset="0"/>
            </a:endParaRPr>
          </a:p>
          <a:p>
            <a:r>
              <a:rPr lang="en-US" altLang="zh-TW" sz="2800" kern="100" dirty="0">
                <a:latin typeface="Times New Roman" charset="0"/>
                <a:ea typeface="Times New Roman" charset="0"/>
                <a:cs typeface="Times New Roman" charset="0"/>
              </a:rPr>
              <a:t> </a:t>
            </a:r>
            <a:endParaRPr lang="zh-TW" altLang="zh-TW"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文字方塊 1"/>
          <p:cNvSpPr txBox="1"/>
          <p:nvPr/>
        </p:nvSpPr>
        <p:spPr>
          <a:xfrm>
            <a:off x="3254644" y="2061275"/>
            <a:ext cx="2355742" cy="523220"/>
          </a:xfrm>
          <a:prstGeom prst="rect">
            <a:avLst/>
          </a:prstGeom>
          <a:noFill/>
        </p:spPr>
        <p:txBody>
          <a:bodyPr wrap="square" rtlCol="0">
            <a:spAutoFit/>
          </a:bodyPr>
          <a:lstStyle/>
          <a:p>
            <a:r>
              <a:rPr lang="zh-CN" altLang="en-US" sz="2800" kern="100" dirty="0">
                <a:latin typeface="SimHei" charset="-122"/>
                <a:ea typeface="SimHei" charset="-122"/>
                <a:cs typeface="SimHei" charset="-122"/>
              </a:rPr>
              <a:t>揭露</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reveal</a:t>
            </a:r>
            <a:endParaRPr lang="zh-TW" altLang="en-US"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285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97476" cy="4370427"/>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暴露</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Times New Roman" charset="0"/>
                <a:ea typeface="Times New Roman" charset="0"/>
                <a:cs typeface="Times New Roman" charset="0"/>
              </a:rPr>
              <a:t>）</a:t>
            </a:r>
            <a:r>
              <a:rPr lang="zh-CN" altLang="en-US" sz="2800" dirty="0">
                <a:solidFill>
                  <a:srgbClr val="FF0000"/>
                </a:solidFill>
                <a:latin typeface="SimHei" charset="-122"/>
                <a:ea typeface="SimHei" charset="-122"/>
                <a:cs typeface="SimHei" charset="-122"/>
              </a:rPr>
              <a:t>完形填空中反复考和</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SimHei" charset="-122"/>
                <a:ea typeface="SimHei" charset="-122"/>
                <a:cs typeface="SimHei" charset="-122"/>
              </a:rPr>
              <a:t>的搭配</a:t>
            </a:r>
            <a:endParaRPr lang="en-US" altLang="zh-CN" sz="2800" dirty="0">
              <a:solidFill>
                <a:srgbClr val="FF0000"/>
              </a:solidFill>
              <a:latin typeface="SimHei" charset="-122"/>
              <a:ea typeface="SimHei" charset="-122"/>
              <a:cs typeface="SimHei" charset="-122"/>
            </a:endParaRPr>
          </a:p>
          <a:p>
            <a:pPr lvl="0"/>
            <a:r>
              <a:rPr lang="en-US" altLang="zh-CN" sz="2800" kern="100" dirty="0">
                <a:latin typeface="SimHei" charset="-122"/>
                <a:ea typeface="SimHei" charset="-122"/>
                <a:cs typeface="SimHei" charset="-122"/>
              </a:rPr>
              <a:t>  </a:t>
            </a:r>
            <a:r>
              <a:rPr lang="zh-CN" altLang="en-US" sz="2800" kern="100" dirty="0">
                <a:latin typeface="SimHei" charset="-122"/>
                <a:ea typeface="SimHei" charset="-122"/>
                <a:cs typeface="SimHei" charset="-122"/>
              </a:rPr>
              <a:t>          揭露</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reveal</a:t>
            </a:r>
            <a:endParaRPr lang="zh-CN"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expose the truth</a:t>
            </a:r>
          </a:p>
          <a:p>
            <a:endParaRPr lang="zh-TW" altLang="zh-TW" sz="2800" kern="100" dirty="0">
              <a:latin typeface="Times New Roman" charset="0"/>
              <a:ea typeface="Times New Roman" charset="0"/>
              <a:cs typeface="Times New Roman" charset="0"/>
            </a:endParaRPr>
          </a:p>
          <a:p>
            <a:r>
              <a:rPr lang="en-US" altLang="zh-TW" sz="2800" kern="100" dirty="0">
                <a:latin typeface="Times New Roman" charset="0"/>
                <a:ea typeface="Times New Roman" charset="0"/>
                <a:cs typeface="Times New Roman" charset="0"/>
              </a:rPr>
              <a:t> </a:t>
            </a:r>
            <a:r>
              <a:rPr lang="zh-CN" altLang="zh-TW"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2008</a:t>
            </a:r>
            <a:r>
              <a:rPr lang="zh-CN" altLang="zh-TW" sz="2800" kern="100" dirty="0">
                <a:latin typeface="SimHei" charset="-122"/>
                <a:ea typeface="SimHei" charset="-122"/>
                <a:cs typeface="SimHei" charset="-122"/>
              </a:rPr>
              <a:t>阅读</a:t>
            </a:r>
            <a:r>
              <a:rPr lang="zh-CN" altLang="zh-TW"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women are exposed to more stress.</a:t>
            </a:r>
            <a:r>
              <a:rPr lang="zh-CN" altLang="en-US" sz="2800" dirty="0">
                <a:latin typeface="Times New Roman" charset="0"/>
                <a:ea typeface="Times New Roman" charset="0"/>
                <a:cs typeface="Times New Roman" charset="0"/>
              </a:rPr>
              <a:t> </a:t>
            </a:r>
            <a:endParaRPr lang="en-US" altLang="zh-CN" sz="2800" kern="100" dirty="0">
              <a:latin typeface="SimHei" charset="-122"/>
              <a:ea typeface="SimHei" charset="-122"/>
              <a:cs typeface="SimHei" charset="-122"/>
            </a:endParaRPr>
          </a:p>
          <a:p>
            <a:endParaRPr lang="zh-TW" altLang="zh-TW" sz="2800" dirty="0"/>
          </a:p>
          <a:p>
            <a:endParaRPr lang="zh-TW" altLang="zh-TW"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49040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6</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ice </a:t>
            </a:r>
          </a:p>
        </p:txBody>
      </p:sp>
    </p:spTree>
    <p:extLst>
      <p:ext uri="{BB962C8B-B14F-4D97-AF65-F5344CB8AC3E}">
        <p14:creationId xmlns:p14="http://schemas.microsoft.com/office/powerpoint/2010/main" val="138765822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97476" cy="4370427"/>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暴露</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Times New Roman" charset="0"/>
                <a:ea typeface="Times New Roman" charset="0"/>
                <a:cs typeface="Times New Roman" charset="0"/>
              </a:rPr>
              <a:t>）</a:t>
            </a:r>
            <a:r>
              <a:rPr lang="zh-CN" altLang="en-US" sz="2800" dirty="0">
                <a:solidFill>
                  <a:srgbClr val="FF0000"/>
                </a:solidFill>
                <a:latin typeface="SimHei" charset="-122"/>
                <a:ea typeface="SimHei" charset="-122"/>
                <a:cs typeface="SimHei" charset="-122"/>
              </a:rPr>
              <a:t>完形填空中反复考和</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SimHei" charset="-122"/>
                <a:ea typeface="SimHei" charset="-122"/>
                <a:cs typeface="SimHei" charset="-122"/>
              </a:rPr>
              <a:t>的搭配</a:t>
            </a:r>
            <a:endParaRPr lang="en-US" altLang="zh-CN" sz="2800" dirty="0">
              <a:solidFill>
                <a:srgbClr val="FF0000"/>
              </a:solidFill>
              <a:latin typeface="SimHei" charset="-122"/>
              <a:ea typeface="SimHei" charset="-122"/>
              <a:cs typeface="SimHei" charset="-122"/>
            </a:endParaRPr>
          </a:p>
          <a:p>
            <a:pPr lvl="0"/>
            <a:r>
              <a:rPr lang="en-US" altLang="zh-CN" sz="2800" kern="100" dirty="0">
                <a:latin typeface="SimHei" charset="-122"/>
                <a:ea typeface="SimHei" charset="-122"/>
                <a:cs typeface="SimHei" charset="-122"/>
              </a:rPr>
              <a:t>  </a:t>
            </a:r>
            <a:r>
              <a:rPr lang="zh-CN" altLang="en-US" sz="2800" kern="100" dirty="0">
                <a:latin typeface="SimHei" charset="-122"/>
                <a:ea typeface="SimHei" charset="-122"/>
                <a:cs typeface="SimHei" charset="-122"/>
              </a:rPr>
              <a:t>          揭露</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reveal</a:t>
            </a:r>
            <a:endParaRPr lang="zh-CN"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expose the truth</a:t>
            </a:r>
          </a:p>
          <a:p>
            <a:endParaRPr lang="zh-TW" altLang="zh-TW" sz="2800" kern="100" dirty="0">
              <a:latin typeface="Times New Roman" charset="0"/>
              <a:ea typeface="Times New Roman" charset="0"/>
              <a:cs typeface="Times New Roman" charset="0"/>
            </a:endParaRPr>
          </a:p>
          <a:p>
            <a:r>
              <a:rPr lang="en-US" altLang="zh-TW" sz="2800" kern="100" dirty="0">
                <a:latin typeface="Times New Roman" charset="0"/>
                <a:ea typeface="Times New Roman" charset="0"/>
                <a:cs typeface="Times New Roman" charset="0"/>
              </a:rPr>
              <a:t> </a:t>
            </a:r>
            <a:r>
              <a:rPr lang="zh-CN" altLang="zh-TW"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2008</a:t>
            </a:r>
            <a:r>
              <a:rPr lang="zh-CN" altLang="zh-TW" sz="2800" kern="100" dirty="0">
                <a:latin typeface="SimHei" charset="-122"/>
                <a:ea typeface="SimHei" charset="-122"/>
                <a:cs typeface="SimHei" charset="-122"/>
              </a:rPr>
              <a:t>阅读</a:t>
            </a:r>
            <a:r>
              <a:rPr lang="zh-CN" altLang="zh-TW"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women are exposed to more stress.</a:t>
            </a:r>
            <a:r>
              <a:rPr lang="zh-CN" altLang="en-US" sz="28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面临</a:t>
            </a:r>
            <a:endParaRPr lang="en-US" altLang="zh-TW" sz="2800" kern="100" dirty="0">
              <a:latin typeface="SimHei" charset="-122"/>
              <a:ea typeface="SimHei" charset="-122"/>
              <a:cs typeface="SimHei" charset="-122"/>
            </a:endParaRPr>
          </a:p>
          <a:p>
            <a:endParaRPr lang="zh-TW" altLang="zh-TW" sz="2800" dirty="0"/>
          </a:p>
          <a:p>
            <a:endParaRPr lang="zh-TW" altLang="zh-TW"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7515998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97476" cy="5232202"/>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暴露</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Times New Roman" charset="0"/>
                <a:ea typeface="Times New Roman" charset="0"/>
                <a:cs typeface="Times New Roman" charset="0"/>
              </a:rPr>
              <a:t>）</a:t>
            </a:r>
            <a:r>
              <a:rPr lang="zh-CN" altLang="en-US" sz="2800" dirty="0">
                <a:solidFill>
                  <a:srgbClr val="FF0000"/>
                </a:solidFill>
                <a:latin typeface="SimHei" charset="-122"/>
                <a:ea typeface="SimHei" charset="-122"/>
                <a:cs typeface="SimHei" charset="-122"/>
              </a:rPr>
              <a:t>完形填空中反复考和</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SimHei" charset="-122"/>
                <a:ea typeface="SimHei" charset="-122"/>
                <a:cs typeface="SimHei" charset="-122"/>
              </a:rPr>
              <a:t>的搭配</a:t>
            </a:r>
            <a:endParaRPr lang="en-US" altLang="zh-CN" sz="2800" dirty="0">
              <a:solidFill>
                <a:srgbClr val="FF0000"/>
              </a:solidFill>
              <a:latin typeface="SimHei" charset="-122"/>
              <a:ea typeface="SimHei" charset="-122"/>
              <a:cs typeface="SimHei" charset="-122"/>
            </a:endParaRPr>
          </a:p>
          <a:p>
            <a:pPr lvl="0"/>
            <a:r>
              <a:rPr lang="en-US" altLang="zh-CN" sz="2800" kern="100" dirty="0">
                <a:latin typeface="SimHei" charset="-122"/>
                <a:ea typeface="SimHei" charset="-122"/>
                <a:cs typeface="SimHei" charset="-122"/>
              </a:rPr>
              <a:t>  </a:t>
            </a:r>
            <a:r>
              <a:rPr lang="zh-CN" altLang="en-US" sz="2800" kern="100" dirty="0">
                <a:latin typeface="SimHei" charset="-122"/>
                <a:ea typeface="SimHei" charset="-122"/>
                <a:cs typeface="SimHei" charset="-122"/>
              </a:rPr>
              <a:t>          揭露</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reveal</a:t>
            </a:r>
            <a:endParaRPr lang="zh-CN"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expose the truth</a:t>
            </a:r>
          </a:p>
          <a:p>
            <a:endParaRPr lang="zh-TW" altLang="zh-TW" sz="2800" kern="100" dirty="0">
              <a:latin typeface="Times New Roman" charset="0"/>
              <a:ea typeface="Times New Roman" charset="0"/>
              <a:cs typeface="Times New Roman" charset="0"/>
            </a:endParaRPr>
          </a:p>
          <a:p>
            <a:r>
              <a:rPr lang="en-US" altLang="zh-TW" sz="2800" kern="100" dirty="0">
                <a:latin typeface="Times New Roman" charset="0"/>
                <a:ea typeface="Times New Roman" charset="0"/>
                <a:cs typeface="Times New Roman" charset="0"/>
              </a:rPr>
              <a:t> </a:t>
            </a:r>
            <a:r>
              <a:rPr lang="zh-CN" altLang="zh-TW"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2008</a:t>
            </a:r>
            <a:r>
              <a:rPr lang="zh-CN" altLang="zh-TW" sz="2800" kern="100" dirty="0">
                <a:latin typeface="SimHei" charset="-122"/>
                <a:ea typeface="SimHei" charset="-122"/>
                <a:cs typeface="SimHei" charset="-122"/>
              </a:rPr>
              <a:t>阅读</a:t>
            </a:r>
            <a:r>
              <a:rPr lang="zh-CN" altLang="zh-TW"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women are exposed to more stress.</a:t>
            </a:r>
            <a:r>
              <a:rPr lang="zh-CN" altLang="en-US" sz="28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面临</a:t>
            </a:r>
            <a:endParaRPr lang="zh-TW" altLang="zh-TW"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E1-2011-</a:t>
            </a:r>
            <a:r>
              <a:rPr lang="zh-CN" altLang="en-US" sz="2800" kern="100" dirty="0">
                <a:latin typeface="SimHei" charset="-122"/>
                <a:ea typeface="SimHei" charset="-122"/>
                <a:cs typeface="SimHei" charset="-122"/>
              </a:rPr>
              <a:t>阅读</a:t>
            </a:r>
            <a:r>
              <a:rPr lang="en-US" altLang="zh-CN"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Childless folks are constantly exposed to criticism</a:t>
            </a:r>
            <a:r>
              <a:rPr lang="en-US" altLang="zh-CN" sz="2800" dirty="0">
                <a:latin typeface="Times New Roman" charset="0"/>
                <a:ea typeface="Times New Roman" charset="0"/>
                <a:cs typeface="Times New Roman" charset="0"/>
              </a:rPr>
              <a:t>.</a:t>
            </a:r>
          </a:p>
          <a:p>
            <a:endParaRPr lang="zh-TW" altLang="zh-TW" sz="2800" dirty="0"/>
          </a:p>
          <a:p>
            <a:endParaRPr lang="zh-TW" altLang="zh-TW"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0194753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97476" cy="5232202"/>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暴露</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Times New Roman" charset="0"/>
                <a:ea typeface="Times New Roman" charset="0"/>
                <a:cs typeface="Times New Roman" charset="0"/>
              </a:rPr>
              <a:t>）</a:t>
            </a:r>
            <a:r>
              <a:rPr lang="zh-CN" altLang="en-US" sz="2800" dirty="0">
                <a:solidFill>
                  <a:srgbClr val="FF0000"/>
                </a:solidFill>
                <a:latin typeface="SimHei" charset="-122"/>
                <a:ea typeface="SimHei" charset="-122"/>
                <a:cs typeface="SimHei" charset="-122"/>
              </a:rPr>
              <a:t>完形填空中反复考和</a:t>
            </a:r>
            <a:r>
              <a:rPr lang="en-US" altLang="zh-CN" sz="2800" dirty="0">
                <a:solidFill>
                  <a:srgbClr val="FF0000"/>
                </a:solidFill>
                <a:latin typeface="Times New Roman" charset="0"/>
                <a:ea typeface="Times New Roman" charset="0"/>
                <a:cs typeface="Times New Roman" charset="0"/>
              </a:rPr>
              <a:t>to</a:t>
            </a:r>
            <a:r>
              <a:rPr lang="zh-CN" altLang="en-US" sz="2800" dirty="0">
                <a:solidFill>
                  <a:srgbClr val="FF0000"/>
                </a:solidFill>
                <a:latin typeface="SimHei" charset="-122"/>
                <a:ea typeface="SimHei" charset="-122"/>
                <a:cs typeface="SimHei" charset="-122"/>
              </a:rPr>
              <a:t>的搭配</a:t>
            </a:r>
            <a:endParaRPr lang="en-US" altLang="zh-CN" sz="2800" dirty="0">
              <a:solidFill>
                <a:srgbClr val="FF0000"/>
              </a:solidFill>
              <a:latin typeface="SimHei" charset="-122"/>
              <a:ea typeface="SimHei" charset="-122"/>
              <a:cs typeface="SimHei" charset="-122"/>
            </a:endParaRPr>
          </a:p>
          <a:p>
            <a:pPr lvl="0"/>
            <a:r>
              <a:rPr lang="en-US" altLang="zh-CN" sz="2800" kern="100" dirty="0">
                <a:latin typeface="SimHei" charset="-122"/>
                <a:ea typeface="SimHei" charset="-122"/>
                <a:cs typeface="SimHei" charset="-122"/>
              </a:rPr>
              <a:t>  </a:t>
            </a:r>
            <a:r>
              <a:rPr lang="zh-CN" altLang="en-US" sz="2800" kern="100" dirty="0">
                <a:latin typeface="SimHei" charset="-122"/>
                <a:ea typeface="SimHei" charset="-122"/>
                <a:cs typeface="SimHei" charset="-122"/>
              </a:rPr>
              <a:t>          揭露</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reveal</a:t>
            </a:r>
            <a:endParaRPr lang="zh-CN"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expose the truth</a:t>
            </a:r>
          </a:p>
          <a:p>
            <a:endParaRPr lang="zh-TW" altLang="zh-TW" sz="2800" kern="100" dirty="0">
              <a:latin typeface="Times New Roman" charset="0"/>
              <a:ea typeface="Times New Roman" charset="0"/>
              <a:cs typeface="Times New Roman" charset="0"/>
            </a:endParaRPr>
          </a:p>
          <a:p>
            <a:r>
              <a:rPr lang="en-US" altLang="zh-TW" sz="2800" kern="100" dirty="0">
                <a:latin typeface="Times New Roman" charset="0"/>
                <a:ea typeface="Times New Roman" charset="0"/>
                <a:cs typeface="Times New Roman" charset="0"/>
              </a:rPr>
              <a:t> </a:t>
            </a:r>
            <a:r>
              <a:rPr lang="zh-CN" altLang="zh-TW"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2008</a:t>
            </a:r>
            <a:r>
              <a:rPr lang="zh-CN" altLang="zh-TW" sz="2800" kern="100" dirty="0">
                <a:latin typeface="SimHei" charset="-122"/>
                <a:ea typeface="SimHei" charset="-122"/>
                <a:cs typeface="SimHei" charset="-122"/>
              </a:rPr>
              <a:t>阅读</a:t>
            </a:r>
            <a:r>
              <a:rPr lang="zh-CN" altLang="zh-TW"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women are exposed to more stress.</a:t>
            </a:r>
            <a:r>
              <a:rPr lang="zh-CN" altLang="en-US" sz="28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面临</a:t>
            </a:r>
            <a:endParaRPr lang="zh-TW" altLang="zh-TW"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E1-2011-</a:t>
            </a:r>
            <a:r>
              <a:rPr lang="zh-CN" altLang="en-US" sz="2800" kern="100" dirty="0">
                <a:latin typeface="SimHei" charset="-122"/>
                <a:ea typeface="SimHei" charset="-122"/>
                <a:cs typeface="SimHei" charset="-122"/>
              </a:rPr>
              <a:t>阅读</a:t>
            </a:r>
            <a:r>
              <a:rPr lang="en-US" altLang="zh-CN" sz="2800" dirty="0">
                <a:latin typeface="Times New Roman" charset="0"/>
                <a:ea typeface="Times New Roman" charset="0"/>
                <a:cs typeface="Times New Roman" charset="0"/>
              </a:rPr>
              <a:t>】</a:t>
            </a:r>
            <a:r>
              <a:rPr lang="en-US" altLang="zh-TW" sz="2800" dirty="0">
                <a:latin typeface="Times New Roman" charset="0"/>
                <a:ea typeface="Times New Roman" charset="0"/>
                <a:cs typeface="Times New Roman" charset="0"/>
              </a:rPr>
              <a:t>Childless folks are constantly exposed to criticism</a:t>
            </a:r>
            <a:r>
              <a:rPr lang="en-US" altLang="zh-CN" sz="2800" dirty="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遭受</a:t>
            </a:r>
            <a:endParaRPr lang="en-US" altLang="zh-CN" sz="2800" kern="100" dirty="0">
              <a:latin typeface="SimHei" charset="-122"/>
              <a:ea typeface="SimHei" charset="-122"/>
              <a:cs typeface="SimHei" charset="-122"/>
            </a:endParaRPr>
          </a:p>
          <a:p>
            <a:endParaRPr lang="zh-TW" altLang="zh-TW" sz="2800" dirty="0"/>
          </a:p>
          <a:p>
            <a:endParaRPr lang="zh-TW" altLang="zh-TW"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2829565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97476" cy="1785104"/>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ure n.</a:t>
            </a:r>
            <a:r>
              <a:rPr lang="zh-CN" altLang="en-US" sz="2800" kern="100" dirty="0">
                <a:latin typeface="SimHei" charset="-122"/>
                <a:ea typeface="SimHei" charset="-122"/>
                <a:cs typeface="SimHei" charset="-122"/>
              </a:rPr>
              <a:t>暴露；揭露</a:t>
            </a:r>
            <a:endParaRPr lang="zh-TW" altLang="zh-TW" sz="28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7960124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97476" cy="954107"/>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ure n.</a:t>
            </a:r>
            <a:r>
              <a:rPr lang="zh-CN" altLang="en-US" sz="2800" kern="100" dirty="0">
                <a:latin typeface="SimHei" charset="-122"/>
                <a:ea typeface="SimHei" charset="-122"/>
                <a:cs typeface="SimHei" charset="-122"/>
              </a:rPr>
              <a:t>暴露；揭露</a:t>
            </a:r>
            <a:endParaRPr lang="zh-TW" altLang="zh-TW"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   protect kids from exposure to wild fantasies </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E2-2017-29A</a:t>
            </a:r>
            <a:r>
              <a:rPr lang="zh-CN" altLang="en-US" sz="2800" kern="100"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96046159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97476" cy="1815882"/>
          </a:xfrm>
          <a:prstGeom prst="rect">
            <a:avLst/>
          </a:prstGeom>
          <a:noFill/>
        </p:spPr>
        <p:txBody>
          <a:bodyPr wrap="square" rtlCol="0">
            <a:spAutoFit/>
          </a:bodyPr>
          <a:lstStyle/>
          <a:p>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ex</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ure n.</a:t>
            </a:r>
            <a:r>
              <a:rPr lang="zh-CN" altLang="en-US" sz="2800" kern="100" dirty="0">
                <a:latin typeface="SimHei" charset="-122"/>
                <a:ea typeface="SimHei" charset="-122"/>
                <a:cs typeface="SimHei" charset="-122"/>
              </a:rPr>
              <a:t>暴露；揭露</a:t>
            </a:r>
            <a:endParaRPr lang="zh-TW" altLang="zh-TW"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   protect kids from exposure to wild fantasies </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E2-2017-29A</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lang="en-US" altLang="zh-CN" sz="2800" kern="100" dirty="0">
                <a:latin typeface="Times New Roman" charset="0"/>
                <a:ea typeface="Times New Roman" charset="0"/>
                <a:cs typeface="Times New Roman" charset="0"/>
              </a:rPr>
              <a:t>   Exposure of a mass-market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E1-2013-25C</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9095312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0638393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646878"/>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p>
          <a:p>
            <a:r>
              <a:rPr lang="en-US" altLang="zh-TW" sz="2800" kern="100" dirty="0">
                <a:latin typeface="Times New Roman" charset="0"/>
                <a:ea typeface="Times New Roman" charset="0"/>
                <a:cs typeface="Times New Roman" charset="0"/>
              </a:rPr>
              <a:t>    propose a plan</a:t>
            </a:r>
            <a:endParaRPr lang="zh-TW" altLang="zh-TW" sz="2800" kern="100" dirty="0">
              <a:latin typeface="Times New Roman" charset="0"/>
              <a:ea typeface="Times New Roman" charset="0"/>
              <a:cs typeface="Times New Roman" charset="0"/>
            </a:endParaRPr>
          </a:p>
          <a:p>
            <a:pPr lvl="0"/>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06536737"/>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646878"/>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提出</a:t>
            </a:r>
            <a:endParaRPr lang="en-US" altLang="zh-CN" sz="2800" kern="100" dirty="0">
              <a:latin typeface="SimHei" charset="-122"/>
              <a:ea typeface="SimHei" charset="-122"/>
              <a:cs typeface="SimHei" charset="-122"/>
            </a:endParaRPr>
          </a:p>
          <a:p>
            <a:r>
              <a:rPr lang="en-US" altLang="zh-TW" sz="2800" kern="100" dirty="0">
                <a:latin typeface="Times New Roman" charset="0"/>
                <a:ea typeface="Times New Roman" charset="0"/>
                <a:cs typeface="Times New Roman" charset="0"/>
              </a:rPr>
              <a:t>    propose a plan</a:t>
            </a:r>
            <a:endParaRPr lang="zh-TW" altLang="zh-TW" sz="2800" kern="100" dirty="0">
              <a:latin typeface="Times New Roman" charset="0"/>
              <a:ea typeface="Times New Roman" charset="0"/>
              <a:cs typeface="Times New Roman" charset="0"/>
            </a:endParaRPr>
          </a:p>
          <a:p>
            <a:pPr lvl="0"/>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3074062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97476" cy="2646878"/>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提出      </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9</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 n.</a:t>
            </a:r>
            <a:r>
              <a:rPr lang="zh-CN" altLang="en-US" sz="2800" kern="100" dirty="0">
                <a:latin typeface="SimHei" charset="-122"/>
                <a:ea typeface="SimHei" charset="-122"/>
                <a:cs typeface="SimHei" charset="-122"/>
              </a:rPr>
              <a:t>提议</a:t>
            </a:r>
            <a:endParaRPr lang="en-US" altLang="zh-CN" sz="2800" kern="100" dirty="0">
              <a:latin typeface="SimHei" charset="-122"/>
              <a:ea typeface="SimHei" charset="-122"/>
              <a:cs typeface="SimHei" charset="-122"/>
            </a:endParaRPr>
          </a:p>
          <a:p>
            <a:r>
              <a:rPr lang="en-US" altLang="zh-TW" sz="2800" kern="100" dirty="0">
                <a:latin typeface="Times New Roman" charset="0"/>
                <a:ea typeface="Times New Roman" charset="0"/>
                <a:cs typeface="Times New Roman" charset="0"/>
              </a:rPr>
              <a:t>    propose a plan</a:t>
            </a:r>
            <a:endParaRPr lang="zh-TW" altLang="zh-TW" sz="2800" kern="100" dirty="0">
              <a:latin typeface="Times New Roman" charset="0"/>
              <a:ea typeface="Times New Roman" charset="0"/>
              <a:cs typeface="Times New Roman" charset="0"/>
            </a:endParaRPr>
          </a:p>
          <a:p>
            <a:pPr lvl="0"/>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03660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6</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公平；公正</a:t>
            </a:r>
            <a:r>
              <a:rPr lang="en-US" altLang="zh-CN" sz="2800" kern="100" dirty="0">
                <a:latin typeface="SimHei" charset="-122"/>
                <a:ea typeface="SimHei" charset="-122"/>
                <a:cs typeface="SimHei" charset="-122"/>
              </a:rPr>
              <a:t> </a:t>
            </a:r>
          </a:p>
        </p:txBody>
      </p:sp>
    </p:spTree>
    <p:extLst>
      <p:ext uri="{BB962C8B-B14F-4D97-AF65-F5344CB8AC3E}">
        <p14:creationId xmlns:p14="http://schemas.microsoft.com/office/powerpoint/2010/main" val="699414769"/>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97476" cy="2646878"/>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提出      </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9</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 n.</a:t>
            </a:r>
            <a:r>
              <a:rPr lang="zh-CN" altLang="en-US" sz="2800" kern="100" dirty="0">
                <a:latin typeface="SimHei" charset="-122"/>
                <a:ea typeface="SimHei" charset="-122"/>
                <a:cs typeface="SimHei" charset="-122"/>
              </a:rPr>
              <a:t>提议</a:t>
            </a:r>
            <a:endParaRPr lang="en-US" altLang="zh-CN" sz="2800" kern="100" dirty="0">
              <a:latin typeface="SimHei" charset="-122"/>
              <a:ea typeface="SimHei" charset="-122"/>
              <a:cs typeface="SimHei" charset="-122"/>
            </a:endParaRPr>
          </a:p>
          <a:p>
            <a:r>
              <a:rPr lang="en-US" altLang="zh-TW" sz="2800" kern="100" dirty="0">
                <a:latin typeface="Times New Roman" charset="0"/>
                <a:ea typeface="Times New Roman" charset="0"/>
                <a:cs typeface="Times New Roman" charset="0"/>
              </a:rPr>
              <a:t>    propose a plan</a:t>
            </a:r>
            <a:r>
              <a:rPr lang="en-US" altLang="zh-CN" sz="2800" dirty="0">
                <a:latin typeface="Microsoft YaHei" charset="-122"/>
                <a:ea typeface="Microsoft YaHei" charset="-122"/>
                <a:cs typeface="Microsoft YaHei" charset="-122"/>
              </a:rPr>
              <a:t> </a:t>
            </a:r>
            <a:r>
              <a:rPr lang="en-US" altLang="zh-CN" sz="2800" kern="100" dirty="0">
                <a:latin typeface="Times New Roman" charset="0"/>
                <a:ea typeface="Times New Roman" charset="0"/>
                <a:cs typeface="Times New Roman" charset="0"/>
              </a:rPr>
              <a:t>=put forward a proposal</a:t>
            </a:r>
            <a:endParaRPr lang="zh-TW" altLang="zh-TW" sz="2800" kern="100" dirty="0">
              <a:latin typeface="Times New Roman" charset="0"/>
              <a:ea typeface="Times New Roman" charset="0"/>
              <a:cs typeface="Times New Roman" charset="0"/>
            </a:endParaRPr>
          </a:p>
          <a:p>
            <a:pPr lvl="0"/>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0160092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533504" cy="1815882"/>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提出      </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9</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 n.</a:t>
            </a:r>
            <a:r>
              <a:rPr lang="zh-CN" altLang="en-US" sz="2800" kern="100" dirty="0">
                <a:latin typeface="SimHei" charset="-122"/>
                <a:ea typeface="SimHei" charset="-122"/>
                <a:cs typeface="SimHei" charset="-122"/>
              </a:rPr>
              <a:t>提议</a:t>
            </a:r>
            <a:endParaRPr lang="en-US" altLang="zh-CN" sz="2800" kern="100" dirty="0">
              <a:latin typeface="SimHei" charset="-122"/>
              <a:ea typeface="SimHei" charset="-122"/>
              <a:cs typeface="SimHei" charset="-122"/>
            </a:endParaRPr>
          </a:p>
          <a:p>
            <a:r>
              <a:rPr lang="en-US" altLang="zh-TW" sz="2800" kern="100" dirty="0">
                <a:latin typeface="Times New Roman" charset="0"/>
                <a:ea typeface="Times New Roman" charset="0"/>
                <a:cs typeface="Times New Roman" charset="0"/>
              </a:rPr>
              <a:t>    propose a plan</a:t>
            </a:r>
            <a:r>
              <a:rPr lang="en-US" altLang="zh-CN" sz="2800" dirty="0">
                <a:latin typeface="Microsoft YaHei" charset="-122"/>
                <a:ea typeface="Microsoft YaHei" charset="-122"/>
                <a:cs typeface="Microsoft YaHei" charset="-122"/>
              </a:rPr>
              <a:t> </a:t>
            </a:r>
            <a:r>
              <a:rPr lang="en-US" altLang="zh-CN" sz="2800" kern="100" dirty="0">
                <a:latin typeface="Times New Roman" charset="0"/>
                <a:ea typeface="Times New Roman" charset="0"/>
                <a:cs typeface="Times New Roman" charset="0"/>
              </a:rPr>
              <a:t>=put forward a proposal</a:t>
            </a:r>
            <a:endParaRPr lang="zh-TW" altLang="zh-TW" sz="2800" kern="100" dirty="0">
              <a:latin typeface="Times New Roman" charset="0"/>
              <a:ea typeface="Times New Roman" charset="0"/>
              <a:cs typeface="Times New Roman" charset="0"/>
            </a:endParaRPr>
          </a:p>
          <a:p>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zh-CN" altLang="zh-TW" sz="2800" dirty="0">
                <a:latin typeface="SimHei" charset="-122"/>
                <a:ea typeface="SimHei" charset="-122"/>
                <a:cs typeface="SimHei" charset="-122"/>
              </a:rPr>
              <a:t>【写作】</a:t>
            </a:r>
            <a:r>
              <a:rPr lang="en-US" altLang="zh-TW" sz="2800" kern="100" dirty="0">
                <a:latin typeface="Times New Roman" charset="0"/>
                <a:ea typeface="Times New Roman" charset="0"/>
                <a:cs typeface="Times New Roman" charset="0"/>
              </a:rPr>
              <a:t>I am writing to propose some useful / conducive suggestions.</a:t>
            </a:r>
            <a:endParaRPr lang="zh-TW" altLang="zh-TW"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7059731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533504" cy="3508653"/>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提出      </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9</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 n.</a:t>
            </a:r>
            <a:r>
              <a:rPr lang="zh-CN" altLang="en-US" sz="2800" kern="100" dirty="0">
                <a:latin typeface="SimHei" charset="-122"/>
                <a:ea typeface="SimHei" charset="-122"/>
                <a:cs typeface="SimHei" charset="-122"/>
              </a:rPr>
              <a:t>提议</a:t>
            </a:r>
            <a:endParaRPr lang="en-US" altLang="zh-CN" sz="2800" kern="100" dirty="0">
              <a:latin typeface="SimHei" charset="-122"/>
              <a:ea typeface="SimHei" charset="-122"/>
              <a:cs typeface="SimHei" charset="-122"/>
            </a:endParaRPr>
          </a:p>
          <a:p>
            <a:r>
              <a:rPr lang="en-US" altLang="zh-TW" sz="2800" kern="100" dirty="0">
                <a:latin typeface="Times New Roman" charset="0"/>
                <a:ea typeface="Times New Roman" charset="0"/>
                <a:cs typeface="Times New Roman" charset="0"/>
              </a:rPr>
              <a:t>    propose a plan</a:t>
            </a:r>
            <a:r>
              <a:rPr lang="en-US" altLang="zh-CN" sz="2800" dirty="0">
                <a:latin typeface="Microsoft YaHei" charset="-122"/>
                <a:ea typeface="Microsoft YaHei" charset="-122"/>
                <a:cs typeface="Microsoft YaHei" charset="-122"/>
              </a:rPr>
              <a:t> </a:t>
            </a:r>
            <a:r>
              <a:rPr lang="en-US" altLang="zh-CN" sz="2800" kern="100" dirty="0">
                <a:latin typeface="Times New Roman" charset="0"/>
                <a:ea typeface="Times New Roman" charset="0"/>
                <a:cs typeface="Times New Roman" charset="0"/>
              </a:rPr>
              <a:t>=put forward a proposal</a:t>
            </a:r>
            <a:endParaRPr lang="zh-TW" altLang="zh-TW" sz="2800" kern="100" dirty="0">
              <a:latin typeface="Times New Roman" charset="0"/>
              <a:ea typeface="Times New Roman" charset="0"/>
              <a:cs typeface="Times New Roman" charset="0"/>
            </a:endParaRPr>
          </a:p>
          <a:p>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zh-CN" altLang="zh-TW" sz="2800" dirty="0">
                <a:latin typeface="SimHei" charset="-122"/>
                <a:ea typeface="SimHei" charset="-122"/>
                <a:cs typeface="SimHei" charset="-122"/>
              </a:rPr>
              <a:t>【写作】</a:t>
            </a:r>
            <a:r>
              <a:rPr lang="en-US" altLang="zh-TW" sz="2800" kern="100" dirty="0">
                <a:latin typeface="Times New Roman" charset="0"/>
                <a:ea typeface="Times New Roman" charset="0"/>
                <a:cs typeface="Times New Roman" charset="0"/>
              </a:rPr>
              <a:t>I am writing to propose some useful / conducive suggestions.</a:t>
            </a:r>
            <a:endParaRPr lang="zh-TW" altLang="zh-TW"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r>
              <a:rPr lang="zh-CN" altLang="en-US" sz="2800" kern="100" dirty="0">
                <a:latin typeface="SimHei" charset="-122"/>
                <a:ea typeface="SimHei" charset="-122"/>
                <a:cs typeface="SimHei" charset="-122"/>
              </a:rPr>
              <a:t>  注意：</a:t>
            </a:r>
            <a:r>
              <a:rPr lang="en-US" altLang="zh-TW" sz="2800" kern="100" dirty="0">
                <a:latin typeface="Times New Roman" charset="0"/>
                <a:ea typeface="Times New Roman" charset="0"/>
                <a:cs typeface="Times New Roman" charset="0"/>
              </a:rPr>
              <a:t>propose to sb.</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26496905"/>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533504" cy="3508653"/>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提出      </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9</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 n.</a:t>
            </a:r>
            <a:r>
              <a:rPr lang="zh-CN" altLang="en-US" sz="2800" kern="100" dirty="0">
                <a:latin typeface="SimHei" charset="-122"/>
                <a:ea typeface="SimHei" charset="-122"/>
                <a:cs typeface="SimHei" charset="-122"/>
              </a:rPr>
              <a:t>提议</a:t>
            </a:r>
            <a:endParaRPr lang="en-US" altLang="zh-CN" sz="2800" kern="100" dirty="0">
              <a:latin typeface="SimHei" charset="-122"/>
              <a:ea typeface="SimHei" charset="-122"/>
              <a:cs typeface="SimHei" charset="-122"/>
            </a:endParaRPr>
          </a:p>
          <a:p>
            <a:r>
              <a:rPr lang="en-US" altLang="zh-TW" sz="2800" kern="100" dirty="0">
                <a:latin typeface="Times New Roman" charset="0"/>
                <a:ea typeface="Times New Roman" charset="0"/>
                <a:cs typeface="Times New Roman" charset="0"/>
              </a:rPr>
              <a:t>    propose a plan</a:t>
            </a:r>
            <a:r>
              <a:rPr lang="en-US" altLang="zh-CN" sz="2800" dirty="0">
                <a:latin typeface="Microsoft YaHei" charset="-122"/>
                <a:ea typeface="Microsoft YaHei" charset="-122"/>
                <a:cs typeface="Microsoft YaHei" charset="-122"/>
              </a:rPr>
              <a:t> </a:t>
            </a:r>
            <a:r>
              <a:rPr lang="en-US" altLang="zh-CN" sz="2800" kern="100" dirty="0">
                <a:latin typeface="Times New Roman" charset="0"/>
                <a:ea typeface="Times New Roman" charset="0"/>
                <a:cs typeface="Times New Roman" charset="0"/>
              </a:rPr>
              <a:t>=put forward a proposal</a:t>
            </a:r>
            <a:endParaRPr lang="zh-TW" altLang="zh-TW" sz="2800" kern="100" dirty="0">
              <a:latin typeface="Times New Roman" charset="0"/>
              <a:ea typeface="Times New Roman" charset="0"/>
              <a:cs typeface="Times New Roman" charset="0"/>
            </a:endParaRPr>
          </a:p>
          <a:p>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zh-CN" altLang="zh-TW" sz="2800" dirty="0">
                <a:latin typeface="SimHei" charset="-122"/>
                <a:ea typeface="SimHei" charset="-122"/>
                <a:cs typeface="SimHei" charset="-122"/>
              </a:rPr>
              <a:t>【写作】</a:t>
            </a:r>
            <a:r>
              <a:rPr lang="en-US" altLang="zh-TW" sz="2800" kern="100" dirty="0">
                <a:latin typeface="Times New Roman" charset="0"/>
                <a:ea typeface="Times New Roman" charset="0"/>
                <a:cs typeface="Times New Roman" charset="0"/>
              </a:rPr>
              <a:t>I am writing to propose some useful / conducive suggestions.</a:t>
            </a:r>
            <a:endParaRPr lang="zh-TW" altLang="zh-TW"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r>
              <a:rPr lang="zh-CN" altLang="en-US" sz="2800" kern="100" dirty="0">
                <a:latin typeface="SimHei" charset="-122"/>
                <a:ea typeface="SimHei" charset="-122"/>
                <a:cs typeface="SimHei" charset="-122"/>
              </a:rPr>
              <a:t>  注意：</a:t>
            </a:r>
            <a:r>
              <a:rPr lang="en-US" altLang="zh-TW" sz="2800" kern="100" dirty="0">
                <a:latin typeface="Times New Roman" charset="0"/>
                <a:ea typeface="Times New Roman" charset="0"/>
                <a:cs typeface="Times New Roman" charset="0"/>
              </a:rPr>
              <a:t>propose to sb.</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pic>
        <p:nvPicPr>
          <p:cNvPr id="4" name="图片 4">
            <a:extLst>
              <a:ext uri="{FF2B5EF4-FFF2-40B4-BE49-F238E27FC236}">
                <a16:creationId xmlns:a16="http://schemas.microsoft.com/office/drawing/2014/main" id="{B501D5B4-216C-4041-996D-52ABB44FF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228" y="3112744"/>
            <a:ext cx="3728262" cy="3295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955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533504" cy="3508653"/>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提出      </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9</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 n.</a:t>
            </a:r>
            <a:r>
              <a:rPr lang="zh-CN" altLang="en-US" sz="2800" kern="100" dirty="0">
                <a:latin typeface="SimHei" charset="-122"/>
                <a:ea typeface="SimHei" charset="-122"/>
                <a:cs typeface="SimHei" charset="-122"/>
              </a:rPr>
              <a:t>提议</a:t>
            </a:r>
            <a:endParaRPr lang="en-US" altLang="zh-CN" sz="2800" kern="100" dirty="0">
              <a:latin typeface="SimHei" charset="-122"/>
              <a:ea typeface="SimHei" charset="-122"/>
              <a:cs typeface="SimHei" charset="-122"/>
            </a:endParaRPr>
          </a:p>
          <a:p>
            <a:r>
              <a:rPr lang="en-US" altLang="zh-TW" sz="2800" kern="100" dirty="0">
                <a:latin typeface="Times New Roman" charset="0"/>
                <a:ea typeface="Times New Roman" charset="0"/>
                <a:cs typeface="Times New Roman" charset="0"/>
              </a:rPr>
              <a:t>    propose a plan</a:t>
            </a:r>
            <a:r>
              <a:rPr lang="en-US" altLang="zh-CN" sz="2800" dirty="0">
                <a:latin typeface="Microsoft YaHei" charset="-122"/>
                <a:ea typeface="Microsoft YaHei" charset="-122"/>
                <a:cs typeface="Microsoft YaHei" charset="-122"/>
              </a:rPr>
              <a:t> </a:t>
            </a:r>
            <a:r>
              <a:rPr lang="en-US" altLang="zh-CN" sz="2800" kern="100" dirty="0">
                <a:latin typeface="Times New Roman" charset="0"/>
                <a:ea typeface="Times New Roman" charset="0"/>
                <a:cs typeface="Times New Roman" charset="0"/>
              </a:rPr>
              <a:t>=put forward a proposal</a:t>
            </a:r>
            <a:endParaRPr lang="zh-TW" altLang="zh-TW" sz="2800" kern="100" dirty="0">
              <a:latin typeface="Times New Roman" charset="0"/>
              <a:ea typeface="Times New Roman" charset="0"/>
              <a:cs typeface="Times New Roman" charset="0"/>
            </a:endParaRPr>
          </a:p>
          <a:p>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zh-CN" altLang="zh-TW" sz="2800" dirty="0">
                <a:latin typeface="SimHei" charset="-122"/>
                <a:ea typeface="SimHei" charset="-122"/>
                <a:cs typeface="SimHei" charset="-122"/>
              </a:rPr>
              <a:t>【写作】</a:t>
            </a:r>
            <a:r>
              <a:rPr lang="en-US" altLang="zh-TW" sz="2800" kern="100" dirty="0">
                <a:latin typeface="Times New Roman" charset="0"/>
                <a:ea typeface="Times New Roman" charset="0"/>
                <a:cs typeface="Times New Roman" charset="0"/>
              </a:rPr>
              <a:t>I am writing to propose some useful / conducive suggestions.</a:t>
            </a:r>
            <a:endParaRPr lang="zh-TW" altLang="zh-TW"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r>
              <a:rPr lang="zh-CN" altLang="en-US" sz="2800" kern="100" dirty="0">
                <a:latin typeface="SimHei" charset="-122"/>
                <a:ea typeface="SimHei" charset="-122"/>
                <a:cs typeface="SimHei" charset="-122"/>
              </a:rPr>
              <a:t>  注意：</a:t>
            </a:r>
            <a:r>
              <a:rPr lang="en-US" altLang="zh-TW" sz="2800" kern="100" dirty="0">
                <a:latin typeface="Times New Roman" charset="0"/>
                <a:ea typeface="Times New Roman" charset="0"/>
                <a:cs typeface="Times New Roman" charset="0"/>
              </a:rPr>
              <a:t>propose to sb.</a:t>
            </a:r>
            <a:r>
              <a:rPr lang="zh-CN" altLang="en-US" sz="2800" kern="100" dirty="0">
                <a:latin typeface="SimHei" charset="-122"/>
                <a:ea typeface="SimHei" charset="-122"/>
                <a:cs typeface="SimHei" charset="-122"/>
              </a:rPr>
              <a:t>求婚</a:t>
            </a:r>
            <a:endParaRPr lang="zh-CN" altLang="zh-CN" sz="28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pic>
        <p:nvPicPr>
          <p:cNvPr id="4" name="图片 4">
            <a:extLst>
              <a:ext uri="{FF2B5EF4-FFF2-40B4-BE49-F238E27FC236}">
                <a16:creationId xmlns:a16="http://schemas.microsoft.com/office/drawing/2014/main" id="{B501D5B4-216C-4041-996D-52ABB44FF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228" y="3112744"/>
            <a:ext cx="3728262" cy="3295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96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91691241"/>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215991"/>
          </a:xfrm>
          <a:prstGeom prst="rect">
            <a:avLst/>
          </a:prstGeom>
          <a:noFill/>
        </p:spPr>
        <p:txBody>
          <a:bodyPr wrap="square" rtlCol="0">
            <a:spAutoFit/>
          </a:bodyPr>
          <a:lstStyle/>
          <a:p>
            <a:pPr lvl="0"/>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1379872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925421" cy="2215991"/>
          </a:xfrm>
          <a:prstGeom prst="rect">
            <a:avLst/>
          </a:prstGeom>
          <a:noFill/>
        </p:spPr>
        <p:txBody>
          <a:bodyPr wrap="square" rtlCol="0">
            <a:spAutoFit/>
          </a:bodyPr>
          <a:lstStyle/>
          <a:p>
            <a:pPr lvl="0"/>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处理、处置</a:t>
            </a:r>
            <a:endParaRPr lang="en-US" altLang="zh-CN" sz="28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76337838"/>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925421" cy="3077766"/>
          </a:xfrm>
          <a:prstGeom prst="rect">
            <a:avLst/>
          </a:prstGeom>
          <a:noFill/>
        </p:spPr>
        <p:txBody>
          <a:bodyPr wrap="square" rtlCol="0">
            <a:spAutoFit/>
          </a:bodyPr>
          <a:lstStyle/>
          <a:p>
            <a:pPr lvl="0"/>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处理、处置</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dispose of the stolen property</a:t>
            </a:r>
            <a:r>
              <a:rPr lang="zh-CN" altLang="en-US" sz="2800" kern="100" dirty="0">
                <a:latin typeface="Times New Roman" charset="0"/>
                <a:ea typeface="Times New Roman" charset="0"/>
                <a:cs typeface="Times New Roman" charset="0"/>
              </a:rPr>
              <a:t> </a:t>
            </a:r>
            <a:endParaRPr lang="zh-TW" altLang="zh-TW" sz="2800" kern="100" dirty="0">
              <a:latin typeface="SimHei" charset="-122"/>
              <a:ea typeface="SimHei" charset="-122"/>
              <a:cs typeface="SimHei" charset="-122"/>
            </a:endParaRPr>
          </a:p>
          <a:p>
            <a:pPr lvl="0"/>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7558898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925421" cy="3077766"/>
          </a:xfrm>
          <a:prstGeom prst="rect">
            <a:avLst/>
          </a:prstGeom>
          <a:noFill/>
        </p:spPr>
        <p:txBody>
          <a:bodyPr wrap="square" rtlCol="0">
            <a:spAutoFit/>
          </a:bodyPr>
          <a:lstStyle/>
          <a:p>
            <a:pPr lvl="0"/>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处理、处置</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dispose of the stolen property</a:t>
            </a:r>
            <a:r>
              <a:rPr lang="zh-CN" altLang="en-US" sz="2800" kern="1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销赃</a:t>
            </a:r>
            <a:endParaRPr lang="zh-TW" altLang="zh-TW" sz="2800" kern="100" dirty="0">
              <a:latin typeface="SimHei" charset="-122"/>
              <a:ea typeface="SimHei" charset="-122"/>
              <a:cs typeface="SimHei" charset="-122"/>
            </a:endParaRPr>
          </a:p>
          <a:p>
            <a:pPr lvl="0"/>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86409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6</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公平；公正</a:t>
            </a:r>
            <a:r>
              <a:rPr lang="en-US" altLang="zh-CN" sz="2800" kern="100" dirty="0">
                <a:latin typeface="SimHei" charset="-122"/>
                <a:ea typeface="SimHei" charset="-122"/>
                <a:cs typeface="SimHei" charset="-122"/>
              </a:rPr>
              <a:t> </a:t>
            </a:r>
          </a:p>
        </p:txBody>
      </p:sp>
      <p:pic>
        <p:nvPicPr>
          <p:cNvPr id="4" name="图片 4">
            <a:extLst>
              <a:ext uri="{FF2B5EF4-FFF2-40B4-BE49-F238E27FC236}">
                <a16:creationId xmlns:a16="http://schemas.microsoft.com/office/drawing/2014/main" id="{E7903A3A-3595-4648-82F2-E279D0DB4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854" y="2135044"/>
            <a:ext cx="4168043" cy="4168043"/>
          </a:xfrm>
          <a:prstGeom prst="rect">
            <a:avLst/>
          </a:prstGeom>
        </p:spPr>
      </p:pic>
    </p:spTree>
    <p:extLst>
      <p:ext uri="{BB962C8B-B14F-4D97-AF65-F5344CB8AC3E}">
        <p14:creationId xmlns:p14="http://schemas.microsoft.com/office/powerpoint/2010/main" val="109437004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925421" cy="2646878"/>
          </a:xfrm>
          <a:prstGeom prst="rect">
            <a:avLst/>
          </a:prstGeom>
          <a:noFill/>
        </p:spPr>
        <p:txBody>
          <a:bodyPr wrap="square" rtlCol="0">
            <a:spAutoFit/>
          </a:bodyPr>
          <a:lstStyle/>
          <a:p>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处理、处置</a:t>
            </a:r>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处理、处置</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dispose of the stolen property</a:t>
            </a:r>
            <a:r>
              <a:rPr lang="zh-CN" altLang="en-US" sz="2800" kern="1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销赃</a:t>
            </a:r>
            <a:endParaRPr lang="en-US" altLang="zh-CN" sz="28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7995417"/>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580800" cy="2677656"/>
          </a:xfrm>
          <a:prstGeom prst="rect">
            <a:avLst/>
          </a:prstGeom>
          <a:noFill/>
        </p:spPr>
        <p:txBody>
          <a:bodyPr wrap="square" rtlCol="0">
            <a:spAutoFit/>
          </a:bodyPr>
          <a:lstStyle/>
          <a:p>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处理、处置</a:t>
            </a:r>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处理、处置</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dispose of the stolen property</a:t>
            </a:r>
            <a:r>
              <a:rPr lang="zh-CN" altLang="en-US" sz="2800" kern="100" dirty="0">
                <a:latin typeface="Times New Roman" charset="0"/>
                <a:ea typeface="Times New Roman" charset="0"/>
                <a:cs typeface="Times New Roman" charset="0"/>
              </a:rPr>
              <a:t> </a:t>
            </a:r>
            <a:r>
              <a:rPr lang="zh-CN" altLang="en-US" sz="2800" kern="100" dirty="0">
                <a:latin typeface="SimHei" charset="-122"/>
                <a:ea typeface="SimHei" charset="-122"/>
                <a:cs typeface="SimHei" charset="-122"/>
              </a:rPr>
              <a:t>销赃</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There are also incentive-based ways of making better environmental choices easier, such as ensuring recycling is at least as easy as trash disposal.</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E2-2019-</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zh-TW" altLang="en-US" sz="2800" kern="100" dirty="0">
              <a:latin typeface="SimHei" charset="-122"/>
              <a:ea typeface="SimHei" charset="-122"/>
              <a:cs typeface="SimHei" charset="-122"/>
            </a:endParaRPr>
          </a:p>
        </p:txBody>
      </p:sp>
    </p:spTree>
    <p:extLst>
      <p:ext uri="{BB962C8B-B14F-4D97-AF65-F5344CB8AC3E}">
        <p14:creationId xmlns:p14="http://schemas.microsoft.com/office/powerpoint/2010/main" val="125680431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580800" cy="1815882"/>
          </a:xfrm>
          <a:prstGeom prst="rect">
            <a:avLst/>
          </a:prstGeom>
          <a:noFill/>
        </p:spPr>
        <p:txBody>
          <a:bodyPr wrap="square" rtlCol="0">
            <a:spAutoFit/>
          </a:bodyPr>
          <a:lstStyle/>
          <a:p>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处理、处置</a:t>
            </a:r>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处理、处置</a:t>
            </a:r>
            <a:endParaRPr lang="en-US" altLang="zh-CN" sz="2800" kern="100" dirty="0">
              <a:latin typeface="SimHei" charset="-122"/>
              <a:ea typeface="SimHei" charset="-122"/>
              <a:cs typeface="SimHei" charset="-122"/>
            </a:endParaRPr>
          </a:p>
          <a:p>
            <a:pPr lvl="0"/>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a.</a:t>
            </a:r>
            <a:endParaRPr lang="zh-CN" altLang="en-US"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60987120"/>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580800" cy="2246769"/>
          </a:xfrm>
          <a:prstGeom prst="rect">
            <a:avLst/>
          </a:prstGeom>
          <a:noFill/>
        </p:spPr>
        <p:txBody>
          <a:bodyPr wrap="square" rtlCol="0">
            <a:spAutoFit/>
          </a:bodyPr>
          <a:lstStyle/>
          <a:p>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处理、处置</a:t>
            </a:r>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处理、处置</a:t>
            </a:r>
            <a:endParaRPr lang="en-US" altLang="zh-CN" sz="2800" kern="100" dirty="0">
              <a:latin typeface="SimHei" charset="-122"/>
              <a:ea typeface="SimHei" charset="-122"/>
              <a:cs typeface="SimHei" charset="-122"/>
            </a:endParaRPr>
          </a:p>
          <a:p>
            <a:pPr lvl="0"/>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a.</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income</a:t>
            </a:r>
          </a:p>
        </p:txBody>
      </p:sp>
    </p:spTree>
    <p:extLst>
      <p:ext uri="{BB962C8B-B14F-4D97-AF65-F5344CB8AC3E}">
        <p14:creationId xmlns:p14="http://schemas.microsoft.com/office/powerpoint/2010/main" val="183701111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580800" cy="2246769"/>
          </a:xfrm>
          <a:prstGeom prst="rect">
            <a:avLst/>
          </a:prstGeom>
          <a:noFill/>
        </p:spPr>
        <p:txBody>
          <a:bodyPr wrap="square" rtlCol="0">
            <a:spAutoFit/>
          </a:bodyPr>
          <a:lstStyle/>
          <a:p>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处理、处置</a:t>
            </a:r>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处理、处置</a:t>
            </a:r>
            <a:endParaRPr lang="en-US" altLang="zh-CN" sz="2800" kern="100" dirty="0">
              <a:latin typeface="SimHei" charset="-122"/>
              <a:ea typeface="SimHei" charset="-122"/>
              <a:cs typeface="SimHei" charset="-122"/>
            </a:endParaRPr>
          </a:p>
          <a:p>
            <a:pPr lvl="0"/>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a.</a:t>
            </a:r>
            <a:r>
              <a:rPr lang="zh-CN" altLang="en-US" sz="2800" kern="100" dirty="0">
                <a:latin typeface="SimHei" charset="-122"/>
                <a:ea typeface="SimHei" charset="-122"/>
                <a:cs typeface="SimHei" charset="-122"/>
              </a:rPr>
              <a:t>可支配的；</a:t>
            </a:r>
            <a:endParaRPr lang="en-US" altLang="zh-CN"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income</a:t>
            </a:r>
          </a:p>
        </p:txBody>
      </p:sp>
    </p:spTree>
    <p:extLst>
      <p:ext uri="{BB962C8B-B14F-4D97-AF65-F5344CB8AC3E}">
        <p14:creationId xmlns:p14="http://schemas.microsoft.com/office/powerpoint/2010/main" val="273349658"/>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580800" cy="3108543"/>
          </a:xfrm>
          <a:prstGeom prst="rect">
            <a:avLst/>
          </a:prstGeom>
          <a:noFill/>
        </p:spPr>
        <p:txBody>
          <a:bodyPr wrap="square" rtlCol="0">
            <a:spAutoFit/>
          </a:bodyPr>
          <a:lstStyle/>
          <a:p>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处理、处置</a:t>
            </a:r>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处理、处置</a:t>
            </a:r>
            <a:endParaRPr lang="en-US" altLang="zh-CN" sz="2800" kern="100" dirty="0">
              <a:latin typeface="SimHei" charset="-122"/>
              <a:ea typeface="SimHei" charset="-122"/>
              <a:cs typeface="SimHei" charset="-122"/>
            </a:endParaRPr>
          </a:p>
          <a:p>
            <a:pPr lvl="0"/>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a.</a:t>
            </a:r>
            <a:r>
              <a:rPr lang="zh-CN" altLang="en-US" sz="2800" kern="100" dirty="0">
                <a:latin typeface="SimHei" charset="-122"/>
                <a:ea typeface="SimHei" charset="-122"/>
                <a:cs typeface="SimHei" charset="-122"/>
              </a:rPr>
              <a:t>可支配的；</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income</a:t>
            </a: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写作</a:t>
            </a:r>
            <a:r>
              <a:rPr lang="en-US" altLang="zh-CN"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 </a:t>
            </a:r>
            <a:endParaRPr lang="zh-TW" altLang="zh-TW" sz="2800" kern="100" dirty="0">
              <a:latin typeface="Times New Roman" charset="0"/>
              <a:ea typeface="Times New Roman" charset="0"/>
              <a:cs typeface="Times New Roman" charset="0"/>
            </a:endParaRPr>
          </a:p>
          <a:p>
            <a:r>
              <a:rPr lang="en-US" altLang="zh-TW"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chopsticks</a:t>
            </a:r>
            <a:r>
              <a:rPr lang="zh-TW" altLang="zh-TW" sz="2800" kern="100" dirty="0">
                <a:latin typeface="Times New Roman" charset="0"/>
                <a:ea typeface="Times New Roman" charset="0"/>
                <a:cs typeface="Times New Roman" charset="0"/>
              </a:rPr>
              <a:t> </a:t>
            </a:r>
            <a:endParaRPr lang="zh-CN" altLang="en-US"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018107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580800" cy="3108543"/>
          </a:xfrm>
          <a:prstGeom prst="rect">
            <a:avLst/>
          </a:prstGeom>
          <a:noFill/>
        </p:spPr>
        <p:txBody>
          <a:bodyPr wrap="square" rtlCol="0">
            <a:spAutoFit/>
          </a:bodyPr>
          <a:lstStyle/>
          <a:p>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处理、处置</a:t>
            </a:r>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处理、处置</a:t>
            </a:r>
            <a:endParaRPr lang="en-US" altLang="zh-CN" sz="2800" kern="100" dirty="0">
              <a:latin typeface="SimHei" charset="-122"/>
              <a:ea typeface="SimHei" charset="-122"/>
              <a:cs typeface="SimHei" charset="-122"/>
            </a:endParaRPr>
          </a:p>
          <a:p>
            <a:pPr lvl="0"/>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a.</a:t>
            </a:r>
            <a:r>
              <a:rPr lang="zh-CN" altLang="en-US" sz="2800" kern="100" dirty="0">
                <a:latin typeface="SimHei" charset="-122"/>
                <a:ea typeface="SimHei" charset="-122"/>
                <a:cs typeface="SimHei" charset="-122"/>
              </a:rPr>
              <a:t>可支配的；一次性的、用完即弃的</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income</a:t>
            </a: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写作</a:t>
            </a:r>
            <a:r>
              <a:rPr lang="en-US" altLang="zh-CN"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 </a:t>
            </a:r>
            <a:endParaRPr lang="zh-TW" altLang="zh-TW" sz="2800" kern="100" dirty="0">
              <a:latin typeface="Times New Roman" charset="0"/>
              <a:ea typeface="Times New Roman" charset="0"/>
              <a:cs typeface="Times New Roman" charset="0"/>
            </a:endParaRPr>
          </a:p>
          <a:p>
            <a:r>
              <a:rPr lang="en-US" altLang="zh-TW"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chopsticks</a:t>
            </a:r>
            <a:r>
              <a:rPr lang="zh-TW" altLang="zh-TW" sz="2800" kern="100" dirty="0">
                <a:latin typeface="Times New Roman" charset="0"/>
                <a:ea typeface="Times New Roman" charset="0"/>
                <a:cs typeface="Times New Roman" charset="0"/>
              </a:rPr>
              <a:t> </a:t>
            </a:r>
            <a:endParaRPr lang="zh-CN" altLang="en-US"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6545941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580800" cy="4401205"/>
          </a:xfrm>
          <a:prstGeom prst="rect">
            <a:avLst/>
          </a:prstGeom>
          <a:noFill/>
        </p:spPr>
        <p:txBody>
          <a:bodyPr wrap="square" rtlCol="0">
            <a:spAutoFit/>
          </a:bodyPr>
          <a:lstStyle/>
          <a:p>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10</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处理、处置</a:t>
            </a:r>
            <a:endParaRPr lang="en-US" altLang="zh-CN" sz="2800" kern="100" dirty="0">
              <a:latin typeface="Times New Roman" charset="0"/>
              <a:ea typeface="Times New Roman" charset="0"/>
              <a:cs typeface="Times New Roman" charset="0"/>
            </a:endParaRPr>
          </a:p>
          <a:p>
            <a:pPr lvl="0"/>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 v.</a:t>
            </a:r>
            <a:r>
              <a:rPr lang="zh-CN" altLang="en-US" sz="2800" kern="100" dirty="0">
                <a:latin typeface="SimHei" charset="-122"/>
                <a:ea typeface="SimHei" charset="-122"/>
                <a:cs typeface="SimHei" charset="-122"/>
              </a:rPr>
              <a:t>处理、处置</a:t>
            </a:r>
            <a:endParaRPr lang="en-US" altLang="zh-CN" sz="2800" kern="100" dirty="0">
              <a:latin typeface="SimHei" charset="-122"/>
              <a:ea typeface="SimHei" charset="-122"/>
              <a:cs typeface="SimHei" charset="-122"/>
            </a:endParaRPr>
          </a:p>
          <a:p>
            <a:pPr lvl="0"/>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a.</a:t>
            </a:r>
            <a:r>
              <a:rPr lang="zh-CN" altLang="en-US" sz="2800" kern="100" dirty="0">
                <a:latin typeface="SimHei" charset="-122"/>
                <a:ea typeface="SimHei" charset="-122"/>
                <a:cs typeface="SimHei" charset="-122"/>
              </a:rPr>
              <a:t>可支配的；一次性的、用完即弃的</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income</a:t>
            </a: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t>
            </a:r>
            <a:r>
              <a:rPr lang="zh-CN" altLang="en-US" sz="2800" kern="100" dirty="0">
                <a:latin typeface="Times New Roman" charset="0"/>
                <a:ea typeface="Times New Roman" charset="0"/>
                <a:cs typeface="Times New Roman" charset="0"/>
              </a:rPr>
              <a:t>写作</a:t>
            </a:r>
            <a:r>
              <a:rPr lang="en-US" altLang="zh-CN"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 </a:t>
            </a:r>
            <a:endParaRPr lang="zh-TW" altLang="zh-TW" sz="2800" kern="100" dirty="0">
              <a:latin typeface="Times New Roman" charset="0"/>
              <a:ea typeface="Times New Roman" charset="0"/>
              <a:cs typeface="Times New Roman" charset="0"/>
            </a:endParaRPr>
          </a:p>
          <a:p>
            <a:r>
              <a:rPr lang="en-US" altLang="zh-TW"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chopsticks</a:t>
            </a: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disposable plastic bags/ single-use plastic bags</a:t>
            </a:r>
            <a:endParaRPr lang="zh-TW" altLang="zh-TW" sz="2800" kern="100" dirty="0">
              <a:latin typeface="Times New Roman" charset="0"/>
              <a:ea typeface="Times New Roman" charset="0"/>
              <a:cs typeface="Times New Roman" charset="0"/>
            </a:endParaRPr>
          </a:p>
          <a:p>
            <a:endParaRPr lang="zh-TW" altLang="zh-TW" sz="2800" kern="100" dirty="0">
              <a:latin typeface="Times New Roman" charset="0"/>
              <a:ea typeface="Times New Roman" charset="0"/>
              <a:cs typeface="Times New Roman" charset="0"/>
            </a:endParaRPr>
          </a:p>
          <a:p>
            <a:r>
              <a:rPr lang="zh-TW" altLang="zh-TW" sz="2800" kern="100" dirty="0">
                <a:latin typeface="Times New Roman" charset="0"/>
                <a:ea typeface="Times New Roman" charset="0"/>
                <a:cs typeface="Times New Roman" charset="0"/>
              </a:rPr>
              <a:t> </a:t>
            </a:r>
            <a:endParaRPr lang="zh-CN" altLang="en-US"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6971400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215991"/>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a:t>
            </a:r>
            <a:r>
              <a:rPr lang="en-US" altLang="zh-TW" sz="2800" kern="100" dirty="0">
                <a:latin typeface="Times New Roman" charset="0"/>
                <a:ea typeface="Times New Roman" charset="0"/>
                <a:cs typeface="Times New Roman" charset="0"/>
              </a:rPr>
              <a:t>1</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ition  </a:t>
            </a:r>
            <a:endParaRPr lang="zh-CN" altLang="zh-CN" sz="2800" kern="100" dirty="0">
              <a:latin typeface="Times New Roman" charset="0"/>
              <a:ea typeface="Times New Roman" charset="0"/>
              <a:cs typeface="Times New Roman" charset="0"/>
            </a:endParaRPr>
          </a:p>
          <a:p>
            <a:pPr lvl="0"/>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0953013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328552" cy="2646878"/>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1</a:t>
            </a:r>
            <a:r>
              <a:rPr lang="en-US" altLang="zh-CN" sz="2800" kern="100" dirty="0">
                <a:latin typeface="Times New Roman" charset="0"/>
                <a:ea typeface="Times New Roman" charset="0"/>
                <a:cs typeface="Times New Roman" charset="0"/>
              </a:rPr>
              <a:t>1</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ition </a:t>
            </a:r>
            <a:r>
              <a:rPr lang="en-US" altLang="zh-TW" sz="2800" kern="100" dirty="0">
                <a:latin typeface="Times New Roman" charset="0"/>
                <a:ea typeface="Times New Roman" charset="0"/>
                <a:cs typeface="Times New Roman" charset="0"/>
              </a:rPr>
              <a:t>n.</a:t>
            </a:r>
            <a:r>
              <a:rPr lang="zh-TW" altLang="zh-TW" sz="2800" kern="100"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处理；性情</a:t>
            </a:r>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The twin brothers are alike in appearance but differ in disposition.</a:t>
            </a:r>
            <a:endParaRPr lang="zh-TW" altLang="zh-TW" sz="2800" dirty="0">
              <a:latin typeface="Times New Roman" charset="0"/>
              <a:ea typeface="Times New Roman" charset="0"/>
              <a:cs typeface="Times New Roman" charset="0"/>
            </a:endParaRPr>
          </a:p>
          <a:p>
            <a:pPr lvl="0"/>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01122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495888" cy="954107"/>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6</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公平；公正</a:t>
            </a:r>
            <a:endParaRPr lang="en-US" altLang="zh-CN" sz="2800" kern="100" dirty="0">
              <a:latin typeface="SimHei" charset="-122"/>
              <a:ea typeface="SimHei" charset="-122"/>
              <a:cs typeface="SimHei" charset="-122"/>
            </a:endParaRPr>
          </a:p>
          <a:p>
            <a:pPr lvl="0" algn="just"/>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Everyone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should try hard to promote social justice.(E1-2020-35[C]) </a:t>
            </a:r>
          </a:p>
        </p:txBody>
      </p:sp>
    </p:spTree>
    <p:extLst>
      <p:ext uri="{BB962C8B-B14F-4D97-AF65-F5344CB8AC3E}">
        <p14:creationId xmlns:p14="http://schemas.microsoft.com/office/powerpoint/2010/main" val="1310189807"/>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328552" cy="2646878"/>
          </a:xfrm>
          <a:prstGeom prst="rect">
            <a:avLst/>
          </a:prstGeom>
          <a:noFill/>
        </p:spPr>
        <p:txBody>
          <a:bodyPr wrap="square" rtlCol="0">
            <a:spAutoFit/>
          </a:bodyPr>
          <a:lstStyle/>
          <a:p>
            <a:pPr lvl="0"/>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1</a:t>
            </a:r>
            <a:r>
              <a:rPr lang="en-US" altLang="zh-CN" sz="2800" kern="100" dirty="0">
                <a:latin typeface="Times New Roman" charset="0"/>
                <a:ea typeface="Times New Roman" charset="0"/>
                <a:cs typeface="Times New Roman" charset="0"/>
              </a:rPr>
              <a:t>1</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ition </a:t>
            </a:r>
            <a:r>
              <a:rPr lang="en-US" altLang="zh-TW" sz="2800" kern="100" dirty="0">
                <a:latin typeface="Times New Roman" charset="0"/>
                <a:ea typeface="Times New Roman" charset="0"/>
                <a:cs typeface="Times New Roman" charset="0"/>
              </a:rPr>
              <a:t>n.</a:t>
            </a:r>
            <a:r>
              <a:rPr lang="zh-TW" altLang="zh-TW" sz="2800" kern="100"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处理；性情</a:t>
            </a:r>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The twin brothers are alike in appearance but differ in disposition.</a:t>
            </a:r>
            <a:endParaRPr lang="zh-TW" altLang="zh-TW" sz="2800" dirty="0">
              <a:latin typeface="Times New Roman" charset="0"/>
              <a:ea typeface="Times New Roman" charset="0"/>
              <a:cs typeface="Times New Roman" charset="0"/>
            </a:endParaRPr>
          </a:p>
          <a:p>
            <a:pPr lvl="0"/>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矩形 1"/>
          <p:cNvSpPr/>
          <p:nvPr/>
        </p:nvSpPr>
        <p:spPr>
          <a:xfrm>
            <a:off x="1038386" y="3168897"/>
            <a:ext cx="8791903" cy="954107"/>
          </a:xfrm>
          <a:prstGeom prst="rect">
            <a:avLst/>
          </a:prstGeom>
        </p:spPr>
        <p:txBody>
          <a:bodyPr wrap="square">
            <a:spAutoFit/>
          </a:bodyPr>
          <a:lstStyle/>
          <a:p>
            <a:pPr algn="ctr"/>
            <a:r>
              <a:rPr lang="en-US" altLang="zh-CN" sz="2800" kern="100" dirty="0">
                <a:solidFill>
                  <a:srgbClr val="000000"/>
                </a:solidFill>
                <a:uFill>
                  <a:solidFill>
                    <a:srgbClr val="000000"/>
                  </a:solidFill>
                </a:uFill>
                <a:latin typeface="Times New Roman" charset="0"/>
                <a:ea typeface="Times New Roman" charset="0"/>
                <a:cs typeface="Times New Roman" charset="0"/>
              </a:rPr>
              <a:t>Everyone has a good </a:t>
            </a:r>
            <a:r>
              <a:rPr lang="en-US" altLang="zh-CN" sz="2800" kern="100" dirty="0">
                <a:uFill>
                  <a:solidFill>
                    <a:srgbClr val="000000"/>
                  </a:solidFill>
                </a:uFill>
                <a:latin typeface="Times New Roman" charset="0"/>
                <a:ea typeface="Times New Roman" charset="0"/>
                <a:cs typeface="Times New Roman" charset="0"/>
              </a:rPr>
              <a:t>disposition when first gets born.</a:t>
            </a:r>
          </a:p>
          <a:p>
            <a:pPr algn="ctr"/>
            <a:r>
              <a:rPr lang="en-US" altLang="zh-CN" sz="2800" kern="100" dirty="0">
                <a:uFill>
                  <a:solidFill>
                    <a:srgbClr val="000000"/>
                  </a:solidFill>
                </a:uFill>
                <a:latin typeface="Times New Roman" charset="0"/>
                <a:ea typeface="Times New Roman" charset="0"/>
                <a:cs typeface="Times New Roman" charset="0"/>
              </a:rPr>
              <a:t>Man on earth, good </a:t>
            </a:r>
            <a:r>
              <a:rPr lang="en-US" altLang="zh-CN" sz="2800" kern="100" dirty="0">
                <a:solidFill>
                  <a:srgbClr val="000000"/>
                </a:solidFill>
                <a:uFill>
                  <a:solidFill>
                    <a:srgbClr val="000000"/>
                  </a:solidFill>
                </a:uFill>
                <a:latin typeface="Times New Roman" charset="0"/>
                <a:ea typeface="Times New Roman" charset="0"/>
                <a:cs typeface="Times New Roman" charset="0"/>
              </a:rPr>
              <a:t>at birth.</a:t>
            </a:r>
            <a:endParaRPr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00536530"/>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328552" cy="2646878"/>
          </a:xfrm>
          <a:prstGeom prst="rect">
            <a:avLst/>
          </a:prstGeom>
          <a:noFill/>
        </p:spPr>
        <p:txBody>
          <a:bodyPr wrap="square" rtlCol="0">
            <a:spAutoFit/>
          </a:bodyPr>
          <a:lstStyle/>
          <a:p>
            <a:pPr lvl="0"/>
            <a:r>
              <a:rPr lang="zh-CN" altLang="cs-CZ" sz="2800" kern="100" dirty="0">
                <a:latin typeface="Times New Roman" charset="0"/>
                <a:ea typeface="Times New Roman" charset="0"/>
                <a:cs typeface="Times New Roman" charset="0"/>
              </a:rPr>
              <a:t>（</a:t>
            </a:r>
            <a:r>
              <a:rPr lang="cs-CZ" altLang="zh-CN" sz="2800" kern="100" dirty="0">
                <a:latin typeface="Times New Roman" charset="0"/>
                <a:ea typeface="Times New Roman" charset="0"/>
                <a:cs typeface="Times New Roman" charset="0"/>
              </a:rPr>
              <a:t>11</a:t>
            </a:r>
            <a:r>
              <a:rPr lang="zh-CN" altLang="cs-CZ"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dis</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ition </a:t>
            </a:r>
            <a:r>
              <a:rPr lang="en-US" altLang="zh-TW" sz="2800" kern="100" dirty="0">
                <a:latin typeface="Times New Roman" charset="0"/>
                <a:ea typeface="Times New Roman" charset="0"/>
                <a:cs typeface="Times New Roman" charset="0"/>
              </a:rPr>
              <a:t>n.</a:t>
            </a:r>
            <a:r>
              <a:rPr lang="zh-TW" altLang="zh-TW" sz="2800" kern="100" dirty="0">
                <a:latin typeface="Times New Roman" charset="0"/>
                <a:ea typeface="Times New Roman" charset="0"/>
                <a:cs typeface="Times New Roman" charset="0"/>
              </a:rPr>
              <a:t> </a:t>
            </a:r>
            <a:r>
              <a:rPr lang="zh-CN" altLang="en-US" sz="2800" dirty="0">
                <a:latin typeface="SimHei" charset="-122"/>
                <a:ea typeface="SimHei" charset="-122"/>
                <a:cs typeface="SimHei" charset="-122"/>
              </a:rPr>
              <a:t>处理；性情</a:t>
            </a:r>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The twin brothers are alike in appearance but differ in disposition.</a:t>
            </a:r>
            <a:endParaRPr lang="zh-TW" altLang="zh-TW" sz="2800" dirty="0">
              <a:latin typeface="Times New Roman" charset="0"/>
              <a:ea typeface="Times New Roman" charset="0"/>
              <a:cs typeface="Times New Roman" charset="0"/>
            </a:endParaRPr>
          </a:p>
          <a:p>
            <a:pPr lvl="0"/>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矩形 1"/>
          <p:cNvSpPr/>
          <p:nvPr/>
        </p:nvSpPr>
        <p:spPr>
          <a:xfrm>
            <a:off x="1038386" y="3168897"/>
            <a:ext cx="8791903" cy="954107"/>
          </a:xfrm>
          <a:prstGeom prst="rect">
            <a:avLst/>
          </a:prstGeom>
        </p:spPr>
        <p:txBody>
          <a:bodyPr wrap="square">
            <a:spAutoFit/>
          </a:bodyPr>
          <a:lstStyle/>
          <a:p>
            <a:pPr algn="ctr"/>
            <a:r>
              <a:rPr lang="en-US" altLang="zh-CN" sz="2800" kern="100" dirty="0">
                <a:solidFill>
                  <a:srgbClr val="000000"/>
                </a:solidFill>
                <a:uFill>
                  <a:solidFill>
                    <a:srgbClr val="000000"/>
                  </a:solidFill>
                </a:uFill>
                <a:latin typeface="Times New Roman" charset="0"/>
                <a:ea typeface="Times New Roman" charset="0"/>
                <a:cs typeface="Times New Roman" charset="0"/>
              </a:rPr>
              <a:t>Everyone has a good </a:t>
            </a:r>
            <a:r>
              <a:rPr lang="en-US" altLang="zh-CN" sz="2800" kern="100" dirty="0">
                <a:uFill>
                  <a:solidFill>
                    <a:srgbClr val="000000"/>
                  </a:solidFill>
                </a:uFill>
                <a:latin typeface="Times New Roman" charset="0"/>
                <a:ea typeface="Times New Roman" charset="0"/>
                <a:cs typeface="Times New Roman" charset="0"/>
              </a:rPr>
              <a:t>disposition when first gets born.</a:t>
            </a:r>
          </a:p>
          <a:p>
            <a:pPr algn="ctr"/>
            <a:r>
              <a:rPr lang="en-US" altLang="zh-CN" sz="2800" kern="100" dirty="0">
                <a:uFill>
                  <a:solidFill>
                    <a:srgbClr val="000000"/>
                  </a:solidFill>
                </a:uFill>
                <a:latin typeface="Times New Roman" charset="0"/>
                <a:ea typeface="Times New Roman" charset="0"/>
                <a:cs typeface="Times New Roman" charset="0"/>
              </a:rPr>
              <a:t>Man on earth, good </a:t>
            </a:r>
            <a:r>
              <a:rPr lang="en-US" altLang="zh-CN" sz="2800" kern="100" dirty="0">
                <a:solidFill>
                  <a:srgbClr val="000000"/>
                </a:solidFill>
                <a:uFill>
                  <a:solidFill>
                    <a:srgbClr val="000000"/>
                  </a:solidFill>
                </a:uFill>
                <a:latin typeface="Times New Roman" charset="0"/>
                <a:ea typeface="Times New Roman" charset="0"/>
                <a:cs typeface="Times New Roman" charset="0"/>
              </a:rPr>
              <a:t>at birth.</a:t>
            </a:r>
            <a:endParaRPr lang="zh-CN" altLang="en-US" sz="2800" dirty="0">
              <a:latin typeface="Times New Roman" charset="0"/>
              <a:ea typeface="Times New Roman" charset="0"/>
              <a:cs typeface="Times New Roman" charset="0"/>
            </a:endParaRPr>
          </a:p>
        </p:txBody>
      </p:sp>
      <p:sp>
        <p:nvSpPr>
          <p:cNvPr id="3" name="矩形 2"/>
          <p:cNvSpPr/>
          <p:nvPr/>
        </p:nvSpPr>
        <p:spPr>
          <a:xfrm>
            <a:off x="3875836" y="4535701"/>
            <a:ext cx="2698176" cy="523220"/>
          </a:xfrm>
          <a:prstGeom prst="rect">
            <a:avLst/>
          </a:prstGeom>
        </p:spPr>
        <p:txBody>
          <a:bodyPr wrap="none">
            <a:spAutoFit/>
          </a:bodyPr>
          <a:lstStyle/>
          <a:p>
            <a:pPr algn="ctr"/>
            <a:r>
              <a:rPr lang="zh-CN" altLang="en-US" sz="2800" kern="100" dirty="0">
                <a:solidFill>
                  <a:srgbClr val="000000"/>
                </a:solidFill>
                <a:uFill>
                  <a:solidFill>
                    <a:srgbClr val="000000"/>
                  </a:solidFill>
                </a:uFill>
                <a:latin typeface="SimHei" charset="-122"/>
                <a:ea typeface="SimHei" charset="-122"/>
                <a:cs typeface="SimHei" charset="-122"/>
              </a:rPr>
              <a:t>人之初，性本善</a:t>
            </a:r>
            <a:endParaRPr lang="zh-CN" altLang="en-US" sz="2800" dirty="0">
              <a:latin typeface="SimHei" charset="-122"/>
              <a:ea typeface="SimHei" charset="-122"/>
              <a:cs typeface="SimHei" charset="-122"/>
            </a:endParaRPr>
          </a:p>
        </p:txBody>
      </p:sp>
    </p:spTree>
    <p:extLst>
      <p:ext uri="{BB962C8B-B14F-4D97-AF65-F5344CB8AC3E}">
        <p14:creationId xmlns:p14="http://schemas.microsoft.com/office/powerpoint/2010/main" val="161699298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215991"/>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12</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sup</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endParaRPr lang="zh-CN" altLang="zh-CN" sz="2800" kern="100" dirty="0">
              <a:latin typeface="Times New Roman" charset="0"/>
              <a:ea typeface="Times New Roman" charset="0"/>
              <a:cs typeface="Times New Roman" charset="0"/>
            </a:endParaRPr>
          </a:p>
          <a:p>
            <a:pPr lvl="0"/>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95613338"/>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12</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sup</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假设</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6400065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12</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sup</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假设</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矩形 1"/>
          <p:cNvSpPr/>
          <p:nvPr/>
        </p:nvSpPr>
        <p:spPr>
          <a:xfrm>
            <a:off x="1975945" y="2273543"/>
            <a:ext cx="8445062" cy="2246769"/>
          </a:xfrm>
          <a:prstGeom prst="rect">
            <a:avLst/>
          </a:prstGeom>
        </p:spPr>
        <p:txBody>
          <a:bodyPr wrap="square">
            <a:spAutoFit/>
          </a:bodyPr>
          <a:lstStyle/>
          <a:p>
            <a:pPr algn="ct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2016</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英一小作文</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Suppose</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you are a librarian in your university. Write a notice of about 100 words, providing the newly-enrolled international students with relevant information about the library. </a:t>
            </a:r>
          </a:p>
        </p:txBody>
      </p:sp>
    </p:spTree>
    <p:extLst>
      <p:ext uri="{BB962C8B-B14F-4D97-AF65-F5344CB8AC3E}">
        <p14:creationId xmlns:p14="http://schemas.microsoft.com/office/powerpoint/2010/main" val="945869521"/>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12</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sup</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假设</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矩形 1"/>
          <p:cNvSpPr/>
          <p:nvPr/>
        </p:nvSpPr>
        <p:spPr>
          <a:xfrm>
            <a:off x="1975945" y="2273543"/>
            <a:ext cx="8445062" cy="2677656"/>
          </a:xfrm>
          <a:prstGeom prst="rect">
            <a:avLst/>
          </a:prstGeom>
        </p:spPr>
        <p:txBody>
          <a:bodyPr wrap="square">
            <a:spAutoFit/>
          </a:bodyPr>
          <a:lstStyle/>
          <a:p>
            <a:pPr algn="ct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英一小作文</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You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are supposed to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write for the postgraduate association a notice to recruit volunteers for an international conference on globalization, the notice should include the basic qualification of applicant and the other information you think relative.</a:t>
            </a:r>
          </a:p>
        </p:txBody>
      </p:sp>
    </p:spTree>
    <p:extLst>
      <p:ext uri="{BB962C8B-B14F-4D97-AF65-F5344CB8AC3E}">
        <p14:creationId xmlns:p14="http://schemas.microsoft.com/office/powerpoint/2010/main" val="1555084353"/>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12</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sup</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假设；认为</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矩形 1"/>
          <p:cNvSpPr/>
          <p:nvPr/>
        </p:nvSpPr>
        <p:spPr>
          <a:xfrm>
            <a:off x="1975945" y="2273543"/>
            <a:ext cx="8445062" cy="2677656"/>
          </a:xfrm>
          <a:prstGeom prst="rect">
            <a:avLst/>
          </a:prstGeom>
        </p:spPr>
        <p:txBody>
          <a:bodyPr wrap="square">
            <a:spAutoFit/>
          </a:bodyPr>
          <a:lstStyle/>
          <a:p>
            <a:pPr algn="ct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英一小作文</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You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are supposed to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write for the postgraduate association a notice to recruit volunteers for an international conference on globalization, the notice should include the basic qualification of applicant and the other information you think relative.</a:t>
            </a:r>
          </a:p>
        </p:txBody>
      </p:sp>
    </p:spTree>
    <p:extLst>
      <p:ext uri="{BB962C8B-B14F-4D97-AF65-F5344CB8AC3E}">
        <p14:creationId xmlns:p14="http://schemas.microsoft.com/office/powerpoint/2010/main" val="1426736881"/>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954107"/>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64356565"/>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1384995"/>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组成、构成</a:t>
            </a:r>
            <a:endParaRPr lang="en-US" altLang="zh-CN" sz="2800" kern="100" dirty="0">
              <a:latin typeface="SimHei" charset="-122"/>
              <a:ea typeface="SimHei" charset="-122"/>
              <a:cs typeface="SimHei" charset="-122"/>
            </a:endParaRPr>
          </a:p>
          <a:p>
            <a:pPr lvl="0"/>
            <a:r>
              <a:rPr lang="zh-CN" altLang="en-US" sz="2800" dirty="0">
                <a:latin typeface="Times New Roman" charset="0"/>
                <a:ea typeface="Times New Roman" charset="0"/>
                <a:cs typeface="Times New Roman" charset="0"/>
              </a:rPr>
              <a:t>     </a:t>
            </a:r>
            <a:endParaRPr lang="en-US" altLang="zh-TW" sz="28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64910358"/>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1384995"/>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组成、构成</a:t>
            </a:r>
            <a:endParaRPr lang="en-US" altLang="zh-CN" sz="2800" kern="100" dirty="0">
              <a:latin typeface="SimHei" charset="-122"/>
              <a:ea typeface="SimHei" charset="-122"/>
              <a:cs typeface="SimHei" charset="-122"/>
            </a:endParaRPr>
          </a:p>
          <a:p>
            <a:pPr lvl="0"/>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Water is composed of hydrogen and oxygen.</a:t>
            </a:r>
            <a:endParaRPr lang="zh-TW" altLang="zh-TW" sz="2800" dirty="0">
              <a:latin typeface="Times New Roman" charset="0"/>
              <a:ea typeface="Times New Roman" charset="0"/>
              <a:cs typeface="Times New Roman" charset="0"/>
            </a:endParaRPr>
          </a:p>
          <a:p>
            <a:endParaRPr lang="en-US" altLang="zh-C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07765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495888" cy="954107"/>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6</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ice n.</a:t>
            </a:r>
            <a:r>
              <a:rPr lang="zh-CN" altLang="en-US" sz="2800" kern="100" dirty="0">
                <a:latin typeface="SimHei" charset="-122"/>
                <a:ea typeface="SimHei" charset="-122"/>
                <a:cs typeface="SimHei" charset="-122"/>
              </a:rPr>
              <a:t>公平；公正；法官</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judge</a:t>
            </a:r>
          </a:p>
          <a:p>
            <a:pPr lvl="0" algn="just"/>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Everyone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should try hard to promote social justice.(E1-2020-35[C]) </a:t>
            </a:r>
          </a:p>
        </p:txBody>
      </p:sp>
    </p:spTree>
    <p:extLst>
      <p:ext uri="{BB962C8B-B14F-4D97-AF65-F5344CB8AC3E}">
        <p14:creationId xmlns:p14="http://schemas.microsoft.com/office/powerpoint/2010/main" val="847708427"/>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1815882"/>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组成、构成</a:t>
            </a:r>
            <a:endParaRPr lang="en-US" altLang="zh-CN" sz="2800" kern="100" dirty="0">
              <a:latin typeface="SimHei" charset="-122"/>
              <a:ea typeface="SimHei" charset="-122"/>
              <a:cs typeface="SimHei" charset="-122"/>
            </a:endParaRPr>
          </a:p>
          <a:p>
            <a:pPr lvl="0"/>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Water </a:t>
            </a:r>
            <a:r>
              <a:rPr lang="en-US" altLang="zh-TW" sz="2800" u="sng" dirty="0">
                <a:latin typeface="Times New Roman" charset="0"/>
                <a:ea typeface="Times New Roman" charset="0"/>
                <a:cs typeface="Times New Roman" charset="0"/>
              </a:rPr>
              <a:t>is composed of </a:t>
            </a:r>
            <a:r>
              <a:rPr lang="en-US" altLang="zh-TW" sz="2800" dirty="0">
                <a:latin typeface="Times New Roman" charset="0"/>
                <a:ea typeface="Times New Roman" charset="0"/>
                <a:cs typeface="Times New Roman" charset="0"/>
              </a:rPr>
              <a:t>hydrogen and oxygen.</a:t>
            </a:r>
            <a:endParaRPr lang="zh-TW" altLang="zh-TW" sz="2800" dirty="0">
              <a:latin typeface="Times New Roman" charset="0"/>
              <a:ea typeface="Times New Roman" charset="0"/>
              <a:cs typeface="Times New Roman" charset="0"/>
            </a:endParaRPr>
          </a:p>
          <a:p>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consist of</a:t>
            </a: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8326817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3539430"/>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组成、构成</a:t>
            </a:r>
            <a:endParaRPr lang="en-US" altLang="zh-CN" sz="2800" kern="100" dirty="0">
              <a:latin typeface="SimHei" charset="-122"/>
              <a:ea typeface="SimHei" charset="-122"/>
              <a:cs typeface="SimHei" charset="-122"/>
            </a:endParaRPr>
          </a:p>
          <a:p>
            <a:pPr lvl="0"/>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Water </a:t>
            </a:r>
            <a:r>
              <a:rPr lang="en-US" altLang="zh-TW" sz="2800" u="sng" dirty="0">
                <a:latin typeface="Times New Roman" charset="0"/>
                <a:ea typeface="Times New Roman" charset="0"/>
                <a:cs typeface="Times New Roman" charset="0"/>
              </a:rPr>
              <a:t>is composed of </a:t>
            </a:r>
            <a:r>
              <a:rPr lang="en-US" altLang="zh-TW" sz="2800" dirty="0">
                <a:latin typeface="Times New Roman" charset="0"/>
                <a:ea typeface="Times New Roman" charset="0"/>
                <a:cs typeface="Times New Roman" charset="0"/>
              </a:rPr>
              <a:t>hydrogen and oxygen.</a:t>
            </a:r>
            <a:endParaRPr lang="zh-TW" altLang="zh-TW" sz="2800" dirty="0">
              <a:latin typeface="Times New Roman" charset="0"/>
              <a:ea typeface="Times New Roman" charset="0"/>
              <a:cs typeface="Times New Roman" charset="0"/>
            </a:endParaRPr>
          </a:p>
          <a:p>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consist of</a:t>
            </a:r>
          </a:p>
          <a:p>
            <a:endParaRPr lang="en-US" altLang="zh-CN"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component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n.</a:t>
            </a:r>
            <a:endParaRPr lang="zh-TW" altLang="zh-TW" sz="2800" dirty="0">
              <a:latin typeface="Times New Roman" charset="0"/>
              <a:ea typeface="Times New Roman" charset="0"/>
              <a:cs typeface="Times New Roman" charset="0"/>
            </a:endParaRPr>
          </a:p>
          <a:p>
            <a:pPr lvl="0"/>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Trust is an important component in all relationship.</a:t>
            </a:r>
            <a:endParaRPr lang="zh-TW" altLang="zh-TW" sz="2800" dirty="0">
              <a:latin typeface="Times New Roman" charset="0"/>
              <a:ea typeface="Times New Roman" charset="0"/>
              <a:cs typeface="Times New Roman" charset="0"/>
            </a:endParaRPr>
          </a:p>
          <a:p>
            <a:endParaRPr lang="en-US" altLang="zh-CN" sz="28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97992428"/>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3539430"/>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组成、构成</a:t>
            </a:r>
            <a:endParaRPr lang="en-US" altLang="zh-CN" sz="2800" kern="100" dirty="0">
              <a:latin typeface="SimHei" charset="-122"/>
              <a:ea typeface="SimHei" charset="-122"/>
              <a:cs typeface="SimHei" charset="-122"/>
            </a:endParaRPr>
          </a:p>
          <a:p>
            <a:pPr lvl="0"/>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Water </a:t>
            </a:r>
            <a:r>
              <a:rPr lang="en-US" altLang="zh-TW" sz="2800" u="sng" dirty="0">
                <a:latin typeface="Times New Roman" charset="0"/>
                <a:ea typeface="Times New Roman" charset="0"/>
                <a:cs typeface="Times New Roman" charset="0"/>
              </a:rPr>
              <a:t>is composed of </a:t>
            </a:r>
            <a:r>
              <a:rPr lang="en-US" altLang="zh-TW" sz="2800" dirty="0">
                <a:latin typeface="Times New Roman" charset="0"/>
                <a:ea typeface="Times New Roman" charset="0"/>
                <a:cs typeface="Times New Roman" charset="0"/>
              </a:rPr>
              <a:t>hydrogen and oxygen.</a:t>
            </a:r>
            <a:endParaRPr lang="zh-TW" altLang="zh-TW" sz="2800" dirty="0">
              <a:latin typeface="Times New Roman" charset="0"/>
              <a:ea typeface="Times New Roman" charset="0"/>
              <a:cs typeface="Times New Roman" charset="0"/>
            </a:endParaRPr>
          </a:p>
          <a:p>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consist of</a:t>
            </a:r>
          </a:p>
          <a:p>
            <a:endParaRPr lang="en-US" altLang="zh-CN"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component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n.</a:t>
            </a:r>
            <a:r>
              <a:rPr lang="zh-CN" altLang="en-US" sz="2800" dirty="0">
                <a:latin typeface="SimHei" charset="-122"/>
                <a:ea typeface="SimHei" charset="-122"/>
                <a:cs typeface="SimHei" charset="-122"/>
              </a:rPr>
              <a:t>构成要素、成分</a:t>
            </a:r>
            <a:endParaRPr lang="zh-TW" altLang="zh-TW" sz="2800" dirty="0">
              <a:latin typeface="SimHei" charset="-122"/>
              <a:ea typeface="SimHei" charset="-122"/>
              <a:cs typeface="SimHei" charset="-122"/>
            </a:endParaRPr>
          </a:p>
          <a:p>
            <a:pPr lvl="0"/>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Trust is an important component in all relationship.</a:t>
            </a:r>
            <a:endParaRPr lang="zh-TW" altLang="zh-TW" sz="2800" dirty="0">
              <a:latin typeface="Times New Roman" charset="0"/>
              <a:ea typeface="Times New Roman" charset="0"/>
              <a:cs typeface="Times New Roman" charset="0"/>
            </a:endParaRPr>
          </a:p>
          <a:p>
            <a:endParaRPr lang="en-US" altLang="zh-CN" sz="28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19851170"/>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954107"/>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组成、构成</a:t>
            </a:r>
            <a:endParaRPr lang="en-US" altLang="zh-CN" sz="2800" kern="100" dirty="0">
              <a:latin typeface="SimHei" charset="-122"/>
              <a:ea typeface="SimHei" charset="-122"/>
              <a:cs typeface="SimHei" charset="-122"/>
            </a:endParaRPr>
          </a:p>
          <a:p>
            <a:pPr lvl="0"/>
            <a:r>
              <a:rPr lang="zh-CN" altLang="en-US" sz="28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He composed many songs.</a:t>
            </a:r>
          </a:p>
        </p:txBody>
      </p:sp>
    </p:spTree>
    <p:extLst>
      <p:ext uri="{BB962C8B-B14F-4D97-AF65-F5344CB8AC3E}">
        <p14:creationId xmlns:p14="http://schemas.microsoft.com/office/powerpoint/2010/main" val="12236281"/>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954107"/>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组成、构成；创作</a:t>
            </a:r>
            <a:endParaRPr lang="en-US" altLang="zh-CN" sz="2800" kern="100" dirty="0">
              <a:latin typeface="SimHei" charset="-122"/>
              <a:ea typeface="SimHei" charset="-122"/>
              <a:cs typeface="SimHei" charset="-122"/>
            </a:endParaRPr>
          </a:p>
          <a:p>
            <a:pPr lvl="0"/>
            <a:r>
              <a:rPr lang="zh-CN" altLang="en-US" sz="28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He composed many songs.</a:t>
            </a:r>
          </a:p>
        </p:txBody>
      </p:sp>
    </p:spTree>
    <p:extLst>
      <p:ext uri="{BB962C8B-B14F-4D97-AF65-F5344CB8AC3E}">
        <p14:creationId xmlns:p14="http://schemas.microsoft.com/office/powerpoint/2010/main" val="1644228302"/>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1384995"/>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组成、构成；创作</a:t>
            </a:r>
            <a:endParaRPr lang="en-US" altLang="zh-CN" sz="2800" kern="100" dirty="0">
              <a:latin typeface="SimHei" charset="-122"/>
              <a:ea typeface="SimHei" charset="-122"/>
              <a:cs typeface="SimHei" charset="-122"/>
            </a:endParaRPr>
          </a:p>
          <a:p>
            <a:pPr lvl="0"/>
            <a:r>
              <a:rPr lang="zh-CN" altLang="en-US" sz="28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He composed many songs.</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composition n. </a:t>
            </a:r>
            <a:endParaRPr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5502118"/>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1815882"/>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组成、构成；创作</a:t>
            </a:r>
            <a:endParaRPr lang="en-US" altLang="zh-CN" sz="2800" kern="100" dirty="0">
              <a:latin typeface="SimHei" charset="-122"/>
              <a:ea typeface="SimHei" charset="-122"/>
              <a:cs typeface="SimHei" charset="-122"/>
            </a:endParaRPr>
          </a:p>
          <a:p>
            <a:pPr lvl="0"/>
            <a:r>
              <a:rPr lang="zh-CN" altLang="en-US" sz="28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He composed many songs.</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composition n. </a:t>
            </a:r>
            <a:r>
              <a:rPr lang="zh-CN" altLang="en-US" sz="2800" dirty="0">
                <a:latin typeface="SimHei" charset="-122"/>
                <a:ea typeface="SimHei" charset="-122"/>
                <a:cs typeface="SimHei" charset="-122"/>
              </a:rPr>
              <a:t>作品</a:t>
            </a:r>
            <a:endParaRPr lang="zh-TW" altLang="zh-TW" sz="28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endParaRPr lang="en-US" altLang="zh-TW"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1949560"/>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2677656"/>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组成、构成；创作</a:t>
            </a:r>
            <a:endParaRPr lang="en-US" altLang="zh-CN" sz="2800" kern="100" dirty="0">
              <a:latin typeface="SimHei" charset="-122"/>
              <a:ea typeface="SimHei" charset="-122"/>
              <a:cs typeface="SimHei" charset="-122"/>
            </a:endParaRPr>
          </a:p>
          <a:p>
            <a:pPr lvl="0"/>
            <a:r>
              <a:rPr lang="zh-CN" altLang="en-US" sz="28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He composed many songs.</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composition n. </a:t>
            </a:r>
            <a:r>
              <a:rPr lang="zh-CN" altLang="en-US" sz="2800" dirty="0">
                <a:latin typeface="SimHei" charset="-122"/>
                <a:ea typeface="SimHei" charset="-122"/>
                <a:cs typeface="SimHei" charset="-122"/>
              </a:rPr>
              <a:t>作品</a:t>
            </a:r>
            <a:endParaRPr lang="zh-TW" altLang="zh-TW" sz="28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composer n. </a:t>
            </a:r>
            <a:endParaRPr lang="zh-TW" altLang="zh-TW"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Beethoven is an excellent composer.</a:t>
            </a:r>
            <a:endParaRPr lang="zh-TW" altLang="zh-TW" sz="2800" dirty="0">
              <a:latin typeface="Times New Roman" charset="0"/>
              <a:ea typeface="Times New Roman" charset="0"/>
              <a:cs typeface="Times New Roman" charset="0"/>
            </a:endParaRPr>
          </a:p>
          <a:p>
            <a:pPr lvl="0"/>
            <a:endParaRPr lang="en-US"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21788261"/>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2677656"/>
          </a:xfrm>
          <a:prstGeom prst="rect">
            <a:avLst/>
          </a:prstGeom>
          <a:noFill/>
        </p:spPr>
        <p:txBody>
          <a:bodyPr wrap="square" rtlCol="0">
            <a:spAutoFit/>
          </a:bodyPr>
          <a:lstStyle/>
          <a:p>
            <a:pPr lvl="0"/>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13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com</a:t>
            </a:r>
            <a:r>
              <a:rPr lang="en-US" altLang="zh-CN" sz="2800" kern="100" dirty="0">
                <a:solidFill>
                  <a:srgbClr val="FF0000"/>
                </a:solidFill>
                <a:latin typeface="Times New Roman" charset="0"/>
                <a:ea typeface="Times New Roman" charset="0"/>
                <a:cs typeface="Times New Roman" charset="0"/>
              </a:rPr>
              <a:t>pos</a:t>
            </a:r>
            <a:r>
              <a:rPr lang="en-US" altLang="zh-CN" sz="2800" kern="100" dirty="0">
                <a:latin typeface="Times New Roman" charset="0"/>
                <a:ea typeface="Times New Roman" charset="0"/>
                <a:cs typeface="Times New Roman" charset="0"/>
              </a:rPr>
              <a:t>e</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组成、构成；创作</a:t>
            </a:r>
            <a:endParaRPr lang="en-US" altLang="zh-CN" sz="2800" kern="100" dirty="0">
              <a:latin typeface="SimHei" charset="-122"/>
              <a:ea typeface="SimHei" charset="-122"/>
              <a:cs typeface="SimHei" charset="-122"/>
            </a:endParaRPr>
          </a:p>
          <a:p>
            <a:pPr lvl="0"/>
            <a:r>
              <a:rPr lang="zh-CN" altLang="en-US" sz="28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He composed many songs.</a:t>
            </a: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composition n. </a:t>
            </a:r>
            <a:r>
              <a:rPr lang="zh-CN" altLang="en-US" sz="2800" kern="100" dirty="0">
                <a:latin typeface="SimHei" charset="-122"/>
                <a:ea typeface="SimHei" charset="-122"/>
                <a:cs typeface="SimHei" charset="-122"/>
              </a:rPr>
              <a:t>作品</a:t>
            </a:r>
            <a:endParaRPr lang="zh-TW" altLang="zh-TW"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composer n. </a:t>
            </a:r>
            <a:r>
              <a:rPr lang="zh-CN" altLang="en-US" sz="2800" kern="100" dirty="0">
                <a:latin typeface="SimHei" charset="-122"/>
                <a:ea typeface="SimHei" charset="-122"/>
                <a:cs typeface="SimHei" charset="-122"/>
              </a:rPr>
              <a:t>作曲家</a:t>
            </a:r>
            <a:endParaRPr lang="zh-TW" altLang="zh-TW"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Beethoven is an excellent composer.</a:t>
            </a:r>
            <a:endParaRPr lang="zh-TW" altLang="zh-TW" sz="2800" dirty="0">
              <a:latin typeface="Times New Roman" charset="0"/>
              <a:ea typeface="Times New Roman" charset="0"/>
              <a:cs typeface="Times New Roman" charset="0"/>
            </a:endParaRPr>
          </a:p>
          <a:p>
            <a:pPr lvl="0"/>
            <a:endParaRPr lang="en-US"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41251747"/>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3539430"/>
          </a:xfrm>
          <a:prstGeom prst="rect">
            <a:avLst/>
          </a:prstGeom>
          <a:noFill/>
        </p:spPr>
        <p:txBody>
          <a:bodyPr wrap="square" rtlCol="0">
            <a:spAutoFit/>
          </a:bodyPr>
          <a:lstStyle/>
          <a:p>
            <a:r>
              <a:rPr lang="zh-CN" altLang="zh-TW" sz="2800" dirty="0">
                <a:latin typeface="SimHei" charset="-122"/>
                <a:ea typeface="SimHei" charset="-122"/>
                <a:cs typeface="SimHei" charset="-122"/>
              </a:rPr>
              <a:t>回顾：</a:t>
            </a:r>
            <a:endParaRPr lang="zh-TW" altLang="zh-TW" sz="2800" dirty="0">
              <a:latin typeface="SimHei" charset="-122"/>
              <a:ea typeface="SimHei" charset="-122"/>
              <a:cs typeface="SimHei" charset="-122"/>
            </a:endParaRPr>
          </a:p>
          <a:p>
            <a:r>
              <a:rPr lang="en-US" altLang="zh-TW" sz="2800" b="1" dirty="0">
                <a:latin typeface="Times New Roman" charset="0"/>
                <a:ea typeface="Times New Roman" charset="0"/>
                <a:cs typeface="Times New Roman" charset="0"/>
              </a:rPr>
              <a:t>pose</a:t>
            </a:r>
            <a:r>
              <a:rPr lang="en-US" altLang="zh-TW" sz="2800" dirty="0">
                <a:latin typeface="Times New Roman" charset="0"/>
                <a:ea typeface="Times New Roman" charset="0"/>
                <a:cs typeface="Times New Roman" charset="0"/>
              </a:rPr>
              <a:t> - posture</a:t>
            </a:r>
          </a:p>
          <a:p>
            <a:r>
              <a:rPr lang="en-US" altLang="zh-TW" sz="2800" b="1" dirty="0">
                <a:latin typeface="Times New Roman" charset="0"/>
                <a:ea typeface="Times New Roman" charset="0"/>
                <a:cs typeface="Times New Roman" charset="0"/>
              </a:rPr>
              <a:t>expose</a:t>
            </a:r>
            <a:r>
              <a:rPr lang="en-US" altLang="zh-TW" sz="2800" dirty="0">
                <a:latin typeface="Times New Roman" charset="0"/>
                <a:ea typeface="Times New Roman" charset="0"/>
                <a:cs typeface="Times New Roman" charset="0"/>
              </a:rPr>
              <a:t> - exposure</a:t>
            </a:r>
          </a:p>
          <a:p>
            <a:r>
              <a:rPr lang="en-US" altLang="zh-TW" sz="2800" b="1" dirty="0">
                <a:latin typeface="Times New Roman" charset="0"/>
                <a:ea typeface="Times New Roman" charset="0"/>
                <a:cs typeface="Times New Roman" charset="0"/>
              </a:rPr>
              <a:t>impose</a:t>
            </a:r>
          </a:p>
          <a:p>
            <a:r>
              <a:rPr lang="en-US" altLang="zh-TW" sz="2800" b="1" dirty="0">
                <a:latin typeface="Times New Roman" charset="0"/>
                <a:ea typeface="Times New Roman" charset="0"/>
                <a:cs typeface="Times New Roman" charset="0"/>
              </a:rPr>
              <a:t>propose</a:t>
            </a:r>
            <a:r>
              <a:rPr lang="en-US" altLang="zh-TW" sz="2800" dirty="0">
                <a:latin typeface="Times New Roman" charset="0"/>
                <a:ea typeface="Times New Roman" charset="0"/>
                <a:cs typeface="Times New Roman" charset="0"/>
              </a:rPr>
              <a:t> - proposal</a:t>
            </a:r>
          </a:p>
          <a:p>
            <a:r>
              <a:rPr lang="en-US" altLang="zh-TW" sz="2800" b="1" dirty="0">
                <a:latin typeface="Times New Roman" charset="0"/>
                <a:ea typeface="Times New Roman" charset="0"/>
                <a:cs typeface="Times New Roman" charset="0"/>
              </a:rPr>
              <a:t>compose</a:t>
            </a:r>
            <a:r>
              <a:rPr lang="en-US" altLang="zh-TW" sz="2800" dirty="0">
                <a:latin typeface="Times New Roman" charset="0"/>
                <a:ea typeface="Times New Roman" charset="0"/>
                <a:cs typeface="Times New Roman" charset="0"/>
              </a:rPr>
              <a:t> - composer - composition</a:t>
            </a:r>
          </a:p>
          <a:p>
            <a:r>
              <a:rPr lang="en-US" altLang="zh-TW" sz="2800" b="1" dirty="0">
                <a:latin typeface="Times New Roman" charset="0"/>
                <a:ea typeface="Times New Roman" charset="0"/>
                <a:cs typeface="Times New Roman" charset="0"/>
              </a:rPr>
              <a:t>dispose</a:t>
            </a:r>
            <a:r>
              <a:rPr lang="en-US" altLang="zh-TW" sz="2800" dirty="0">
                <a:latin typeface="Times New Roman" charset="0"/>
                <a:ea typeface="Times New Roman" charset="0"/>
                <a:cs typeface="Times New Roman" charset="0"/>
              </a:rPr>
              <a:t> - disposable - disposition</a:t>
            </a:r>
          </a:p>
          <a:p>
            <a:r>
              <a:rPr lang="en-US" altLang="zh-TW" sz="2800" b="1" dirty="0">
                <a:latin typeface="Times New Roman" charset="0"/>
                <a:ea typeface="Times New Roman" charset="0"/>
                <a:cs typeface="Times New Roman" charset="0"/>
              </a:rPr>
              <a:t>oppose</a:t>
            </a:r>
            <a:r>
              <a:rPr lang="en-US" altLang="zh-TW" sz="2800" dirty="0">
                <a:latin typeface="Times New Roman" charset="0"/>
                <a:ea typeface="Times New Roman" charset="0"/>
                <a:cs typeface="Times New Roman" charset="0"/>
              </a:rPr>
              <a:t> - opposite – opponent</a:t>
            </a:r>
          </a:p>
        </p:txBody>
      </p:sp>
    </p:spTree>
    <p:extLst>
      <p:ext uri="{BB962C8B-B14F-4D97-AF65-F5344CB8AC3E}">
        <p14:creationId xmlns:p14="http://schemas.microsoft.com/office/powerpoint/2010/main" val="282269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 </a:t>
            </a:r>
            <a:endParaRPr lang="en-US" altLang="zh-CN" sz="2800" kern="100" baseline="300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94879107"/>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21</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pos</a:t>
            </a:r>
            <a:r>
              <a:rPr lang="en-US" altLang="zh-CN" sz="3600" kern="100" dirty="0">
                <a:latin typeface="Times New Roman" charset="0"/>
                <a:ea typeface="Times New Roman" charset="0"/>
                <a:cs typeface="Times New Roman" charset="0"/>
                <a:sym typeface="Wingdings"/>
              </a:rPr>
              <a:t>/</a:t>
            </a:r>
            <a:r>
              <a:rPr lang="en-US" altLang="zh-CN" sz="3600" kern="100" dirty="0" err="1">
                <a:latin typeface="Times New Roman" charset="0"/>
                <a:ea typeface="Times New Roman" charset="0"/>
                <a:cs typeface="Times New Roman" charset="0"/>
                <a:sym typeface="Wingdings"/>
              </a:rPr>
              <a:t>pon</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54221" cy="3970318"/>
          </a:xfrm>
          <a:prstGeom prst="rect">
            <a:avLst/>
          </a:prstGeom>
          <a:noFill/>
        </p:spPr>
        <p:txBody>
          <a:bodyPr wrap="square" rtlCol="0">
            <a:spAutoFit/>
          </a:bodyPr>
          <a:lstStyle/>
          <a:p>
            <a:r>
              <a:rPr lang="zh-CN" altLang="zh-TW" sz="2800" dirty="0">
                <a:latin typeface="SimHei" charset="-122"/>
                <a:ea typeface="SimHei" charset="-122"/>
                <a:cs typeface="SimHei" charset="-122"/>
              </a:rPr>
              <a:t>回顾：</a:t>
            </a:r>
            <a:endParaRPr lang="zh-TW" altLang="zh-TW" sz="2800" dirty="0">
              <a:latin typeface="Microsoft YaHei" charset="-122"/>
              <a:ea typeface="Microsoft YaHei" charset="-122"/>
              <a:cs typeface="Microsoft YaHei" charset="-122"/>
            </a:endParaRPr>
          </a:p>
          <a:p>
            <a:r>
              <a:rPr lang="en-US" altLang="zh-CN" sz="2800" dirty="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Officials claim the chemical poses no real threat.</a:t>
            </a:r>
          </a:p>
          <a:p>
            <a:endParaRPr lang="zh-TW" altLang="zh-TW" sz="2800" dirty="0">
              <a:latin typeface="Times New Roman" charset="0"/>
              <a:ea typeface="Times New Roman" charset="0"/>
              <a:cs typeface="Times New Roman" charset="0"/>
            </a:endParaRPr>
          </a:p>
          <a:p>
            <a:r>
              <a:rPr lang="en-US" altLang="zh-CN" sz="2800" dirty="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I think that the kinds of things that women are exposed to tend to be in more of a chronic or repeated nature.</a:t>
            </a:r>
          </a:p>
          <a:p>
            <a:endParaRPr lang="zh-TW" altLang="zh-TW" sz="2800" dirty="0">
              <a:latin typeface="Times New Roman" charset="0"/>
              <a:ea typeface="Times New Roman" charset="0"/>
              <a:cs typeface="Times New Roman" charset="0"/>
            </a:endParaRPr>
          </a:p>
          <a:p>
            <a:r>
              <a:rPr lang="en-US" altLang="zh-CN" sz="2800" dirty="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 </a:t>
            </a:r>
            <a:r>
              <a:rPr lang="en-US" altLang="zh-TW" sz="2800" dirty="0">
                <a:latin typeface="Times New Roman" charset="0"/>
                <a:ea typeface="Times New Roman" charset="0"/>
                <a:cs typeface="Times New Roman" charset="0"/>
              </a:rPr>
              <a:t>Man proposes, god disposes.</a:t>
            </a:r>
            <a:endParaRPr lang="zh-TW" altLang="zh-TW" sz="2800" dirty="0">
              <a:latin typeface="Times New Roman" charset="0"/>
              <a:ea typeface="Times New Roman" charset="0"/>
              <a:cs typeface="Times New Roman" charset="0"/>
            </a:endParaRPr>
          </a:p>
          <a:p>
            <a:endParaRPr lang="en-US" altLang="zh-CN" sz="2800" dirty="0">
              <a:latin typeface="Times New Roman" charset="0"/>
              <a:ea typeface="Times New Roman" charset="0"/>
              <a:cs typeface="Times New Roman" charset="0"/>
            </a:endParaRPr>
          </a:p>
          <a:p>
            <a:endParaRPr lang="zh-TW" altLang="zh-TW"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08244667"/>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1D32BAF-2ED8-AE4D-9F76-25BF848DB076}"/>
              </a:ext>
            </a:extLst>
          </p:cNvPr>
          <p:cNvPicPr>
            <a:picLocks noChangeAspect="1"/>
          </p:cNvPicPr>
          <p:nvPr/>
        </p:nvPicPr>
        <p:blipFill>
          <a:blip r:embed="rId2"/>
          <a:stretch>
            <a:fillRect/>
          </a:stretch>
        </p:blipFill>
        <p:spPr>
          <a:xfrm>
            <a:off x="0" y="737658"/>
            <a:ext cx="12192000" cy="6120342"/>
          </a:xfrm>
          <a:prstGeom prst="rect">
            <a:avLst/>
          </a:prstGeom>
        </p:spPr>
      </p:pic>
      <p:pic>
        <p:nvPicPr>
          <p:cNvPr id="11" name="图片 10">
            <a:extLst>
              <a:ext uri="{FF2B5EF4-FFF2-40B4-BE49-F238E27FC236}">
                <a16:creationId xmlns:a16="http://schemas.microsoft.com/office/drawing/2014/main" id="{E9764C98-2311-2C43-9729-1042A1527EE3}"/>
              </a:ext>
            </a:extLst>
          </p:cNvPr>
          <p:cNvPicPr>
            <a:picLocks noChangeAspect="1"/>
          </p:cNvPicPr>
          <p:nvPr/>
        </p:nvPicPr>
        <p:blipFill>
          <a:blip r:embed="rId3"/>
          <a:stretch>
            <a:fillRect/>
          </a:stretch>
        </p:blipFill>
        <p:spPr>
          <a:xfrm>
            <a:off x="1524000" y="939800"/>
            <a:ext cx="10668000" cy="5918200"/>
          </a:xfrm>
          <a:prstGeom prst="rect">
            <a:avLst/>
          </a:prstGeom>
        </p:spPr>
      </p:pic>
      <p:sp>
        <p:nvSpPr>
          <p:cNvPr id="3" name="副标题 2">
            <a:extLst>
              <a:ext uri="{FF2B5EF4-FFF2-40B4-BE49-F238E27FC236}">
                <a16:creationId xmlns:a16="http://schemas.microsoft.com/office/drawing/2014/main" id="{38D9BCAC-A65D-2E42-A678-AE8997F51926}"/>
              </a:ext>
            </a:extLst>
          </p:cNvPr>
          <p:cNvSpPr>
            <a:spLocks noGrp="1"/>
          </p:cNvSpPr>
          <p:nvPr>
            <p:ph type="subTitle" idx="1"/>
          </p:nvPr>
        </p:nvSpPr>
        <p:spPr>
          <a:xfrm>
            <a:off x="1524000" y="4274700"/>
            <a:ext cx="9144000" cy="1655762"/>
          </a:xfrm>
        </p:spPr>
        <p:txBody>
          <a:bodyPr/>
          <a:lstStyle/>
          <a:p>
            <a:endParaRPr kumimoji="1" lang="zh-CN" altLang="en-US" dirty="0"/>
          </a:p>
        </p:txBody>
      </p:sp>
      <p:pic>
        <p:nvPicPr>
          <p:cNvPr id="13" name="图片 12">
            <a:extLst>
              <a:ext uri="{FF2B5EF4-FFF2-40B4-BE49-F238E27FC236}">
                <a16:creationId xmlns:a16="http://schemas.microsoft.com/office/drawing/2014/main" id="{DC3D693B-3AA0-6348-80D3-CFBAD36D9480}"/>
              </a:ext>
            </a:extLst>
          </p:cNvPr>
          <p:cNvPicPr>
            <a:picLocks noChangeAspect="1"/>
          </p:cNvPicPr>
          <p:nvPr/>
        </p:nvPicPr>
        <p:blipFill>
          <a:blip r:embed="rId4"/>
          <a:stretch>
            <a:fillRect/>
          </a:stretch>
        </p:blipFill>
        <p:spPr>
          <a:xfrm>
            <a:off x="0" y="6536449"/>
            <a:ext cx="2260600" cy="317500"/>
          </a:xfrm>
          <a:prstGeom prst="rect">
            <a:avLst/>
          </a:prstGeom>
        </p:spPr>
      </p:pic>
      <p:pic>
        <p:nvPicPr>
          <p:cNvPr id="15" name="图片 14">
            <a:extLst>
              <a:ext uri="{FF2B5EF4-FFF2-40B4-BE49-F238E27FC236}">
                <a16:creationId xmlns:a16="http://schemas.microsoft.com/office/drawing/2014/main" id="{391C829B-4CFC-C942-B59E-8EB685E7EE05}"/>
              </a:ext>
            </a:extLst>
          </p:cNvPr>
          <p:cNvPicPr>
            <a:picLocks noChangeAspect="1"/>
          </p:cNvPicPr>
          <p:nvPr/>
        </p:nvPicPr>
        <p:blipFill>
          <a:blip r:embed="rId5"/>
          <a:stretch>
            <a:fillRect/>
          </a:stretch>
        </p:blipFill>
        <p:spPr>
          <a:xfrm>
            <a:off x="0" y="-49558"/>
            <a:ext cx="5836920" cy="787216"/>
          </a:xfrm>
          <a:prstGeom prst="rect">
            <a:avLst/>
          </a:prstGeom>
        </p:spPr>
      </p:pic>
      <p:sp>
        <p:nvSpPr>
          <p:cNvPr id="4" name="標題 3"/>
          <p:cNvSpPr>
            <a:spLocks noGrp="1"/>
          </p:cNvSpPr>
          <p:nvPr>
            <p:ph type="ctrTitle"/>
          </p:nvPr>
        </p:nvSpPr>
        <p:spPr/>
        <p:txBody>
          <a:bodyPr/>
          <a:lstStyle/>
          <a:p>
            <a:r>
              <a:rPr kumimoji="1" lang="zh-CN" altLang="en-US" dirty="0">
                <a:solidFill>
                  <a:schemeClr val="bg1"/>
                </a:solidFill>
                <a:latin typeface="SimHei" charset="-122"/>
                <a:ea typeface="SimHei" charset="-122"/>
                <a:cs typeface="SimHei" charset="-122"/>
              </a:rPr>
              <a:t>词根</a:t>
            </a:r>
            <a:r>
              <a:rPr kumimoji="1" lang="en-US" altLang="zh-CN" dirty="0">
                <a:solidFill>
                  <a:schemeClr val="bg1"/>
                </a:solidFill>
                <a:latin typeface="SimHei" charset="-122"/>
                <a:ea typeface="SimHei" charset="-122"/>
                <a:cs typeface="SimHei" charset="-122"/>
              </a:rPr>
              <a:t>22:</a:t>
            </a:r>
            <a:r>
              <a:rPr kumimoji="1" lang="zh-CN" altLang="en-US" dirty="0">
                <a:solidFill>
                  <a:schemeClr val="bg1"/>
                </a:solidFill>
                <a:latin typeface="SimHei" charset="-122"/>
                <a:ea typeface="SimHei" charset="-122"/>
                <a:cs typeface="SimHei" charset="-122"/>
              </a:rPr>
              <a:t> </a:t>
            </a:r>
            <a:r>
              <a:rPr lang="en-US" altLang="zh-CN" dirty="0">
                <a:solidFill>
                  <a:schemeClr val="bg1"/>
                </a:solidFill>
                <a:latin typeface="Times New Roman" charset="0"/>
                <a:ea typeface="Times New Roman" charset="0"/>
                <a:cs typeface="Times New Roman" charset="0"/>
              </a:rPr>
              <a:t>fact/</a:t>
            </a:r>
            <a:r>
              <a:rPr lang="en-US" altLang="zh-CN" dirty="0" err="1">
                <a:solidFill>
                  <a:schemeClr val="bg1"/>
                </a:solidFill>
                <a:latin typeface="Times New Roman" charset="0"/>
                <a:ea typeface="Times New Roman" charset="0"/>
                <a:cs typeface="Times New Roman" charset="0"/>
              </a:rPr>
              <a:t>fect</a:t>
            </a:r>
            <a:r>
              <a:rPr lang="en-US" altLang="zh-CN" dirty="0">
                <a:solidFill>
                  <a:schemeClr val="bg1"/>
                </a:solidFill>
                <a:latin typeface="Times New Roman" charset="0"/>
                <a:ea typeface="Times New Roman" charset="0"/>
                <a:cs typeface="Times New Roman" charset="0"/>
              </a:rPr>
              <a:t>/</a:t>
            </a:r>
            <a:r>
              <a:rPr lang="en-US" altLang="zh-CN" dirty="0" err="1">
                <a:solidFill>
                  <a:schemeClr val="bg1"/>
                </a:solidFill>
                <a:latin typeface="Times New Roman" charset="0"/>
                <a:ea typeface="Times New Roman" charset="0"/>
                <a:cs typeface="Times New Roman" charset="0"/>
              </a:rPr>
              <a:t>fac</a:t>
            </a:r>
            <a:r>
              <a:rPr lang="en-US" altLang="zh-CN" dirty="0">
                <a:solidFill>
                  <a:schemeClr val="bg1"/>
                </a:solidFill>
                <a:latin typeface="Times New Roman" charset="0"/>
                <a:ea typeface="Times New Roman" charset="0"/>
                <a:cs typeface="Times New Roman" charset="0"/>
              </a:rPr>
              <a:t>/fic/fit</a:t>
            </a:r>
            <a:endParaRPr kumimoji="1" lang="zh-TW" alt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82778306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6186309"/>
          </a:xfrm>
          <a:prstGeom prst="rect">
            <a:avLst/>
          </a:prstGeom>
          <a:noFill/>
        </p:spPr>
        <p:txBody>
          <a:bodyPr wrap="square" rtlCol="0">
            <a:spAutoFit/>
          </a:bodyPr>
          <a:lstStyle/>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fact </a:t>
            </a: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2</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factor </a:t>
            </a:r>
            <a:endParaRPr lang="en-US" altLang="zh-CN" sz="2600" kern="100" baseline="300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3</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factory </a:t>
            </a:r>
            <a:endParaRPr lang="en-US" altLang="zh-CN" sz="2600" kern="100" baseline="300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4</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faculty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5</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facility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6</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facilitate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7</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manufacture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8</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artificial</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9</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artefact/artifact </a:t>
            </a:r>
            <a:endParaRPr lang="en-US" altLang="zh-CN" sz="2600" kern="100" baseline="300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10</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sufficient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11</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proficiency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12</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deficiency </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文字方塊 1"/>
          <p:cNvSpPr txBox="1"/>
          <p:nvPr/>
        </p:nvSpPr>
        <p:spPr>
          <a:xfrm>
            <a:off x="5904184" y="1611824"/>
            <a:ext cx="4254063" cy="5355312"/>
          </a:xfrm>
          <a:prstGeom prst="rect">
            <a:avLst/>
          </a:prstGeom>
          <a:noFill/>
        </p:spPr>
        <p:txBody>
          <a:bodyPr wrap="square" rtlCol="0">
            <a:spAutoFit/>
          </a:bodyPr>
          <a:lstStyle/>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13</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benefit</a:t>
            </a:r>
            <a:r>
              <a:rPr lang="en-US" altLang="zh-CN" sz="2600" kern="100" baseline="30000" dirty="0">
                <a:latin typeface="Times New Roman" charset="0"/>
                <a:ea typeface="Times New Roman" charset="0"/>
                <a:cs typeface="Times New Roman" charset="0"/>
              </a:rPr>
              <a:t> </a:t>
            </a:r>
            <a:r>
              <a:rPr lang="en-US" altLang="zh-CN" sz="2600" kern="100" dirty="0">
                <a:latin typeface="Times New Roman" charset="0"/>
                <a:ea typeface="Times New Roman" charset="0"/>
                <a:cs typeface="Times New Roman" charset="0"/>
              </a:rPr>
              <a:t>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14</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beneficial </a:t>
            </a:r>
            <a:endParaRPr lang="en-US" altLang="zh-CN" sz="2600" kern="100" baseline="300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15</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profit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16</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profitable </a:t>
            </a: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17</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perfect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18</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infect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19</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affect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20</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effect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21</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effective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22</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efficient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23</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efficiency </a:t>
            </a:r>
            <a:r>
              <a:rPr lang="en-US" altLang="zh-CN" sz="2800" b="1"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800" b="1" kern="100" dirty="0">
              <a:latin typeface="微软雅黑" panose="020B0503020204020204" pitchFamily="34" charset="-122"/>
              <a:ea typeface="等线" panose="02010600030101010101" pitchFamily="2" charset="-122"/>
              <a:cs typeface="Times New Roman" panose="02020603050405020304" pitchFamily="18"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5090818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815882"/>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事实（</a:t>
            </a:r>
            <a:r>
              <a:rPr lang="en-US" altLang="zh-CN" sz="2800" kern="100" dirty="0">
                <a:latin typeface="Times New Roman" charset="0"/>
                <a:ea typeface="Times New Roman" charset="0"/>
                <a:cs typeface="Times New Roman" charset="0"/>
              </a:rPr>
              <a:t>in fact</a:t>
            </a:r>
            <a:r>
              <a:rPr lang="zh-CN" altLang="en-US" sz="2800" kern="100" dirty="0">
                <a:latin typeface="SimHei" charset="-122"/>
                <a:ea typeface="SimHei" charset="-122"/>
                <a:cs typeface="SimHei" charset="-122"/>
              </a:rPr>
              <a:t>事实上）</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 </a:t>
            </a:r>
          </a:p>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TW" sz="28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dirty="0">
                <a:solidFill>
                  <a:srgbClr val="FF0000"/>
                </a:solidFill>
                <a:latin typeface="Times New Roman" charset="0"/>
                <a:ea typeface="Times New Roman" charset="0"/>
                <a:cs typeface="Times New Roman" charset="0"/>
              </a:rPr>
              <a:t>fact</a:t>
            </a:r>
            <a:r>
              <a:rPr kumimoji="1" lang="en-US" altLang="zh-CN" sz="2800" dirty="0">
                <a:latin typeface="Times New Roman" charset="0"/>
                <a:ea typeface="Times New Roman" charset="0"/>
                <a:cs typeface="Times New Roman" charset="0"/>
              </a:rPr>
              <a:t>or</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因素</a:t>
            </a:r>
            <a:endParaRPr lang="en-US" altLang="zh-CN" sz="2800" kern="100" dirty="0">
              <a:latin typeface="SimHei" charset="-122"/>
              <a:ea typeface="SimHei" charset="-122"/>
              <a:cs typeface="SimHei" charset="-122"/>
            </a:endParaRPr>
          </a:p>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TW" sz="28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dirty="0">
                <a:solidFill>
                  <a:srgbClr val="FF0000"/>
                </a:solidFill>
                <a:latin typeface="Times New Roman" charset="0"/>
                <a:ea typeface="Times New Roman" charset="0"/>
                <a:cs typeface="Times New Roman" charset="0"/>
              </a:rPr>
              <a:t>fact</a:t>
            </a:r>
            <a:r>
              <a:rPr kumimoji="1" lang="en-US" altLang="zh-CN" sz="2800" dirty="0">
                <a:latin typeface="Times New Roman" charset="0"/>
                <a:ea typeface="Times New Roman" charset="0"/>
                <a:cs typeface="Times New Roman" charset="0"/>
              </a:rPr>
              <a:t>ory</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工厂</a:t>
            </a:r>
            <a:endParaRPr lang="zh-TW" altLang="en-US" sz="2800" kern="100" dirty="0">
              <a:latin typeface="SimHei" charset="-122"/>
              <a:ea typeface="SimHei" charset="-122"/>
              <a:cs typeface="SimHei" charset="-122"/>
            </a:endParaRPr>
          </a:p>
          <a:p>
            <a:pPr lvl="0" algn="just"/>
            <a:endParaRPr kumimoji="1" lang="en-US" altLang="zh-CN" sz="280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92304168"/>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202428" cy="1384995"/>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fac</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ulty</a:t>
            </a: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61685175"/>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954107"/>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fac</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ulty</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才能；能力；</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kumimoji="1" lang="zh-CN" altLang="en-US" sz="2800" dirty="0">
                <a:solidFill>
                  <a:srgbClr val="FF0000"/>
                </a:solidFill>
                <a:latin typeface="Times New Roman" charset="0"/>
                <a:ea typeface="Times New Roman" charset="0"/>
                <a:cs typeface="Times New Roman"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faulty n.</a:t>
            </a:r>
            <a:r>
              <a:rPr kumimoji="1" lang="zh-CN" altLang="en-US" sz="2800" dirty="0">
                <a:latin typeface="SimHei" charset="-122"/>
                <a:ea typeface="SimHei" charset="-122"/>
                <a:cs typeface="SimHei" charset="-122"/>
              </a:rPr>
              <a:t>错误</a:t>
            </a:r>
            <a:endParaRPr kumimoji="1" lang="en-US" altLang="zh-CN" sz="2800" dirty="0">
              <a:latin typeface="SimHei" charset="-122"/>
              <a:ea typeface="SimHei" charset="-122"/>
              <a:cs typeface="SimHei" charset="-122"/>
            </a:endParaRPr>
          </a:p>
        </p:txBody>
      </p:sp>
      <p:sp>
        <p:nvSpPr>
          <p:cNvPr id="2" name="文字方塊 1"/>
          <p:cNvSpPr txBox="1"/>
          <p:nvPr/>
        </p:nvSpPr>
        <p:spPr>
          <a:xfrm>
            <a:off x="5486400" y="1611824"/>
            <a:ext cx="2588217" cy="523220"/>
          </a:xfrm>
          <a:prstGeom prst="rect">
            <a:avLst/>
          </a:prstGeom>
          <a:noFill/>
        </p:spPr>
        <p:txBody>
          <a:bodyPr wrap="square" rtlCol="0">
            <a:spAutoFit/>
          </a:bodyPr>
          <a:lstStyle/>
          <a:p>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学院</a:t>
            </a:r>
            <a:endPar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65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202428" cy="1384995"/>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ility</a:t>
            </a:r>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invest in public sports </a:t>
            </a:r>
            <a:r>
              <a:rPr lang="en-US" altLang="zh-CN" sz="2800" kern="100" dirty="0">
                <a:latin typeface="Times New Roman" charset="0"/>
                <a:ea typeface="Times New Roman" charset="0"/>
                <a:cs typeface="Times New Roman" charset="0"/>
              </a:rPr>
              <a:t>facilities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E2-2017-24D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zh-CN" altLang="en-US"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05999435"/>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202428" cy="1384995"/>
          </a:xfrm>
          <a:prstGeom prst="rect">
            <a:avLst/>
          </a:prstGeom>
          <a:noFill/>
        </p:spPr>
        <p:txBody>
          <a:bodyPr wrap="square" rtlCol="0">
            <a:spAutoFit/>
          </a:bodyPr>
          <a:lstStyle/>
          <a:p>
            <a:pPr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ility</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设施、设备</a:t>
            </a:r>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invest in public sports </a:t>
            </a:r>
            <a:r>
              <a:rPr lang="en-US" altLang="zh-CN" sz="2800" kern="100" dirty="0">
                <a:latin typeface="Times New Roman" charset="0"/>
                <a:ea typeface="Times New Roman" charset="0"/>
                <a:cs typeface="Times New Roman" charset="0"/>
              </a:rPr>
              <a:t>facilities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E2-2017-24D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zh-CN" altLang="en-US"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9726192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202428" cy="1815882"/>
          </a:xfrm>
          <a:prstGeom prst="rect">
            <a:avLst/>
          </a:prstGeom>
          <a:noFill/>
        </p:spPr>
        <p:txBody>
          <a:bodyPr wrap="square" rtlCol="0">
            <a:spAutoFit/>
          </a:bodyPr>
          <a:lstStyle/>
          <a:p>
            <a:pPr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ility</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设施、设备</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invest in public sports </a:t>
            </a:r>
            <a:r>
              <a:rPr lang="en-US" altLang="zh-CN" sz="2800" kern="100" dirty="0">
                <a:latin typeface="Times New Roman" charset="0"/>
                <a:ea typeface="Times New Roman" charset="0"/>
                <a:cs typeface="Times New Roman" charset="0"/>
              </a:rPr>
              <a:t>facilities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E2-2017-24D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ili</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tate</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使便利</a:t>
            </a:r>
          </a:p>
        </p:txBody>
      </p:sp>
    </p:spTree>
    <p:extLst>
      <p:ext uri="{BB962C8B-B14F-4D97-AF65-F5344CB8AC3E}">
        <p14:creationId xmlns:p14="http://schemas.microsoft.com/office/powerpoint/2010/main" val="1034210553"/>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202428" cy="3539430"/>
          </a:xfrm>
          <a:prstGeom prst="rect">
            <a:avLst/>
          </a:prstGeom>
          <a:noFill/>
        </p:spPr>
        <p:txBody>
          <a:bodyPr wrap="square" rtlCol="0">
            <a:spAutoFit/>
          </a:bodyPr>
          <a:lstStyle/>
          <a:p>
            <a:pPr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ility</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设施、设备</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invest in public sports </a:t>
            </a:r>
            <a:r>
              <a:rPr lang="en-US" altLang="zh-CN" sz="2800" kern="100" dirty="0">
                <a:latin typeface="Times New Roman" charset="0"/>
                <a:ea typeface="Times New Roman" charset="0"/>
                <a:cs typeface="Times New Roman" charset="0"/>
              </a:rPr>
              <a:t>facilities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E2-2017-24D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ili</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tate</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使便利</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Technology has facilitated the sharing of information and the storage and delivery of information.(1995-</a:t>
            </a:r>
            <a:r>
              <a:rPr lang="zh-CN" altLang="en-US" sz="2800" kern="100" dirty="0">
                <a:solidFill>
                  <a:srgbClr val="000000"/>
                </a:solidFill>
                <a:uFill>
                  <a:solidFill>
                    <a:srgbClr val="000000"/>
                  </a:solidFill>
                </a:uFill>
                <a:latin typeface="SimHei" charset="-122"/>
                <a:ea typeface="SimHei" charset="-122"/>
                <a:cs typeface="SimHei" charset="-122"/>
              </a:rPr>
              <a:t>阅读</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4125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38118035"/>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202428" cy="3970318"/>
          </a:xfrm>
          <a:prstGeom prst="rect">
            <a:avLst/>
          </a:prstGeom>
          <a:noFill/>
        </p:spPr>
        <p:txBody>
          <a:bodyPr wrap="square" rtlCol="0">
            <a:spAutoFit/>
          </a:bodyPr>
          <a:lstStyle/>
          <a:p>
            <a:pPr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ility</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设施、设备</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invest in public sports </a:t>
            </a:r>
            <a:r>
              <a:rPr lang="en-US" altLang="zh-CN" sz="2800" kern="100" dirty="0">
                <a:latin typeface="Times New Roman" charset="0"/>
                <a:ea typeface="Times New Roman" charset="0"/>
                <a:cs typeface="Times New Roman" charset="0"/>
              </a:rPr>
              <a:t>facilities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E2-2017-24D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ili</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tate</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使便利</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Technology has facilitated the sharing of information and the storage and delivery of information.(1995-</a:t>
            </a:r>
            <a:r>
              <a:rPr lang="zh-CN" altLang="en-US" sz="2800" kern="100" dirty="0">
                <a:solidFill>
                  <a:srgbClr val="000000"/>
                </a:solidFill>
                <a:uFill>
                  <a:solidFill>
                    <a:srgbClr val="000000"/>
                  </a:solidFill>
                </a:uFill>
                <a:latin typeface="SimHei" charset="-122"/>
                <a:ea typeface="SimHei" charset="-122"/>
                <a:cs typeface="SimHei" charset="-122"/>
              </a:rPr>
              <a:t>阅读</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p>
          <a:p>
            <a:pPr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facilitate health care reform</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E1-2021-26A</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endPar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22722801"/>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202428" cy="3970318"/>
          </a:xfrm>
          <a:prstGeom prst="rect">
            <a:avLst/>
          </a:prstGeom>
          <a:noFill/>
        </p:spPr>
        <p:txBody>
          <a:bodyPr wrap="square" rtlCol="0">
            <a:spAutoFit/>
          </a:bodyPr>
          <a:lstStyle/>
          <a:p>
            <a:pPr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ility</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设施、设备</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invest in public sports </a:t>
            </a:r>
            <a:r>
              <a:rPr lang="en-US" altLang="zh-CN" sz="2800" kern="100" dirty="0">
                <a:latin typeface="Times New Roman" charset="0"/>
                <a:ea typeface="Times New Roman" charset="0"/>
                <a:cs typeface="Times New Roman" charset="0"/>
              </a:rPr>
              <a:t>facilities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E2-2017-24D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ili</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tate</a:t>
            </a:r>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使便利；促进</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Technology has facilitated the sharing of information and the storage and delivery of information.(1995-</a:t>
            </a:r>
            <a:r>
              <a:rPr lang="zh-CN" altLang="en-US" sz="2800" kern="100" dirty="0">
                <a:solidFill>
                  <a:srgbClr val="000000"/>
                </a:solidFill>
                <a:uFill>
                  <a:solidFill>
                    <a:srgbClr val="000000"/>
                  </a:solidFill>
                </a:uFill>
                <a:latin typeface="SimHei" charset="-122"/>
                <a:ea typeface="SimHei" charset="-122"/>
                <a:cs typeface="SimHei" charset="-122"/>
              </a:rPr>
              <a:t>阅读</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p>
          <a:p>
            <a:pPr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facilitate health care reform</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E1-2021-26A</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endPar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140266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492990"/>
          </a:xfrm>
          <a:prstGeom prst="rect">
            <a:avLst/>
          </a:prstGeom>
          <a:noFill/>
        </p:spPr>
        <p:txBody>
          <a:bodyPr wrap="square" rtlCol="0">
            <a:spAutoFit/>
          </a:bodyPr>
          <a:lstStyle/>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1</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fact </a:t>
            </a: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2</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factor </a:t>
            </a:r>
            <a:endParaRPr lang="en-US" altLang="zh-CN" sz="2600" kern="100" baseline="300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3</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factory </a:t>
            </a:r>
            <a:endParaRPr lang="en-US" altLang="zh-CN" sz="2600" kern="100" baseline="300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4</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faculty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5</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facility   </a:t>
            </a:r>
            <a:endParaRPr lang="zh-CN" altLang="zh-CN" sz="2600" kern="100" dirty="0">
              <a:latin typeface="Times New Roman" charset="0"/>
              <a:ea typeface="Times New Roman" charset="0"/>
              <a:cs typeface="Times New Roman" charset="0"/>
            </a:endParaRPr>
          </a:p>
          <a:p>
            <a:pPr lvl="0" algn="just"/>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6</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facilitate</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21350486"/>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923330"/>
          </a:xfrm>
          <a:prstGeom prst="rect">
            <a:avLst/>
          </a:prstGeom>
          <a:noFill/>
        </p:spPr>
        <p:txBody>
          <a:bodyPr wrap="square" rtlCol="0">
            <a:spAutoFit/>
          </a:bodyPr>
          <a:lstStyle/>
          <a:p>
            <a:pPr lvl="0" algn="just"/>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manu</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fact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ure </a:t>
            </a:r>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24223392"/>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923330"/>
          </a:xfrm>
          <a:prstGeom prst="rect">
            <a:avLst/>
          </a:prstGeom>
          <a:noFill/>
        </p:spPr>
        <p:txBody>
          <a:bodyPr wrap="square" rtlCol="0">
            <a:spAutoFit/>
          </a:bodyPr>
          <a:lstStyle/>
          <a:p>
            <a:pPr lvl="0" algn="just"/>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manu</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fact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ure</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n./v.</a:t>
            </a:r>
            <a:r>
              <a:rPr lang="zh-CN" altLang="en-US" sz="2600" kern="100" dirty="0">
                <a:latin typeface="SimHei" charset="-122"/>
                <a:ea typeface="SimHei" charset="-122"/>
                <a:cs typeface="SimHei" charset="-122"/>
              </a:rPr>
              <a:t>大量制造</a:t>
            </a:r>
            <a:r>
              <a:rPr lang="en-US" altLang="zh-CN" sz="2600" kern="100" dirty="0">
                <a:latin typeface="SimHei" charset="-122"/>
                <a:ea typeface="SimHei" charset="-122"/>
                <a:cs typeface="SimHei" charset="-122"/>
              </a:rPr>
              <a:t> </a:t>
            </a:r>
            <a:endParaRPr lang="zh-CN" altLang="zh-CN" sz="5400" b="1" kern="100" dirty="0">
              <a:solidFill>
                <a:srgbClr val="000000"/>
              </a:solidFill>
              <a:uFill>
                <a:solidFill>
                  <a:srgbClr val="000000"/>
                </a:solidFill>
              </a:uFill>
              <a:latin typeface="SimHei" charset="-122"/>
              <a:ea typeface="SimHei" charset="-122"/>
              <a:cs typeface="SimHei" charset="-122"/>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81727437"/>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729462" cy="1292662"/>
          </a:xfrm>
          <a:prstGeom prst="rect">
            <a:avLst/>
          </a:prstGeom>
          <a:noFill/>
        </p:spPr>
        <p:txBody>
          <a:bodyPr wrap="square" rtlCol="0">
            <a:spAutoFit/>
          </a:bodyPr>
          <a:lstStyle/>
          <a:p>
            <a:pPr lvl="0" algn="just"/>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manu</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fact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ure</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n./v.</a:t>
            </a:r>
            <a:r>
              <a:rPr lang="zh-CN" altLang="en-US" sz="2600" kern="100" dirty="0">
                <a:latin typeface="SimHei" charset="-122"/>
                <a:ea typeface="SimHei" charset="-122"/>
                <a:cs typeface="SimHei" charset="-122"/>
              </a:rPr>
              <a:t>大量制造</a:t>
            </a:r>
            <a:endPar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If you look hard enough, you’ll find that many of the products we use every day are results of manufactured habits.</a:t>
            </a:r>
            <a:r>
              <a:rPr lang="zh-CN" altLang="en-US" sz="2600" kern="100" dirty="0">
                <a:latin typeface="Times New Roman" charset="0"/>
                <a:ea typeface="Times New Roman" charset="0"/>
                <a:cs typeface="Times New Roman"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E2-2020-</a:t>
            </a:r>
            <a:r>
              <a:rPr lang="zh-CN" altLang="en-US" sz="2600" kern="100" dirty="0">
                <a:latin typeface="SimHei" charset="-122"/>
                <a:ea typeface="SimHei" charset="-122"/>
                <a:cs typeface="SimHei" charset="-122"/>
              </a:rPr>
              <a:t>阅读</a:t>
            </a:r>
            <a:r>
              <a:rPr lang="zh-CN" altLang="en-US" sz="2600" kern="100"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37968446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54326"/>
          </a:xfrm>
          <a:prstGeom prst="rect">
            <a:avLst/>
          </a:prstGeom>
          <a:noFill/>
        </p:spPr>
        <p:txBody>
          <a:bodyPr wrap="square" rtlCol="0">
            <a:spAutoFit/>
          </a:bodyPr>
          <a:lstStyle/>
          <a:p>
            <a:pPr lvl="0" algn="just"/>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arti</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ial</a:t>
            </a:r>
            <a:endParaRPr lang="en-US" altLang="zh-CN" sz="26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82955246"/>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154436"/>
          </a:xfrm>
          <a:prstGeom prst="rect">
            <a:avLst/>
          </a:prstGeom>
          <a:noFill/>
        </p:spPr>
        <p:txBody>
          <a:bodyPr wrap="square" rtlCol="0">
            <a:spAutoFit/>
          </a:bodyPr>
          <a:lstStyle/>
          <a:p>
            <a:pPr lvl="0" algn="just"/>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arti</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ial</a:t>
            </a:r>
          </a:p>
          <a:p>
            <a:pPr lvl="0" algn="just"/>
            <a:r>
              <a:rPr lang="en-US" altLang="zh-CN" sz="2600" kern="100" dirty="0">
                <a:latin typeface="Times New Roman" panose="02020603050405020304" pitchFamily="18" charset="0"/>
                <a:ea typeface="等线" panose="02010600030101010101" pitchFamily="2" charset="-122"/>
                <a:cs typeface="Times New Roman" panose="02020603050405020304" pitchFamily="18" charset="0"/>
              </a:rPr>
              <a:t>   artificial intelligence</a:t>
            </a: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pic>
        <p:nvPicPr>
          <p:cNvPr id="4" name="图片 2">
            <a:extLst>
              <a:ext uri="{FF2B5EF4-FFF2-40B4-BE49-F238E27FC236}">
                <a16:creationId xmlns:a16="http://schemas.microsoft.com/office/drawing/2014/main" id="{151B38F3-75AF-4C30-B5BC-BB9C47BA0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0533" y="2487762"/>
            <a:ext cx="4162892" cy="31529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5215596"/>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154436"/>
          </a:xfrm>
          <a:prstGeom prst="rect">
            <a:avLst/>
          </a:prstGeom>
          <a:noFill/>
        </p:spPr>
        <p:txBody>
          <a:bodyPr wrap="square" rtlCol="0">
            <a:spAutoFit/>
          </a:bodyPr>
          <a:lstStyle/>
          <a:p>
            <a:pPr lvl="0" algn="just"/>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arti</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ial a.</a:t>
            </a:r>
            <a:r>
              <a:rPr lang="zh-CN" altLang="en-US" sz="2600" kern="100" dirty="0">
                <a:latin typeface="SimHei" charset="-122"/>
                <a:ea typeface="SimHei" charset="-122"/>
                <a:cs typeface="SimHei" charset="-122"/>
              </a:rPr>
              <a:t>人工的、人造的</a:t>
            </a:r>
            <a:endParaRPr lang="en-US" altLang="zh-CN" sz="2600" kern="100" dirty="0">
              <a:latin typeface="SimHei" charset="-122"/>
              <a:ea typeface="SimHei" charset="-122"/>
              <a:cs typeface="SimHei" charset="-122"/>
            </a:endParaRPr>
          </a:p>
          <a:p>
            <a:pPr lvl="0" algn="just"/>
            <a:r>
              <a:rPr lang="en-US" altLang="zh-CN" sz="2600" kern="100" dirty="0">
                <a:latin typeface="Times New Roman" panose="02020603050405020304" pitchFamily="18" charset="0"/>
                <a:ea typeface="等线" panose="02010600030101010101" pitchFamily="2" charset="-122"/>
                <a:cs typeface="Times New Roman" panose="02020603050405020304" pitchFamily="18" charset="0"/>
              </a:rPr>
              <a:t>   artificial intelligence</a:t>
            </a:r>
            <a:r>
              <a:rPr lang="zh-CN" altLang="en-US" sz="2600" kern="100" dirty="0">
                <a:latin typeface="SimHei" charset="-122"/>
                <a:ea typeface="SimHei" charset="-122"/>
                <a:cs typeface="SimHei" charset="-122"/>
              </a:rPr>
              <a:t>人工智能</a:t>
            </a:r>
            <a:endParaRPr lang="en-US" altLang="zh-CN" sz="26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4073280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554545"/>
          </a:xfrm>
          <a:prstGeom prst="rect">
            <a:avLst/>
          </a:prstGeom>
          <a:noFill/>
        </p:spPr>
        <p:txBody>
          <a:bodyPr wrap="square" rtlCol="0">
            <a:spAutoFit/>
          </a:bodyPr>
          <a:lstStyle/>
          <a:p>
            <a:pPr lvl="0" algn="just"/>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arti</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ial a.</a:t>
            </a:r>
            <a:r>
              <a:rPr lang="zh-CN" altLang="en-US" sz="2600" kern="100" dirty="0">
                <a:latin typeface="SimHei" charset="-122"/>
                <a:ea typeface="SimHei" charset="-122"/>
                <a:cs typeface="SimHei" charset="-122"/>
              </a:rPr>
              <a:t>人工的、人造的</a:t>
            </a:r>
            <a:endParaRPr lang="en-US" altLang="zh-CN" sz="2600" kern="100" dirty="0">
              <a:latin typeface="SimHei" charset="-122"/>
              <a:ea typeface="SimHei" charset="-122"/>
              <a:cs typeface="SimHei" charset="-122"/>
            </a:endParaRPr>
          </a:p>
          <a:p>
            <a:pPr lvl="0" algn="just"/>
            <a:r>
              <a:rPr lang="en-US" altLang="zh-CN" sz="2600" kern="100" dirty="0">
                <a:latin typeface="Times New Roman" panose="02020603050405020304" pitchFamily="18" charset="0"/>
                <a:ea typeface="等线" panose="02010600030101010101" pitchFamily="2" charset="-122"/>
                <a:cs typeface="Times New Roman" panose="02020603050405020304" pitchFamily="18" charset="0"/>
              </a:rPr>
              <a:t>   artificial intelligence</a:t>
            </a:r>
            <a:r>
              <a:rPr lang="zh-CN" altLang="en-US" sz="2600" kern="100" dirty="0">
                <a:latin typeface="SimHei" charset="-122"/>
                <a:ea typeface="SimHei" charset="-122"/>
                <a:cs typeface="SimHei" charset="-122"/>
              </a:rPr>
              <a:t>人工智能</a:t>
            </a:r>
            <a:endParaRPr lang="en-US" altLang="zh-CN" sz="2600" kern="100" dirty="0">
              <a:latin typeface="SimHei" charset="-122"/>
              <a:ea typeface="SimHei" charset="-122"/>
              <a:cs typeface="SimHei" charset="-122"/>
            </a:endParaRPr>
          </a:p>
          <a:p>
            <a:pPr lvl="0" algn="just"/>
            <a:r>
              <a:rPr lang="zh-CN" altLang="en-US" sz="26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600" kern="100" dirty="0">
                <a:latin typeface="Times New Roman" panose="02020603050405020304" pitchFamily="18" charset="0"/>
                <a:ea typeface="等线" panose="02010600030101010101" pitchFamily="2" charset="-122"/>
                <a:cs typeface="Times New Roman" panose="02020603050405020304" pitchFamily="18" charset="0"/>
              </a:rPr>
              <a:t>artificial</a:t>
            </a:r>
            <a:r>
              <a:rPr lang="zh-CN" altLang="en-US" sz="26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600" kern="100" dirty="0">
                <a:latin typeface="Times New Roman" panose="02020603050405020304" pitchFamily="18" charset="0"/>
                <a:ea typeface="等线" panose="02010600030101010101" pitchFamily="2" charset="-122"/>
                <a:cs typeface="Times New Roman" panose="02020603050405020304" pitchFamily="18" charset="0"/>
              </a:rPr>
              <a:t>smile</a:t>
            </a:r>
            <a:endParaRPr lang="en-US" altLang="zh-CN" sz="26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09686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1815882"/>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endParaRPr lang="en-US" altLang="zh-CN" sz="2800" kern="100" dirty="0">
              <a:latin typeface="SimHei" charset="-122"/>
              <a:ea typeface="SimHei" charset="-122"/>
              <a:cs typeface="SimHei" charset="-122"/>
            </a:endParaRPr>
          </a:p>
          <a:p>
            <a:pPr lvl="0" algn="just"/>
            <a:endParaRPr lang="en-US" altLang="zh-CN" sz="2800" kern="100" dirty="0">
              <a:latin typeface="SimHei" charset="-122"/>
              <a:ea typeface="SimHei" charset="-122"/>
              <a:cs typeface="SimHei" charset="-122"/>
            </a:endParaRPr>
          </a:p>
          <a:p>
            <a:pPr lvl="0" algn="just"/>
            <a:r>
              <a:rPr lang="zh-CN" altLang="en-US" sz="2800" kern="100" dirty="0">
                <a:latin typeface="SimHei" charset="-122"/>
                <a:ea typeface="SimHei" charset="-122"/>
                <a:cs typeface="SimHei" charset="-122"/>
              </a:rPr>
              <a:t> 五类动词后缀：</a:t>
            </a:r>
            <a:r>
              <a:rPr lang="en-US" altLang="zh-CN" sz="2800" kern="100" dirty="0">
                <a:latin typeface="SimHei" charset="-122"/>
                <a:ea typeface="SimHei" charset="-122"/>
                <a:cs typeface="SimHei" charset="-122"/>
              </a:rPr>
              <a:t>-</a:t>
            </a:r>
            <a:r>
              <a:rPr lang="en-US" altLang="zh-CN" sz="2800" kern="100" dirty="0" err="1">
                <a:latin typeface="SimHei" charset="-122"/>
                <a:ea typeface="SimHei" charset="-122"/>
                <a:cs typeface="SimHei" charset="-122"/>
              </a:rPr>
              <a:t>en</a:t>
            </a:r>
            <a:r>
              <a:rPr lang="en-US" altLang="zh-CN" sz="2800" kern="100" dirty="0">
                <a:latin typeface="SimHei" charset="-122"/>
                <a:ea typeface="SimHei" charset="-122"/>
                <a:cs typeface="SimHei" charset="-122"/>
              </a:rPr>
              <a:t>  -</a:t>
            </a:r>
            <a:r>
              <a:rPr lang="en-US" altLang="zh-CN" sz="2800" kern="100" dirty="0" err="1">
                <a:latin typeface="SimHei" charset="-122"/>
                <a:ea typeface="SimHei" charset="-122"/>
                <a:cs typeface="SimHei" charset="-122"/>
              </a:rPr>
              <a:t>ify</a:t>
            </a:r>
            <a:r>
              <a:rPr lang="en-US" altLang="zh-CN" sz="2800" kern="100" dirty="0">
                <a:latin typeface="SimHei" charset="-122"/>
                <a:ea typeface="SimHei" charset="-122"/>
                <a:cs typeface="SimHei" charset="-122"/>
              </a:rPr>
              <a:t> –</a:t>
            </a:r>
            <a:r>
              <a:rPr lang="en-US" altLang="zh-CN" sz="2800" kern="100" dirty="0" err="1">
                <a:latin typeface="SimHei" charset="-122"/>
                <a:ea typeface="SimHei" charset="-122"/>
                <a:cs typeface="SimHei" charset="-122"/>
              </a:rPr>
              <a:t>ise</a:t>
            </a:r>
            <a:r>
              <a:rPr lang="en-US" altLang="zh-CN" sz="2800" kern="100" dirty="0">
                <a:latin typeface="SimHei" charset="-122"/>
                <a:ea typeface="SimHei" charset="-122"/>
                <a:cs typeface="SimHei" charset="-122"/>
              </a:rPr>
              <a:t>/</a:t>
            </a:r>
            <a:r>
              <a:rPr lang="en-US" altLang="zh-CN" sz="2800" kern="100" dirty="0" err="1">
                <a:latin typeface="SimHei" charset="-122"/>
                <a:ea typeface="SimHei" charset="-122"/>
                <a:cs typeface="SimHei" charset="-122"/>
              </a:rPr>
              <a:t>ize</a:t>
            </a:r>
            <a:r>
              <a:rPr lang="en-US" altLang="zh-CN" sz="2800" kern="100" dirty="0">
                <a:latin typeface="SimHei" charset="-122"/>
                <a:ea typeface="SimHei" charset="-122"/>
                <a:cs typeface="SimHei" charset="-122"/>
              </a:rPr>
              <a:t>  -ate  -</a:t>
            </a:r>
            <a:r>
              <a:rPr lang="en-US" altLang="zh-CN" sz="2800" kern="100" dirty="0" err="1">
                <a:latin typeface="SimHei" charset="-122"/>
                <a:ea typeface="SimHei" charset="-122"/>
                <a:cs typeface="SimHei" charset="-122"/>
              </a:rPr>
              <a:t>ish</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06285509"/>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7020733" cy="2554545"/>
          </a:xfrm>
          <a:prstGeom prst="rect">
            <a:avLst/>
          </a:prstGeom>
          <a:noFill/>
        </p:spPr>
        <p:txBody>
          <a:bodyPr wrap="square" rtlCol="0">
            <a:spAutoFit/>
          </a:bodyPr>
          <a:lstStyle/>
          <a:p>
            <a:pPr lvl="0" algn="just"/>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arti</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ial a.</a:t>
            </a:r>
            <a:r>
              <a:rPr lang="zh-CN" altLang="en-US" sz="2600" kern="100" dirty="0">
                <a:latin typeface="SimHei" charset="-122"/>
                <a:ea typeface="SimHei" charset="-122"/>
                <a:cs typeface="SimHei" charset="-122"/>
              </a:rPr>
              <a:t>人工的、人造的；虚伪的</a:t>
            </a:r>
            <a:endParaRPr lang="en-US" altLang="zh-CN" sz="2600" kern="100" dirty="0">
              <a:latin typeface="SimHei" charset="-122"/>
              <a:ea typeface="SimHei" charset="-122"/>
              <a:cs typeface="SimHei" charset="-122"/>
            </a:endParaRPr>
          </a:p>
          <a:p>
            <a:pPr lvl="0" algn="just"/>
            <a:r>
              <a:rPr lang="en-US" altLang="zh-CN" sz="2600" kern="100" dirty="0">
                <a:latin typeface="Times New Roman" panose="02020603050405020304" pitchFamily="18" charset="0"/>
                <a:ea typeface="等线" panose="02010600030101010101" pitchFamily="2" charset="-122"/>
                <a:cs typeface="Times New Roman" panose="02020603050405020304" pitchFamily="18" charset="0"/>
              </a:rPr>
              <a:t>   artificial intelligence</a:t>
            </a:r>
            <a:r>
              <a:rPr lang="zh-CN" altLang="en-US" sz="2600" kern="100" dirty="0">
                <a:latin typeface="SimHei" charset="-122"/>
                <a:ea typeface="SimHei" charset="-122"/>
                <a:cs typeface="SimHei" charset="-122"/>
              </a:rPr>
              <a:t>人工智能</a:t>
            </a:r>
            <a:endParaRPr lang="en-US" altLang="zh-CN" sz="2600" kern="100" dirty="0">
              <a:latin typeface="SimHei" charset="-122"/>
              <a:ea typeface="SimHei" charset="-122"/>
              <a:cs typeface="SimHei" charset="-122"/>
            </a:endParaRPr>
          </a:p>
          <a:p>
            <a:pPr lvl="0" algn="just"/>
            <a:r>
              <a:rPr lang="zh-CN" altLang="en-US" sz="26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600" kern="100" dirty="0">
                <a:latin typeface="Times New Roman" panose="02020603050405020304" pitchFamily="18" charset="0"/>
                <a:ea typeface="等线" panose="02010600030101010101" pitchFamily="2" charset="-122"/>
                <a:cs typeface="Times New Roman" panose="02020603050405020304" pitchFamily="18" charset="0"/>
              </a:rPr>
              <a:t>artificial</a:t>
            </a:r>
            <a:r>
              <a:rPr lang="zh-CN" altLang="en-US" sz="26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600" kern="100" dirty="0">
                <a:latin typeface="Times New Roman" panose="02020603050405020304" pitchFamily="18" charset="0"/>
                <a:ea typeface="等线" panose="02010600030101010101" pitchFamily="2" charset="-122"/>
                <a:cs typeface="Times New Roman" panose="02020603050405020304" pitchFamily="18" charset="0"/>
              </a:rPr>
              <a:t>smile</a:t>
            </a:r>
            <a:endParaRPr lang="en-US" altLang="zh-CN" sz="26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68884255"/>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9</a:t>
            </a:r>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chemeClr val="tx1">
                    <a:lumMod val="95000"/>
                    <a:lumOff val="5000"/>
                  </a:schemeClr>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art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/artifact</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45363474"/>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098842" cy="2616101"/>
          </a:xfrm>
          <a:prstGeom prst="rect">
            <a:avLst/>
          </a:prstGeom>
          <a:noFill/>
        </p:spPr>
        <p:txBody>
          <a:bodyPr wrap="square" rtlCol="0">
            <a:spAutoFit/>
          </a:bodyPr>
          <a:lstStyle/>
          <a:p>
            <a:pPr algn="just"/>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9</a:t>
            </a:r>
            <a:r>
              <a:rPr lang="zh-TW"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chemeClr val="tx1">
                    <a:lumMod val="95000"/>
                    <a:lumOff val="5000"/>
                  </a:schemeClr>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art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fact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/artifact</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SimHei" charset="-122"/>
                <a:ea typeface="SimHei" charset="-122"/>
                <a:cs typeface="SimHei" charset="-122"/>
              </a:rPr>
              <a:t>n.</a:t>
            </a:r>
            <a:r>
              <a:rPr lang="zh-CN" altLang="en-US" sz="2800" kern="100" dirty="0">
                <a:solidFill>
                  <a:srgbClr val="000000"/>
                </a:solidFill>
                <a:uFill>
                  <a:solidFill>
                    <a:srgbClr val="000000"/>
                  </a:solidFill>
                </a:uFill>
                <a:latin typeface="SimHei" charset="-122"/>
                <a:ea typeface="SimHei" charset="-122"/>
                <a:cs typeface="SimHei" charset="-122"/>
              </a:rPr>
              <a:t>人工制品，手工艺品（</a:t>
            </a:r>
            <a:r>
              <a:rPr lang="en-US" altLang="zh-CN" sz="2800" kern="100" dirty="0">
                <a:solidFill>
                  <a:srgbClr val="000000"/>
                </a:solidFill>
                <a:uFill>
                  <a:solidFill>
                    <a:srgbClr val="000000"/>
                  </a:solidFill>
                </a:uFill>
                <a:latin typeface="SimHei" charset="-122"/>
                <a:ea typeface="SimHei" charset="-122"/>
                <a:cs typeface="SimHei" charset="-122"/>
              </a:rPr>
              <a:t>2021 </a:t>
            </a:r>
            <a:r>
              <a:rPr lang="zh-CN" altLang="en-US" sz="2800" kern="100" dirty="0">
                <a:solidFill>
                  <a:srgbClr val="000000"/>
                </a:solidFill>
                <a:uFill>
                  <a:solidFill>
                    <a:srgbClr val="000000"/>
                  </a:solidFill>
                </a:uFill>
                <a:latin typeface="SimHei" charset="-122"/>
                <a:ea typeface="SimHei" charset="-122"/>
                <a:cs typeface="SimHei" charset="-122"/>
              </a:rPr>
              <a:t>大纲新增）</a:t>
            </a:r>
            <a:endParaRPr lang="zh-CN" altLang="zh-CN" sz="2800" kern="100" dirty="0">
              <a:solidFill>
                <a:srgbClr val="000000"/>
              </a:solidFill>
              <a:uFill>
                <a:solidFill>
                  <a:srgbClr val="000000"/>
                </a:solidFill>
              </a:uFill>
              <a:latin typeface="SimHei" charset="-122"/>
              <a:ea typeface="SimHei" charset="-122"/>
              <a:cs typeface="SimHei" charset="-122"/>
            </a:endParaRPr>
          </a:p>
          <a:p>
            <a:pPr lvl="0" algn="just"/>
            <a:r>
              <a:rPr lang="zh-CN" altLang="en-US" sz="2600" kern="100" dirty="0">
                <a:latin typeface="SimHei" charset="-122"/>
                <a:ea typeface="SimHei" charset="-122"/>
                <a:cs typeface="SimHei" charset="-122"/>
              </a:rPr>
              <a:t> </a:t>
            </a:r>
            <a:endParaRPr lang="en-US" altLang="zh-CN" sz="26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72098966"/>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098842" cy="1785104"/>
          </a:xfrm>
          <a:prstGeom prst="rect">
            <a:avLst/>
          </a:prstGeom>
          <a:noFill/>
        </p:spPr>
        <p:txBody>
          <a:bodyPr wrap="square" rtlCol="0">
            <a:spAutoFit/>
          </a:bodyPr>
          <a:lstStyle/>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suf</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ient </a:t>
            </a:r>
            <a:endParaRPr lang="en-US" altLang="zh-CN" sz="2800" kern="100" dirty="0">
              <a:solidFill>
                <a:schemeClr val="tx1">
                  <a:lumMod val="95000"/>
                  <a:lumOff val="5000"/>
                </a:schemeClr>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7463709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098842" cy="1785104"/>
          </a:xfrm>
          <a:prstGeom prst="rect">
            <a:avLst/>
          </a:prstGeom>
          <a:noFill/>
        </p:spPr>
        <p:txBody>
          <a:bodyPr wrap="square" rtlCol="0">
            <a:spAutoFit/>
          </a:bodyPr>
          <a:lstStyle/>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suf</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ient</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solidFill>
                  <a:srgbClr val="000000"/>
                </a:solidFill>
                <a:uFill>
                  <a:solidFill>
                    <a:srgbClr val="000000"/>
                  </a:solidFill>
                </a:uFill>
                <a:latin typeface="SimHei" charset="-122"/>
                <a:ea typeface="SimHei" charset="-122"/>
                <a:cs typeface="SimHei" charset="-122"/>
              </a:rPr>
              <a:t>足够的</a:t>
            </a:r>
            <a:r>
              <a:rPr lang="en-US" altLang="zh-CN" sz="2800" kern="100" dirty="0">
                <a:solidFill>
                  <a:srgbClr val="000000"/>
                </a:solidFill>
                <a:uFill>
                  <a:solidFill>
                    <a:srgbClr val="000000"/>
                  </a:solidFill>
                </a:uFill>
                <a:latin typeface="SimHei" charset="-122"/>
                <a:ea typeface="SimHei" charset="-122"/>
                <a:cs typeface="SimHei" charset="-122"/>
              </a:rPr>
              <a:t> </a:t>
            </a:r>
            <a:endParaRPr lang="en-US" altLang="zh-CN" sz="2800" kern="100" dirty="0">
              <a:solidFill>
                <a:schemeClr val="tx1">
                  <a:lumMod val="95000"/>
                  <a:lumOff val="5000"/>
                </a:schemeClr>
              </a:solidFill>
              <a:uFill>
                <a:solidFill>
                  <a:srgbClr val="000000"/>
                </a:solidFill>
              </a:uFill>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08556022"/>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098842" cy="1384995"/>
          </a:xfrm>
          <a:prstGeom prst="rect">
            <a:avLst/>
          </a:prstGeom>
          <a:noFill/>
        </p:spPr>
        <p:txBody>
          <a:bodyPr wrap="square" rtlCol="0">
            <a:spAutoFit/>
          </a:bodyPr>
          <a:lstStyle/>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suf</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ient</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solidFill>
                  <a:srgbClr val="000000"/>
                </a:solidFill>
                <a:uFill>
                  <a:solidFill>
                    <a:srgbClr val="000000"/>
                  </a:solidFill>
                </a:uFill>
                <a:latin typeface="SimHei" charset="-122"/>
                <a:ea typeface="SimHei" charset="-122"/>
                <a:cs typeface="SimHei" charset="-122"/>
              </a:rPr>
              <a:t>足够的</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charset="0"/>
                <a:ea typeface="Times New Roman" charset="0"/>
                <a:cs typeface="Times New Roman" charset="0"/>
              </a:rPr>
              <a:t>enough</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charset="0"/>
                <a:ea typeface="Times New Roman" charset="0"/>
                <a:cs typeface="Times New Roman" charset="0"/>
              </a:rPr>
              <a:t>adequate </a:t>
            </a:r>
          </a:p>
          <a:p>
            <a:pPr lvl="0" algn="just"/>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7553789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855586" cy="2246769"/>
          </a:xfrm>
          <a:prstGeom prst="rect">
            <a:avLst/>
          </a:prstGeom>
          <a:noFill/>
        </p:spPr>
        <p:txBody>
          <a:bodyPr wrap="square" rtlCol="0">
            <a:spAutoFit/>
          </a:bodyPr>
          <a:lstStyle/>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suf</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ient</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solidFill>
                  <a:srgbClr val="000000"/>
                </a:solidFill>
                <a:uFill>
                  <a:solidFill>
                    <a:srgbClr val="000000"/>
                  </a:solidFill>
                </a:uFill>
                <a:latin typeface="SimHei" charset="-122"/>
                <a:ea typeface="SimHei" charset="-122"/>
                <a:cs typeface="SimHei" charset="-122"/>
              </a:rPr>
              <a:t>足够的</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charset="0"/>
                <a:ea typeface="Times New Roman" charset="0"/>
                <a:cs typeface="Times New Roman" charset="0"/>
              </a:rPr>
              <a:t>enough</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charset="0"/>
                <a:ea typeface="Times New Roman" charset="0"/>
                <a:cs typeface="Times New Roman" charset="0"/>
              </a:rPr>
              <a:t>adequate </a:t>
            </a:r>
          </a:p>
          <a:p>
            <a:pPr lvl="0"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What makes the problem thornier is that the usual time-management techniques don‘t seem sufficient.</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E2-2016-</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阅读</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endParaRPr lang="en-US" altLang="zh-CN" sz="2800" kern="100" dirty="0">
              <a:solidFill>
                <a:srgbClr val="000000"/>
              </a:solidFill>
              <a:uFill>
                <a:solidFill>
                  <a:srgbClr val="000000"/>
                </a:solidFill>
              </a:uFill>
              <a:latin typeface="Times New Roman" charset="0"/>
              <a:ea typeface="Times New Roman" charset="0"/>
              <a:cs typeface="Times New Roman" charset="0"/>
            </a:endParaRPr>
          </a:p>
          <a:p>
            <a:pPr algn="just"/>
            <a:endParaRPr lang="en-US" altLang="zh-CN" sz="2800" dirty="0">
              <a:latin typeface="Microsoft YaHei" charset="-122"/>
              <a:ea typeface="Microsoft YaHei" charset="-122"/>
              <a:cs typeface="Microsoft YaHei" charset="-122"/>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00447406"/>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855586" cy="2677656"/>
          </a:xfrm>
          <a:prstGeom prst="rect">
            <a:avLst/>
          </a:prstGeom>
          <a:noFill/>
        </p:spPr>
        <p:txBody>
          <a:bodyPr wrap="square" rtlCol="0">
            <a:spAutoFit/>
          </a:bodyPr>
          <a:lstStyle/>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suf</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ient</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solidFill>
                  <a:srgbClr val="000000"/>
                </a:solidFill>
                <a:uFill>
                  <a:solidFill>
                    <a:srgbClr val="000000"/>
                  </a:solidFill>
                </a:uFill>
                <a:latin typeface="SimHei" charset="-122"/>
                <a:ea typeface="SimHei" charset="-122"/>
                <a:cs typeface="SimHei" charset="-122"/>
              </a:rPr>
              <a:t>足够的</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charset="0"/>
                <a:ea typeface="Times New Roman" charset="0"/>
                <a:cs typeface="Times New Roman" charset="0"/>
              </a:rPr>
              <a:t>enough</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charset="0"/>
                <a:ea typeface="Times New Roman" charset="0"/>
                <a:cs typeface="Times New Roman" charset="0"/>
              </a:rPr>
              <a:t>adequate </a:t>
            </a:r>
          </a:p>
          <a:p>
            <a:pPr lvl="0" algn="just"/>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What makes the problem thornier is that the usual time-management techniques don‘t seem sufficient.</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E2-2016-</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阅读</a:t>
            </a:r>
            <a:r>
              <a:rPr lang="zh-CN" altLang="en-US" sz="2800" kern="100" dirty="0">
                <a:solidFill>
                  <a:srgbClr val="000000"/>
                </a:solidFill>
                <a:uFill>
                  <a:solidFill>
                    <a:srgbClr val="000000"/>
                  </a:solidFill>
                </a:uFill>
                <a:latin typeface="Times New Roman" charset="0"/>
                <a:ea typeface="Times New Roman" charset="0"/>
                <a:cs typeface="Times New Roman" charset="0"/>
              </a:rPr>
              <a:t>）</a:t>
            </a:r>
            <a:endParaRPr lang="en-US" altLang="zh-CN" sz="2800" kern="100" dirty="0">
              <a:solidFill>
                <a:srgbClr val="000000"/>
              </a:solidFill>
              <a:uFill>
                <a:solidFill>
                  <a:srgbClr val="000000"/>
                </a:solidFill>
              </a:uFill>
              <a:latin typeface="Times New Roman" charset="0"/>
              <a:ea typeface="Times New Roman" charset="0"/>
              <a:cs typeface="Times New Roman" charset="0"/>
            </a:endParaRPr>
          </a:p>
          <a:p>
            <a:pPr algn="just"/>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Self-sufficiency was both desirable and inevitable.(E2-2011-</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阅读</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zh-TW" altLang="zh-TW"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98781522"/>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185214"/>
          </a:xfrm>
          <a:prstGeom prst="rect">
            <a:avLst/>
          </a:prstGeom>
          <a:noFill/>
        </p:spPr>
        <p:txBody>
          <a:bodyPr wrap="square" rtlCol="0">
            <a:spAutoFit/>
          </a:bodyPr>
          <a:lstStyle/>
          <a:p>
            <a:pPr lvl="0" algn="just"/>
            <a:r>
              <a:rPr lang="zh-CN" altLang="cs-CZ"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cs-CZ" altLang="zh-CN" sz="2600" kern="100"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cs-CZ"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iency   </a:t>
            </a:r>
            <a:endParaRPr lang="zh-CN" altLang="zh-CN" sz="26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21067256"/>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035780" cy="1754326"/>
          </a:xfrm>
          <a:prstGeom prst="rect">
            <a:avLst/>
          </a:prstGeom>
          <a:noFill/>
        </p:spPr>
        <p:txBody>
          <a:bodyPr wrap="square" rtlCol="0">
            <a:spAutoFit/>
          </a:bodyPr>
          <a:lstStyle/>
          <a:p>
            <a:pPr lvl="0" algn="just"/>
            <a:r>
              <a:rPr lang="zh-CN" altLang="cs-CZ"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cs-CZ" altLang="zh-CN" sz="2600" kern="100"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cs-CZ"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iency   n.</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精通、熟练</a:t>
            </a:r>
            <a:endParaRPr lang="en-US" altLang="zh-CN" sz="26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1875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ge v.</a:t>
            </a:r>
            <a:r>
              <a:rPr lang="zh-CN" altLang="en-US" sz="2800" kern="100" dirty="0">
                <a:latin typeface="SimHei" charset="-122"/>
                <a:ea typeface="SimHei" charset="-122"/>
                <a:cs typeface="SimHei" charset="-122"/>
              </a:rPr>
              <a:t>判断；审判</a:t>
            </a:r>
            <a:r>
              <a:rPr lang="en-US" altLang="zh-CN" sz="2800" kern="100" dirty="0">
                <a:latin typeface="Times New Roman" charset="0"/>
                <a:ea typeface="Times New Roman" charset="0"/>
                <a:cs typeface="Times New Roman" charset="0"/>
              </a:rPr>
              <a:t> </a:t>
            </a: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5775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4832092"/>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endParaRPr lang="en-US" altLang="zh-CN" sz="2800" kern="100" dirty="0">
              <a:latin typeface="SimHei" charset="-122"/>
              <a:ea typeface="SimHei" charset="-122"/>
              <a:cs typeface="SimHei" charset="-122"/>
            </a:endParaRPr>
          </a:p>
          <a:p>
            <a:pPr lvl="0" algn="just"/>
            <a:endParaRPr lang="en-US" altLang="zh-CN" sz="2800" kern="100" dirty="0">
              <a:latin typeface="SimHei" charset="-122"/>
              <a:ea typeface="SimHei" charset="-122"/>
              <a:cs typeface="SimHei" charset="-122"/>
            </a:endParaRPr>
          </a:p>
          <a:p>
            <a:pPr lvl="0" algn="just"/>
            <a:r>
              <a:rPr lang="zh-CN" altLang="en-US" sz="2800" kern="100" dirty="0">
                <a:latin typeface="SimHei" charset="-122"/>
                <a:ea typeface="SimHei" charset="-122"/>
                <a:cs typeface="SimHei" charset="-122"/>
              </a:rPr>
              <a:t> 五类动词后缀：</a:t>
            </a:r>
            <a:r>
              <a:rPr lang="en-US" altLang="zh-CN" sz="2800" kern="100" dirty="0">
                <a:latin typeface="SimHei" charset="-122"/>
                <a:ea typeface="SimHei" charset="-122"/>
                <a:cs typeface="SimHei" charset="-122"/>
              </a:rPr>
              <a:t>-</a:t>
            </a:r>
            <a:r>
              <a:rPr lang="en-US" altLang="zh-CN" sz="2800" kern="100" dirty="0" err="1">
                <a:latin typeface="SimHei" charset="-122"/>
                <a:ea typeface="SimHei" charset="-122"/>
                <a:cs typeface="SimHei" charset="-122"/>
              </a:rPr>
              <a:t>en</a:t>
            </a:r>
            <a:r>
              <a:rPr lang="en-US" altLang="zh-CN" sz="2800" kern="100" dirty="0">
                <a:latin typeface="SimHei" charset="-122"/>
                <a:ea typeface="SimHei" charset="-122"/>
                <a:cs typeface="SimHei" charset="-122"/>
              </a:rPr>
              <a:t>  -</a:t>
            </a:r>
            <a:r>
              <a:rPr lang="en-US" altLang="zh-CN" sz="2800" kern="100" dirty="0" err="1">
                <a:latin typeface="SimHei" charset="-122"/>
                <a:ea typeface="SimHei" charset="-122"/>
                <a:cs typeface="SimHei" charset="-122"/>
              </a:rPr>
              <a:t>ify</a:t>
            </a:r>
            <a:r>
              <a:rPr lang="en-US" altLang="zh-CN" sz="2800" kern="100" dirty="0">
                <a:latin typeface="SimHei" charset="-122"/>
                <a:ea typeface="SimHei" charset="-122"/>
                <a:cs typeface="SimHei" charset="-122"/>
              </a:rPr>
              <a:t> –</a:t>
            </a:r>
            <a:r>
              <a:rPr lang="en-US" altLang="zh-CN" sz="2800" kern="100" dirty="0" err="1">
                <a:latin typeface="SimHei" charset="-122"/>
                <a:ea typeface="SimHei" charset="-122"/>
                <a:cs typeface="SimHei" charset="-122"/>
              </a:rPr>
              <a:t>ise</a:t>
            </a:r>
            <a:r>
              <a:rPr lang="en-US" altLang="zh-CN" sz="2800" kern="100" dirty="0">
                <a:latin typeface="SimHei" charset="-122"/>
                <a:ea typeface="SimHei" charset="-122"/>
                <a:cs typeface="SimHei" charset="-122"/>
              </a:rPr>
              <a:t>/</a:t>
            </a:r>
            <a:r>
              <a:rPr lang="en-US" altLang="zh-CN" sz="2800" kern="100" dirty="0" err="1">
                <a:latin typeface="SimHei" charset="-122"/>
                <a:ea typeface="SimHei" charset="-122"/>
                <a:cs typeface="SimHei" charset="-122"/>
              </a:rPr>
              <a:t>ize</a:t>
            </a:r>
            <a:r>
              <a:rPr lang="en-US" altLang="zh-CN" sz="2800" kern="100" dirty="0">
                <a:latin typeface="SimHei" charset="-122"/>
                <a:ea typeface="SimHei" charset="-122"/>
                <a:cs typeface="SimHei" charset="-122"/>
              </a:rPr>
              <a:t>  -ate  -</a:t>
            </a:r>
            <a:r>
              <a:rPr lang="en-US" altLang="zh-CN" sz="2800" kern="100" dirty="0" err="1">
                <a:latin typeface="SimHei" charset="-122"/>
                <a:ea typeface="SimHei" charset="-122"/>
                <a:cs typeface="SimHei" charset="-122"/>
              </a:rPr>
              <a:t>ish</a:t>
            </a:r>
            <a:endParaRPr lang="en-US" altLang="zh-CN" sz="2800" kern="100" dirty="0">
              <a:latin typeface="SimHei" charset="-122"/>
              <a:ea typeface="SimHei" charset="-122"/>
              <a:cs typeface="SimHei" charset="-122"/>
            </a:endParaRPr>
          </a:p>
          <a:p>
            <a:pPr lvl="0" algn="just"/>
            <a:r>
              <a:rPr lang="en-US" altLang="zh-CN"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simplify</a:t>
            </a:r>
          </a:p>
          <a:p>
            <a:pPr lvl="0" algn="just"/>
            <a:r>
              <a:rPr lang="en-US" altLang="zh-CN" sz="2800" kern="100" dirty="0">
                <a:latin typeface="Times New Roman" charset="0"/>
                <a:ea typeface="Times New Roman" charset="0"/>
                <a:cs typeface="Times New Roman" charset="0"/>
              </a:rPr>
              <a:t>  testify</a:t>
            </a:r>
          </a:p>
          <a:p>
            <a:pPr lvl="0" algn="just"/>
            <a:r>
              <a:rPr lang="en-US" altLang="zh-CN" sz="2800" kern="100" dirty="0">
                <a:latin typeface="Times New Roman" charset="0"/>
                <a:ea typeface="Times New Roman" charset="0"/>
                <a:cs typeface="Times New Roman" charset="0"/>
              </a:rPr>
              <a:t>  verify  </a:t>
            </a:r>
          </a:p>
          <a:p>
            <a:pPr lvl="0" algn="just"/>
            <a:r>
              <a:rPr lang="en-US" altLang="zh-CN" sz="2800" kern="100" dirty="0">
                <a:latin typeface="Times New Roman" charset="0"/>
                <a:ea typeface="Times New Roman" charset="0"/>
                <a:cs typeface="Times New Roman" charset="0"/>
              </a:rPr>
              <a:t>  classify</a:t>
            </a:r>
          </a:p>
          <a:p>
            <a:pPr lvl="0" algn="just"/>
            <a:r>
              <a:rPr lang="en-US" altLang="zh-CN" sz="2800" kern="100" dirty="0">
                <a:latin typeface="Times New Roman" charset="0"/>
                <a:ea typeface="Times New Roman" charset="0"/>
                <a:cs typeface="Times New Roman" charset="0"/>
              </a:rPr>
              <a:t>  clarify</a:t>
            </a:r>
          </a:p>
          <a:p>
            <a:pPr lvl="0" algn="just"/>
            <a:r>
              <a:rPr lang="en-US" altLang="zh-CN" sz="2800" kern="100" dirty="0">
                <a:latin typeface="Times New Roman" charset="0"/>
                <a:ea typeface="Times New Roman" charset="0"/>
                <a:cs typeface="Times New Roman" charset="0"/>
              </a:rPr>
              <a:t>  modify</a:t>
            </a:r>
          </a:p>
          <a:p>
            <a:pPr lvl="0" algn="just"/>
            <a:r>
              <a:rPr lang="en-US" altLang="zh-CN" sz="2800" kern="100" dirty="0">
                <a:latin typeface="Times New Roman" charset="0"/>
                <a:ea typeface="Times New Roman" charset="0"/>
                <a:cs typeface="Times New Roman" charset="0"/>
              </a:rPr>
              <a:t>  exemplify</a:t>
            </a: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45098631"/>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233959" cy="4739759"/>
          </a:xfrm>
          <a:prstGeom prst="rect">
            <a:avLst/>
          </a:prstGeom>
          <a:noFill/>
        </p:spPr>
        <p:txBody>
          <a:bodyPr wrap="square" rtlCol="0">
            <a:spAutoFit/>
          </a:bodyPr>
          <a:lstStyle/>
          <a:p>
            <a:pPr lvl="0" algn="just"/>
            <a:r>
              <a:rPr lang="zh-CN" altLang="cs-CZ"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cs-CZ" altLang="zh-CN" sz="2600" kern="100"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cs-CZ"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pro</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iency   n.</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精通、熟练</a:t>
            </a:r>
            <a:endPar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sz="2400" kern="100" dirty="0">
              <a:latin typeface="Microsoft YaHei" charset="-122"/>
              <a:ea typeface="Microsoft YaHei" charset="-122"/>
              <a:cs typeface="Microsoft YaHei" charset="-122"/>
            </a:endParaRPr>
          </a:p>
          <a:p>
            <a:pPr algn="just"/>
            <a:r>
              <a:rPr lang="en-US" altLang="zh-CN" sz="24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proficiency in </a:t>
            </a:r>
            <a:r>
              <a:rPr lang="en-US" altLang="zh-CN" sz="2800" kern="100" dirty="0" err="1">
                <a:latin typeface="Times New Roman" charset="0"/>
                <a:ea typeface="Times New Roman" charset="0"/>
                <a:cs typeface="Times New Roman" charset="0"/>
              </a:rPr>
              <a:t>sth</a:t>
            </a:r>
            <a:r>
              <a:rPr lang="en-US" altLang="zh-CN" sz="2800" kern="100" dirty="0">
                <a:latin typeface="Times New Roman" charset="0"/>
                <a:ea typeface="Times New Roman" charset="0"/>
                <a:cs typeface="Times New Roman" charset="0"/>
              </a:rPr>
              <a:t>/in doing </a:t>
            </a:r>
            <a:r>
              <a:rPr lang="en-US" altLang="zh-CN" sz="2800" kern="100" dirty="0" err="1">
                <a:latin typeface="Times New Roman" charset="0"/>
                <a:ea typeface="Times New Roman" charset="0"/>
                <a:cs typeface="Times New Roman" charset="0"/>
              </a:rPr>
              <a:t>sth</a:t>
            </a:r>
            <a:endParaRPr lang="en-US" altLang="zh-CN" sz="2800" kern="100" dirty="0">
              <a:latin typeface="Times New Roman" charset="0"/>
              <a:ea typeface="Times New Roman" charset="0"/>
              <a:cs typeface="Times New Roman" charset="0"/>
            </a:endParaRPr>
          </a:p>
          <a:p>
            <a:pPr lvl="0" algn="just"/>
            <a:endParaRPr lang="zh-CN" altLang="zh-CN" sz="2800" kern="100" dirty="0">
              <a:latin typeface="Times New Roman" charset="0"/>
              <a:ea typeface="Times New Roman" charset="0"/>
              <a:cs typeface="Times New Roman" charset="0"/>
            </a:endParaRPr>
          </a:p>
          <a:p>
            <a:pPr algn="just">
              <a:buFont typeface="Arial" charset="0"/>
              <a:buNone/>
            </a:pPr>
            <a:r>
              <a:rPr lang="is-IS" altLang="zh-TW" sz="2800" dirty="0">
                <a:latin typeface="SimHei" charset="-122"/>
                <a:ea typeface="SimHei" charset="-122"/>
                <a:cs typeface="SimHei" charset="-122"/>
              </a:rPr>
              <a:t>  【</a:t>
            </a:r>
            <a:r>
              <a:rPr lang="zh-TW" altLang="is-IS" sz="2800" dirty="0">
                <a:latin typeface="SimHei" charset="-122"/>
                <a:ea typeface="SimHei" charset="-122"/>
                <a:cs typeface="SimHei" charset="-122"/>
              </a:rPr>
              <a:t>写作</a:t>
            </a:r>
            <a:r>
              <a:rPr lang="is-IS" altLang="zh-TW" sz="2800" dirty="0">
                <a:latin typeface="SimHei" charset="-122"/>
                <a:ea typeface="SimHei" charset="-122"/>
                <a:cs typeface="SimHei" charset="-122"/>
              </a:rPr>
              <a:t>】— </a:t>
            </a:r>
            <a:r>
              <a:rPr lang="zh-TW" altLang="is-IS" sz="2800" dirty="0">
                <a:latin typeface="SimHei" charset="-122"/>
                <a:ea typeface="SimHei" charset="-122"/>
                <a:cs typeface="SimHei" charset="-122"/>
              </a:rPr>
              <a:t>小作文</a:t>
            </a:r>
            <a:r>
              <a:rPr lang="is-IS" altLang="zh-TW" sz="2800" dirty="0">
                <a:latin typeface="Times New Roman" charset="0"/>
                <a:ea typeface="Times New Roman" charset="0"/>
                <a:cs typeface="Times New Roman" charset="0"/>
              </a:rPr>
              <a:t>(E1-2010)</a:t>
            </a:r>
          </a:p>
          <a:p>
            <a:pPr lvl="0" algn="just"/>
            <a:r>
              <a:rPr lang="en-US" altLang="zh-TW" sz="2800" dirty="0">
                <a:latin typeface="Times New Roman" charset="0"/>
                <a:ea typeface="Times New Roman" charset="0"/>
                <a:cs typeface="Times New Roman" charset="0"/>
              </a:rPr>
              <a:t>     Due to the fact that volunteers have to communicate with foreign experts we invited, they are expected to </a:t>
            </a:r>
            <a:r>
              <a:rPr lang="en-US" altLang="zh-CN" sz="2800" dirty="0">
                <a:latin typeface="Times New Roman" charset="0"/>
                <a:ea typeface="Times New Roman" charset="0"/>
                <a:cs typeface="Times New Roman" charset="0"/>
              </a:rPr>
              <a:t>have </a:t>
            </a:r>
            <a:r>
              <a:rPr lang="en-US" altLang="zh-CN" sz="2800" kern="100" dirty="0">
                <a:latin typeface="Times New Roman" charset="0"/>
                <a:ea typeface="Times New Roman" charset="0"/>
                <a:cs typeface="Times New Roman" charset="0"/>
              </a:rPr>
              <a:t>a high level of oral proficiency in English</a:t>
            </a:r>
          </a:p>
          <a:p>
            <a:pPr lvl="0" algn="just"/>
            <a:endParaRPr lang="zh-CN" altLang="zh-CN" sz="2800" b="1" kern="100" dirty="0">
              <a:solidFill>
                <a:srgbClr val="000000"/>
              </a:solidFill>
              <a:uFill>
                <a:solidFill>
                  <a:srgbClr val="000000"/>
                </a:solidFill>
              </a:uFill>
              <a:latin typeface="Times New Roman" charset="0"/>
              <a:ea typeface="Times New Roman" charset="0"/>
              <a:cs typeface="Times New Roman" charset="0"/>
            </a:endParaRPr>
          </a:p>
          <a:p>
            <a:pPr algn="just"/>
            <a:endParaRPr lang="en-US" altLang="zh-CN" sz="2800" dirty="0">
              <a:latin typeface="Microsoft YaHei" charset="-122"/>
              <a:ea typeface="Microsoft YaHei" charset="-122"/>
              <a:cs typeface="Microsoft YaHei" charset="-122"/>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03274759"/>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610111" cy="1785104"/>
          </a:xfrm>
          <a:prstGeom prst="rect">
            <a:avLst/>
          </a:prstGeom>
          <a:noFill/>
        </p:spPr>
        <p:txBody>
          <a:bodyPr wrap="square" rtlCol="0">
            <a:spAutoFit/>
          </a:bodyPr>
          <a:lstStyle/>
          <a:p>
            <a:pPr lvl="0" algn="just"/>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is-I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de</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fic</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iency </a:t>
            </a:r>
            <a:r>
              <a:rPr lang="zh-CN" altLang="en-US" sz="26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矩形 1"/>
          <p:cNvSpPr/>
          <p:nvPr/>
        </p:nvSpPr>
        <p:spPr>
          <a:xfrm>
            <a:off x="3510544" y="2513308"/>
            <a:ext cx="3368566" cy="2492990"/>
          </a:xfrm>
          <a:prstGeom prst="rect">
            <a:avLst/>
          </a:prstGeom>
        </p:spPr>
        <p:txBody>
          <a:bodyPr wrap="square">
            <a:spAutoFit/>
          </a:bodyPr>
          <a:lstStyle/>
          <a:p>
            <a:r>
              <a:rPr lang="zh-CN" altLang="en-US" sz="2600" dirty="0">
                <a:latin typeface="Times New Roman" charset="0"/>
                <a:ea typeface="Times New Roman" charset="0"/>
                <a:cs typeface="Times New Roman" charset="0"/>
              </a:rPr>
              <a:t>   ～</a:t>
            </a:r>
            <a:r>
              <a:rPr lang="en-US" altLang="zh-CN" sz="2600" dirty="0">
                <a:latin typeface="Times New Roman" charset="0"/>
                <a:ea typeface="Times New Roman" charset="0"/>
                <a:cs typeface="Times New Roman" charset="0"/>
              </a:rPr>
              <a:t>disadvantage </a:t>
            </a:r>
          </a:p>
          <a:p>
            <a:r>
              <a:rPr lang="zh-CN" altLang="en-US" sz="2600" dirty="0">
                <a:latin typeface="Times New Roman" charset="0"/>
                <a:ea typeface="Times New Roman" charset="0"/>
                <a:cs typeface="Times New Roman" charset="0"/>
              </a:rPr>
              <a:t>   </a:t>
            </a:r>
            <a:r>
              <a:rPr lang="zh-CN" altLang="zh-TW" sz="2600" dirty="0">
                <a:latin typeface="Times New Roman" charset="0"/>
                <a:ea typeface="Times New Roman" charset="0"/>
                <a:cs typeface="Times New Roman" charset="0"/>
              </a:rPr>
              <a:t>～</a:t>
            </a:r>
            <a:r>
              <a:rPr lang="en-US" altLang="zh-TW" sz="2600" dirty="0">
                <a:latin typeface="Times New Roman" charset="0"/>
                <a:ea typeface="Times New Roman" charset="0"/>
                <a:cs typeface="Times New Roman" charset="0"/>
              </a:rPr>
              <a:t>drawback</a:t>
            </a:r>
            <a:r>
              <a:rPr lang="zh-CN" altLang="en-US" sz="2600" dirty="0">
                <a:latin typeface="Times New Roman" charset="0"/>
                <a:ea typeface="Times New Roman" charset="0"/>
                <a:cs typeface="Times New Roman" charset="0"/>
              </a:rPr>
              <a:t> </a:t>
            </a:r>
            <a:endParaRPr lang="en-US" altLang="zh-CN" sz="2600" dirty="0">
              <a:latin typeface="Times New Roman" charset="0"/>
              <a:ea typeface="Times New Roman" charset="0"/>
              <a:cs typeface="Times New Roman" charset="0"/>
            </a:endParaRPr>
          </a:p>
          <a:p>
            <a:r>
              <a:rPr lang="zh-CN" altLang="en-US" sz="2600" dirty="0">
                <a:latin typeface="Times New Roman" charset="0"/>
                <a:ea typeface="Times New Roman" charset="0"/>
                <a:cs typeface="Times New Roman" charset="0"/>
              </a:rPr>
              <a:t>   </a:t>
            </a:r>
            <a:r>
              <a:rPr lang="zh-CN" altLang="zh-TW" sz="2600" dirty="0">
                <a:latin typeface="Times New Roman" charset="0"/>
                <a:ea typeface="Times New Roman" charset="0"/>
                <a:cs typeface="Times New Roman" charset="0"/>
              </a:rPr>
              <a:t>～</a:t>
            </a:r>
            <a:r>
              <a:rPr lang="en-US" altLang="zh-TW" sz="2600" dirty="0">
                <a:latin typeface="Times New Roman" charset="0"/>
                <a:ea typeface="Times New Roman" charset="0"/>
                <a:cs typeface="Times New Roman" charset="0"/>
              </a:rPr>
              <a:t>weakness </a:t>
            </a:r>
            <a:endParaRPr lang="zh-TW" altLang="zh-TW" sz="2600" dirty="0">
              <a:latin typeface="Times New Roman" charset="0"/>
              <a:ea typeface="Times New Roman" charset="0"/>
              <a:cs typeface="Times New Roman" charset="0"/>
            </a:endParaRPr>
          </a:p>
          <a:p>
            <a:r>
              <a:rPr lang="en-US" altLang="zh-TW" sz="2600" dirty="0">
                <a:latin typeface="Times New Roman" charset="0"/>
                <a:ea typeface="Times New Roman" charset="0"/>
                <a:cs typeface="Times New Roman" charset="0"/>
              </a:rPr>
              <a:t>   </a:t>
            </a:r>
            <a:r>
              <a:rPr lang="zh-CN" altLang="zh-TW" sz="2600" dirty="0">
                <a:latin typeface="Times New Roman" charset="0"/>
                <a:ea typeface="Times New Roman" charset="0"/>
                <a:cs typeface="Times New Roman" charset="0"/>
              </a:rPr>
              <a:t>～</a:t>
            </a:r>
            <a:r>
              <a:rPr lang="en-US" altLang="zh-TW" sz="2600" dirty="0">
                <a:latin typeface="Times New Roman" charset="0"/>
                <a:ea typeface="Times New Roman" charset="0"/>
                <a:cs typeface="Times New Roman" charset="0"/>
              </a:rPr>
              <a:t>shortcoming </a:t>
            </a:r>
          </a:p>
          <a:p>
            <a:r>
              <a:rPr lang="zh-CN" altLang="en-US" sz="2600" dirty="0">
                <a:latin typeface="Times New Roman" charset="0"/>
                <a:ea typeface="Times New Roman" charset="0"/>
                <a:cs typeface="Times New Roman" charset="0"/>
              </a:rPr>
              <a:t>   </a:t>
            </a:r>
            <a:r>
              <a:rPr lang="zh-CN" altLang="zh-TW" sz="2600" dirty="0">
                <a:latin typeface="Times New Roman" charset="0"/>
                <a:ea typeface="Times New Roman" charset="0"/>
                <a:cs typeface="Times New Roman" charset="0"/>
              </a:rPr>
              <a:t>～</a:t>
            </a:r>
            <a:r>
              <a:rPr lang="en-US" altLang="zh-TW" sz="2600" dirty="0">
                <a:latin typeface="Times New Roman" charset="0"/>
                <a:ea typeface="Times New Roman" charset="0"/>
                <a:cs typeface="Times New Roman" charset="0"/>
              </a:rPr>
              <a:t>flaw </a:t>
            </a:r>
          </a:p>
          <a:p>
            <a:r>
              <a:rPr lang="zh-CN" altLang="en-US" sz="2600" dirty="0">
                <a:latin typeface="Times New Roman" charset="0"/>
                <a:ea typeface="Times New Roman" charset="0"/>
                <a:cs typeface="Times New Roman" charset="0"/>
              </a:rPr>
              <a:t>   </a:t>
            </a:r>
            <a:r>
              <a:rPr lang="zh-CN" altLang="zh-TW" sz="2600" dirty="0">
                <a:latin typeface="Times New Roman" charset="0"/>
                <a:ea typeface="Times New Roman" charset="0"/>
                <a:cs typeface="Times New Roman" charset="0"/>
              </a:rPr>
              <a:t>～</a:t>
            </a:r>
            <a:r>
              <a:rPr lang="en-US" altLang="zh-TW" sz="2600" dirty="0">
                <a:latin typeface="Times New Roman" charset="0"/>
                <a:ea typeface="Times New Roman" charset="0"/>
                <a:cs typeface="Times New Roman" charset="0"/>
              </a:rPr>
              <a:t>defect </a:t>
            </a:r>
          </a:p>
        </p:txBody>
      </p:sp>
      <p:sp>
        <p:nvSpPr>
          <p:cNvPr id="3" name="矩形 2"/>
          <p:cNvSpPr/>
          <p:nvPr/>
        </p:nvSpPr>
        <p:spPr>
          <a:xfrm>
            <a:off x="3726058" y="2020865"/>
            <a:ext cx="2018501" cy="492443"/>
          </a:xfrm>
          <a:prstGeom prst="rect">
            <a:avLst/>
          </a:prstGeom>
        </p:spPr>
        <p:txBody>
          <a:bodyPr wrap="none">
            <a:spAutoFit/>
          </a:bodyPr>
          <a:lstStyle/>
          <a:p>
            <a:r>
              <a:rPr lang="zh-CN" altLang="en-US" sz="2600" kern="100" dirty="0">
                <a:latin typeface="SimHei" charset="-122"/>
                <a:ea typeface="SimHei" charset="-122"/>
                <a:cs typeface="SimHei" charset="-122"/>
              </a:rPr>
              <a:t>缺点；缺陷</a:t>
            </a:r>
            <a:r>
              <a:rPr lang="en-US" altLang="zh-CN" sz="2600" kern="100" dirty="0">
                <a:latin typeface="SimHei" charset="-122"/>
                <a:ea typeface="SimHei" charset="-122"/>
                <a:cs typeface="SimHei" charset="-122"/>
              </a:rPr>
              <a:t> </a:t>
            </a:r>
            <a:endParaRPr lang="zh-TW" altLang="en-US" sz="2600" dirty="0"/>
          </a:p>
        </p:txBody>
      </p:sp>
      <p:sp>
        <p:nvSpPr>
          <p:cNvPr id="4" name="矩形 3"/>
          <p:cNvSpPr/>
          <p:nvPr/>
        </p:nvSpPr>
        <p:spPr>
          <a:xfrm>
            <a:off x="3510544" y="1611824"/>
            <a:ext cx="2815194" cy="492443"/>
          </a:xfrm>
          <a:prstGeom prst="rect">
            <a:avLst/>
          </a:prstGeom>
        </p:spPr>
        <p:txBody>
          <a:bodyPr wrap="none">
            <a:spAutoFit/>
          </a:bodyPr>
          <a:lstStyle/>
          <a:p>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600" kern="100" dirty="0">
                <a:latin typeface="SimHei" charset="-122"/>
                <a:ea typeface="SimHei" charset="-122"/>
                <a:cs typeface="SimHei" charset="-122"/>
              </a:rPr>
              <a:t>缺乏</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in/of</a:t>
            </a:r>
            <a:r>
              <a:rPr lang="zh-CN" altLang="en-US" sz="2600" kern="100" dirty="0">
                <a:latin typeface="Times New Roman" charset="0"/>
                <a:ea typeface="Times New Roman" charset="0"/>
                <a:cs typeface="Times New Roman" charset="0"/>
              </a:rPr>
              <a:t>）</a:t>
            </a:r>
            <a:r>
              <a:rPr lang="zh-CN" altLang="en-US" sz="2600" kern="100" dirty="0">
                <a:latin typeface="SimHei" charset="-122"/>
                <a:ea typeface="SimHei" charset="-122"/>
                <a:cs typeface="SimHei" charset="-122"/>
              </a:rPr>
              <a:t>；</a:t>
            </a:r>
            <a:endParaRPr lang="zh-TW" altLang="en-US" sz="2600" dirty="0"/>
          </a:p>
        </p:txBody>
      </p:sp>
      <p:sp>
        <p:nvSpPr>
          <p:cNvPr id="5" name="矩形 4"/>
          <p:cNvSpPr/>
          <p:nvPr/>
        </p:nvSpPr>
        <p:spPr>
          <a:xfrm>
            <a:off x="5960073" y="1611823"/>
            <a:ext cx="1494320" cy="492443"/>
          </a:xfrm>
          <a:prstGeom prst="rect">
            <a:avLst/>
          </a:prstGeom>
        </p:spPr>
        <p:txBody>
          <a:bodyPr wrap="none">
            <a:spAutoFit/>
          </a:bodyPr>
          <a:lstStyle/>
          <a:p>
            <a:pPr lvl="0" algn="just"/>
            <a:r>
              <a:rPr lang="en-US" altLang="zh-CN" sz="2600" kern="100" dirty="0">
                <a:latin typeface="Times New Roman" charset="0"/>
                <a:ea typeface="Times New Roman" charset="0"/>
                <a:cs typeface="Times New Roman" charset="0"/>
              </a:rPr>
              <a:t>~shortage</a:t>
            </a:r>
          </a:p>
        </p:txBody>
      </p:sp>
    </p:spTree>
    <p:extLst>
      <p:ext uri="{BB962C8B-B14F-4D97-AF65-F5344CB8AC3E}">
        <p14:creationId xmlns:p14="http://schemas.microsoft.com/office/powerpoint/2010/main" val="98570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54326"/>
          </a:xfrm>
          <a:prstGeom prst="rect">
            <a:avLst/>
          </a:prstGeom>
          <a:noFill/>
        </p:spPr>
        <p:txBody>
          <a:bodyPr wrap="square" rtlCol="0">
            <a:spAutoFit/>
          </a:bodyPr>
          <a:lstStyle/>
          <a:p>
            <a:pPr lvl="0" algn="just"/>
            <a:r>
              <a:rPr lang="zh-CN" altLang="is-IS"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is-I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13</a:t>
            </a:r>
            <a:r>
              <a:rPr lang="zh-CN" altLang="is-IS"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bene</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fit</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31637927"/>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54326"/>
          </a:xfrm>
          <a:prstGeom prst="rect">
            <a:avLst/>
          </a:prstGeom>
          <a:noFill/>
        </p:spPr>
        <p:txBody>
          <a:bodyPr wrap="square" rtlCol="0">
            <a:spAutoFit/>
          </a:bodyPr>
          <a:lstStyle/>
          <a:p>
            <a:pPr lvl="0" algn="just"/>
            <a:r>
              <a:rPr lang="zh-CN" altLang="is-IS"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is-I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13</a:t>
            </a:r>
            <a:r>
              <a:rPr lang="zh-CN" altLang="is-IS"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bene</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fit </a:t>
            </a:r>
            <a:r>
              <a:rPr lang="en-U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n./v.</a:t>
            </a:r>
            <a:r>
              <a:rPr lang="zh-CN" altLang="en-US" sz="2600" kern="100" dirty="0">
                <a:solidFill>
                  <a:schemeClr val="tx1">
                    <a:lumMod val="95000"/>
                    <a:lumOff val="5000"/>
                  </a:schemeClr>
                </a:solidFill>
                <a:latin typeface="SimHei" charset="-122"/>
                <a:ea typeface="SimHei" charset="-122"/>
                <a:cs typeface="SimHei" charset="-122"/>
              </a:rPr>
              <a:t>好处</a:t>
            </a:r>
            <a:endParaRPr lang="zh-CN" altLang="zh-CN" sz="2800" kern="100" dirty="0">
              <a:solidFill>
                <a:schemeClr val="tx1">
                  <a:lumMod val="95000"/>
                  <a:lumOff val="5000"/>
                </a:schemeClr>
              </a:solidFill>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23461257"/>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808290" cy="3046988"/>
          </a:xfrm>
          <a:prstGeom prst="rect">
            <a:avLst/>
          </a:prstGeom>
          <a:noFill/>
        </p:spPr>
        <p:txBody>
          <a:bodyPr wrap="square" rtlCol="0">
            <a:spAutoFit/>
          </a:bodyPr>
          <a:lstStyle/>
          <a:p>
            <a:pPr lvl="0" algn="just"/>
            <a:r>
              <a:rPr lang="zh-CN" altLang="is-IS"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is-I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13</a:t>
            </a:r>
            <a:r>
              <a:rPr lang="zh-CN" altLang="is-IS"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bene</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fit </a:t>
            </a:r>
            <a:r>
              <a:rPr lang="en-U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n./v.</a:t>
            </a:r>
            <a:r>
              <a:rPr lang="zh-CN" altLang="en-US" sz="2600" kern="100" dirty="0">
                <a:solidFill>
                  <a:schemeClr val="tx1">
                    <a:lumMod val="95000"/>
                    <a:lumOff val="5000"/>
                  </a:schemeClr>
                </a:solidFill>
                <a:latin typeface="SimHei" charset="-122"/>
                <a:ea typeface="SimHei" charset="-122"/>
                <a:cs typeface="SimHei" charset="-122"/>
              </a:rPr>
              <a:t>好处</a:t>
            </a:r>
            <a:endParaRPr lang="en-US" altLang="zh-CN" sz="2600" kern="100" dirty="0">
              <a:solidFill>
                <a:schemeClr val="tx1">
                  <a:lumMod val="95000"/>
                  <a:lumOff val="5000"/>
                </a:schemeClr>
              </a:solidFill>
              <a:latin typeface="SimHei" charset="-122"/>
              <a:ea typeface="SimHei" charset="-122"/>
              <a:cs typeface="SimHei" charset="-122"/>
            </a:endParaRPr>
          </a:p>
          <a:p>
            <a:pPr algn="just"/>
            <a:r>
              <a:rPr lang="zh-CN" altLang="en-US" sz="2600" kern="100" dirty="0">
                <a:latin typeface="Times New Roman" charset="0"/>
                <a:ea typeface="Times New Roman" charset="0"/>
                <a:cs typeface="Times New Roman" charset="0"/>
              </a:rPr>
              <a:t>  </a:t>
            </a:r>
            <a:r>
              <a:rPr lang="en-US" altLang="zh-CN" sz="2600" kern="100" dirty="0">
                <a:latin typeface="Times New Roman" charset="0"/>
                <a:ea typeface="Times New Roman" charset="0"/>
                <a:cs typeface="Times New Roman" charset="0"/>
              </a:rPr>
              <a:t>·</a:t>
            </a:r>
            <a:r>
              <a:rPr lang="zh-CN" altLang="en-US" sz="2600" kern="100" dirty="0">
                <a:latin typeface="Times New Roman" charset="0"/>
                <a:ea typeface="Times New Roman" charset="0"/>
                <a:cs typeface="Times New Roman" charset="0"/>
              </a:rPr>
              <a:t> </a:t>
            </a:r>
            <a:r>
              <a:rPr lang="en-US" altLang="zh-TW" sz="2600" kern="100" dirty="0">
                <a:latin typeface="Times New Roman" charset="0"/>
                <a:ea typeface="Times New Roman" charset="0"/>
                <a:cs typeface="Times New Roman" charset="0"/>
              </a:rPr>
              <a:t>Government should provide the unemployed with easier access to benefit.</a:t>
            </a:r>
          </a:p>
          <a:p>
            <a:pPr lvl="0" algn="just"/>
            <a:endParaRPr lang="zh-CN" altLang="zh-CN" sz="2800" kern="100" dirty="0">
              <a:solidFill>
                <a:schemeClr val="tx1">
                  <a:lumMod val="95000"/>
                  <a:lumOff val="5000"/>
                </a:schemeClr>
              </a:solidFill>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25214420"/>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808290" cy="3046988"/>
          </a:xfrm>
          <a:prstGeom prst="rect">
            <a:avLst/>
          </a:prstGeom>
          <a:noFill/>
        </p:spPr>
        <p:txBody>
          <a:bodyPr wrap="square" rtlCol="0">
            <a:spAutoFit/>
          </a:bodyPr>
          <a:lstStyle/>
          <a:p>
            <a:pPr lvl="0" algn="just"/>
            <a:r>
              <a:rPr lang="zh-CN" altLang="is-IS"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is-I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13</a:t>
            </a:r>
            <a:r>
              <a:rPr lang="zh-CN" altLang="is-IS"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bene</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fit </a:t>
            </a:r>
            <a:r>
              <a:rPr lang="en-U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n./v.</a:t>
            </a:r>
            <a:r>
              <a:rPr lang="zh-CN" altLang="en-US" sz="2600" kern="100" dirty="0">
                <a:solidFill>
                  <a:schemeClr val="tx1">
                    <a:lumMod val="95000"/>
                    <a:lumOff val="5000"/>
                  </a:schemeClr>
                </a:solidFill>
                <a:latin typeface="SimHei" charset="-122"/>
                <a:ea typeface="SimHei" charset="-122"/>
                <a:cs typeface="SimHei" charset="-122"/>
              </a:rPr>
              <a:t>好处；福利、补助金</a:t>
            </a:r>
            <a:endParaRPr lang="en-US" altLang="zh-CN" sz="2600" kern="100" dirty="0">
              <a:solidFill>
                <a:schemeClr val="tx1">
                  <a:lumMod val="95000"/>
                  <a:lumOff val="5000"/>
                </a:schemeClr>
              </a:solidFill>
              <a:latin typeface="SimHei" charset="-122"/>
              <a:ea typeface="SimHei" charset="-122"/>
              <a:cs typeface="SimHei" charset="-122"/>
            </a:endParaRPr>
          </a:p>
          <a:p>
            <a:pPr algn="just"/>
            <a:r>
              <a:rPr lang="zh-CN" altLang="en-US" sz="2600" kern="100" dirty="0">
                <a:latin typeface="Times New Roman" charset="0"/>
                <a:ea typeface="Times New Roman" charset="0"/>
                <a:cs typeface="Times New Roman" charset="0"/>
              </a:rPr>
              <a:t>  </a:t>
            </a:r>
            <a:r>
              <a:rPr lang="en-US" altLang="zh-CN" sz="2600" kern="100" dirty="0">
                <a:latin typeface="Times New Roman" charset="0"/>
                <a:ea typeface="Times New Roman" charset="0"/>
                <a:cs typeface="Times New Roman" charset="0"/>
              </a:rPr>
              <a:t>·</a:t>
            </a:r>
            <a:r>
              <a:rPr lang="zh-CN" altLang="en-US" sz="2600" kern="100" dirty="0">
                <a:latin typeface="Times New Roman" charset="0"/>
                <a:ea typeface="Times New Roman" charset="0"/>
                <a:cs typeface="Times New Roman" charset="0"/>
              </a:rPr>
              <a:t> </a:t>
            </a:r>
            <a:r>
              <a:rPr lang="en-US" altLang="zh-TW" sz="2600" kern="100" dirty="0">
                <a:latin typeface="Times New Roman" charset="0"/>
                <a:ea typeface="Times New Roman" charset="0"/>
                <a:cs typeface="Times New Roman" charset="0"/>
              </a:rPr>
              <a:t>Government should provide the unemployed with easier access to benefit.</a:t>
            </a:r>
          </a:p>
          <a:p>
            <a:pPr lvl="0" algn="just"/>
            <a:endParaRPr lang="zh-CN" altLang="zh-CN" sz="2800" kern="100" dirty="0">
              <a:solidFill>
                <a:schemeClr val="tx1">
                  <a:lumMod val="95000"/>
                  <a:lumOff val="5000"/>
                </a:schemeClr>
              </a:solidFill>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42647591"/>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808290" cy="4493538"/>
          </a:xfrm>
          <a:prstGeom prst="rect">
            <a:avLst/>
          </a:prstGeom>
          <a:noFill/>
        </p:spPr>
        <p:txBody>
          <a:bodyPr wrap="square" rtlCol="0">
            <a:spAutoFit/>
          </a:bodyPr>
          <a:lstStyle/>
          <a:p>
            <a:r>
              <a:rPr lang="zh-CN" altLang="is-IS"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is-I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13</a:t>
            </a:r>
            <a:r>
              <a:rPr lang="zh-CN" altLang="is-IS"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bene</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fit </a:t>
            </a:r>
            <a:r>
              <a:rPr lang="en-US" altLang="zh-CN" sz="26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n./v.</a:t>
            </a:r>
            <a:r>
              <a:rPr lang="zh-CN" altLang="en-US" sz="2600" kern="100" dirty="0">
                <a:solidFill>
                  <a:schemeClr val="tx1">
                    <a:lumMod val="95000"/>
                    <a:lumOff val="5000"/>
                  </a:schemeClr>
                </a:solidFill>
                <a:latin typeface="SimHei" charset="-122"/>
                <a:ea typeface="SimHei" charset="-122"/>
                <a:cs typeface="SimHei" charset="-122"/>
              </a:rPr>
              <a:t>好处；福利、补助金</a:t>
            </a:r>
            <a:r>
              <a:rPr lang="mr-IN" altLang="zh-TW" sz="2600" dirty="0">
                <a:latin typeface="Times New Roman" charset="0"/>
                <a:ea typeface="Times New Roman" charset="0"/>
                <a:cs typeface="Times New Roman" charset="0"/>
              </a:rPr>
              <a:t>~ </a:t>
            </a:r>
            <a:r>
              <a:rPr lang="mr-IN" altLang="zh-TW" sz="2600" dirty="0" err="1">
                <a:latin typeface="Times New Roman" charset="0"/>
                <a:ea typeface="Times New Roman" charset="0"/>
                <a:cs typeface="Times New Roman" charset="0"/>
              </a:rPr>
              <a:t>subsidy</a:t>
            </a:r>
            <a:r>
              <a:rPr lang="en-US" altLang="zh-TW" sz="2600" dirty="0">
                <a:latin typeface="Times New Roman" charset="0"/>
                <a:ea typeface="Times New Roman" charset="0"/>
                <a:cs typeface="Times New Roman" charset="0"/>
              </a:rPr>
              <a:t> ~ allowance</a:t>
            </a:r>
          </a:p>
          <a:p>
            <a:pPr lvl="0" algn="just"/>
            <a:endParaRPr lang="en-US" altLang="zh-CN" sz="2600" kern="100" dirty="0">
              <a:solidFill>
                <a:schemeClr val="tx1">
                  <a:lumMod val="95000"/>
                  <a:lumOff val="5000"/>
                </a:schemeClr>
              </a:solidFill>
              <a:latin typeface="SimHei" charset="-122"/>
              <a:ea typeface="SimHei" charset="-122"/>
              <a:cs typeface="SimHei" charset="-122"/>
            </a:endParaRPr>
          </a:p>
          <a:p>
            <a:r>
              <a:rPr lang="zh-TW" altLang="en-US" sz="2600" kern="100" dirty="0">
                <a:solidFill>
                  <a:schemeClr val="tx1">
                    <a:lumMod val="95000"/>
                    <a:lumOff val="5000"/>
                  </a:schemeClr>
                </a:solidFill>
                <a:latin typeface="SimHei" charset="-122"/>
                <a:ea typeface="SimHei" charset="-122"/>
                <a:cs typeface="SimHei" charset="-122"/>
              </a:rPr>
              <a:t>工资：</a:t>
            </a:r>
            <a:r>
              <a:rPr lang="en-US" altLang="zh-TW" sz="2600" dirty="0">
                <a:latin typeface="Times New Roman" charset="0"/>
                <a:ea typeface="Times New Roman" charset="0"/>
                <a:cs typeface="Times New Roman" charset="0"/>
              </a:rPr>
              <a:t>salary</a:t>
            </a:r>
            <a:r>
              <a:rPr lang="zh-TW" altLang="en-US" sz="2600" dirty="0">
                <a:latin typeface="Times New Roman" charset="0"/>
                <a:ea typeface="Times New Roman" charset="0"/>
                <a:cs typeface="Times New Roman" charset="0"/>
              </a:rPr>
              <a:t>～</a:t>
            </a:r>
            <a:r>
              <a:rPr lang="en-US" altLang="zh-TW" sz="2600" dirty="0">
                <a:latin typeface="Times New Roman" charset="0"/>
                <a:ea typeface="Times New Roman" charset="0"/>
                <a:cs typeface="Times New Roman" charset="0"/>
              </a:rPr>
              <a:t> wage</a:t>
            </a:r>
            <a:r>
              <a:rPr lang="zh-TW" altLang="en-US" sz="2600" dirty="0">
                <a:latin typeface="Times New Roman" charset="0"/>
                <a:ea typeface="Times New Roman" charset="0"/>
                <a:cs typeface="Times New Roman" charset="0"/>
              </a:rPr>
              <a:t>～</a:t>
            </a:r>
            <a:r>
              <a:rPr lang="en-US" altLang="zh-TW" sz="2600" dirty="0">
                <a:latin typeface="Times New Roman" charset="0"/>
                <a:ea typeface="Times New Roman" charset="0"/>
                <a:cs typeface="Times New Roman" charset="0"/>
              </a:rPr>
              <a:t> income</a:t>
            </a:r>
            <a:r>
              <a:rPr lang="zh-TW" altLang="en-US" sz="2600" dirty="0">
                <a:latin typeface="Times New Roman" charset="0"/>
                <a:ea typeface="Times New Roman" charset="0"/>
                <a:cs typeface="Times New Roman" charset="0"/>
              </a:rPr>
              <a:t>～</a:t>
            </a:r>
            <a:r>
              <a:rPr lang="en-US" altLang="zh-TW" sz="2600" dirty="0">
                <a:latin typeface="Times New Roman" charset="0"/>
                <a:ea typeface="Times New Roman" charset="0"/>
                <a:cs typeface="Times New Roman" charset="0"/>
              </a:rPr>
              <a:t> paycheck</a:t>
            </a:r>
          </a:p>
          <a:p>
            <a:endParaRPr lang="en-US" altLang="zh-TW" sz="2600" dirty="0">
              <a:latin typeface="Times New Roman" charset="0"/>
              <a:ea typeface="Times New Roman" charset="0"/>
              <a:cs typeface="Times New Roman" charset="0"/>
            </a:endParaRPr>
          </a:p>
          <a:p>
            <a:r>
              <a:rPr lang="zh-TW" altLang="en-US" sz="2600" dirty="0">
                <a:latin typeface="SimHei" charset="-122"/>
                <a:ea typeface="SimHei" charset="-122"/>
                <a:cs typeface="SimHei" charset="-122"/>
              </a:rPr>
              <a:t>奖金：</a:t>
            </a:r>
            <a:r>
              <a:rPr lang="en-US" altLang="zh-TW" sz="2600" dirty="0">
                <a:latin typeface="Times New Roman" charset="0"/>
                <a:ea typeface="Times New Roman" charset="0"/>
                <a:cs typeface="Times New Roman" charset="0"/>
              </a:rPr>
              <a:t>bonus</a:t>
            </a:r>
          </a:p>
          <a:p>
            <a:endParaRPr lang="en-US" altLang="zh-TW" sz="2600" dirty="0">
              <a:latin typeface="Times New Roman" charset="0"/>
              <a:ea typeface="Times New Roman" charset="0"/>
              <a:cs typeface="Times New Roman" charset="0"/>
            </a:endParaRPr>
          </a:p>
          <a:p>
            <a:r>
              <a:rPr lang="zh-TW" altLang="en-US" sz="2600" dirty="0">
                <a:latin typeface="SimHei" charset="-122"/>
                <a:ea typeface="SimHei" charset="-122"/>
                <a:cs typeface="SimHei" charset="-122"/>
              </a:rPr>
              <a:t>养老金：</a:t>
            </a:r>
            <a:r>
              <a:rPr lang="en-US" altLang="zh-TW" sz="2600" dirty="0">
                <a:latin typeface="Times New Roman" charset="0"/>
                <a:ea typeface="Times New Roman" charset="0"/>
                <a:cs typeface="Times New Roman" charset="0"/>
              </a:rPr>
              <a:t>pension	      retire</a:t>
            </a:r>
            <a:r>
              <a:rPr lang="zh-CN" altLang="en-US" sz="2600" dirty="0">
                <a:latin typeface="Times New Roman" charset="0"/>
                <a:ea typeface="Times New Roman" charset="0"/>
                <a:cs typeface="Times New Roman" charset="0"/>
              </a:rPr>
              <a:t> </a:t>
            </a:r>
            <a:r>
              <a:rPr lang="en-US" altLang="zh-TW" sz="2600" dirty="0">
                <a:latin typeface="Times New Roman" charset="0"/>
                <a:ea typeface="Times New Roman" charset="0"/>
                <a:cs typeface="Times New Roman" charset="0"/>
              </a:rPr>
              <a:t>v.</a:t>
            </a:r>
          </a:p>
          <a:p>
            <a:endParaRPr lang="en-US" altLang="zh-TW" sz="2600" dirty="0">
              <a:latin typeface="Times New Roman" charset="0"/>
              <a:ea typeface="Times New Roman" charset="0"/>
              <a:cs typeface="Times New Roman" charset="0"/>
            </a:endParaRPr>
          </a:p>
          <a:p>
            <a:r>
              <a:rPr lang="zh-TW" altLang="en-US" sz="2600" dirty="0">
                <a:latin typeface="SimHei" charset="-122"/>
                <a:ea typeface="SimHei" charset="-122"/>
                <a:cs typeface="SimHei" charset="-122"/>
              </a:rPr>
              <a:t>赔偿金：</a:t>
            </a:r>
            <a:r>
              <a:rPr lang="en-US" altLang="zh-TW" sz="2600" dirty="0">
                <a:latin typeface="Times New Roman" charset="0"/>
                <a:ea typeface="Times New Roman" charset="0"/>
                <a:cs typeface="Times New Roman" charset="0"/>
              </a:rPr>
              <a:t>compensation	</a:t>
            </a:r>
          </a:p>
          <a:p>
            <a:r>
              <a:rPr lang="en-US" altLang="zh-TW" sz="2600" dirty="0">
                <a:latin typeface="Times New Roman" charset="0"/>
                <a:ea typeface="Times New Roman" charset="0"/>
                <a:cs typeface="Times New Roman" charset="0"/>
              </a:rPr>
              <a:t>claim	compensation </a:t>
            </a:r>
          </a:p>
          <a:p>
            <a:r>
              <a:rPr lang="en-US" altLang="zh-TW" sz="2600" dirty="0">
                <a:latin typeface="Times New Roman" charset="0"/>
                <a:ea typeface="Times New Roman" charset="0"/>
                <a:cs typeface="Times New Roman" charset="0"/>
              </a:rPr>
              <a:t>claim damage</a:t>
            </a:r>
          </a:p>
        </p:txBody>
      </p:sp>
    </p:spTree>
    <p:extLst>
      <p:ext uri="{BB962C8B-B14F-4D97-AF65-F5344CB8AC3E}">
        <p14:creationId xmlns:p14="http://schemas.microsoft.com/office/powerpoint/2010/main" val="1091198018"/>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215991"/>
          </a:xfrm>
          <a:prstGeom prst="rect">
            <a:avLst/>
          </a:prstGeom>
          <a:noFill/>
        </p:spPr>
        <p:txBody>
          <a:bodyPr wrap="square" rtlCol="0">
            <a:spAutoFit/>
          </a:bodyPr>
          <a:lstStyle/>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14</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charset="0"/>
                <a:ea typeface="Times New Roman" charset="0"/>
                <a:cs typeface="Times New Roman" charset="0"/>
              </a:rPr>
              <a:t> bene</a:t>
            </a:r>
            <a:r>
              <a:rPr lang="en-US" altLang="zh-CN" sz="2800" kern="100" dirty="0">
                <a:solidFill>
                  <a:srgbClr val="FF0000"/>
                </a:solidFill>
                <a:latin typeface="Times New Roman" charset="0"/>
                <a:ea typeface="Times New Roman" charset="0"/>
                <a:cs typeface="Times New Roman" charset="0"/>
              </a:rPr>
              <a:t>fic</a:t>
            </a:r>
            <a:r>
              <a:rPr lang="en-US" altLang="zh-CN" sz="2800" kern="100" dirty="0">
                <a:latin typeface="Times New Roman" charset="0"/>
                <a:ea typeface="Times New Roman" charset="0"/>
                <a:cs typeface="Times New Roman" charset="0"/>
              </a:rPr>
              <a:t>ial </a:t>
            </a:r>
            <a:endParaRPr lang="en-US" altLang="zh-CN" sz="2800" kern="100" baseline="30000" dirty="0">
              <a:latin typeface="Times New Roman" charset="0"/>
              <a:ea typeface="Times New Roman" charset="0"/>
              <a:cs typeface="Times New Roman" charset="0"/>
            </a:endParaRPr>
          </a:p>
          <a:p>
            <a:pPr lvl="0" algn="just"/>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54743146"/>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215991"/>
          </a:xfrm>
          <a:prstGeom prst="rect">
            <a:avLst/>
          </a:prstGeom>
          <a:noFill/>
        </p:spPr>
        <p:txBody>
          <a:bodyPr wrap="square" rtlCol="0">
            <a:spAutoFit/>
          </a:bodyPr>
          <a:lstStyle/>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14</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charset="0"/>
                <a:ea typeface="Times New Roman" charset="0"/>
                <a:cs typeface="Times New Roman" charset="0"/>
              </a:rPr>
              <a:t> bene</a:t>
            </a:r>
            <a:r>
              <a:rPr lang="en-US" altLang="zh-CN" sz="2800" kern="100" dirty="0">
                <a:solidFill>
                  <a:srgbClr val="FF0000"/>
                </a:solidFill>
                <a:latin typeface="Times New Roman" charset="0"/>
                <a:ea typeface="Times New Roman" charset="0"/>
                <a:cs typeface="Times New Roman" charset="0"/>
              </a:rPr>
              <a:t>fic</a:t>
            </a:r>
            <a:r>
              <a:rPr lang="en-US" altLang="zh-CN" sz="2800" kern="100" dirty="0">
                <a:latin typeface="Times New Roman" charset="0"/>
                <a:ea typeface="Times New Roman" charset="0"/>
                <a:cs typeface="Times New Roman" charset="0"/>
              </a:rPr>
              <a:t>ial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有利的</a:t>
            </a:r>
            <a:r>
              <a:rPr lang="en-US" altLang="zh-CN" sz="2800" kern="100" dirty="0">
                <a:latin typeface="Times New Roman" charset="0"/>
                <a:ea typeface="Times New Roman" charset="0"/>
                <a:cs typeface="Times New Roman" charset="0"/>
              </a:rPr>
              <a:t> </a:t>
            </a:r>
            <a:endParaRPr lang="en-US" altLang="zh-CN" sz="2800" kern="100" baseline="30000" dirty="0">
              <a:latin typeface="Times New Roman" charset="0"/>
              <a:ea typeface="Times New Roman" charset="0"/>
              <a:cs typeface="Times New Roman" charset="0"/>
            </a:endParaRPr>
          </a:p>
          <a:p>
            <a:pPr lvl="0" algn="just"/>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33146351"/>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562814" cy="4370427"/>
          </a:xfrm>
          <a:prstGeom prst="rect">
            <a:avLst/>
          </a:prstGeom>
          <a:noFill/>
        </p:spPr>
        <p:txBody>
          <a:bodyPr wrap="square" rtlCol="0">
            <a:spAutoFit/>
          </a:bodyPr>
          <a:lstStyle/>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14</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charset="0"/>
                <a:ea typeface="Times New Roman" charset="0"/>
                <a:cs typeface="Times New Roman" charset="0"/>
              </a:rPr>
              <a:t> bene</a:t>
            </a:r>
            <a:r>
              <a:rPr lang="en-US" altLang="zh-CN" sz="2800" kern="100" dirty="0">
                <a:solidFill>
                  <a:srgbClr val="FF0000"/>
                </a:solidFill>
                <a:latin typeface="Times New Roman" charset="0"/>
                <a:ea typeface="Times New Roman" charset="0"/>
                <a:cs typeface="Times New Roman" charset="0"/>
              </a:rPr>
              <a:t>fic</a:t>
            </a:r>
            <a:r>
              <a:rPr lang="en-US" altLang="zh-CN" sz="2800" kern="100" dirty="0">
                <a:latin typeface="Times New Roman" charset="0"/>
                <a:ea typeface="Times New Roman" charset="0"/>
                <a:cs typeface="Times New Roman" charset="0"/>
              </a:rPr>
              <a:t>ial</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有利的</a:t>
            </a:r>
            <a:endParaRPr lang="en-US" altLang="zh-CN" sz="2800" kern="100" dirty="0">
              <a:latin typeface="SimHei" charset="-122"/>
              <a:ea typeface="SimHei" charset="-122"/>
              <a:cs typeface="SimHei" charset="-122"/>
            </a:endParaRPr>
          </a:p>
          <a:p>
            <a:pPr algn="just"/>
            <a:r>
              <a:rPr lang="zh-CN" altLang="en-US" sz="2800" kern="100" dirty="0">
                <a:latin typeface="Times New Roman" charset="0"/>
                <a:ea typeface="Times New Roman" charset="0"/>
                <a:cs typeface="Times New Roman" charset="0"/>
              </a:rPr>
              <a:t>      </a:t>
            </a:r>
            <a:r>
              <a:rPr lang="en-US" altLang="zh-CN" sz="2800" kern="100" noProof="1">
                <a:latin typeface="Times New Roman" charset="0"/>
                <a:ea typeface="Times New Roman" charset="0"/>
                <a:cs typeface="Times New Roman" charset="0"/>
              </a:rPr>
              <a:t>be beneficial to sth./ doing sth.</a:t>
            </a:r>
          </a:p>
          <a:p>
            <a:pPr algn="just"/>
            <a:r>
              <a:rPr lang="zh-CN" altLang="en-US" sz="2800" kern="100" dirty="0">
                <a:latin typeface="Times New Roman" charset="0"/>
                <a:ea typeface="Times New Roman" charset="0"/>
                <a:cs typeface="Times New Roman" charset="0"/>
              </a:rPr>
              <a:t>      </a:t>
            </a:r>
            <a:r>
              <a:rPr lang="en-US" altLang="zh-CN" sz="2800" kern="100" noProof="1">
                <a:latin typeface="Times New Roman" charset="0"/>
                <a:ea typeface="Times New Roman" charset="0"/>
                <a:cs typeface="Times New Roman" charset="0"/>
              </a:rPr>
              <a:t>be conducive to sth./ doing sth.</a:t>
            </a:r>
          </a:p>
          <a:p>
            <a:pPr algn="just"/>
            <a:r>
              <a:rPr lang="zh-CN" altLang="en-US" sz="2800" kern="100" dirty="0">
                <a:latin typeface="Times New Roman" charset="0"/>
                <a:ea typeface="Times New Roman" charset="0"/>
                <a:cs typeface="Times New Roman" charset="0"/>
              </a:rPr>
              <a:t>      </a:t>
            </a:r>
            <a:r>
              <a:rPr lang="en-US" altLang="zh-CN" sz="2800" kern="100" noProof="1">
                <a:latin typeface="Times New Roman" charset="0"/>
                <a:ea typeface="Times New Roman" charset="0"/>
                <a:cs typeface="Times New Roman" charset="0"/>
              </a:rPr>
              <a:t>be advantageous to sth./ doing sth.</a:t>
            </a:r>
          </a:p>
          <a:p>
            <a:pPr algn="just"/>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CN" sz="2800" kern="100" noProof="1">
                <a:latin typeface="Times New Roman" charset="0"/>
                <a:ea typeface="Times New Roman" charset="0"/>
                <a:cs typeface="Times New Roman" charset="0"/>
              </a:rPr>
              <a:t>make contributions to sth./ doing sth.</a:t>
            </a:r>
          </a:p>
          <a:p>
            <a:pPr algn="just"/>
            <a:endParaRPr lang="en-US" altLang="zh-CN" sz="2800" kern="100" dirty="0">
              <a:latin typeface="Times New Roman" charset="0"/>
              <a:ea typeface="Times New Roman" charset="0"/>
              <a:cs typeface="Times New Roman" charset="0"/>
            </a:endParaRPr>
          </a:p>
          <a:p>
            <a:pPr lvl="0" algn="just"/>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81924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55256" cy="1815882"/>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algn="just"/>
            <a:r>
              <a:rPr kumimoji="1" lang="zh-CN" altLang="en-US" sz="28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Doctors have used that principle in recent years to justify using high doses of morphine to control terminally ill patients’ pain, even though increasing dosages will eventually kill the patient.(</a:t>
            </a:r>
            <a:r>
              <a:rPr lang="en-US" altLang="zh-CN" sz="2800" kern="100" dirty="0">
                <a:latin typeface="Times New Roman" charset="0"/>
                <a:ea typeface="Times New Roman" charset="0"/>
                <a:cs typeface="Times New Roman" charset="0"/>
              </a:rPr>
              <a:t>2002</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text 4</a:t>
            </a:r>
            <a:r>
              <a:rPr lang="en-US" altLang="zh-TW" sz="2800" kern="100" dirty="0">
                <a:latin typeface="Times New Roman" charset="0"/>
                <a:ea typeface="Times New Roman" charset="0"/>
                <a:cs typeface="Times New Roman" charset="0"/>
              </a:rPr>
              <a:t>)</a:t>
            </a:r>
            <a:endParaRPr lang="zh-TW" altLang="zh-TW"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85390072"/>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384995"/>
          </a:xfrm>
          <a:prstGeom prst="rect">
            <a:avLst/>
          </a:prstGeom>
          <a:noFill/>
        </p:spPr>
        <p:txBody>
          <a:bodyPr wrap="square" rtlCol="0">
            <a:spAutoFit/>
          </a:bodyPr>
          <a:lstStyle/>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15</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fit</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54868086"/>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384995"/>
          </a:xfrm>
          <a:prstGeom prst="rect">
            <a:avLst/>
          </a:prstGeom>
          <a:noFill/>
        </p:spPr>
        <p:txBody>
          <a:bodyPr wrap="square" rtlCol="0">
            <a:spAutoFit/>
          </a:bodyPr>
          <a:lstStyle/>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15</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fit</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利润；好处</a:t>
            </a:r>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pPr lvl="0" algn="just"/>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15605949"/>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384995"/>
          </a:xfrm>
          <a:prstGeom prst="rect">
            <a:avLst/>
          </a:prstGeom>
          <a:noFill/>
        </p:spPr>
        <p:txBody>
          <a:bodyPr wrap="square" rtlCol="0">
            <a:spAutoFit/>
          </a:bodyPr>
          <a:lstStyle/>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15</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fit</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利润；好处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获利</a:t>
            </a:r>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pPr lvl="0" algn="just"/>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09462886"/>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405159" cy="1384995"/>
          </a:xfrm>
          <a:prstGeom prst="rect">
            <a:avLst/>
          </a:prstGeom>
          <a:noFill/>
        </p:spPr>
        <p:txBody>
          <a:bodyPr wrap="square" rtlCol="0">
            <a:spAutoFit/>
          </a:bodyPr>
          <a:lstStyle/>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15</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fit</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利润；好处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获利</a:t>
            </a:r>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the profit-oriented scientists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E1-2014-32A</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84815615"/>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405159" cy="1815882"/>
          </a:xfrm>
          <a:prstGeom prst="rect">
            <a:avLst/>
          </a:prstGeom>
          <a:noFill/>
        </p:spPr>
        <p:txBody>
          <a:bodyPr wrap="square" rtlCol="0">
            <a:spAutoFit/>
          </a:bodyPr>
          <a:lstStyle/>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15</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fit</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利润；好处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获利</a:t>
            </a:r>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the profit-oriented scientists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E1-2014-32A</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kumimoji="1" lang="en-US" altLang="zh-TW" sz="2800" dirty="0">
                <a:latin typeface="Times New Roman" charset="0"/>
                <a:ea typeface="Times New Roman" charset="0"/>
                <a:cs typeface="Times New Roman" charset="0"/>
              </a:rPr>
              <a:t>     non-profit organizations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E2-2015-</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52856853"/>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405159" cy="1815882"/>
          </a:xfrm>
          <a:prstGeom prst="rect">
            <a:avLst/>
          </a:prstGeom>
          <a:noFill/>
        </p:spPr>
        <p:txBody>
          <a:bodyPr wrap="square" rtlCol="0">
            <a:spAutoFit/>
          </a:bodyPr>
          <a:lstStyle/>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15</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fit</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利润；好处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获利</a:t>
            </a:r>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the profit-oriented scientists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E1-2014-32A</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algn="just"/>
            <a:r>
              <a:rPr kumimoji="1" lang="en-US" altLang="zh-TW" sz="2800" dirty="0">
                <a:latin typeface="Times New Roman" charset="0"/>
                <a:ea typeface="Times New Roman" charset="0"/>
                <a:cs typeface="Times New Roman" charset="0"/>
              </a:rPr>
              <a:t>     non-profit organizations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E2-2015-</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r>
              <a:rPr kumimoji="1" lang="zh-CN" altLang="en-US" sz="2800" dirty="0">
                <a:latin typeface="Times New Roman" charset="0"/>
                <a:ea typeface="Times New Roman" charset="0"/>
                <a:cs typeface="Times New Roman" charset="0"/>
              </a:rPr>
              <a:t>     </a:t>
            </a:r>
            <a:r>
              <a:rPr kumimoji="1" lang="zh-CN" altLang="en-US" sz="2800" dirty="0">
                <a:latin typeface="SimHei" charset="-122"/>
                <a:ea typeface="SimHei" charset="-122"/>
                <a:cs typeface="SimHei" charset="-122"/>
              </a:rPr>
              <a:t>非盈利组织</a:t>
            </a:r>
            <a:endParaRPr kumimoji="1" lang="zh-TW" altLang="en-US" sz="2800" dirty="0">
              <a:latin typeface="SimHei" charset="-122"/>
              <a:ea typeface="SimHei" charset="-122"/>
              <a:cs typeface="SimHei" charset="-122"/>
            </a:endParaRPr>
          </a:p>
        </p:txBody>
      </p:sp>
    </p:spTree>
    <p:extLst>
      <p:ext uri="{BB962C8B-B14F-4D97-AF65-F5344CB8AC3E}">
        <p14:creationId xmlns:p14="http://schemas.microsoft.com/office/powerpoint/2010/main" val="1467665137"/>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405159" cy="523220"/>
          </a:xfrm>
          <a:prstGeom prst="rect">
            <a:avLst/>
          </a:prstGeom>
          <a:noFill/>
        </p:spPr>
        <p:txBody>
          <a:bodyPr wrap="square" rtlCol="0">
            <a:spAutoFit/>
          </a:bodyPr>
          <a:lstStyle/>
          <a:p>
            <a:pPr lvl="0" algn="just"/>
            <a:r>
              <a:rPr kumimoji="1" lang="zh-TW" altLang="en-US" sz="2800" dirty="0">
                <a:latin typeface="Times New Roman" charset="0"/>
                <a:ea typeface="Times New Roman" charset="0"/>
                <a:cs typeface="Times New Roman" charset="0"/>
              </a:rPr>
              <a:t>（</a:t>
            </a:r>
            <a:r>
              <a:rPr kumimoji="1" lang="en-US" altLang="zh-TW" sz="2800" dirty="0">
                <a:latin typeface="Times New Roman" charset="0"/>
                <a:ea typeface="Times New Roman" charset="0"/>
                <a:cs typeface="Times New Roman" charset="0"/>
              </a:rPr>
              <a:t>16</a:t>
            </a:r>
            <a:r>
              <a:rPr kumimoji="1" lang="zh-TW" altLang="en-US" sz="2800" dirty="0">
                <a:latin typeface="Times New Roman" charset="0"/>
                <a:ea typeface="Times New Roman" charset="0"/>
                <a:cs typeface="Times New Roman" charset="0"/>
              </a:rPr>
              <a:t>）</a:t>
            </a:r>
            <a:r>
              <a:rPr kumimoji="1" lang="en-US" altLang="zh-TW" sz="2800" dirty="0" err="1">
                <a:latin typeface="Times New Roman" charset="0"/>
                <a:ea typeface="Times New Roman" charset="0"/>
                <a:cs typeface="Times New Roman" charset="0"/>
              </a:rPr>
              <a:t>profitbale</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50788117"/>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405159" cy="1384995"/>
          </a:xfrm>
          <a:prstGeom prst="rect">
            <a:avLst/>
          </a:prstGeom>
          <a:noFill/>
        </p:spPr>
        <p:txBody>
          <a:bodyPr wrap="square" rtlCol="0">
            <a:spAutoFit/>
          </a:bodyPr>
          <a:lstStyle/>
          <a:p>
            <a:pPr lvl="0" algn="just"/>
            <a:r>
              <a:rPr kumimoji="1" lang="zh-TW" altLang="en-US" sz="2800" dirty="0">
                <a:latin typeface="Times New Roman" charset="0"/>
                <a:ea typeface="Times New Roman" charset="0"/>
                <a:cs typeface="Times New Roman" charset="0"/>
              </a:rPr>
              <a:t>（</a:t>
            </a:r>
            <a:r>
              <a:rPr kumimoji="1" lang="en-US" altLang="zh-TW" sz="2800" dirty="0">
                <a:latin typeface="Times New Roman" charset="0"/>
                <a:ea typeface="Times New Roman" charset="0"/>
                <a:cs typeface="Times New Roman" charset="0"/>
              </a:rPr>
              <a:t>16</a:t>
            </a:r>
            <a:r>
              <a:rPr kumimoji="1" lang="zh-TW" altLang="en-US" sz="2800" dirty="0">
                <a:latin typeface="Times New Roman" charset="0"/>
                <a:ea typeface="Times New Roman" charset="0"/>
                <a:cs typeface="Times New Roman" charset="0"/>
              </a:rPr>
              <a:t>）</a:t>
            </a:r>
            <a:r>
              <a:rPr kumimoji="1" lang="en-US" altLang="zh-TW" sz="2800" dirty="0" err="1">
                <a:latin typeface="Times New Roman" charset="0"/>
                <a:ea typeface="Times New Roman" charset="0"/>
                <a:cs typeface="Times New Roman" charset="0"/>
              </a:rPr>
              <a:t>profitbale</a:t>
            </a:r>
            <a:r>
              <a:rPr kumimoji="1" lang="en-US" altLang="zh-TW" sz="2800" dirty="0">
                <a:latin typeface="Times New Roman" charset="0"/>
                <a:ea typeface="Times New Roman" charset="0"/>
                <a:cs typeface="Times New Roman" charset="0"/>
              </a:rPr>
              <a:t> a.</a:t>
            </a:r>
            <a:r>
              <a:rPr lang="zh-CN" altLang="en-US" sz="2800" kern="100" dirty="0">
                <a:latin typeface="SimHei" charset="-122"/>
                <a:ea typeface="SimHei" charset="-122"/>
                <a:cs typeface="SimHei" charset="-122"/>
              </a:rPr>
              <a:t>有利润的；有益的</a:t>
            </a:r>
            <a:endParaRPr lang="en-US" altLang="zh-CN" sz="2800" kern="100" dirty="0">
              <a:latin typeface="SimHei" charset="-122"/>
              <a:ea typeface="SimHei" charset="-122"/>
              <a:cs typeface="SimHei" charset="-122"/>
            </a:endParaRPr>
          </a:p>
          <a:p>
            <a:pPr lvl="0" algn="just"/>
            <a:endParaRPr lang="en-US" altLang="zh-TW" sz="2800" kern="100" dirty="0">
              <a:latin typeface="SimHei" charset="-122"/>
              <a:ea typeface="SimHei" charset="-122"/>
              <a:cs typeface="SimHei" charset="-122"/>
            </a:endParaRPr>
          </a:p>
          <a:p>
            <a:pPr lvl="0" algn="just"/>
            <a:endParaRPr lang="zh-TW" altLang="en-US" sz="2800" kern="100" dirty="0">
              <a:latin typeface="SimHei" charset="-122"/>
              <a:ea typeface="SimHei" charset="-122"/>
              <a:cs typeface="SimHei" charset="-122"/>
            </a:endParaRPr>
          </a:p>
        </p:txBody>
      </p:sp>
    </p:spTree>
    <p:extLst>
      <p:ext uri="{BB962C8B-B14F-4D97-AF65-F5344CB8AC3E}">
        <p14:creationId xmlns:p14="http://schemas.microsoft.com/office/powerpoint/2010/main" val="1837853138"/>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405159" cy="1384995"/>
          </a:xfrm>
          <a:prstGeom prst="rect">
            <a:avLst/>
          </a:prstGeom>
          <a:noFill/>
        </p:spPr>
        <p:txBody>
          <a:bodyPr wrap="square" rtlCol="0">
            <a:spAutoFit/>
          </a:bodyPr>
          <a:lstStyle/>
          <a:p>
            <a:pPr lvl="0" algn="just"/>
            <a:r>
              <a:rPr kumimoji="1" lang="zh-TW" altLang="en-US" sz="2800" dirty="0">
                <a:latin typeface="Times New Roman" charset="0"/>
                <a:ea typeface="Times New Roman" charset="0"/>
                <a:cs typeface="Times New Roman" charset="0"/>
              </a:rPr>
              <a:t>（</a:t>
            </a:r>
            <a:r>
              <a:rPr kumimoji="1" lang="en-US" altLang="zh-TW" sz="2800" dirty="0">
                <a:latin typeface="Times New Roman" charset="0"/>
                <a:ea typeface="Times New Roman" charset="0"/>
                <a:cs typeface="Times New Roman" charset="0"/>
              </a:rPr>
              <a:t>16</a:t>
            </a:r>
            <a:r>
              <a:rPr kumimoji="1" lang="zh-TW" altLang="en-US" sz="2800" dirty="0">
                <a:latin typeface="Times New Roman" charset="0"/>
                <a:ea typeface="Times New Roman" charset="0"/>
                <a:cs typeface="Times New Roman" charset="0"/>
              </a:rPr>
              <a:t>）</a:t>
            </a:r>
            <a:r>
              <a:rPr kumimoji="1" lang="en-US" altLang="zh-TW" sz="2800" dirty="0" err="1">
                <a:latin typeface="Times New Roman" charset="0"/>
                <a:ea typeface="Times New Roman" charset="0"/>
                <a:cs typeface="Times New Roman" charset="0"/>
              </a:rPr>
              <a:t>profitbale</a:t>
            </a:r>
            <a:r>
              <a:rPr kumimoji="1" lang="en-US" altLang="zh-TW" sz="2800" dirty="0">
                <a:latin typeface="Times New Roman" charset="0"/>
                <a:ea typeface="Times New Roman" charset="0"/>
                <a:cs typeface="Times New Roman" charset="0"/>
              </a:rPr>
              <a:t> a.</a:t>
            </a:r>
            <a:r>
              <a:rPr lang="zh-CN" altLang="en-US" sz="2800" kern="100" dirty="0">
                <a:latin typeface="SimHei" charset="-122"/>
                <a:ea typeface="SimHei" charset="-122"/>
                <a:cs typeface="SimHei" charset="-122"/>
              </a:rPr>
              <a:t>有利润的；有益的</a:t>
            </a:r>
            <a:endParaRPr lang="en-US" altLang="zh-CN" sz="2800" kern="100" dirty="0">
              <a:latin typeface="SimHei" charset="-122"/>
              <a:ea typeface="SimHei" charset="-122"/>
              <a:cs typeface="SimHei" charset="-122"/>
            </a:endParaRPr>
          </a:p>
          <a:p>
            <a:pPr algn="just"/>
            <a:r>
              <a:rPr lang="zh-CN" altLang="en-US" sz="2800" kern="100" dirty="0">
                <a:latin typeface="SimHei" charset="-122"/>
                <a:ea typeface="SimHei" charset="-122"/>
                <a:cs typeface="SimHei" charset="-122"/>
              </a:rPr>
              <a:t>   </a:t>
            </a:r>
            <a:r>
              <a:rPr kumimoji="1" lang="en-US" altLang="zh-CN" sz="2800" dirty="0">
                <a:latin typeface="Times New Roman" charset="0"/>
                <a:ea typeface="Times New Roman" charset="0"/>
                <a:cs typeface="Times New Roman" charset="0"/>
              </a:rPr>
              <a:t>setting up a profitable business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E2-2016-36D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kumimoji="1"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0395565"/>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405159" cy="1384995"/>
          </a:xfrm>
          <a:prstGeom prst="rect">
            <a:avLst/>
          </a:prstGeom>
          <a:noFill/>
        </p:spPr>
        <p:txBody>
          <a:bodyPr wrap="square" rtlCol="0">
            <a:spAutoFit/>
          </a:bodyPr>
          <a:lstStyle/>
          <a:p>
            <a:pPr lvl="0" algn="just"/>
            <a:r>
              <a:rPr kumimoji="1" lang="zh-TW" altLang="en-US" sz="2800" dirty="0">
                <a:latin typeface="Times New Roman" charset="0"/>
                <a:ea typeface="Times New Roman" charset="0"/>
                <a:cs typeface="Times New Roman" charset="0"/>
              </a:rPr>
              <a:t>（</a:t>
            </a:r>
            <a:r>
              <a:rPr kumimoji="1" lang="en-US" altLang="zh-TW" sz="2800" dirty="0">
                <a:latin typeface="Times New Roman" charset="0"/>
                <a:ea typeface="Times New Roman" charset="0"/>
                <a:cs typeface="Times New Roman" charset="0"/>
              </a:rPr>
              <a:t>16</a:t>
            </a:r>
            <a:r>
              <a:rPr kumimoji="1" lang="zh-TW" altLang="en-US" sz="2800" dirty="0">
                <a:latin typeface="Times New Roman" charset="0"/>
                <a:ea typeface="Times New Roman" charset="0"/>
                <a:cs typeface="Times New Roman" charset="0"/>
              </a:rPr>
              <a:t>）</a:t>
            </a:r>
            <a:r>
              <a:rPr kumimoji="1" lang="en-US" altLang="zh-TW" sz="2800" dirty="0" err="1">
                <a:latin typeface="Times New Roman" charset="0"/>
                <a:ea typeface="Times New Roman" charset="0"/>
                <a:cs typeface="Times New Roman" charset="0"/>
              </a:rPr>
              <a:t>profitbale</a:t>
            </a:r>
            <a:r>
              <a:rPr kumimoji="1" lang="en-US" altLang="zh-TW" sz="2800" dirty="0">
                <a:latin typeface="Times New Roman" charset="0"/>
                <a:ea typeface="Times New Roman" charset="0"/>
                <a:cs typeface="Times New Roman" charset="0"/>
              </a:rPr>
              <a:t> a.</a:t>
            </a:r>
            <a:r>
              <a:rPr lang="zh-CN" altLang="en-US" sz="2800" kern="100" dirty="0">
                <a:latin typeface="SimHei" charset="-122"/>
                <a:ea typeface="SimHei" charset="-122"/>
                <a:cs typeface="SimHei" charset="-122"/>
              </a:rPr>
              <a:t>有利润的；有益的</a:t>
            </a:r>
            <a:endParaRPr lang="en-US" altLang="zh-CN" sz="2800" kern="100" dirty="0">
              <a:latin typeface="SimHei" charset="-122"/>
              <a:ea typeface="SimHei" charset="-122"/>
              <a:cs typeface="SimHei" charset="-122"/>
            </a:endParaRPr>
          </a:p>
          <a:p>
            <a:pPr algn="just"/>
            <a:r>
              <a:rPr lang="zh-CN" altLang="en-US" sz="2800" kern="100" dirty="0">
                <a:latin typeface="SimHei" charset="-122"/>
                <a:ea typeface="SimHei" charset="-122"/>
                <a:cs typeface="SimHei" charset="-122"/>
              </a:rPr>
              <a:t>   </a:t>
            </a:r>
            <a:r>
              <a:rPr kumimoji="1" lang="en-US" altLang="zh-CN" sz="2800" dirty="0">
                <a:latin typeface="Times New Roman" charset="0"/>
                <a:ea typeface="Times New Roman" charset="0"/>
                <a:cs typeface="Times New Roman" charset="0"/>
              </a:rPr>
              <a:t>setting up a profitable business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E2-2016-36D</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r>
              <a:rPr kumimoji="1" lang="en-US" altLang="zh-CN" sz="2800" dirty="0">
                <a:latin typeface="Times New Roman" charset="0"/>
                <a:ea typeface="Times New Roman" charset="0"/>
                <a:cs typeface="Times New Roman" charset="0"/>
              </a:rPr>
              <a:t>      </a:t>
            </a:r>
            <a:endParaRPr kumimoji="1"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12896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55256" cy="2677656"/>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r>
              <a:rPr kumimoji="1" lang="zh-CN" altLang="en-US" sz="2800" dirty="0">
                <a:latin typeface="Times New Roman" charset="0"/>
                <a:ea typeface="Times New Roman" charset="0"/>
                <a:cs typeface="Times New Roman" charset="0"/>
              </a:rPr>
              <a:t>   </a:t>
            </a:r>
            <a:r>
              <a:rPr kumimoji="1" lang="en-US" altLang="zh-TW" sz="2800" dirty="0">
                <a:latin typeface="Times New Roman" charset="0"/>
                <a:ea typeface="Times New Roman" charset="0"/>
                <a:cs typeface="Times New Roman" charset="0"/>
              </a:rPr>
              <a:t>This practice was justified by the claim that women were needed at home.</a:t>
            </a:r>
            <a:r>
              <a:rPr kumimoji="1" lang="zh-CN" altLang="en-US" sz="2800" dirty="0">
                <a:latin typeface="Times New Roman" charset="0"/>
                <a:ea typeface="Times New Roman" charset="0"/>
                <a:cs typeface="Times New Roman" charset="0"/>
              </a:rPr>
              <a:t>（</a:t>
            </a:r>
            <a:r>
              <a:rPr kumimoji="1" lang="en-US" altLang="zh-CN" sz="2800" dirty="0">
                <a:latin typeface="Times New Roman" charset="0"/>
                <a:ea typeface="Times New Roman" charset="0"/>
                <a:cs typeface="Times New Roman" charset="0"/>
              </a:rPr>
              <a:t>E1-2010-</a:t>
            </a:r>
            <a:r>
              <a:rPr lang="zh-CN" altLang="en-US" sz="2800" kern="100" dirty="0">
                <a:latin typeface="SimHei" charset="-122"/>
                <a:ea typeface="SimHei" charset="-122"/>
                <a:cs typeface="SimHei" charset="-122"/>
              </a:rPr>
              <a:t>阅读</a:t>
            </a:r>
            <a:r>
              <a:rPr kumimoji="1" lang="zh-CN" altLang="en-US" sz="2800" dirty="0">
                <a:latin typeface="Times New Roman" charset="0"/>
                <a:ea typeface="Times New Roman" charset="0"/>
                <a:cs typeface="Times New Roman" charset="0"/>
              </a:rPr>
              <a:t>）</a:t>
            </a:r>
            <a:endParaRPr kumimoji="1" lang="en-US" altLang="zh-CN" sz="2800" dirty="0">
              <a:latin typeface="Times New Roman" charset="0"/>
              <a:ea typeface="Times New Roman" charset="0"/>
              <a:cs typeface="Times New Roman" charset="0"/>
            </a:endParaRPr>
          </a:p>
          <a:p>
            <a:pPr lvl="0" algn="just"/>
            <a:endParaRPr kumimoji="1" lang="en-US" altLang="zh-CN" sz="2800" dirty="0">
              <a:latin typeface="Times New Roman" charset="0"/>
              <a:ea typeface="Times New Roman" charset="0"/>
              <a:cs typeface="Times New Roman" charset="0"/>
            </a:endParaRPr>
          </a:p>
          <a:p>
            <a:pPr lvl="0" algn="just"/>
            <a:r>
              <a:rPr kumimoji="1" lang="zh-CN" altLang="en-US" sz="2800" dirty="0">
                <a:latin typeface="Times New Roman" charset="0"/>
                <a:ea typeface="Times New Roman" charset="0"/>
                <a:cs typeface="Times New Roman" charset="0"/>
              </a:rPr>
              <a:t>   </a:t>
            </a:r>
            <a:endParaRPr kumimoji="1" lang="en-US" altLang="zh-CN" sz="28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91671233"/>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17</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per</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42910110"/>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17</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per</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600" kern="100" dirty="0">
                <a:latin typeface="SimHei" charset="-122"/>
                <a:ea typeface="SimHei" charset="-122"/>
                <a:cs typeface="SimHei" charset="-122"/>
              </a:rPr>
              <a:t>完美的</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28691956"/>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855586" cy="1354217"/>
          </a:xfrm>
          <a:prstGeom prst="rect">
            <a:avLst/>
          </a:prstGeom>
          <a:noFill/>
        </p:spPr>
        <p:txBody>
          <a:bodyPr wrap="square" rtlCol="0">
            <a:spAutoFit/>
          </a:bodyPr>
          <a:lstStyle/>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17</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per</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600" kern="100" dirty="0">
                <a:latin typeface="SimHei" charset="-122"/>
                <a:ea typeface="SimHei" charset="-122"/>
                <a:cs typeface="SimHei" charset="-122"/>
              </a:rPr>
              <a:t>完美的</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r>
              <a:rPr lang="zh-CN" altLang="en-US" sz="2600" kern="100" dirty="0">
                <a:latin typeface="SimHei" charset="-122"/>
                <a:ea typeface="SimHei" charset="-122"/>
                <a:cs typeface="SimHei" charset="-122"/>
              </a:rPr>
              <a:t>  </a:t>
            </a:r>
            <a:r>
              <a:rPr lang="zh-CN" altLang="zh-TW" sz="2600" kern="100" dirty="0">
                <a:latin typeface="SimHei" charset="-122"/>
                <a:ea typeface="SimHei" charset="-122"/>
                <a:cs typeface="SimHei" charset="-122"/>
              </a:rPr>
              <a:t>【写作】</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perfect legislation</a:t>
            </a:r>
            <a:endParaRPr lang="zh-CN" altLang="zh-CN" sz="26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8068807"/>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855586" cy="1354217"/>
          </a:xfrm>
          <a:prstGeom prst="rect">
            <a:avLst/>
          </a:prstGeom>
          <a:noFill/>
        </p:spPr>
        <p:txBody>
          <a:bodyPr wrap="square" rtlCol="0">
            <a:spAutoFit/>
          </a:bodyPr>
          <a:lstStyle/>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17</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per</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600" kern="100" dirty="0">
                <a:latin typeface="SimHei" charset="-122"/>
                <a:ea typeface="SimHei" charset="-122"/>
                <a:cs typeface="SimHei" charset="-122"/>
              </a:rPr>
              <a:t>完美的 </a:t>
            </a:r>
            <a:r>
              <a:rPr lang="en-US" altLang="zh-CN" sz="2600" kern="100" dirty="0">
                <a:latin typeface="Times New Roman" charset="0"/>
                <a:ea typeface="Times New Roman" charset="0"/>
                <a:cs typeface="Times New Roman" charset="0"/>
              </a:rPr>
              <a:t>v.</a:t>
            </a:r>
            <a:r>
              <a:rPr lang="zh-CN" altLang="en-US" sz="2600" kern="100" dirty="0">
                <a:latin typeface="SimHei" charset="-122"/>
                <a:ea typeface="SimHei" charset="-122"/>
                <a:cs typeface="SimHei" charset="-122"/>
              </a:rPr>
              <a:t>完善</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r>
              <a:rPr lang="zh-CN" altLang="en-US" sz="2600" kern="100" dirty="0">
                <a:latin typeface="SimHei" charset="-122"/>
                <a:ea typeface="SimHei" charset="-122"/>
                <a:cs typeface="SimHei" charset="-122"/>
              </a:rPr>
              <a:t>  </a:t>
            </a:r>
            <a:r>
              <a:rPr lang="zh-CN" altLang="zh-TW" sz="2600" kern="100" dirty="0">
                <a:latin typeface="SimHei" charset="-122"/>
                <a:ea typeface="SimHei" charset="-122"/>
                <a:cs typeface="SimHei" charset="-122"/>
              </a:rPr>
              <a:t>【写作】</a:t>
            </a:r>
            <a:r>
              <a:rPr lang="en-US" altLang="zh-TW" sz="2600" kern="100" dirty="0">
                <a:latin typeface="Times New Roman" panose="02020603050405020304" pitchFamily="18" charset="0"/>
                <a:ea typeface="微软雅黑" panose="020B0503020204020204" pitchFamily="34" charset="-122"/>
                <a:cs typeface="Times New Roman" panose="02020603050405020304" pitchFamily="18" charset="0"/>
              </a:rPr>
              <a:t>perfect legislation</a:t>
            </a:r>
            <a:endParaRPr lang="zh-CN" altLang="zh-CN" sz="26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75337467"/>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CN" altLang="fi-FI"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fi-FI" altLang="zh-CN" sz="2600" kern="100" dirty="0">
                <a:latin typeface="Times New Roman" panose="02020603050405020304" pitchFamily="18" charset="0"/>
                <a:ea typeface="微软雅黑" panose="020B0503020204020204" pitchFamily="34" charset="-122"/>
                <a:cs typeface="Times New Roman" panose="02020603050405020304" pitchFamily="18" charset="0"/>
              </a:rPr>
              <a:t>18</a:t>
            </a:r>
            <a:r>
              <a:rPr lang="zh-CN" altLang="fi-FI"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in</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50619607"/>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619104" cy="523220"/>
          </a:xfrm>
          <a:prstGeom prst="rect">
            <a:avLst/>
          </a:prstGeom>
          <a:noFill/>
        </p:spPr>
        <p:txBody>
          <a:bodyPr wrap="square" rtlCol="0">
            <a:spAutoFit/>
          </a:bodyPr>
          <a:lstStyle/>
          <a:p>
            <a:pPr lvl="0" algn="just"/>
            <a:r>
              <a:rPr lang="zh-CN" altLang="fi-FI"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fi-FI" altLang="zh-CN" sz="2600" kern="100" dirty="0">
                <a:latin typeface="Times New Roman" panose="02020603050405020304" pitchFamily="18" charset="0"/>
                <a:ea typeface="微软雅黑" panose="020B0503020204020204" pitchFamily="34" charset="-122"/>
                <a:cs typeface="Times New Roman" panose="02020603050405020304" pitchFamily="18" charset="0"/>
              </a:rPr>
              <a:t>18</a:t>
            </a:r>
            <a:r>
              <a:rPr lang="zh-CN" altLang="fi-FI"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in</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SimHei" charset="-122"/>
                <a:ea typeface="SimHei" charset="-122"/>
                <a:cs typeface="SimHei" charset="-122"/>
              </a:rPr>
              <a:t>v.</a:t>
            </a:r>
            <a:r>
              <a:rPr lang="zh-CN" altLang="en-US" sz="2600" kern="100" dirty="0">
                <a:latin typeface="SimHei" charset="-122"/>
                <a:ea typeface="SimHei" charset="-122"/>
                <a:cs typeface="SimHei" charset="-122"/>
              </a:rPr>
              <a:t>传染；感染</a:t>
            </a:r>
            <a:r>
              <a:rPr lang="zh-CN" altLang="en-US" sz="2600" kern="100" dirty="0">
                <a:solidFill>
                  <a:srgbClr val="FF0000"/>
                </a:solidFill>
                <a:latin typeface="Times New Roman" charset="0"/>
                <a:ea typeface="Times New Roman" charset="0"/>
                <a:cs typeface="Times New Roman" charset="0"/>
              </a:rPr>
              <a:t>（</a:t>
            </a:r>
            <a:r>
              <a:rPr lang="en-US" altLang="zh-CN" sz="2600" kern="100" dirty="0">
                <a:solidFill>
                  <a:srgbClr val="FF0000"/>
                </a:solidFill>
                <a:latin typeface="Times New Roman" charset="0"/>
                <a:ea typeface="Times New Roman" charset="0"/>
                <a:cs typeface="Times New Roman" charset="0"/>
              </a:rPr>
              <a:t>with</a:t>
            </a:r>
            <a:r>
              <a:rPr lang="zh-CN" altLang="en-US" sz="2600" kern="100" dirty="0">
                <a:solidFill>
                  <a:srgbClr val="FF0000"/>
                </a:solidFill>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73493614"/>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619104" cy="1723549"/>
          </a:xfrm>
          <a:prstGeom prst="rect">
            <a:avLst/>
          </a:prstGeom>
          <a:noFill/>
        </p:spPr>
        <p:txBody>
          <a:bodyPr wrap="square" rtlCol="0">
            <a:spAutoFit/>
          </a:bodyPr>
          <a:lstStyle/>
          <a:p>
            <a:pPr lvl="0" algn="just"/>
            <a:r>
              <a:rPr lang="zh-CN" altLang="fi-FI"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fi-FI" altLang="zh-CN" sz="2600" kern="100" dirty="0">
                <a:latin typeface="Times New Roman" panose="02020603050405020304" pitchFamily="18" charset="0"/>
                <a:ea typeface="微软雅黑" panose="020B0503020204020204" pitchFamily="34" charset="-122"/>
                <a:cs typeface="Times New Roman" panose="02020603050405020304" pitchFamily="18" charset="0"/>
              </a:rPr>
              <a:t>18</a:t>
            </a:r>
            <a:r>
              <a:rPr lang="zh-CN" altLang="fi-FI"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in</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SimHei" charset="-122"/>
                <a:ea typeface="SimHei" charset="-122"/>
                <a:cs typeface="SimHei" charset="-122"/>
              </a:rPr>
              <a:t>v.</a:t>
            </a:r>
            <a:r>
              <a:rPr lang="zh-CN" altLang="en-US" sz="2600" kern="100" dirty="0">
                <a:latin typeface="SimHei" charset="-122"/>
                <a:ea typeface="SimHei" charset="-122"/>
                <a:cs typeface="SimHei" charset="-122"/>
              </a:rPr>
              <a:t>传染；感染</a:t>
            </a:r>
            <a:r>
              <a:rPr lang="zh-CN" altLang="en-US" sz="2600" kern="100" dirty="0">
                <a:solidFill>
                  <a:srgbClr val="FF0000"/>
                </a:solidFill>
                <a:latin typeface="Times New Roman" charset="0"/>
                <a:ea typeface="Times New Roman" charset="0"/>
                <a:cs typeface="Times New Roman" charset="0"/>
              </a:rPr>
              <a:t>（</a:t>
            </a:r>
            <a:r>
              <a:rPr lang="en-US" altLang="zh-CN" sz="2600" kern="100" dirty="0">
                <a:solidFill>
                  <a:srgbClr val="FF0000"/>
                </a:solidFill>
                <a:latin typeface="Times New Roman" charset="0"/>
                <a:ea typeface="Times New Roman" charset="0"/>
                <a:cs typeface="Times New Roman" charset="0"/>
              </a:rPr>
              <a:t>with</a:t>
            </a:r>
            <a:r>
              <a:rPr lang="zh-CN" altLang="en-US" sz="2600" kern="100" dirty="0">
                <a:solidFill>
                  <a:srgbClr val="FF0000"/>
                </a:solidFill>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In the U.S., it has infected more than one million people, and caused more than 600 deaths and more than 6,000 hospitalizations.(E2-2010-</a:t>
            </a:r>
            <a:r>
              <a:rPr lang="zh-CN" altLang="en-US" sz="2600" kern="100" dirty="0">
                <a:latin typeface="SimHei" charset="-122"/>
                <a:ea typeface="SimHei" charset="-122"/>
                <a:cs typeface="SimHei" charset="-122"/>
              </a:rPr>
              <a:t>完形</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2470317"/>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619104" cy="2154436"/>
          </a:xfrm>
          <a:prstGeom prst="rect">
            <a:avLst/>
          </a:prstGeom>
          <a:noFill/>
        </p:spPr>
        <p:txBody>
          <a:bodyPr wrap="square" rtlCol="0">
            <a:spAutoFit/>
          </a:bodyPr>
          <a:lstStyle/>
          <a:p>
            <a:pPr lvl="0" algn="just"/>
            <a:r>
              <a:rPr lang="zh-CN" altLang="fi-FI"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fi-FI" altLang="zh-CN" sz="2600" kern="100" dirty="0">
                <a:latin typeface="Times New Roman" panose="02020603050405020304" pitchFamily="18" charset="0"/>
                <a:ea typeface="微软雅黑" panose="020B0503020204020204" pitchFamily="34" charset="-122"/>
                <a:cs typeface="Times New Roman" panose="02020603050405020304" pitchFamily="18" charset="0"/>
              </a:rPr>
              <a:t>18</a:t>
            </a:r>
            <a:r>
              <a:rPr lang="zh-CN" altLang="fi-FI"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in</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SimHei" charset="-122"/>
                <a:ea typeface="SimHei" charset="-122"/>
                <a:cs typeface="SimHei" charset="-122"/>
              </a:rPr>
              <a:t>v.</a:t>
            </a:r>
            <a:r>
              <a:rPr lang="zh-CN" altLang="en-US" sz="2600" kern="100" dirty="0">
                <a:latin typeface="SimHei" charset="-122"/>
                <a:ea typeface="SimHei" charset="-122"/>
                <a:cs typeface="SimHei" charset="-122"/>
              </a:rPr>
              <a:t>传染；感染</a:t>
            </a:r>
            <a:r>
              <a:rPr lang="zh-CN" altLang="en-US" sz="2600" kern="100" dirty="0">
                <a:solidFill>
                  <a:srgbClr val="FF0000"/>
                </a:solidFill>
                <a:latin typeface="Times New Roman" charset="0"/>
                <a:ea typeface="Times New Roman" charset="0"/>
                <a:cs typeface="Times New Roman" charset="0"/>
              </a:rPr>
              <a:t>（</a:t>
            </a:r>
            <a:r>
              <a:rPr lang="en-US" altLang="zh-CN" sz="2600" kern="100" dirty="0">
                <a:solidFill>
                  <a:srgbClr val="FF0000"/>
                </a:solidFill>
                <a:latin typeface="Times New Roman" charset="0"/>
                <a:ea typeface="Times New Roman" charset="0"/>
                <a:cs typeface="Times New Roman" charset="0"/>
              </a:rPr>
              <a:t>with</a:t>
            </a:r>
            <a:r>
              <a:rPr lang="zh-CN" altLang="en-US" sz="2600" kern="100" dirty="0">
                <a:solidFill>
                  <a:srgbClr val="FF0000"/>
                </a:solidFill>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In the U.S., it has infected more than one million people, and caused more than 600 deaths and more than 6,000 hospitalizations.(E2-2010-</a:t>
            </a:r>
            <a:r>
              <a:rPr lang="zh-CN" altLang="en-US" sz="2600" kern="100" dirty="0">
                <a:latin typeface="SimHei" charset="-122"/>
                <a:ea typeface="SimHei" charset="-122"/>
                <a:cs typeface="SimHei" charset="-122"/>
              </a:rPr>
              <a:t>完形</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in</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ious</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600" kern="100" dirty="0">
                <a:latin typeface="SimHei" charset="-122"/>
                <a:ea typeface="SimHei" charset="-122"/>
                <a:cs typeface="SimHei" charset="-122"/>
              </a:rPr>
              <a:t>传染性的</a:t>
            </a:r>
            <a:endParaRPr lang="en-US" altLang="zh-CN" sz="2600" kern="100" dirty="0">
              <a:latin typeface="SimHei" charset="-122"/>
              <a:ea typeface="SimHei" charset="-122"/>
              <a:cs typeface="SimHei" charset="-122"/>
            </a:endParaRPr>
          </a:p>
        </p:txBody>
      </p:sp>
    </p:spTree>
    <p:extLst>
      <p:ext uri="{BB962C8B-B14F-4D97-AF65-F5344CB8AC3E}">
        <p14:creationId xmlns:p14="http://schemas.microsoft.com/office/powerpoint/2010/main" val="1870796505"/>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619104" cy="2954655"/>
          </a:xfrm>
          <a:prstGeom prst="rect">
            <a:avLst/>
          </a:prstGeom>
          <a:noFill/>
        </p:spPr>
        <p:txBody>
          <a:bodyPr wrap="square" rtlCol="0">
            <a:spAutoFit/>
          </a:bodyPr>
          <a:lstStyle/>
          <a:p>
            <a:pPr lvl="0" algn="just"/>
            <a:r>
              <a:rPr lang="zh-CN" altLang="fi-FI"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fi-FI" altLang="zh-CN" sz="2600" kern="100" dirty="0">
                <a:latin typeface="Times New Roman" panose="02020603050405020304" pitchFamily="18" charset="0"/>
                <a:ea typeface="微软雅黑" panose="020B0503020204020204" pitchFamily="34" charset="-122"/>
                <a:cs typeface="Times New Roman" panose="02020603050405020304" pitchFamily="18" charset="0"/>
              </a:rPr>
              <a:t>18</a:t>
            </a:r>
            <a:r>
              <a:rPr lang="zh-CN" altLang="fi-FI"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in</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SimHei" charset="-122"/>
                <a:ea typeface="SimHei" charset="-122"/>
                <a:cs typeface="SimHei" charset="-122"/>
              </a:rPr>
              <a:t>v.</a:t>
            </a:r>
            <a:r>
              <a:rPr lang="zh-CN" altLang="en-US" sz="2600" kern="100" dirty="0">
                <a:latin typeface="SimHei" charset="-122"/>
                <a:ea typeface="SimHei" charset="-122"/>
                <a:cs typeface="SimHei" charset="-122"/>
              </a:rPr>
              <a:t>传染；感染</a:t>
            </a:r>
            <a:r>
              <a:rPr lang="zh-CN" altLang="en-US" sz="2600" kern="100" dirty="0">
                <a:solidFill>
                  <a:srgbClr val="FF0000"/>
                </a:solidFill>
                <a:latin typeface="Times New Roman" charset="0"/>
                <a:ea typeface="Times New Roman" charset="0"/>
                <a:cs typeface="Times New Roman" charset="0"/>
              </a:rPr>
              <a:t>（</a:t>
            </a:r>
            <a:r>
              <a:rPr lang="en-US" altLang="zh-CN" sz="2600" kern="100" dirty="0">
                <a:solidFill>
                  <a:srgbClr val="FF0000"/>
                </a:solidFill>
                <a:latin typeface="Times New Roman" charset="0"/>
                <a:ea typeface="Times New Roman" charset="0"/>
                <a:cs typeface="Times New Roman" charset="0"/>
              </a:rPr>
              <a:t>with</a:t>
            </a:r>
            <a:r>
              <a:rPr lang="zh-CN" altLang="en-US" sz="2600" kern="100" dirty="0">
                <a:solidFill>
                  <a:srgbClr val="FF0000"/>
                </a:solidFill>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In the U.S., it has infected more than one million people, and caused more than 600 deaths and more than 6,000 hospitalizations.(E2-2010-</a:t>
            </a:r>
            <a:r>
              <a:rPr lang="zh-CN" altLang="en-US" sz="2600" kern="100" dirty="0">
                <a:latin typeface="SimHei" charset="-122"/>
                <a:ea typeface="SimHei" charset="-122"/>
                <a:cs typeface="SimHei" charset="-122"/>
              </a:rPr>
              <a:t>完形</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in</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ious</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600" kern="100" dirty="0">
                <a:latin typeface="SimHei" charset="-122"/>
                <a:ea typeface="SimHei" charset="-122"/>
                <a:cs typeface="SimHei" charset="-122"/>
              </a:rPr>
              <a:t>传染性的</a:t>
            </a:r>
            <a:endParaRPr lang="en-US" altLang="zh-CN" sz="2600" kern="100" dirty="0">
              <a:latin typeface="SimHei" charset="-122"/>
              <a:ea typeface="SimHei" charset="-122"/>
              <a:cs typeface="SimHei" charset="-122"/>
            </a:endParaRPr>
          </a:p>
          <a:p>
            <a:pPr algn="just"/>
            <a:r>
              <a:rPr lang="zh-CN" altLang="en-US" sz="26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Novel Corona Virus is highly </a:t>
            </a:r>
            <a:r>
              <a:rPr lang="en-US" altLang="zh-CN" sz="26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infectious</a:t>
            </a:r>
            <a:r>
              <a:rPr lang="en-US" altLang="zh-CN" sz="26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p>
          <a:p>
            <a:pPr lvl="0" algn="just"/>
            <a:endParaRPr lang="en-US" altLang="zh-CN" sz="2600" kern="100" dirty="0">
              <a:latin typeface="SimHei" charset="-122"/>
              <a:ea typeface="SimHei" charset="-122"/>
              <a:cs typeface="SimHei" charset="-122"/>
            </a:endParaRPr>
          </a:p>
        </p:txBody>
      </p:sp>
    </p:spTree>
    <p:extLst>
      <p:ext uri="{BB962C8B-B14F-4D97-AF65-F5344CB8AC3E}">
        <p14:creationId xmlns:p14="http://schemas.microsoft.com/office/powerpoint/2010/main" val="1168783808"/>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af</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16541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55256" cy="2677656"/>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r>
              <a:rPr kumimoji="1" lang="zh-CN" altLang="en-US" sz="2800" dirty="0">
                <a:latin typeface="Times New Roman" charset="0"/>
                <a:ea typeface="Times New Roman" charset="0"/>
                <a:cs typeface="Times New Roman" charset="0"/>
              </a:rPr>
              <a:t>   </a:t>
            </a:r>
            <a:r>
              <a:rPr kumimoji="1" lang="en-US" altLang="zh-TW" sz="2800" dirty="0">
                <a:latin typeface="Times New Roman" charset="0"/>
                <a:ea typeface="Times New Roman" charset="0"/>
                <a:cs typeface="Times New Roman" charset="0"/>
              </a:rPr>
              <a:t>This practice was justified by the claim that women were needed at home.</a:t>
            </a:r>
            <a:r>
              <a:rPr kumimoji="1" lang="zh-CN" altLang="en-US" sz="2800" dirty="0">
                <a:latin typeface="Times New Roman" charset="0"/>
                <a:ea typeface="Times New Roman" charset="0"/>
                <a:cs typeface="Times New Roman" charset="0"/>
              </a:rPr>
              <a:t>（</a:t>
            </a:r>
            <a:r>
              <a:rPr kumimoji="1" lang="en-US" altLang="zh-CN" sz="2800" dirty="0">
                <a:latin typeface="Times New Roman" charset="0"/>
                <a:ea typeface="Times New Roman" charset="0"/>
                <a:cs typeface="Times New Roman" charset="0"/>
              </a:rPr>
              <a:t>E1-2010-</a:t>
            </a:r>
            <a:r>
              <a:rPr lang="zh-CN" altLang="en-US" sz="2800" kern="100" dirty="0">
                <a:latin typeface="SimHei" charset="-122"/>
                <a:ea typeface="SimHei" charset="-122"/>
                <a:cs typeface="SimHei" charset="-122"/>
              </a:rPr>
              <a:t>阅读</a:t>
            </a:r>
            <a:r>
              <a:rPr kumimoji="1" lang="zh-CN" altLang="en-US" sz="2800" dirty="0">
                <a:latin typeface="Times New Roman" charset="0"/>
                <a:ea typeface="Times New Roman" charset="0"/>
                <a:cs typeface="Times New Roman" charset="0"/>
              </a:rPr>
              <a:t>）</a:t>
            </a:r>
            <a:endParaRPr kumimoji="1" lang="en-US" altLang="zh-CN" sz="2800" dirty="0">
              <a:latin typeface="Times New Roman" charset="0"/>
              <a:ea typeface="Times New Roman" charset="0"/>
              <a:cs typeface="Times New Roman" charset="0"/>
            </a:endParaRPr>
          </a:p>
          <a:p>
            <a:pPr lvl="0" algn="just"/>
            <a:endParaRPr kumimoji="1" lang="en-US" altLang="zh-CN" sz="2800" dirty="0">
              <a:latin typeface="Times New Roman" charset="0"/>
              <a:ea typeface="Times New Roman" charset="0"/>
              <a:cs typeface="Times New Roman" charset="0"/>
            </a:endParaRPr>
          </a:p>
          <a:p>
            <a:pPr lvl="0" algn="just"/>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justified</a:t>
            </a:r>
            <a:r>
              <a:rPr kumimoji="1" lang="zh-CN" altLang="en-US" sz="2800" dirty="0">
                <a:latin typeface="Times New Roman" charset="0"/>
                <a:ea typeface="Times New Roman" charset="0"/>
                <a:cs typeface="Times New Roman" charset="0"/>
              </a:rPr>
              <a:t> </a:t>
            </a:r>
            <a:endParaRPr kumimoji="1" lang="en-US" altLang="zh-CN" sz="28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67063636"/>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af</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600" kern="100" dirty="0">
                <a:latin typeface="SimHei" charset="-122"/>
                <a:ea typeface="SimHei" charset="-122"/>
                <a:cs typeface="SimHei" charset="-122"/>
              </a:rPr>
              <a:t>影响</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79694500"/>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554545"/>
          </a:xfrm>
          <a:prstGeom prst="rect">
            <a:avLst/>
          </a:prstGeom>
          <a:noFill/>
        </p:spPr>
        <p:txBody>
          <a:bodyPr wrap="square" rtlCol="0">
            <a:spAutoFit/>
          </a:bodyPr>
          <a:lstStyle/>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af</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600" kern="100" dirty="0">
                <a:latin typeface="SimHei" charset="-122"/>
                <a:ea typeface="SimHei" charset="-122"/>
                <a:cs typeface="SimHei" charset="-122"/>
              </a:rPr>
              <a:t>影响</a:t>
            </a:r>
            <a:endParaRPr lang="en-US" altLang="zh-CN" sz="2600" kern="100" dirty="0">
              <a:latin typeface="SimHei" charset="-122"/>
              <a:ea typeface="SimHei" charset="-122"/>
              <a:cs typeface="SimHei" charset="-122"/>
            </a:endParaRPr>
          </a:p>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ef</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en-US" altLang="zh-CN" sz="2600" kern="100" dirty="0">
                <a:latin typeface="Times New Roman" charset="0"/>
                <a:ea typeface="Times New Roman" charset="0"/>
                <a:cs typeface="Times New Roman" charset="0"/>
              </a:rPr>
              <a:t> n.</a:t>
            </a:r>
            <a:r>
              <a:rPr lang="zh-CN" altLang="en-US" sz="2600" kern="100" dirty="0">
                <a:latin typeface="SimHei" charset="-122"/>
                <a:ea typeface="SimHei" charset="-122"/>
                <a:cs typeface="SimHei" charset="-122"/>
              </a:rPr>
              <a:t>影响</a:t>
            </a:r>
            <a:endParaRPr lang="zh-CN" altLang="zh-CN" sz="2600" kern="100" dirty="0">
              <a:latin typeface="SimHei" charset="-122"/>
              <a:ea typeface="SimHei" charset="-122"/>
              <a:cs typeface="SimHei" charset="-122"/>
            </a:endParaRPr>
          </a:p>
          <a:p>
            <a:pPr lvl="0" algn="just"/>
            <a:r>
              <a:rPr lang="en-US" altLang="zh-CN" sz="2600" kern="100" dirty="0">
                <a:latin typeface="SimHei" charset="-122"/>
                <a:ea typeface="SimHei" charset="-122"/>
                <a:cs typeface="SimHei" charset="-122"/>
              </a:rPr>
              <a:t> </a:t>
            </a:r>
            <a:endParaRPr lang="zh-CN" altLang="zh-CN" sz="26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61318529"/>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2554545"/>
          </a:xfrm>
          <a:prstGeom prst="rect">
            <a:avLst/>
          </a:prstGeom>
          <a:noFill/>
        </p:spPr>
        <p:txBody>
          <a:bodyPr wrap="square" rtlCol="0">
            <a:spAutoFit/>
          </a:bodyPr>
          <a:lstStyle/>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af</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600" kern="100" dirty="0">
                <a:latin typeface="SimHei" charset="-122"/>
                <a:ea typeface="SimHei" charset="-122"/>
                <a:cs typeface="SimHei" charset="-122"/>
              </a:rPr>
              <a:t>影响</a:t>
            </a:r>
            <a:endParaRPr lang="en-US" altLang="zh-CN" sz="2600" kern="100" dirty="0">
              <a:latin typeface="SimHei" charset="-122"/>
              <a:ea typeface="SimHei" charset="-122"/>
              <a:cs typeface="SimHei" charset="-122"/>
            </a:endParaRPr>
          </a:p>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ef</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en-US" altLang="zh-CN" sz="2600" kern="100" dirty="0">
                <a:latin typeface="Times New Roman" charset="0"/>
                <a:ea typeface="Times New Roman" charset="0"/>
                <a:cs typeface="Times New Roman" charset="0"/>
              </a:rPr>
              <a:t> n.</a:t>
            </a:r>
            <a:r>
              <a:rPr lang="zh-CN" altLang="en-US" sz="2600" kern="100" dirty="0">
                <a:latin typeface="SimHei" charset="-122"/>
                <a:ea typeface="SimHei" charset="-122"/>
                <a:cs typeface="SimHei" charset="-122"/>
              </a:rPr>
              <a:t>影响</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impact</a:t>
            </a:r>
            <a:endParaRPr lang="zh-CN" altLang="zh-CN" sz="2600" kern="100" dirty="0">
              <a:latin typeface="Times New Roman" charset="0"/>
              <a:ea typeface="Times New Roman" charset="0"/>
              <a:cs typeface="Times New Roman" charset="0"/>
            </a:endParaRPr>
          </a:p>
          <a:p>
            <a:pPr lvl="0" algn="just"/>
            <a:r>
              <a:rPr lang="en-US" altLang="zh-CN" sz="2600" kern="100" dirty="0">
                <a:latin typeface="SimHei" charset="-122"/>
                <a:ea typeface="SimHei" charset="-122"/>
                <a:cs typeface="SimHei" charset="-122"/>
              </a:rPr>
              <a:t> </a:t>
            </a:r>
            <a:endParaRPr lang="zh-CN" altLang="zh-CN" sz="26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65926655"/>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200206" cy="2554545"/>
          </a:xfrm>
          <a:prstGeom prst="rect">
            <a:avLst/>
          </a:prstGeom>
          <a:noFill/>
        </p:spPr>
        <p:txBody>
          <a:bodyPr wrap="square" rtlCol="0">
            <a:spAutoFit/>
          </a:bodyPr>
          <a:lstStyle/>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err="1">
                <a:latin typeface="Times New Roman" panose="02020603050405020304" pitchFamily="18" charset="0"/>
                <a:ea typeface="微软雅黑" panose="020B0503020204020204" pitchFamily="34" charset="-122"/>
                <a:cs typeface="Times New Roman" panose="02020603050405020304" pitchFamily="18" charset="0"/>
              </a:rPr>
              <a:t>aff</a:t>
            </a:r>
            <a:r>
              <a:rPr lang="en-US" altLang="zh-CN" sz="2600" kern="1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600" kern="100" dirty="0">
                <a:latin typeface="SimHei" charset="-122"/>
                <a:ea typeface="SimHei" charset="-122"/>
                <a:cs typeface="SimHei" charset="-122"/>
              </a:rPr>
              <a:t>影响</a:t>
            </a:r>
            <a:endParaRPr lang="en-US" altLang="zh-CN" sz="2600" kern="100" dirty="0">
              <a:latin typeface="SimHei" charset="-122"/>
              <a:ea typeface="SimHei" charset="-122"/>
              <a:cs typeface="SimHei" charset="-122"/>
            </a:endParaRPr>
          </a:p>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ef</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en-US" altLang="zh-CN" sz="2600" kern="100" dirty="0">
                <a:latin typeface="Times New Roman" charset="0"/>
                <a:ea typeface="Times New Roman" charset="0"/>
                <a:cs typeface="Times New Roman" charset="0"/>
              </a:rPr>
              <a:t> n.</a:t>
            </a:r>
            <a:r>
              <a:rPr lang="zh-CN" altLang="en-US" sz="2600" kern="100" dirty="0">
                <a:latin typeface="SimHei" charset="-122"/>
                <a:ea typeface="SimHei" charset="-122"/>
                <a:cs typeface="SimHei" charset="-122"/>
              </a:rPr>
              <a:t>影响</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impact</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influence</a:t>
            </a:r>
            <a:endParaRPr lang="zh-CN" altLang="zh-CN" sz="2600" kern="100" dirty="0">
              <a:latin typeface="Times New Roman" charset="0"/>
              <a:ea typeface="Times New Roman" charset="0"/>
              <a:cs typeface="Times New Roman" charset="0"/>
            </a:endParaRPr>
          </a:p>
          <a:p>
            <a:pPr lvl="0" algn="just"/>
            <a:r>
              <a:rPr lang="en-US" altLang="zh-CN" sz="2600" kern="100" dirty="0">
                <a:latin typeface="SimHei" charset="-122"/>
                <a:ea typeface="SimHei" charset="-122"/>
                <a:cs typeface="SimHei" charset="-122"/>
              </a:rPr>
              <a:t> </a:t>
            </a:r>
            <a:endParaRPr lang="zh-CN" altLang="zh-CN" sz="26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17196600"/>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8200206" cy="2985433"/>
          </a:xfrm>
          <a:prstGeom prst="rect">
            <a:avLst/>
          </a:prstGeom>
          <a:noFill/>
        </p:spPr>
        <p:txBody>
          <a:bodyPr wrap="square" rtlCol="0">
            <a:spAutoFit/>
          </a:bodyPr>
          <a:lstStyle/>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err="1">
                <a:latin typeface="Times New Roman" panose="02020603050405020304" pitchFamily="18" charset="0"/>
                <a:ea typeface="微软雅黑" panose="020B0503020204020204" pitchFamily="34" charset="-122"/>
                <a:cs typeface="Times New Roman" panose="02020603050405020304" pitchFamily="18" charset="0"/>
              </a:rPr>
              <a:t>aff</a:t>
            </a:r>
            <a:r>
              <a:rPr lang="en-US" altLang="zh-CN" sz="2600" kern="1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600" kern="100" dirty="0">
                <a:latin typeface="SimHei" charset="-122"/>
                <a:ea typeface="SimHei" charset="-122"/>
                <a:cs typeface="SimHei" charset="-122"/>
              </a:rPr>
              <a:t>影响</a:t>
            </a:r>
            <a:endParaRPr lang="en-US" altLang="zh-CN" sz="2600" kern="100" dirty="0">
              <a:latin typeface="SimHei" charset="-122"/>
              <a:ea typeface="SimHei" charset="-122"/>
              <a:cs typeface="SimHei" charset="-122"/>
            </a:endParaRPr>
          </a:p>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ef</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en-US" altLang="zh-CN" sz="2600" kern="100" dirty="0">
                <a:latin typeface="Times New Roman" charset="0"/>
                <a:ea typeface="Times New Roman" charset="0"/>
                <a:cs typeface="Times New Roman" charset="0"/>
              </a:rPr>
              <a:t> n.</a:t>
            </a:r>
            <a:r>
              <a:rPr lang="zh-CN" altLang="en-US" sz="2600" kern="100" dirty="0">
                <a:latin typeface="SimHei" charset="-122"/>
                <a:ea typeface="SimHei" charset="-122"/>
                <a:cs typeface="SimHei" charset="-122"/>
              </a:rPr>
              <a:t>影响</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impact</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influence</a:t>
            </a:r>
            <a:r>
              <a:rPr lang="zh-CN" altLang="en-US" sz="2600" kern="100" dirty="0">
                <a:latin typeface="Times New Roman" charset="0"/>
                <a:ea typeface="Times New Roman" charset="0"/>
                <a:cs typeface="Times New Roman" charset="0"/>
              </a:rPr>
              <a:t> </a:t>
            </a:r>
            <a:r>
              <a:rPr lang="en-US" altLang="zh-CN" sz="2600" kern="100" dirty="0">
                <a:latin typeface="Times New Roman" charset="0"/>
                <a:ea typeface="Times New Roman" charset="0"/>
                <a:cs typeface="Times New Roman" charset="0"/>
              </a:rPr>
              <a:t>n./v.</a:t>
            </a:r>
            <a:endParaRPr lang="zh-CN" altLang="zh-CN" sz="2600" kern="100" dirty="0">
              <a:latin typeface="Times New Roman" charset="0"/>
              <a:ea typeface="Times New Roman" charset="0"/>
              <a:cs typeface="Times New Roman" charset="0"/>
            </a:endParaRPr>
          </a:p>
          <a:p>
            <a:pPr algn="just"/>
            <a:r>
              <a:rPr lang="en-US" altLang="zh-CN" sz="2600" kern="100" dirty="0">
                <a:latin typeface="SimHei" charset="-122"/>
                <a:ea typeface="SimHei" charset="-122"/>
                <a:cs typeface="SimHei" charset="-122"/>
              </a:rPr>
              <a:t> </a:t>
            </a:r>
            <a:r>
              <a:rPr lang="zh-CN" altLang="en-US" sz="2600" kern="100" dirty="0">
                <a:latin typeface="SimHei" charset="-122"/>
                <a:ea typeface="SimHei" charset="-122"/>
                <a:cs typeface="SimHei" charset="-122"/>
              </a:rPr>
              <a:t>  </a:t>
            </a:r>
            <a:r>
              <a:rPr lang="en-US" altLang="zh-TW" sz="2600" kern="100" dirty="0">
                <a:latin typeface="Times New Roman" charset="0"/>
                <a:ea typeface="Times New Roman" charset="0"/>
                <a:cs typeface="Times New Roman" charset="0"/>
              </a:rPr>
              <a:t>have an effect/influence/impact on</a:t>
            </a:r>
            <a:endParaRPr lang="zh-TW" altLang="zh-TW" sz="2600" kern="100" dirty="0">
              <a:latin typeface="Times New Roman" charset="0"/>
              <a:ea typeface="Times New Roman" charset="0"/>
              <a:cs typeface="Times New Roman" charset="0"/>
            </a:endParaRPr>
          </a:p>
          <a:p>
            <a:pPr lvl="0" algn="just"/>
            <a:endParaRPr lang="zh-CN" altLang="zh-CN" sz="26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73730479"/>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785752" cy="3323987"/>
          </a:xfrm>
          <a:prstGeom prst="rect">
            <a:avLst/>
          </a:prstGeom>
          <a:noFill/>
        </p:spPr>
        <p:txBody>
          <a:bodyPr wrap="square" rtlCol="0">
            <a:spAutoFit/>
          </a:bodyPr>
          <a:lstStyle/>
          <a:p>
            <a:pPr lvl="0"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err="1">
                <a:latin typeface="Times New Roman" panose="02020603050405020304" pitchFamily="18" charset="0"/>
                <a:ea typeface="微软雅黑" panose="020B0503020204020204" pitchFamily="34" charset="-122"/>
                <a:cs typeface="Times New Roman" panose="02020603050405020304" pitchFamily="18" charset="0"/>
              </a:rPr>
              <a:t>aff</a:t>
            </a:r>
            <a:r>
              <a:rPr lang="en-US" altLang="zh-CN" sz="2600" kern="1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zh-CN" altLang="en-US"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600" kern="100" dirty="0">
                <a:latin typeface="SimHei" charset="-122"/>
                <a:ea typeface="SimHei" charset="-122"/>
                <a:cs typeface="SimHei" charset="-122"/>
              </a:rPr>
              <a:t>影响</a:t>
            </a:r>
            <a:endParaRPr lang="en-US" altLang="zh-CN" sz="2600" kern="100" dirty="0">
              <a:latin typeface="SimHei" charset="-122"/>
              <a:ea typeface="SimHei" charset="-122"/>
              <a:cs typeface="SimHei" charset="-122"/>
            </a:endParaRPr>
          </a:p>
          <a:p>
            <a:pPr algn="just"/>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kern="100" dirty="0">
                <a:latin typeface="Times New Roman" panose="02020603050405020304" pitchFamily="18" charset="0"/>
                <a:ea typeface="微软雅黑" panose="020B0503020204020204" pitchFamily="34" charset="-122"/>
                <a:cs typeface="Times New Roman" panose="02020603050405020304" pitchFamily="18" charset="0"/>
              </a:rPr>
              <a:t>ef</a:t>
            </a:r>
            <a:r>
              <a:rPr lang="en-US" altLang="zh-CN" sz="26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fect</a:t>
            </a:r>
            <a:r>
              <a:rPr lang="en-US" altLang="zh-CN" sz="2600" kern="100" dirty="0">
                <a:latin typeface="Times New Roman" charset="0"/>
                <a:ea typeface="Times New Roman" charset="0"/>
                <a:cs typeface="Times New Roman" charset="0"/>
              </a:rPr>
              <a:t> n.</a:t>
            </a:r>
            <a:r>
              <a:rPr lang="zh-CN" altLang="en-US" sz="2600" kern="100" dirty="0">
                <a:latin typeface="SimHei" charset="-122"/>
                <a:ea typeface="SimHei" charset="-122"/>
                <a:cs typeface="SimHei" charset="-122"/>
              </a:rPr>
              <a:t>影响</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impact</a:t>
            </a:r>
            <a:r>
              <a:rPr lang="zh-CN" altLang="en-US" sz="2600" kern="100" dirty="0">
                <a:latin typeface="Times New Roman" charset="0"/>
                <a:ea typeface="Times New Roman" charset="0"/>
                <a:cs typeface="Times New Roman" charset="0"/>
              </a:rPr>
              <a:t>～</a:t>
            </a:r>
            <a:r>
              <a:rPr lang="en-US" altLang="zh-CN" sz="2600" kern="100" dirty="0">
                <a:latin typeface="Times New Roman" charset="0"/>
                <a:ea typeface="Times New Roman" charset="0"/>
                <a:cs typeface="Times New Roman" charset="0"/>
              </a:rPr>
              <a:t>influence</a:t>
            </a:r>
            <a:r>
              <a:rPr lang="zh-CN" altLang="en-US" sz="2600" kern="100" dirty="0">
                <a:latin typeface="Times New Roman" charset="0"/>
                <a:ea typeface="Times New Roman" charset="0"/>
                <a:cs typeface="Times New Roman" charset="0"/>
              </a:rPr>
              <a:t> </a:t>
            </a:r>
            <a:r>
              <a:rPr lang="en-US" altLang="zh-CN" sz="2600" kern="100" dirty="0">
                <a:latin typeface="Times New Roman" charset="0"/>
                <a:ea typeface="Times New Roman" charset="0"/>
                <a:cs typeface="Times New Roman" charset="0"/>
              </a:rPr>
              <a:t>n./v.</a:t>
            </a:r>
            <a:endParaRPr lang="zh-CN" altLang="zh-CN" sz="2600" kern="100" dirty="0">
              <a:latin typeface="Times New Roman" charset="0"/>
              <a:ea typeface="Times New Roman" charset="0"/>
              <a:cs typeface="Times New Roman" charset="0"/>
            </a:endParaRPr>
          </a:p>
          <a:p>
            <a:pPr algn="just"/>
            <a:r>
              <a:rPr lang="en-US" altLang="zh-CN" sz="2600" kern="100" dirty="0">
                <a:latin typeface="SimHei" charset="-122"/>
                <a:ea typeface="SimHei" charset="-122"/>
                <a:cs typeface="SimHei" charset="-122"/>
              </a:rPr>
              <a:t> </a:t>
            </a:r>
            <a:r>
              <a:rPr lang="zh-CN" altLang="en-US" sz="2600" kern="100" dirty="0">
                <a:latin typeface="SimHei" charset="-122"/>
                <a:ea typeface="SimHei" charset="-122"/>
                <a:cs typeface="SimHei" charset="-122"/>
              </a:rPr>
              <a:t>  </a:t>
            </a:r>
            <a:r>
              <a:rPr lang="en-US" altLang="zh-TW" sz="2600" kern="100" dirty="0">
                <a:latin typeface="Times New Roman" charset="0"/>
                <a:ea typeface="Times New Roman" charset="0"/>
                <a:cs typeface="Times New Roman" charset="0"/>
              </a:rPr>
              <a:t>have an effect/influence/impact on</a:t>
            </a:r>
          </a:p>
          <a:p>
            <a:pPr algn="just"/>
            <a:endParaRPr lang="zh-TW" altLang="zh-TW" sz="2600" kern="100" dirty="0">
              <a:latin typeface="Times New Roman" charset="0"/>
              <a:ea typeface="Times New Roman" charset="0"/>
              <a:cs typeface="Times New Roman" charset="0"/>
            </a:endParaRPr>
          </a:p>
          <a:p>
            <a:pPr>
              <a:spcBef>
                <a:spcPct val="0"/>
              </a:spcBef>
              <a:buFontTx/>
              <a:buNone/>
            </a:pPr>
            <a:r>
              <a:rPr lang="en-US" altLang="zh-TW" sz="2600" kern="100" dirty="0">
                <a:latin typeface="Times New Roman" charset="0"/>
                <a:ea typeface="Times New Roman" charset="0"/>
                <a:cs typeface="Times New Roman" charset="0"/>
              </a:rPr>
              <a:t>      The communication revolution has </a:t>
            </a:r>
            <a:r>
              <a:rPr lang="en-US" altLang="zh-TW" sz="2600" u="sng" kern="100" dirty="0">
                <a:latin typeface="Times New Roman" charset="0"/>
                <a:ea typeface="Times New Roman" charset="0"/>
                <a:cs typeface="Times New Roman" charset="0"/>
              </a:rPr>
              <a:t>            </a:t>
            </a:r>
            <a:r>
              <a:rPr lang="en-US" altLang="zh-TW" sz="2600" kern="100" dirty="0">
                <a:latin typeface="Times New Roman" charset="0"/>
                <a:ea typeface="Times New Roman" charset="0"/>
                <a:cs typeface="Times New Roman" charset="0"/>
              </a:rPr>
              <a:t> both work and leisure.</a:t>
            </a:r>
            <a:r>
              <a:rPr lang="zh-CN" altLang="zh-TW" sz="2600" kern="100" dirty="0">
                <a:latin typeface="Times New Roman" charset="0"/>
                <a:ea typeface="Times New Roman" charset="0"/>
                <a:cs typeface="Times New Roman" charset="0"/>
              </a:rPr>
              <a:t>（</a:t>
            </a:r>
            <a:r>
              <a:rPr lang="en-US" altLang="zh-TW" sz="2600" kern="100" dirty="0">
                <a:latin typeface="Times New Roman" charset="0"/>
                <a:ea typeface="Times New Roman" charset="0"/>
                <a:cs typeface="Times New Roman" charset="0"/>
              </a:rPr>
              <a:t>2002-</a:t>
            </a:r>
            <a:r>
              <a:rPr lang="zh-CN" altLang="zh-TW" sz="2600" kern="100" dirty="0">
                <a:latin typeface="SimHei" charset="-122"/>
                <a:ea typeface="SimHei" charset="-122"/>
                <a:cs typeface="SimHei" charset="-122"/>
              </a:rPr>
              <a:t>完形填空</a:t>
            </a:r>
            <a:r>
              <a:rPr lang="en-US" altLang="zh-TW" sz="2600" kern="100" dirty="0">
                <a:latin typeface="Times New Roman" charset="0"/>
                <a:ea typeface="Times New Roman" charset="0"/>
                <a:cs typeface="Times New Roman" charset="0"/>
              </a:rPr>
              <a:t>-18</a:t>
            </a:r>
            <a:r>
              <a:rPr lang="zh-CN" altLang="zh-TW" sz="2600" kern="100" dirty="0">
                <a:latin typeface="Times New Roman" charset="0"/>
                <a:ea typeface="Times New Roman" charset="0"/>
                <a:cs typeface="Times New Roman" charset="0"/>
              </a:rPr>
              <a:t>）</a:t>
            </a:r>
            <a:endParaRPr lang="zh-TW" altLang="zh-TW" sz="2600" kern="100" dirty="0">
              <a:latin typeface="Times New Roman" charset="0"/>
              <a:ea typeface="Times New Roman" charset="0"/>
              <a:cs typeface="Times New Roman" charset="0"/>
            </a:endParaRPr>
          </a:p>
          <a:p>
            <a:pPr>
              <a:spcBef>
                <a:spcPct val="0"/>
              </a:spcBef>
              <a:buFontTx/>
              <a:buNone/>
            </a:pPr>
            <a:r>
              <a:rPr lang="en-US" altLang="zh-TW" sz="2600" kern="100" dirty="0">
                <a:latin typeface="Times New Roman" charset="0"/>
                <a:ea typeface="Times New Roman" charset="0"/>
                <a:cs typeface="Times New Roman" charset="0"/>
              </a:rPr>
              <a:t>       A. regarded</a:t>
            </a:r>
            <a:r>
              <a:rPr lang="zh-CN" altLang="en-US" sz="2600" kern="100" dirty="0">
                <a:latin typeface="Times New Roman" charset="0"/>
                <a:ea typeface="Times New Roman" charset="0"/>
                <a:cs typeface="Times New Roman" charset="0"/>
              </a:rPr>
              <a:t> </a:t>
            </a:r>
            <a:r>
              <a:rPr lang="en-US" altLang="zh-CN" sz="2600" kern="100" dirty="0">
                <a:latin typeface="Times New Roman" charset="0"/>
                <a:ea typeface="Times New Roman" charset="0"/>
                <a:cs typeface="Times New Roman" charset="0"/>
              </a:rPr>
              <a:t>      </a:t>
            </a:r>
            <a:r>
              <a:rPr lang="zh-CN" altLang="en-US" sz="2600" kern="100" dirty="0">
                <a:latin typeface="Times New Roman" charset="0"/>
                <a:ea typeface="Times New Roman" charset="0"/>
                <a:cs typeface="Times New Roman" charset="0"/>
              </a:rPr>
              <a:t>  </a:t>
            </a:r>
            <a:r>
              <a:rPr lang="en-US" altLang="zh-TW" sz="2600" kern="100" dirty="0">
                <a:latin typeface="Times New Roman" charset="0"/>
                <a:ea typeface="Times New Roman" charset="0"/>
                <a:cs typeface="Times New Roman" charset="0"/>
              </a:rPr>
              <a:t>B. impressed</a:t>
            </a:r>
            <a:r>
              <a:rPr lang="zh-CN" altLang="en-US" sz="2600" kern="100" dirty="0">
                <a:latin typeface="Times New Roman" charset="0"/>
                <a:ea typeface="Times New Roman" charset="0"/>
                <a:cs typeface="Times New Roman" charset="0"/>
              </a:rPr>
              <a:t>      </a:t>
            </a:r>
            <a:r>
              <a:rPr lang="en-US" altLang="zh-TW" sz="2600" kern="100" dirty="0">
                <a:latin typeface="Times New Roman" charset="0"/>
                <a:ea typeface="Times New Roman" charset="0"/>
                <a:cs typeface="Times New Roman" charset="0"/>
              </a:rPr>
              <a:t>C.  influenced</a:t>
            </a:r>
            <a:r>
              <a:rPr lang="zh-CN" altLang="en-US" sz="2600" kern="100" dirty="0">
                <a:latin typeface="Times New Roman" charset="0"/>
                <a:ea typeface="Times New Roman" charset="0"/>
                <a:cs typeface="Times New Roman" charset="0"/>
              </a:rPr>
              <a:t>    </a:t>
            </a:r>
            <a:r>
              <a:rPr lang="en-US" altLang="zh-TW" sz="2600" kern="100" dirty="0">
                <a:latin typeface="Times New Roman" charset="0"/>
                <a:ea typeface="Times New Roman" charset="0"/>
                <a:cs typeface="Times New Roman" charset="0"/>
              </a:rPr>
              <a:t>D.  effected</a:t>
            </a:r>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71167257"/>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21</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ef</a:t>
            </a:r>
            <a:r>
              <a:rPr lang="en-US" altLang="zh-CN" sz="2800" kern="100" dirty="0">
                <a:solidFill>
                  <a:srgbClr val="FF0000"/>
                </a:solidFill>
                <a:latin typeface="Times New Roman" charset="0"/>
                <a:ea typeface="Times New Roman" charset="0"/>
                <a:cs typeface="Times New Roman" charset="0"/>
              </a:rPr>
              <a:t>fect</a:t>
            </a:r>
            <a:r>
              <a:rPr lang="en-US" altLang="zh-CN" sz="2800" kern="100" dirty="0">
                <a:latin typeface="Times New Roman" charset="0"/>
                <a:ea typeface="Times New Roman" charset="0"/>
                <a:cs typeface="Times New Roman" charset="0"/>
              </a:rPr>
              <a:t>ive </a:t>
            </a:r>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28860488"/>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21</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ef</a:t>
            </a:r>
            <a:r>
              <a:rPr lang="en-US" altLang="zh-CN" sz="2800" kern="100" dirty="0">
                <a:solidFill>
                  <a:srgbClr val="FF0000"/>
                </a:solidFill>
                <a:latin typeface="Times New Roman" charset="0"/>
                <a:ea typeface="Times New Roman" charset="0"/>
                <a:cs typeface="Times New Roman" charset="0"/>
              </a:rPr>
              <a:t>fect</a:t>
            </a:r>
            <a:r>
              <a:rPr lang="en-US" altLang="zh-CN" sz="2800" kern="100" dirty="0">
                <a:latin typeface="Times New Roman" charset="0"/>
                <a:ea typeface="Times New Roman" charset="0"/>
                <a:cs typeface="Times New Roman" charset="0"/>
              </a:rPr>
              <a:t>ive a.</a:t>
            </a:r>
            <a:r>
              <a:rPr lang="zh-CN" altLang="en-US" sz="2800" kern="100" dirty="0">
                <a:latin typeface="SimHei" charset="-122"/>
                <a:ea typeface="SimHei" charset="-122"/>
                <a:cs typeface="SimHei" charset="-122"/>
              </a:rPr>
              <a:t>有效的</a:t>
            </a:r>
            <a:r>
              <a:rPr lang="en-US" altLang="zh-CN" sz="2800" kern="100" dirty="0">
                <a:latin typeface="SimHei" charset="-122"/>
                <a:ea typeface="SimHei" charset="-122"/>
                <a:cs typeface="SimHei" charset="-122"/>
              </a:rPr>
              <a:t>  </a:t>
            </a:r>
            <a:endParaRPr lang="zh-CN" altLang="zh-CN" sz="28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92570351"/>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193435" cy="2646878"/>
          </a:xfrm>
          <a:prstGeom prst="rect">
            <a:avLst/>
          </a:prstGeom>
          <a:noFill/>
        </p:spPr>
        <p:txBody>
          <a:bodyPr wrap="square" rtlCol="0">
            <a:spAutoFit/>
          </a:bodyPr>
          <a:lstStyle/>
          <a:p>
            <a:pPr lvl="0" algn="just"/>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21</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ef</a:t>
            </a:r>
            <a:r>
              <a:rPr lang="en-US" altLang="zh-CN" sz="2800" kern="100" dirty="0">
                <a:solidFill>
                  <a:srgbClr val="FF0000"/>
                </a:solidFill>
                <a:latin typeface="Times New Roman" charset="0"/>
                <a:ea typeface="Times New Roman" charset="0"/>
                <a:cs typeface="Times New Roman" charset="0"/>
              </a:rPr>
              <a:t>fect</a:t>
            </a:r>
            <a:r>
              <a:rPr lang="en-US" altLang="zh-CN" sz="2800" kern="100" dirty="0">
                <a:latin typeface="Times New Roman" charset="0"/>
                <a:ea typeface="Times New Roman" charset="0"/>
                <a:cs typeface="Times New Roman" charset="0"/>
              </a:rPr>
              <a:t>ive a.</a:t>
            </a:r>
            <a:r>
              <a:rPr lang="zh-CN" altLang="en-US" sz="2800" kern="100" dirty="0">
                <a:latin typeface="SimHei" charset="-122"/>
                <a:ea typeface="SimHei" charset="-122"/>
                <a:cs typeface="SimHei" charset="-122"/>
              </a:rPr>
              <a:t>有效的</a:t>
            </a:r>
            <a:endParaRPr lang="en-US" altLang="zh-CN"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     take effective and efficient measures   </a:t>
            </a:r>
            <a:endParaRPr lang="zh-CN" altLang="zh-CN" sz="2800" kern="100" dirty="0">
              <a:latin typeface="Times New Roman" charset="0"/>
              <a:ea typeface="Times New Roman" charset="0"/>
              <a:cs typeface="Times New Roman" charset="0"/>
            </a:endParaRPr>
          </a:p>
          <a:p>
            <a:pPr lvl="0" algn="just"/>
            <a:r>
              <a:rPr lang="en-US" altLang="zh-CN" sz="2800" kern="100" dirty="0">
                <a:latin typeface="Times New Roman" charset="0"/>
                <a:ea typeface="Times New Roman" charset="0"/>
                <a:cs typeface="Times New Roman" charset="0"/>
              </a:rPr>
              <a:t> </a:t>
            </a: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90202338"/>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193435" cy="4308872"/>
          </a:xfrm>
          <a:prstGeom prst="rect">
            <a:avLst/>
          </a:prstGeom>
          <a:noFill/>
        </p:spPr>
        <p:txBody>
          <a:bodyPr wrap="square" rtlCol="0">
            <a:spAutoFit/>
          </a:bodyPr>
          <a:lstStyle/>
          <a:p>
            <a:pPr lvl="0" algn="just"/>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21</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ef</a:t>
            </a:r>
            <a:r>
              <a:rPr lang="en-US" altLang="zh-CN" sz="2800" kern="100" dirty="0">
                <a:solidFill>
                  <a:srgbClr val="FF0000"/>
                </a:solidFill>
                <a:latin typeface="Times New Roman" charset="0"/>
                <a:ea typeface="Times New Roman" charset="0"/>
                <a:cs typeface="Times New Roman" charset="0"/>
              </a:rPr>
              <a:t>fect</a:t>
            </a:r>
            <a:r>
              <a:rPr lang="en-US" altLang="zh-CN" sz="2800" kern="100" dirty="0">
                <a:latin typeface="Times New Roman" charset="0"/>
                <a:ea typeface="Times New Roman" charset="0"/>
                <a:cs typeface="Times New Roman" charset="0"/>
              </a:rPr>
              <a:t>ive a.</a:t>
            </a:r>
            <a:r>
              <a:rPr lang="zh-CN" altLang="en-US" sz="2800" kern="100" dirty="0">
                <a:latin typeface="SimHei" charset="-122"/>
                <a:ea typeface="SimHei" charset="-122"/>
                <a:cs typeface="SimHei" charset="-122"/>
              </a:rPr>
              <a:t>有效的</a:t>
            </a:r>
            <a:endParaRPr lang="en-US" altLang="zh-CN"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     take effective and efficient measures   </a:t>
            </a:r>
            <a:endParaRPr lang="zh-CN" altLang="zh-CN" sz="2800" kern="100" dirty="0">
              <a:latin typeface="Times New Roman" charset="0"/>
              <a:ea typeface="Times New Roman" charset="0"/>
              <a:cs typeface="Times New Roman" charset="0"/>
            </a:endParaRPr>
          </a:p>
          <a:p>
            <a:pPr lvl="0" algn="just"/>
            <a:r>
              <a:rPr lang="en-US" altLang="zh-CN" sz="2800" kern="100" dirty="0">
                <a:latin typeface="Times New Roman" charset="0"/>
                <a:ea typeface="Times New Roman" charset="0"/>
                <a:cs typeface="Times New Roman" charset="0"/>
              </a:rPr>
              <a:t>     a cost-effective approach</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E2-2019-39C</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lang="en-US" altLang="zh-CN" sz="5400" kern="100" dirty="0">
              <a:latin typeface="Times New Roman" charset="0"/>
              <a:ea typeface="Times New Roman" charset="0"/>
              <a:cs typeface="Times New Roman" charset="0"/>
            </a:endParaRPr>
          </a:p>
          <a:p>
            <a:pPr lvl="0" algn="just"/>
            <a:endParaRPr kumimoji="1" lang="zh-TW" altLang="en-US" sz="54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83424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55256" cy="3108543"/>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r>
              <a:rPr kumimoji="1" lang="zh-CN" altLang="en-US" sz="2800" dirty="0">
                <a:latin typeface="Times New Roman" charset="0"/>
                <a:ea typeface="Times New Roman" charset="0"/>
                <a:cs typeface="Times New Roman" charset="0"/>
              </a:rPr>
              <a:t>   </a:t>
            </a:r>
            <a:r>
              <a:rPr kumimoji="1" lang="en-US" altLang="zh-TW" sz="2800" dirty="0">
                <a:latin typeface="Times New Roman" charset="0"/>
                <a:ea typeface="Times New Roman" charset="0"/>
                <a:cs typeface="Times New Roman" charset="0"/>
              </a:rPr>
              <a:t>This practice was justified by the claim that women were needed at home.</a:t>
            </a:r>
            <a:r>
              <a:rPr kumimoji="1" lang="zh-CN" altLang="en-US" sz="2800" dirty="0">
                <a:latin typeface="Times New Roman" charset="0"/>
                <a:ea typeface="Times New Roman" charset="0"/>
                <a:cs typeface="Times New Roman" charset="0"/>
              </a:rPr>
              <a:t>（</a:t>
            </a:r>
            <a:r>
              <a:rPr kumimoji="1" lang="en-US" altLang="zh-CN" sz="2800" dirty="0">
                <a:latin typeface="Times New Roman" charset="0"/>
                <a:ea typeface="Times New Roman" charset="0"/>
                <a:cs typeface="Times New Roman" charset="0"/>
              </a:rPr>
              <a:t>E1-2010-</a:t>
            </a:r>
            <a:r>
              <a:rPr lang="zh-CN" altLang="en-US" sz="2800" kern="100" dirty="0">
                <a:latin typeface="SimHei" charset="-122"/>
                <a:ea typeface="SimHei" charset="-122"/>
                <a:cs typeface="SimHei" charset="-122"/>
              </a:rPr>
              <a:t>阅读</a:t>
            </a:r>
            <a:r>
              <a:rPr kumimoji="1" lang="zh-CN" altLang="en-US" sz="2800" dirty="0">
                <a:latin typeface="Times New Roman" charset="0"/>
                <a:ea typeface="Times New Roman" charset="0"/>
                <a:cs typeface="Times New Roman" charset="0"/>
              </a:rPr>
              <a:t>）</a:t>
            </a:r>
            <a:endParaRPr kumimoji="1" lang="en-US" altLang="zh-CN" sz="2800" dirty="0">
              <a:latin typeface="Times New Roman" charset="0"/>
              <a:ea typeface="Times New Roman" charset="0"/>
              <a:cs typeface="Times New Roman" charset="0"/>
            </a:endParaRPr>
          </a:p>
          <a:p>
            <a:pPr lvl="0" algn="just"/>
            <a:endParaRPr kumimoji="1" lang="en-US" altLang="zh-CN" sz="2800" dirty="0">
              <a:latin typeface="Times New Roman" charset="0"/>
              <a:ea typeface="Times New Roman" charset="0"/>
              <a:cs typeface="Times New Roman" charset="0"/>
            </a:endParaRPr>
          </a:p>
          <a:p>
            <a:pPr lvl="0" algn="just"/>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justified</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有正当理由的</a:t>
            </a:r>
            <a:endParaRPr lang="en-US" altLang="zh-TW" sz="2800" kern="100" dirty="0">
              <a:latin typeface="SimHei" charset="-122"/>
              <a:ea typeface="SimHei" charset="-122"/>
              <a:cs typeface="SimHei" charset="-122"/>
            </a:endParaRPr>
          </a:p>
          <a:p>
            <a:pPr algn="just"/>
            <a:r>
              <a:rPr kumimoji="1" lang="zh-CN" altLang="en-US" sz="2800" dirty="0">
                <a:latin typeface="Times New Roman" charset="0"/>
                <a:ea typeface="Times New Roman" charset="0"/>
                <a:cs typeface="Times New Roman" charset="0"/>
              </a:rPr>
              <a:t>   </a:t>
            </a:r>
            <a:endParaRPr kumimoji="1" lang="en-US" altLang="zh-TW" sz="28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67173741"/>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is-IS" altLang="zh-CN" sz="2600" kern="100" dirty="0">
                <a:latin typeface="Times New Roman" panose="02020603050405020304" pitchFamily="18" charset="0"/>
                <a:ea typeface="微软雅黑" panose="020B0503020204020204" pitchFamily="34" charset="-122"/>
                <a:cs typeface="Times New Roman" panose="02020603050405020304" pitchFamily="18" charset="0"/>
              </a:rPr>
              <a:t>22</a:t>
            </a:r>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charset="0"/>
                <a:ea typeface="Times New Roman" charset="0"/>
                <a:cs typeface="Times New Roman" charset="0"/>
              </a:rPr>
              <a:t> ef</a:t>
            </a:r>
            <a:r>
              <a:rPr lang="en-US" altLang="zh-CN" sz="2800" kern="100" dirty="0">
                <a:solidFill>
                  <a:srgbClr val="FF0000"/>
                </a:solidFill>
                <a:latin typeface="Times New Roman" charset="0"/>
                <a:ea typeface="Times New Roman" charset="0"/>
                <a:cs typeface="Times New Roman" charset="0"/>
              </a:rPr>
              <a:t>fici</a:t>
            </a:r>
            <a:r>
              <a:rPr lang="en-US" altLang="zh-CN" sz="2800" kern="100" dirty="0">
                <a:latin typeface="Times New Roman" charset="0"/>
                <a:ea typeface="Times New Roman" charset="0"/>
                <a:cs typeface="Times New Roman" charset="0"/>
              </a:rPr>
              <a:t>ent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08014405"/>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is-IS" altLang="zh-CN" sz="2600" kern="100" dirty="0">
                <a:latin typeface="Times New Roman" panose="02020603050405020304" pitchFamily="18" charset="0"/>
                <a:ea typeface="微软雅黑" panose="020B0503020204020204" pitchFamily="34" charset="-122"/>
                <a:cs typeface="Times New Roman" panose="02020603050405020304" pitchFamily="18" charset="0"/>
              </a:rPr>
              <a:t>22</a:t>
            </a:r>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charset="0"/>
                <a:ea typeface="Times New Roman" charset="0"/>
                <a:cs typeface="Times New Roman" charset="0"/>
              </a:rPr>
              <a:t> ef</a:t>
            </a:r>
            <a:r>
              <a:rPr lang="en-US" altLang="zh-CN" sz="2800" kern="100" dirty="0">
                <a:solidFill>
                  <a:srgbClr val="FF0000"/>
                </a:solidFill>
                <a:latin typeface="Times New Roman" charset="0"/>
                <a:ea typeface="Times New Roman" charset="0"/>
                <a:cs typeface="Times New Roman" charset="0"/>
              </a:rPr>
              <a:t>fici</a:t>
            </a:r>
            <a:r>
              <a:rPr lang="en-US" altLang="zh-CN" sz="2800" kern="100" dirty="0">
                <a:latin typeface="Times New Roman" charset="0"/>
                <a:ea typeface="Times New Roman" charset="0"/>
                <a:cs typeface="Times New Roman" charset="0"/>
              </a:rPr>
              <a:t>ent a.</a:t>
            </a:r>
            <a:r>
              <a:rPr lang="zh-CN" altLang="en-US" sz="2800" kern="100" dirty="0">
                <a:latin typeface="SimHei" charset="-122"/>
                <a:ea typeface="SimHei" charset="-122"/>
                <a:cs typeface="SimHei" charset="-122"/>
              </a:rPr>
              <a:t>效率高的</a:t>
            </a:r>
            <a:r>
              <a:rPr lang="en-US" altLang="zh-CN" sz="2800" kern="1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70912409"/>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792524" cy="3108543"/>
          </a:xfrm>
          <a:prstGeom prst="rect">
            <a:avLst/>
          </a:prstGeom>
          <a:noFill/>
        </p:spPr>
        <p:txBody>
          <a:bodyPr wrap="square" rtlCol="0">
            <a:spAutoFit/>
          </a:bodyPr>
          <a:lstStyle/>
          <a:p>
            <a:pPr lvl="0" algn="just"/>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is-IS" altLang="zh-CN" sz="2600" kern="100" dirty="0">
                <a:latin typeface="Times New Roman" panose="02020603050405020304" pitchFamily="18" charset="0"/>
                <a:ea typeface="微软雅黑" panose="020B0503020204020204" pitchFamily="34" charset="-122"/>
                <a:cs typeface="Times New Roman" panose="02020603050405020304" pitchFamily="18" charset="0"/>
              </a:rPr>
              <a:t>22</a:t>
            </a:r>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charset="0"/>
                <a:ea typeface="Times New Roman" charset="0"/>
                <a:cs typeface="Times New Roman" charset="0"/>
              </a:rPr>
              <a:t> ef</a:t>
            </a:r>
            <a:r>
              <a:rPr lang="en-US" altLang="zh-CN" sz="2800" kern="100" dirty="0">
                <a:solidFill>
                  <a:srgbClr val="FF0000"/>
                </a:solidFill>
                <a:latin typeface="Times New Roman" charset="0"/>
                <a:ea typeface="Times New Roman" charset="0"/>
                <a:cs typeface="Times New Roman" charset="0"/>
              </a:rPr>
              <a:t>fici</a:t>
            </a:r>
            <a:r>
              <a:rPr lang="en-US" altLang="zh-CN" sz="2800" kern="100" dirty="0">
                <a:latin typeface="Times New Roman" charset="0"/>
                <a:ea typeface="Times New Roman" charset="0"/>
                <a:cs typeface="Times New Roman" charset="0"/>
              </a:rPr>
              <a:t>ent a.</a:t>
            </a:r>
            <a:r>
              <a:rPr lang="zh-CN" altLang="en-US" sz="2800" kern="100" dirty="0">
                <a:latin typeface="SimHei" charset="-122"/>
                <a:ea typeface="SimHei" charset="-122"/>
                <a:cs typeface="SimHei" charset="-122"/>
              </a:rPr>
              <a:t>效率高的</a:t>
            </a:r>
            <a:endParaRPr lang="en-US" altLang="zh-CN" sz="2800" kern="100" dirty="0">
              <a:latin typeface="SimHei" charset="-122"/>
              <a:ea typeface="SimHei" charset="-122"/>
              <a:cs typeface="SimHei" charset="-122"/>
            </a:endParaRPr>
          </a:p>
          <a:p>
            <a:pPr lvl="0" algn="just"/>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During the Depression and the war, Americans had learned to live with less, and that restraint, in combination with the postwar confidence in the future, made small, efficient housing positively stylish.</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E2-2011-</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32200602"/>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792524" cy="3970318"/>
          </a:xfrm>
          <a:prstGeom prst="rect">
            <a:avLst/>
          </a:prstGeom>
          <a:noFill/>
        </p:spPr>
        <p:txBody>
          <a:bodyPr wrap="square" rtlCol="0">
            <a:spAutoFit/>
          </a:bodyPr>
          <a:lstStyle/>
          <a:p>
            <a:pPr lvl="0" algn="just"/>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is-IS" altLang="zh-CN" sz="2600" kern="100" dirty="0">
                <a:latin typeface="Times New Roman" panose="02020603050405020304" pitchFamily="18" charset="0"/>
                <a:ea typeface="微软雅黑" panose="020B0503020204020204" pitchFamily="34" charset="-122"/>
                <a:cs typeface="Times New Roman" panose="02020603050405020304" pitchFamily="18" charset="0"/>
              </a:rPr>
              <a:t>22</a:t>
            </a:r>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charset="0"/>
                <a:ea typeface="Times New Roman" charset="0"/>
                <a:cs typeface="Times New Roman" charset="0"/>
              </a:rPr>
              <a:t> ef</a:t>
            </a:r>
            <a:r>
              <a:rPr lang="en-US" altLang="zh-CN" sz="2800" kern="100" dirty="0">
                <a:solidFill>
                  <a:srgbClr val="FF0000"/>
                </a:solidFill>
                <a:latin typeface="Times New Roman" charset="0"/>
                <a:ea typeface="Times New Roman" charset="0"/>
                <a:cs typeface="Times New Roman" charset="0"/>
              </a:rPr>
              <a:t>fici</a:t>
            </a:r>
            <a:r>
              <a:rPr lang="en-US" altLang="zh-CN" sz="2800" kern="100" dirty="0">
                <a:latin typeface="Times New Roman" charset="0"/>
                <a:ea typeface="Times New Roman" charset="0"/>
                <a:cs typeface="Times New Roman" charset="0"/>
              </a:rPr>
              <a:t>ent a.</a:t>
            </a:r>
            <a:r>
              <a:rPr lang="zh-CN" altLang="en-US" sz="2800" kern="100" dirty="0">
                <a:latin typeface="SimHei" charset="-122"/>
                <a:ea typeface="SimHei" charset="-122"/>
                <a:cs typeface="SimHei" charset="-122"/>
              </a:rPr>
              <a:t>效率高的</a:t>
            </a:r>
            <a:endParaRPr lang="en-US" altLang="zh-CN" sz="2800" kern="100" dirty="0">
              <a:latin typeface="SimHei" charset="-122"/>
              <a:ea typeface="SimHei" charset="-122"/>
              <a:cs typeface="SimHei" charset="-122"/>
            </a:endParaRPr>
          </a:p>
          <a:p>
            <a:pPr lvl="0" algn="just"/>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During the Depression and the war, Americans had learned to live with less, and that restraint, in combination with the postwar confidence in the future, made small, efficient housing positively stylish.</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E2-2011-</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kumimoji="1" lang="en-US" altLang="zh-TW" sz="2800" dirty="0">
              <a:latin typeface="Times New Roman" charset="0"/>
              <a:ea typeface="Times New Roman" charset="0"/>
              <a:cs typeface="Times New Roman" charset="0"/>
            </a:endParaRPr>
          </a:p>
          <a:p>
            <a:pPr lvl="0" algn="just"/>
            <a:endParaRPr kumimoji="1" lang="en-US" altLang="zh-TW" sz="2800" dirty="0">
              <a:latin typeface="Times New Roman" charset="0"/>
              <a:ea typeface="Times New Roman" charset="0"/>
              <a:cs typeface="Times New Roman" charset="0"/>
            </a:endParaRPr>
          </a:p>
          <a:p>
            <a:pPr lvl="0" algn="just"/>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23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ef</a:t>
            </a:r>
            <a:r>
              <a:rPr lang="en-US" altLang="zh-CN" sz="2800" kern="100" dirty="0">
                <a:solidFill>
                  <a:srgbClr val="FF0000"/>
                </a:solidFill>
                <a:latin typeface="Times New Roman" charset="0"/>
                <a:ea typeface="Times New Roman" charset="0"/>
                <a:cs typeface="Times New Roman" charset="0"/>
              </a:rPr>
              <a:t>fic</a:t>
            </a:r>
            <a:r>
              <a:rPr lang="en-US" altLang="zh-CN" sz="2800" kern="100" dirty="0">
                <a:latin typeface="Times New Roman" charset="0"/>
                <a:ea typeface="Times New Roman" charset="0"/>
                <a:cs typeface="Times New Roman" charset="0"/>
              </a:rPr>
              <a:t>iency</a:t>
            </a:r>
            <a:endParaRPr lang="zh-TW" altLang="en-US"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35900325"/>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22</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fact/</a:t>
            </a:r>
            <a:r>
              <a:rPr lang="en-US" altLang="zh-CN" sz="3600" dirty="0" err="1">
                <a:latin typeface="Times New Roman" charset="0"/>
                <a:ea typeface="Times New Roman" charset="0"/>
                <a:cs typeface="Times New Roman" charset="0"/>
              </a:rPr>
              <a:t>fect</a:t>
            </a:r>
            <a:r>
              <a:rPr lang="en-US" altLang="zh-CN" sz="3600" dirty="0">
                <a:latin typeface="Times New Roman" charset="0"/>
                <a:ea typeface="Times New Roman" charset="0"/>
                <a:cs typeface="Times New Roman" charset="0"/>
              </a:rPr>
              <a:t>/</a:t>
            </a:r>
            <a:r>
              <a:rPr lang="en-US" altLang="zh-CN" sz="3600" dirty="0" err="1">
                <a:latin typeface="Times New Roman" charset="0"/>
                <a:ea typeface="Times New Roman" charset="0"/>
                <a:cs typeface="Times New Roman" charset="0"/>
              </a:rPr>
              <a:t>fac</a:t>
            </a:r>
            <a:r>
              <a:rPr lang="en-US" altLang="zh-CN" sz="3600" dirty="0">
                <a:latin typeface="Times New Roman" charset="0"/>
                <a:ea typeface="Times New Roman" charset="0"/>
                <a:cs typeface="Times New Roman" charset="0"/>
              </a:rPr>
              <a:t>/fic/fit</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792524" cy="3970318"/>
          </a:xfrm>
          <a:prstGeom prst="rect">
            <a:avLst/>
          </a:prstGeom>
          <a:noFill/>
        </p:spPr>
        <p:txBody>
          <a:bodyPr wrap="square" rtlCol="0">
            <a:spAutoFit/>
          </a:bodyPr>
          <a:lstStyle/>
          <a:p>
            <a:pPr lvl="0" algn="just"/>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is-IS" altLang="zh-CN" sz="2600" kern="100" dirty="0">
                <a:latin typeface="Times New Roman" panose="02020603050405020304" pitchFamily="18" charset="0"/>
                <a:ea typeface="微软雅黑" panose="020B0503020204020204" pitchFamily="34" charset="-122"/>
                <a:cs typeface="Times New Roman" panose="02020603050405020304" pitchFamily="18" charset="0"/>
              </a:rPr>
              <a:t>22</a:t>
            </a:r>
            <a:r>
              <a:rPr lang="zh-CN" altLang="is-IS" sz="2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charset="0"/>
                <a:ea typeface="Times New Roman" charset="0"/>
                <a:cs typeface="Times New Roman" charset="0"/>
              </a:rPr>
              <a:t> ef</a:t>
            </a:r>
            <a:r>
              <a:rPr lang="en-US" altLang="zh-CN" sz="2800" kern="100" dirty="0">
                <a:solidFill>
                  <a:srgbClr val="FF0000"/>
                </a:solidFill>
                <a:latin typeface="Times New Roman" charset="0"/>
                <a:ea typeface="Times New Roman" charset="0"/>
                <a:cs typeface="Times New Roman" charset="0"/>
              </a:rPr>
              <a:t>fici</a:t>
            </a:r>
            <a:r>
              <a:rPr lang="en-US" altLang="zh-CN" sz="2800" kern="100" dirty="0">
                <a:latin typeface="Times New Roman" charset="0"/>
                <a:ea typeface="Times New Roman" charset="0"/>
                <a:cs typeface="Times New Roman" charset="0"/>
              </a:rPr>
              <a:t>ent a.</a:t>
            </a:r>
            <a:r>
              <a:rPr lang="zh-CN" altLang="en-US" sz="2800" kern="100" dirty="0">
                <a:latin typeface="SimHei" charset="-122"/>
                <a:ea typeface="SimHei" charset="-122"/>
                <a:cs typeface="SimHei" charset="-122"/>
              </a:rPr>
              <a:t>效率高的</a:t>
            </a:r>
            <a:endParaRPr lang="en-US" altLang="zh-CN" sz="2800" kern="100" dirty="0">
              <a:latin typeface="SimHei" charset="-122"/>
              <a:ea typeface="SimHei" charset="-122"/>
              <a:cs typeface="SimHei" charset="-122"/>
            </a:endParaRPr>
          </a:p>
          <a:p>
            <a:pPr lvl="0" algn="just"/>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During the Depression and the war, Americans had learned to live with less, and that restraint, in combination with the postwar confidence in the future, made small, efficient housing positively stylish.</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E2-2011-</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a:p>
            <a:pPr lvl="0" algn="just"/>
            <a:endParaRPr kumimoji="1" lang="en-US" altLang="zh-TW" sz="2800" dirty="0">
              <a:latin typeface="Times New Roman" charset="0"/>
              <a:ea typeface="Times New Roman" charset="0"/>
              <a:cs typeface="Times New Roman" charset="0"/>
            </a:endParaRPr>
          </a:p>
          <a:p>
            <a:pPr lvl="0" algn="just"/>
            <a:endParaRPr kumimoji="1" lang="en-US" altLang="zh-TW" sz="2800" dirty="0">
              <a:latin typeface="Times New Roman" charset="0"/>
              <a:ea typeface="Times New Roman" charset="0"/>
              <a:cs typeface="Times New Roman" charset="0"/>
            </a:endParaRPr>
          </a:p>
          <a:p>
            <a:pPr lvl="0" algn="just"/>
            <a:r>
              <a:rPr lang="zh-CN" altLang="is-IS" sz="2800" kern="100" dirty="0">
                <a:latin typeface="Times New Roman" charset="0"/>
                <a:ea typeface="Times New Roman" charset="0"/>
                <a:cs typeface="Times New Roman" charset="0"/>
              </a:rPr>
              <a:t>（</a:t>
            </a:r>
            <a:r>
              <a:rPr lang="is-IS" altLang="zh-CN" sz="2800" kern="100" dirty="0">
                <a:latin typeface="Times New Roman" charset="0"/>
                <a:ea typeface="Times New Roman" charset="0"/>
                <a:cs typeface="Times New Roman" charset="0"/>
              </a:rPr>
              <a:t>23</a:t>
            </a:r>
            <a:r>
              <a:rPr lang="zh-CN" altLang="is-I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 ef</a:t>
            </a:r>
            <a:r>
              <a:rPr lang="en-US" altLang="zh-CN" sz="2800" kern="100" dirty="0">
                <a:solidFill>
                  <a:srgbClr val="FF0000"/>
                </a:solidFill>
                <a:latin typeface="Times New Roman" charset="0"/>
                <a:ea typeface="Times New Roman" charset="0"/>
                <a:cs typeface="Times New Roman" charset="0"/>
              </a:rPr>
              <a:t>fic</a:t>
            </a:r>
            <a:r>
              <a:rPr lang="en-US" altLang="zh-CN" sz="2800" kern="100" dirty="0">
                <a:latin typeface="Times New Roman" charset="0"/>
                <a:ea typeface="Times New Roman" charset="0"/>
                <a:cs typeface="Times New Roman" charset="0"/>
              </a:rPr>
              <a:t>iency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效率</a:t>
            </a:r>
            <a:endParaRPr lang="zh-TW" altLang="en-US" sz="2800" kern="100" dirty="0">
              <a:latin typeface="SimHei" charset="-122"/>
              <a:ea typeface="SimHei" charset="-122"/>
              <a:cs typeface="SimHei" charset="-122"/>
            </a:endParaRPr>
          </a:p>
        </p:txBody>
      </p:sp>
    </p:spTree>
    <p:extLst>
      <p:ext uri="{BB962C8B-B14F-4D97-AF65-F5344CB8AC3E}">
        <p14:creationId xmlns:p14="http://schemas.microsoft.com/office/powerpoint/2010/main" val="138743601"/>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1D32BAF-2ED8-AE4D-9F76-25BF848DB076}"/>
              </a:ext>
            </a:extLst>
          </p:cNvPr>
          <p:cNvPicPr>
            <a:picLocks noChangeAspect="1"/>
          </p:cNvPicPr>
          <p:nvPr/>
        </p:nvPicPr>
        <p:blipFill>
          <a:blip r:embed="rId3"/>
          <a:stretch>
            <a:fillRect/>
          </a:stretch>
        </p:blipFill>
        <p:spPr>
          <a:xfrm>
            <a:off x="0" y="737658"/>
            <a:ext cx="12192000" cy="6120342"/>
          </a:xfrm>
          <a:prstGeom prst="rect">
            <a:avLst/>
          </a:prstGeom>
        </p:spPr>
      </p:pic>
      <p:pic>
        <p:nvPicPr>
          <p:cNvPr id="11" name="图片 10">
            <a:extLst>
              <a:ext uri="{FF2B5EF4-FFF2-40B4-BE49-F238E27FC236}">
                <a16:creationId xmlns:a16="http://schemas.microsoft.com/office/drawing/2014/main" id="{E9764C98-2311-2C43-9729-1042A1527EE3}"/>
              </a:ext>
            </a:extLst>
          </p:cNvPr>
          <p:cNvPicPr>
            <a:picLocks noChangeAspect="1"/>
          </p:cNvPicPr>
          <p:nvPr/>
        </p:nvPicPr>
        <p:blipFill>
          <a:blip r:embed="rId4"/>
          <a:stretch>
            <a:fillRect/>
          </a:stretch>
        </p:blipFill>
        <p:spPr>
          <a:xfrm>
            <a:off x="1524000" y="939800"/>
            <a:ext cx="10668000" cy="5918200"/>
          </a:xfrm>
          <a:prstGeom prst="rect">
            <a:avLst/>
          </a:prstGeom>
        </p:spPr>
      </p:pic>
      <p:sp>
        <p:nvSpPr>
          <p:cNvPr id="3" name="副标题 2">
            <a:extLst>
              <a:ext uri="{FF2B5EF4-FFF2-40B4-BE49-F238E27FC236}">
                <a16:creationId xmlns:a16="http://schemas.microsoft.com/office/drawing/2014/main" id="{38D9BCAC-A65D-2E42-A678-AE8997F51926}"/>
              </a:ext>
            </a:extLst>
          </p:cNvPr>
          <p:cNvSpPr>
            <a:spLocks noGrp="1"/>
          </p:cNvSpPr>
          <p:nvPr>
            <p:ph type="subTitle" idx="1"/>
          </p:nvPr>
        </p:nvSpPr>
        <p:spPr>
          <a:xfrm>
            <a:off x="1524000" y="4274700"/>
            <a:ext cx="9144000" cy="1655762"/>
          </a:xfrm>
        </p:spPr>
        <p:txBody>
          <a:bodyPr/>
          <a:lstStyle/>
          <a:p>
            <a:endParaRPr kumimoji="1" lang="zh-CN" altLang="en-US" dirty="0"/>
          </a:p>
        </p:txBody>
      </p:sp>
      <p:pic>
        <p:nvPicPr>
          <p:cNvPr id="13" name="图片 12">
            <a:extLst>
              <a:ext uri="{FF2B5EF4-FFF2-40B4-BE49-F238E27FC236}">
                <a16:creationId xmlns:a16="http://schemas.microsoft.com/office/drawing/2014/main" id="{DC3D693B-3AA0-6348-80D3-CFBAD36D9480}"/>
              </a:ext>
            </a:extLst>
          </p:cNvPr>
          <p:cNvPicPr>
            <a:picLocks noChangeAspect="1"/>
          </p:cNvPicPr>
          <p:nvPr/>
        </p:nvPicPr>
        <p:blipFill>
          <a:blip r:embed="rId5"/>
          <a:stretch>
            <a:fillRect/>
          </a:stretch>
        </p:blipFill>
        <p:spPr>
          <a:xfrm>
            <a:off x="0" y="6536449"/>
            <a:ext cx="2260600" cy="317500"/>
          </a:xfrm>
          <a:prstGeom prst="rect">
            <a:avLst/>
          </a:prstGeom>
        </p:spPr>
      </p:pic>
      <p:pic>
        <p:nvPicPr>
          <p:cNvPr id="15" name="图片 14">
            <a:extLst>
              <a:ext uri="{FF2B5EF4-FFF2-40B4-BE49-F238E27FC236}">
                <a16:creationId xmlns:a16="http://schemas.microsoft.com/office/drawing/2014/main" id="{391C829B-4CFC-C942-B59E-8EB685E7EE05}"/>
              </a:ext>
            </a:extLst>
          </p:cNvPr>
          <p:cNvPicPr>
            <a:picLocks noChangeAspect="1"/>
          </p:cNvPicPr>
          <p:nvPr/>
        </p:nvPicPr>
        <p:blipFill>
          <a:blip r:embed="rId6"/>
          <a:stretch>
            <a:fillRect/>
          </a:stretch>
        </p:blipFill>
        <p:spPr>
          <a:xfrm>
            <a:off x="0" y="-49558"/>
            <a:ext cx="5836920" cy="787216"/>
          </a:xfrm>
          <a:prstGeom prst="rect">
            <a:avLst/>
          </a:prstGeom>
        </p:spPr>
      </p:pic>
      <p:sp>
        <p:nvSpPr>
          <p:cNvPr id="4" name="標題 3"/>
          <p:cNvSpPr>
            <a:spLocks noGrp="1"/>
          </p:cNvSpPr>
          <p:nvPr>
            <p:ph type="ctrTitle"/>
          </p:nvPr>
        </p:nvSpPr>
        <p:spPr/>
        <p:txBody>
          <a:bodyPr/>
          <a:lstStyle/>
          <a:p>
            <a:r>
              <a:rPr kumimoji="1" lang="zh-CN" altLang="en-US" dirty="0">
                <a:solidFill>
                  <a:schemeClr val="bg1"/>
                </a:solidFill>
                <a:latin typeface="SimHei" charset="-122"/>
                <a:ea typeface="SimHei" charset="-122"/>
                <a:cs typeface="SimHei" charset="-122"/>
              </a:rPr>
              <a:t>词根</a:t>
            </a:r>
            <a:r>
              <a:rPr kumimoji="1" lang="en-US" altLang="zh-CN" dirty="0">
                <a:solidFill>
                  <a:schemeClr val="bg1"/>
                </a:solidFill>
                <a:latin typeface="SimHei" charset="-122"/>
                <a:ea typeface="SimHei" charset="-122"/>
                <a:cs typeface="SimHei" charset="-122"/>
              </a:rPr>
              <a:t>23:</a:t>
            </a:r>
            <a:r>
              <a:rPr kumimoji="1" lang="en-US" altLang="zh-CN" dirty="0">
                <a:solidFill>
                  <a:schemeClr val="bg1"/>
                </a:solidFill>
                <a:latin typeface="Times New Roman" charset="0"/>
                <a:ea typeface="Times New Roman" charset="0"/>
                <a:cs typeface="Times New Roman" charset="0"/>
              </a:rPr>
              <a:t>act/ag</a:t>
            </a:r>
            <a:endParaRPr kumimoji="1" lang="zh-TW" alt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32153054"/>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4370427"/>
          </a:xfrm>
          <a:prstGeom prst="rect">
            <a:avLst/>
          </a:prstGeom>
          <a:noFill/>
        </p:spPr>
        <p:txBody>
          <a:bodyPr wrap="square" rtlCol="0">
            <a:spAutoFit/>
          </a:bodyPr>
          <a:lstStyle/>
          <a:p>
            <a:pPr lvl="0" algn="just"/>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(1)act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(2)active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(3)action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(4)activity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(5)react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(6)interact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(7)transaction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文字方塊 1"/>
          <p:cNvSpPr txBox="1"/>
          <p:nvPr/>
        </p:nvSpPr>
        <p:spPr>
          <a:xfrm>
            <a:off x="5368156" y="1611824"/>
            <a:ext cx="4254063" cy="3077766"/>
          </a:xfrm>
          <a:prstGeom prst="rect">
            <a:avLst/>
          </a:prstGeom>
          <a:noFill/>
        </p:spPr>
        <p:txBody>
          <a:bodyPr wrap="square" rtlCol="0">
            <a:spAutoFit/>
          </a:bodyPr>
          <a:lstStyle/>
          <a:p>
            <a:pPr lvl="0">
              <a:defRPr/>
            </a:pP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(8)agent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defRPr/>
            </a:pP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(9)agency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defRPr/>
            </a:pP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(10)agenda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defRPr/>
            </a:pP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(11)agitate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defRPr/>
            </a:pP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(12)agony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66075626"/>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02169793"/>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1785104"/>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行动；</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起作用</a:t>
            </a:r>
            <a:endParaRPr lang="zh-CN" altLang="zh-CN" sz="2800" kern="100" dirty="0">
              <a:latin typeface="SimHei" charset="-122"/>
              <a:ea typeface="SimHei" charset="-122"/>
              <a:cs typeface="SimHei" charset="-122"/>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56978241"/>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697931" cy="4801314"/>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行动；</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起作用</a:t>
            </a:r>
            <a:endParaRPr lang="en-US" altLang="zh-CN" sz="2800" kern="100" dirty="0">
              <a:latin typeface="SimHei" charset="-122"/>
              <a:ea typeface="SimHei" charset="-122"/>
              <a:cs typeface="SimHei" charset="-122"/>
            </a:endParaRPr>
          </a:p>
          <a:p>
            <a:pPr lvl="0" algn="just"/>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①In 1968, the Congress of the United States passed the Jury Selection and Service Act, ushering in a new era of democratic reforms for the jury. ②This law abolished special educational requirements for federal jurors and required them to be selected at random from a cross section of the entire community.</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E2-2010-</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1470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55256" cy="3970318"/>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r>
              <a:rPr kumimoji="1" lang="zh-CN" altLang="en-US" sz="2800" dirty="0">
                <a:latin typeface="Times New Roman" charset="0"/>
                <a:ea typeface="Times New Roman" charset="0"/>
                <a:cs typeface="Times New Roman" charset="0"/>
              </a:rPr>
              <a:t>   </a:t>
            </a:r>
            <a:r>
              <a:rPr kumimoji="1" lang="en-US" altLang="zh-TW" sz="2800" dirty="0">
                <a:latin typeface="Times New Roman" charset="0"/>
                <a:ea typeface="Times New Roman" charset="0"/>
                <a:cs typeface="Times New Roman" charset="0"/>
              </a:rPr>
              <a:t>This practice was justified by the claim that women were needed at home.</a:t>
            </a:r>
            <a:r>
              <a:rPr kumimoji="1" lang="zh-CN" altLang="en-US" sz="2800" dirty="0">
                <a:latin typeface="Times New Roman" charset="0"/>
                <a:ea typeface="Times New Roman" charset="0"/>
                <a:cs typeface="Times New Roman" charset="0"/>
              </a:rPr>
              <a:t>（</a:t>
            </a:r>
            <a:r>
              <a:rPr kumimoji="1" lang="en-US" altLang="zh-CN" sz="2800" dirty="0">
                <a:latin typeface="Times New Roman" charset="0"/>
                <a:ea typeface="Times New Roman" charset="0"/>
                <a:cs typeface="Times New Roman" charset="0"/>
              </a:rPr>
              <a:t>E1-2010-</a:t>
            </a:r>
            <a:r>
              <a:rPr lang="zh-CN" altLang="en-US" sz="2800" kern="100" dirty="0">
                <a:latin typeface="SimHei" charset="-122"/>
                <a:ea typeface="SimHei" charset="-122"/>
                <a:cs typeface="SimHei" charset="-122"/>
              </a:rPr>
              <a:t>阅读</a:t>
            </a:r>
            <a:r>
              <a:rPr kumimoji="1" lang="zh-CN" altLang="en-US" sz="2800" dirty="0">
                <a:latin typeface="Times New Roman" charset="0"/>
                <a:ea typeface="Times New Roman" charset="0"/>
                <a:cs typeface="Times New Roman" charset="0"/>
              </a:rPr>
              <a:t>）</a:t>
            </a:r>
            <a:endParaRPr kumimoji="1" lang="en-US" altLang="zh-CN" sz="2800" dirty="0">
              <a:latin typeface="Times New Roman" charset="0"/>
              <a:ea typeface="Times New Roman" charset="0"/>
              <a:cs typeface="Times New Roman" charset="0"/>
            </a:endParaRPr>
          </a:p>
          <a:p>
            <a:pPr lvl="0" algn="just"/>
            <a:endParaRPr kumimoji="1" lang="en-US" altLang="zh-CN" sz="2800" dirty="0">
              <a:latin typeface="Times New Roman" charset="0"/>
              <a:ea typeface="Times New Roman" charset="0"/>
              <a:cs typeface="Times New Roman" charset="0"/>
            </a:endParaRPr>
          </a:p>
          <a:p>
            <a:pPr lvl="0" algn="just"/>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justified</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有正当理由的</a:t>
            </a:r>
            <a:endParaRPr lang="en-US" altLang="zh-TW" sz="2800" kern="100" dirty="0">
              <a:latin typeface="SimHei" charset="-122"/>
              <a:ea typeface="SimHei" charset="-122"/>
              <a:cs typeface="SimHei" charset="-122"/>
            </a:endParaRPr>
          </a:p>
          <a:p>
            <a:pPr algn="just"/>
            <a:r>
              <a:rPr kumimoji="1" lang="zh-CN" altLang="en-US" sz="2800" dirty="0">
                <a:latin typeface="Times New Roman" charset="0"/>
                <a:ea typeface="Times New Roman" charset="0"/>
                <a:cs typeface="Times New Roman" charset="0"/>
              </a:rPr>
              <a:t>   </a:t>
            </a:r>
            <a:r>
              <a:rPr kumimoji="1" lang="en-US" altLang="zh-TW" sz="2800" dirty="0">
                <a:latin typeface="Times New Roman" charset="0"/>
                <a:ea typeface="Times New Roman" charset="0"/>
                <a:cs typeface="Times New Roman" charset="0"/>
              </a:rPr>
              <a:t>The company provoked justified outrage in Vermont last week when it announced it was reneging on a longstanding commitment to abide by the state's strict nuclear regulations.</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E1-2012-</a:t>
            </a:r>
            <a:r>
              <a:rPr lang="zh-CN" altLang="en-US" sz="2800" kern="100" dirty="0">
                <a:latin typeface="SimHei" charset="-122"/>
                <a:ea typeface="SimHei" charset="-122"/>
                <a:cs typeface="SimHei" charset="-122"/>
              </a:rPr>
              <a:t>阅读改</a:t>
            </a:r>
            <a:r>
              <a:rPr kumimoji="1" lang="zh-CN" altLang="en-US" sz="2800" dirty="0">
                <a:latin typeface="Times New Roman" charset="0"/>
                <a:ea typeface="Times New Roman" charset="0"/>
                <a:cs typeface="Times New Roman" charset="0"/>
              </a:rPr>
              <a:t>）</a:t>
            </a:r>
            <a:endParaRPr kumimoji="1" lang="en-US" altLang="zh-CN" sz="2800" dirty="0">
              <a:latin typeface="Times New Roman" charset="0"/>
              <a:ea typeface="Times New Roman" charset="0"/>
              <a:cs typeface="Times New Roman"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81830133"/>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697931" cy="4801314"/>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行动；</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起作用</a:t>
            </a:r>
            <a:endParaRPr lang="en-US" altLang="zh-CN" sz="2800" kern="100" dirty="0">
              <a:latin typeface="SimHei" charset="-122"/>
              <a:ea typeface="SimHei" charset="-122"/>
              <a:cs typeface="SimHei" charset="-122"/>
            </a:endParaRPr>
          </a:p>
          <a:p>
            <a:pPr lvl="0" algn="just"/>
            <a:endParaRPr lang="en-US" altLang="zh-TW" sz="2800" kern="100" dirty="0">
              <a:latin typeface="Times New Roman" charset="0"/>
              <a:ea typeface="Times New Roman" charset="0"/>
              <a:cs typeface="Times New Roman" charset="0"/>
            </a:endParaRPr>
          </a:p>
          <a:p>
            <a:pPr lvl="0" algn="just"/>
            <a:r>
              <a:rPr lang="en-US" altLang="zh-TW" sz="2800" kern="100" dirty="0">
                <a:latin typeface="Times New Roman" charset="0"/>
                <a:ea typeface="Times New Roman" charset="0"/>
                <a:cs typeface="Times New Roman" charset="0"/>
              </a:rPr>
              <a:t>   ①In 1968, the Congress of the United States passed the Jury Selection and Service Act, ushering in a new era of democratic reforms for the jury. ②This law abolished special educational requirements for federal jurors and required them to be selected at random from a cross section of the entire community.</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E2-2010-</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zh-CN" altLang="zh-CN" sz="2800" kern="100" dirty="0">
              <a:latin typeface="Times New Roman" charset="0"/>
              <a:ea typeface="Times New Roman" charset="0"/>
              <a:cs typeface="Times New Roman"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矩形 1"/>
          <p:cNvSpPr/>
          <p:nvPr/>
        </p:nvSpPr>
        <p:spPr>
          <a:xfrm>
            <a:off x="5262041" y="1567300"/>
            <a:ext cx="2008883" cy="523220"/>
          </a:xfrm>
          <a:prstGeom prst="rect">
            <a:avLst/>
          </a:prstGeom>
        </p:spPr>
        <p:txBody>
          <a:bodyPr wrap="none">
            <a:spAutoFit/>
          </a:bodyPr>
          <a:lstStyle/>
          <a:p>
            <a:pPr lvl="0" algn="just"/>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法案</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bill</a:t>
            </a:r>
          </a:p>
        </p:txBody>
      </p:sp>
    </p:spTree>
    <p:extLst>
      <p:ext uri="{BB962C8B-B14F-4D97-AF65-F5344CB8AC3E}">
        <p14:creationId xmlns:p14="http://schemas.microsoft.com/office/powerpoint/2010/main" val="50761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4747559" cy="2246769"/>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kumimoji="1" lang="en-US" altLang="zh-CN" sz="2800" dirty="0">
                <a:latin typeface="Times New Roman" charset="0"/>
                <a:ea typeface="Times New Roman" charset="0"/>
                <a:cs typeface="Times New Roman" charset="0"/>
              </a:rPr>
              <a:t>ive</a:t>
            </a:r>
          </a:p>
          <a:p>
            <a:pPr lvl="0" algn="just"/>
            <a:endParaRPr kumimoji="1" lang="en-US" altLang="zh-CN" sz="2800" kern="100" dirty="0">
              <a:solidFill>
                <a:srgbClr val="FF0000"/>
              </a:solidFill>
              <a:latin typeface="SimHei" charset="-122"/>
              <a:ea typeface="SimHei" charset="-122"/>
              <a:cs typeface="SimHei" charset="-122"/>
            </a:endParaRPr>
          </a:p>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act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act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ivity</a:t>
            </a:r>
          </a:p>
        </p:txBody>
      </p:sp>
      <p:sp>
        <p:nvSpPr>
          <p:cNvPr id="2" name="文字方塊 1"/>
          <p:cNvSpPr txBox="1"/>
          <p:nvPr/>
        </p:nvSpPr>
        <p:spPr>
          <a:xfrm>
            <a:off x="3657600" y="1611824"/>
            <a:ext cx="4256690" cy="2800767"/>
          </a:xfrm>
          <a:prstGeom prst="rect">
            <a:avLst/>
          </a:prstGeom>
          <a:noFill/>
        </p:spPr>
        <p:txBody>
          <a:bodyPr wrap="square" rtlCol="0">
            <a:spAutoFit/>
          </a:bodyPr>
          <a:lstStyle/>
          <a:p>
            <a:r>
              <a:rPr kumimoji="1" lang="en-US" altLang="zh-TW" sz="2800" dirty="0">
                <a:latin typeface="Times New Roman" charset="0"/>
                <a:ea typeface="Times New Roman" charset="0"/>
                <a:cs typeface="Times New Roman" charset="0"/>
              </a:rPr>
              <a:t>n.</a:t>
            </a:r>
            <a:r>
              <a:rPr kumimoji="1" lang="zh-CN" altLang="en-US" sz="2800" dirty="0">
                <a:latin typeface="SimHei" charset="-122"/>
                <a:ea typeface="SimHei" charset="-122"/>
                <a:cs typeface="SimHei" charset="-122"/>
              </a:rPr>
              <a:t>活动</a:t>
            </a:r>
            <a:endParaRPr kumimoji="1" lang="en-US" altLang="zh-CN" sz="2800" dirty="0">
              <a:latin typeface="SimHei" charset="-122"/>
              <a:ea typeface="SimHei" charset="-122"/>
              <a:cs typeface="SimHei" charset="-122"/>
            </a:endParaRPr>
          </a:p>
          <a:p>
            <a:endParaRPr kumimoji="1" lang="en-US" altLang="zh-CN" sz="2800" dirty="0">
              <a:latin typeface="SimHei" charset="-122"/>
              <a:ea typeface="SimHei" charset="-122"/>
              <a:cs typeface="SimHei" charset="-122"/>
            </a:endParaRPr>
          </a:p>
          <a:p>
            <a:pPr lvl="0"/>
            <a:r>
              <a:rPr kumimoji="1" lang="en-US" altLang="zh-CN" sz="2800" dirty="0">
                <a:latin typeface="Times New Roman" charset="0"/>
                <a:ea typeface="Times New Roman" charset="0"/>
                <a:cs typeface="Times New Roman" charset="0"/>
              </a:rPr>
              <a:t>a.</a:t>
            </a:r>
            <a:r>
              <a:rPr kumimoji="1" lang="zh-CN" altLang="en-US" sz="2800" dirty="0">
                <a:latin typeface="SimHei" charset="-122"/>
                <a:ea typeface="SimHei" charset="-122"/>
                <a:cs typeface="SimHei" charset="-122"/>
              </a:rPr>
              <a:t>积极的；活跃的</a:t>
            </a:r>
            <a:endParaRPr kumimoji="1" lang="en-US" altLang="zh-CN" sz="2800" dirty="0">
              <a:latin typeface="SimHei" charset="-122"/>
              <a:ea typeface="SimHei" charset="-122"/>
              <a:cs typeface="SimHei" charset="-122"/>
            </a:endParaRPr>
          </a:p>
          <a:p>
            <a:endParaRPr kumimoji="1" lang="en-US" altLang="zh-CN" sz="2800" dirty="0">
              <a:latin typeface="SimHei" charset="-122"/>
              <a:ea typeface="SimHei" charset="-122"/>
              <a:cs typeface="SimHei" charset="-122"/>
            </a:endParaRPr>
          </a:p>
          <a:p>
            <a:pPr lvl="0"/>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行动</a:t>
            </a:r>
            <a:endParaRPr lang="en-US" altLang="zh-CN" sz="2800" kern="100" dirty="0">
              <a:latin typeface="SimHei" charset="-122"/>
              <a:ea typeface="SimHei" charset="-122"/>
              <a:cs typeface="SimHei" charset="-122"/>
            </a:endParaRPr>
          </a:p>
          <a:p>
            <a:endParaRPr kumimoji="1" lang="en-US" altLang="zh-CN" dirty="0"/>
          </a:p>
          <a:p>
            <a:endParaRPr kumimoji="1" lang="zh-TW" altLang="en-US" dirty="0"/>
          </a:p>
        </p:txBody>
      </p:sp>
      <p:cxnSp>
        <p:nvCxnSpPr>
          <p:cNvPr id="4" name="直線接點 3"/>
          <p:cNvCxnSpPr/>
          <p:nvPr/>
        </p:nvCxnSpPr>
        <p:spPr>
          <a:xfrm>
            <a:off x="2929180" y="1923393"/>
            <a:ext cx="728420" cy="811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2929180" y="2735208"/>
            <a:ext cx="728420" cy="843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V="1">
            <a:off x="3192651" y="1923394"/>
            <a:ext cx="464949" cy="16553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92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10321872" cy="2246769"/>
          </a:xfrm>
          <a:prstGeom prst="rect">
            <a:avLst/>
          </a:prstGeom>
          <a:noFill/>
        </p:spPr>
        <p:txBody>
          <a:bodyPr wrap="square" rtlCol="0">
            <a:spAutoFit/>
          </a:bodyPr>
          <a:lstStyle/>
          <a:p>
            <a:pPr lvl="0" algn="just"/>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act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ivity</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活动</a:t>
            </a:r>
            <a:endParaRPr lang="en-US" altLang="zh-CN" sz="2800" kern="100" dirty="0">
              <a:latin typeface="SimHei" charset="-122"/>
              <a:ea typeface="SimHei" charset="-122"/>
              <a:cs typeface="SimHei" charset="-122"/>
            </a:endParaRP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写作</a:t>
            </a:r>
            <a:r>
              <a:rPr lang="en-US" altLang="zh-CN" sz="2800" kern="100" dirty="0">
                <a:latin typeface="SimHei" charset="-122"/>
                <a:ea typeface="SimHei" charset="-122"/>
                <a:cs typeface="SimHei" charset="-122"/>
              </a:rPr>
              <a:t>]</a:t>
            </a:r>
          </a:p>
          <a:p>
            <a:pPr lvl="0" algn="just"/>
            <a:r>
              <a:rPr lang="zh-CN" altLang="en-US" sz="2800" kern="100" dirty="0">
                <a:latin typeface="SimHei" charset="-122"/>
                <a:ea typeface="SimHei" charset="-122"/>
                <a:cs typeface="SimHei" charset="-122"/>
              </a:rPr>
              <a:t>你应该积极的参加课外活动。</a:t>
            </a:r>
            <a:endParaRPr lang="en-US" altLang="zh-CN" sz="2800" kern="100" dirty="0">
              <a:latin typeface="SimHei" charset="-122"/>
              <a:ea typeface="SimHei" charset="-122"/>
              <a:cs typeface="SimHei" charset="-122"/>
            </a:endParaRPr>
          </a:p>
          <a:p>
            <a:pPr lvl="0" algn="just"/>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You should be actively involved in various extracurricular activities.</a:t>
            </a:r>
          </a:p>
        </p:txBody>
      </p:sp>
    </p:spTree>
    <p:extLst>
      <p:ext uri="{BB962C8B-B14F-4D97-AF65-F5344CB8AC3E}">
        <p14:creationId xmlns:p14="http://schemas.microsoft.com/office/powerpoint/2010/main" val="913060964"/>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a:bodyPr>
          <a:lstStyle/>
          <a:p>
            <a:pPr marL="0" indent="0" algn="ctr">
              <a:buNone/>
            </a:pPr>
            <a:r>
              <a:rPr kumimoji="1" lang="en-US" altLang="zh-CN" sz="4400" dirty="0">
                <a:latin typeface="Times New Roman" charset="0"/>
                <a:ea typeface="Times New Roman" charset="0"/>
                <a:cs typeface="Times New Roman" charset="0"/>
              </a:rPr>
              <a:t>act=ag=to do</a:t>
            </a:r>
            <a:endParaRPr kumimoji="1" lang="zh-TW" altLang="en-US" sz="4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99951090"/>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05342879"/>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反应</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88035913"/>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181588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反应</a:t>
            </a:r>
            <a:endParaRPr lang="en-US" altLang="zh-CN" sz="2800" kern="100" dirty="0">
              <a:latin typeface="SimHei" charset="-122"/>
              <a:ea typeface="SimHei" charset="-122"/>
              <a:cs typeface="SimHei" charset="-122"/>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Personality can affect how a person reacts to eye contact.(E1-2020-</a:t>
            </a:r>
            <a:r>
              <a:rPr lang="zh-CN" altLang="en-US" sz="2800" kern="100" dirty="0">
                <a:latin typeface="SimHei" charset="-122"/>
                <a:ea typeface="SimHei" charset="-122"/>
                <a:cs typeface="SimHei" charset="-122"/>
              </a:rPr>
              <a:t>阅读</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99846297"/>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353943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反应</a:t>
            </a:r>
            <a:endParaRPr lang="en-US" altLang="zh-CN" sz="2800" kern="100" dirty="0">
              <a:latin typeface="SimHei" charset="-122"/>
              <a:ea typeface="SimHei" charset="-122"/>
              <a:cs typeface="SimHei" charset="-122"/>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Personality can affect how a person reacts to eye contact.(E1-2020-</a:t>
            </a:r>
            <a:r>
              <a:rPr lang="zh-CN" altLang="en-US" sz="2800" kern="100" dirty="0">
                <a:latin typeface="SimHei" charset="-122"/>
                <a:ea typeface="SimHei" charset="-122"/>
                <a:cs typeface="SimHei" charset="-122"/>
              </a:rPr>
              <a:t>阅读</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And the stock market reacts positively when companies tie CEO pay to, say, stock prices, a sign that those practices build up corporate value not just for the CEO. (E2-2020-</a:t>
            </a:r>
            <a:r>
              <a:rPr lang="zh-CN" altLang="en-US" sz="2800" kern="100" dirty="0">
                <a:latin typeface="SimHei" charset="-122"/>
                <a:ea typeface="SimHei" charset="-122"/>
                <a:cs typeface="SimHei" charset="-122"/>
              </a:rPr>
              <a:t>阅读</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40382216"/>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353943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反应</a:t>
            </a:r>
            <a:r>
              <a:rPr lang="zh-CN" altLang="en-US" sz="2800" kern="1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respond</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Personality can affect how a person reacts to eye contact.(E1-2020-</a:t>
            </a:r>
            <a:r>
              <a:rPr lang="zh-CN" altLang="en-US" sz="2800" kern="100" dirty="0">
                <a:latin typeface="SimHei" charset="-122"/>
                <a:ea typeface="SimHei" charset="-122"/>
                <a:cs typeface="SimHei" charset="-122"/>
              </a:rPr>
              <a:t>阅读</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And the stock market reacts positively when companies tie CEO pay to, say, stock prices, a sign that those practices build up corporate value not just for the CEO. (E2-2020-</a:t>
            </a:r>
            <a:r>
              <a:rPr lang="zh-CN" altLang="en-US" sz="2800" kern="100" dirty="0">
                <a:latin typeface="SimHei" charset="-122"/>
                <a:ea typeface="SimHei" charset="-122"/>
                <a:cs typeface="SimHei" charset="-122"/>
              </a:rPr>
              <a:t>阅读</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p>
          <a:p>
            <a:pPr lvl="0" algn="just"/>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83653594"/>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181588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反应</a:t>
            </a:r>
            <a:r>
              <a:rPr lang="zh-CN" altLang="en-US" sz="2800" kern="1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respond</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reflect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反映</a:t>
            </a:r>
            <a:endParaRPr lang="en-US" altLang="zh-CN" sz="2800" kern="100" dirty="0">
              <a:latin typeface="SimHei" charset="-122"/>
              <a:ea typeface="SimHei" charset="-122"/>
              <a:cs typeface="SimHei" charset="-122"/>
            </a:endParaRPr>
          </a:p>
          <a:p>
            <a:pPr lvl="0" algn="just"/>
            <a:endParaRPr lang="en-US" altLang="zh-TW" sz="2800" kern="100" dirty="0">
              <a:latin typeface="SimHei" charset="-122"/>
              <a:ea typeface="SimHei" charset="-122"/>
              <a:cs typeface="SimHei" charset="-122"/>
            </a:endParaRPr>
          </a:p>
          <a:p>
            <a:pPr lvl="0" algn="just"/>
            <a:endParaRPr lang="zh-TW" altLang="en-US" sz="2800" kern="100" dirty="0">
              <a:latin typeface="SimHei" charset="-122"/>
              <a:ea typeface="SimHei" charset="-122"/>
              <a:cs typeface="SimHei" charset="-122"/>
            </a:endParaRPr>
          </a:p>
        </p:txBody>
      </p:sp>
    </p:spTree>
    <p:extLst>
      <p:ext uri="{BB962C8B-B14F-4D97-AF65-F5344CB8AC3E}">
        <p14:creationId xmlns:p14="http://schemas.microsoft.com/office/powerpoint/2010/main" val="1571441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55256" cy="138499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justified</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有正当理由的</a:t>
            </a:r>
            <a:endParaRPr lang="en-US" altLang="zh-TW" sz="2800" kern="100" dirty="0">
              <a:latin typeface="SimHei" charset="-122"/>
              <a:ea typeface="SimHei" charset="-122"/>
              <a:cs typeface="SimHei" charset="-122"/>
            </a:endParaRPr>
          </a:p>
          <a:p>
            <a:pPr algn="just"/>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justification</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n.</a:t>
            </a:r>
          </a:p>
        </p:txBody>
      </p:sp>
    </p:spTree>
    <p:extLst>
      <p:ext uri="{BB962C8B-B14F-4D97-AF65-F5344CB8AC3E}">
        <p14:creationId xmlns:p14="http://schemas.microsoft.com/office/powerpoint/2010/main" val="930544123"/>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181588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反应</a:t>
            </a:r>
            <a:r>
              <a:rPr lang="zh-CN" altLang="en-US" sz="2800" kern="1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respond</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reflect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反映</a:t>
            </a:r>
            <a:endParaRPr lang="en-US" altLang="zh-CN" sz="2800" kern="100" dirty="0">
              <a:latin typeface="SimHei" charset="-122"/>
              <a:ea typeface="SimHei" charset="-122"/>
              <a:cs typeface="SimHei" charset="-122"/>
            </a:endParaRPr>
          </a:p>
          <a:p>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The picture reflects a strange phenomenon.</a:t>
            </a:r>
          </a:p>
          <a:p>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64343694"/>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3108543"/>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反应</a:t>
            </a:r>
            <a:r>
              <a:rPr lang="zh-CN" altLang="en-US" sz="2800" kern="1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respond</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reflect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反映</a:t>
            </a:r>
            <a:endParaRPr lang="en-US" altLang="zh-CN" sz="2800" kern="100" dirty="0">
              <a:latin typeface="SimHei" charset="-122"/>
              <a:ea typeface="SimHei" charset="-122"/>
              <a:cs typeface="SimHei" charset="-122"/>
            </a:endParaRPr>
          </a:p>
          <a:p>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The picture reflects a strange phenomenon.</a:t>
            </a:r>
          </a:p>
          <a:p>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McGee says leaving without a position lined up gave him time to reflect on what kind of company he wanted to run.(E1-2011-</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阅读</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0571681"/>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3970318"/>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反应</a:t>
            </a:r>
            <a:r>
              <a:rPr lang="zh-CN" altLang="en-US" sz="2800" kern="1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respond</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reflect</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反映</a:t>
            </a:r>
            <a:endParaRPr lang="en-US" altLang="zh-CN" sz="2800" kern="100" dirty="0">
              <a:latin typeface="SimHei" charset="-122"/>
              <a:ea typeface="SimHei" charset="-122"/>
              <a:cs typeface="SimHei" charset="-122"/>
            </a:endParaRPr>
          </a:p>
          <a:p>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The picture reflects a strange phenomenon.</a:t>
            </a:r>
          </a:p>
          <a:p>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McGee says leaving without a position lined up gave him time to reflect on what kind of company he wanted to run.(E1-2011-</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阅读</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reflect 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思考～</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make reflections on</a:t>
            </a:r>
          </a:p>
          <a:p>
            <a:pPr lvl="0" algn="just"/>
            <a:endPar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lang="zh-TW" altLang="en-US" sz="2800" kern="100" dirty="0">
              <a:latin typeface="SimHei" charset="-122"/>
              <a:ea typeface="SimHei" charset="-122"/>
              <a:cs typeface="SimHei" charset="-122"/>
            </a:endParaRPr>
          </a:p>
        </p:txBody>
      </p:sp>
    </p:spTree>
    <p:extLst>
      <p:ext uri="{BB962C8B-B14F-4D97-AF65-F5344CB8AC3E}">
        <p14:creationId xmlns:p14="http://schemas.microsoft.com/office/powerpoint/2010/main" val="1819820491"/>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60891663"/>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互相作用 </a:t>
            </a:r>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437551445"/>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181588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互相作用</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A mother is asked to interact with her child in a normal way.</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E2-2017-text2</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latin typeface="SimHei" charset="-122"/>
                <a:ea typeface="SimHei" charset="-122"/>
                <a:cs typeface="SimHei" charset="-122"/>
              </a:rPr>
              <a:t> </a:t>
            </a:r>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943128787"/>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181588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互相作用；沟通</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A mother is asked to interact with her child in a normal way.</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E2-2017-text2</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TW" altLang="zh-TW"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CN" altLang="en-US" sz="2800" kern="100" dirty="0">
                <a:latin typeface="SimHei" charset="-122"/>
                <a:ea typeface="SimHei" charset="-122"/>
                <a:cs typeface="SimHei" charset="-122"/>
              </a:rPr>
              <a:t> </a:t>
            </a:r>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588724602"/>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2677656"/>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互相作用；沟通</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A mother is asked to interact with her child in a normal way.</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E2-2017-text2</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interaction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互相作用</a:t>
            </a:r>
            <a:endParaRPr lang="zh-TW" altLang="zh-TW" sz="2800" kern="100" dirty="0">
              <a:latin typeface="SimHei" charset="-122"/>
              <a:ea typeface="SimHei" charset="-122"/>
              <a:cs typeface="SimHei" charset="-122"/>
            </a:endParaRPr>
          </a:p>
          <a:p>
            <a:pPr lvl="0" algn="just"/>
            <a:r>
              <a:rPr lang="zh-CN" altLang="en-US" sz="2800" kern="100" dirty="0">
                <a:latin typeface="SimHei" charset="-122"/>
                <a:ea typeface="SimHei" charset="-122"/>
                <a:cs typeface="SimHei" charset="-122"/>
              </a:rPr>
              <a:t> </a:t>
            </a:r>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1237224085"/>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2677656"/>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互相作用；沟通</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A mother is asked to interact with her child in a normal way.</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E2-2017-text2</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interaction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互相作用</a:t>
            </a:r>
            <a:endParaRPr lang="en-US" altLang="zh-CN" sz="2800" kern="100" dirty="0">
              <a:latin typeface="SimHei" charset="-122"/>
              <a:ea typeface="SimHei" charset="-122"/>
              <a:cs typeface="SimHei" charset="-122"/>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human-machine interaction</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88526341"/>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3108543"/>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互相作用；沟通</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A mother is asked to interact with her child in a normal way.</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E2-2017-text2</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interaction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互相作用</a:t>
            </a:r>
            <a:endParaRPr lang="en-US" altLang="zh-CN" sz="2800" kern="100" dirty="0">
              <a:latin typeface="SimHei" charset="-122"/>
              <a:ea typeface="SimHei" charset="-122"/>
              <a:cs typeface="SimHei" charset="-122"/>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human-machine interaction</a:t>
            </a:r>
            <a:r>
              <a:rPr lang="zh-CN" altLang="en-US" sz="2800" kern="100" dirty="0">
                <a:latin typeface="SimHei" charset="-122"/>
                <a:ea typeface="SimHei" charset="-122"/>
                <a:cs typeface="SimHei" charset="-122"/>
              </a:rPr>
              <a:t>人机交互</a:t>
            </a:r>
            <a:endParaRPr lang="zh-TW" altLang="zh-TW" sz="2800" kern="100" dirty="0">
              <a:latin typeface="SimHei" charset="-122"/>
              <a:ea typeface="SimHei" charset="-122"/>
              <a:cs typeface="SimHei" charset="-122"/>
            </a:endParaRPr>
          </a:p>
          <a:p>
            <a:pPr algn="just"/>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1242002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55256" cy="2246769"/>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justified</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有正当理由的</a:t>
            </a:r>
            <a:endParaRPr lang="en-US" altLang="zh-TW" sz="2800" kern="100" dirty="0">
              <a:latin typeface="SimHei" charset="-122"/>
              <a:ea typeface="SimHei" charset="-122"/>
              <a:cs typeface="SimHei" charset="-122"/>
            </a:endParaRPr>
          </a:p>
          <a:p>
            <a:pPr algn="just"/>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justification</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正当理由</a:t>
            </a:r>
            <a:endParaRPr lang="en-US" altLang="zh-CN" sz="2800" kern="100" dirty="0">
              <a:latin typeface="SimHei" charset="-122"/>
              <a:ea typeface="SimHei" charset="-122"/>
              <a:cs typeface="SimHei" charset="-122"/>
            </a:endParaRPr>
          </a:p>
          <a:p>
            <a:pPr algn="just"/>
            <a:endParaRPr lang="en-US" altLang="zh-CN" sz="2800" kern="100" dirty="0">
              <a:latin typeface="SimHei" charset="-122"/>
              <a:ea typeface="SimHei" charset="-122"/>
              <a:cs typeface="SimHei" charset="-122"/>
            </a:endParaRPr>
          </a:p>
          <a:p>
            <a:pPr algn="just"/>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36418342"/>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4832092"/>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800" kern="100" dirty="0">
                <a:latin typeface="SimHei" charset="-122"/>
                <a:ea typeface="SimHei" charset="-122"/>
                <a:cs typeface="SimHei" charset="-122"/>
              </a:rPr>
              <a:t>互相作用；沟通</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A mother is asked to interact with her child in a normal way.</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E2-2017-text2</a:t>
            </a:r>
            <a:r>
              <a:rPr lang="zh-CN" altLang="zh-TW"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interaction</a:t>
            </a:r>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latin typeface="SimHei" charset="-122"/>
                <a:ea typeface="SimHei" charset="-122"/>
                <a:cs typeface="SimHei" charset="-122"/>
              </a:rPr>
              <a:t>互相作用</a:t>
            </a:r>
            <a:endParaRPr lang="en-US" altLang="zh-CN" sz="2800" kern="100" dirty="0">
              <a:latin typeface="SimHei" charset="-122"/>
              <a:ea typeface="SimHei" charset="-122"/>
              <a:cs typeface="SimHei" charset="-122"/>
            </a:endParaRPr>
          </a:p>
          <a:p>
            <a:pPr algn="just"/>
            <a:r>
              <a:rPr lang="zh-CN" alt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human-machine interaction</a:t>
            </a:r>
            <a:r>
              <a:rPr lang="zh-CN" altLang="en-US" sz="2800" kern="100" dirty="0">
                <a:latin typeface="SimHei" charset="-122"/>
                <a:ea typeface="SimHei" charset="-122"/>
                <a:cs typeface="SimHei" charset="-122"/>
              </a:rPr>
              <a:t>人机交互</a:t>
            </a:r>
            <a:endParaRPr lang="en-US" altLang="zh-CN" sz="2800" kern="100" dirty="0">
              <a:latin typeface="SimHei" charset="-122"/>
              <a:ea typeface="SimHei" charset="-122"/>
              <a:cs typeface="SimHei" charset="-122"/>
            </a:endParaRPr>
          </a:p>
          <a:p>
            <a:pPr algn="just"/>
            <a:r>
              <a:rPr lang="zh-CN" altLang="en-US" sz="2800" kern="100" dirty="0">
                <a:latin typeface="SimHei" charset="-122"/>
                <a:ea typeface="SimHei" charset="-122"/>
                <a:cs typeface="SimHei" charset="-122"/>
              </a:rPr>
              <a:t> </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写作</a:t>
            </a:r>
            <a:r>
              <a:rPr lang="en-US" altLang="zh-CN" sz="2800" kern="100" dirty="0">
                <a:latin typeface="SimHei" charset="-122"/>
                <a:ea typeface="SimHei" charset="-122"/>
                <a:cs typeface="SimHei" charset="-122"/>
              </a:rPr>
              <a:t>]</a:t>
            </a:r>
            <a:endParaRPr lang="zh-TW" altLang="zh-TW" sz="2800" kern="100" dirty="0">
              <a:latin typeface="SimHei" charset="-122"/>
              <a:ea typeface="SimHei" charset="-122"/>
              <a:cs typeface="SimHei" charset="-122"/>
            </a:endParaRPr>
          </a:p>
          <a:p>
            <a:pPr algn="just"/>
            <a:r>
              <a:rPr lang="en-US" altLang="zh-CN" sz="2800" dirty="0">
                <a:latin typeface="Times New Roman" panose="02020603050405020304" pitchFamily="18" charset="0"/>
                <a:cs typeface="Times New Roman" panose="02020603050405020304" pitchFamily="18" charset="0"/>
              </a:rPr>
              <a:t>   Children engage in criminal behavior because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they were not sufficiently penalized for previous misdeeds or that they have learned criminal behavior through </a:t>
            </a:r>
            <a:r>
              <a:rPr lang="en-US" altLang="zh-CN" sz="2800" dirty="0">
                <a:solidFill>
                  <a:srgbClr val="FF0000"/>
                </a:solidFill>
                <a:latin typeface="Times New Roman" panose="02020603050405020304" pitchFamily="18" charset="0"/>
                <a:cs typeface="Times New Roman" panose="02020603050405020304" pitchFamily="18" charset="0"/>
              </a:rPr>
              <a:t>interaction</a:t>
            </a:r>
            <a:r>
              <a:rPr lang="en-US" altLang="zh-CN" sz="2800" dirty="0">
                <a:latin typeface="Times New Roman" panose="02020603050405020304" pitchFamily="18" charset="0"/>
                <a:cs typeface="Times New Roman" panose="02020603050405020304" pitchFamily="18" charset="0"/>
              </a:rPr>
              <a:t> with others. </a:t>
            </a:r>
            <a:endParaRPr lang="zh-CN" altLang="en-US" sz="2800" dirty="0">
              <a:latin typeface="Times New Roman" panose="02020603050405020304" pitchFamily="18" charset="0"/>
              <a:cs typeface="Times New Roman" panose="02020603050405020304" pitchFamily="18" charset="0"/>
            </a:endParaRPr>
          </a:p>
          <a:p>
            <a:pPr algn="just"/>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802901564"/>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trans</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 </a:t>
            </a:r>
          </a:p>
        </p:txBody>
      </p:sp>
    </p:spTree>
    <p:extLst>
      <p:ext uri="{BB962C8B-B14F-4D97-AF65-F5344CB8AC3E}">
        <p14:creationId xmlns:p14="http://schemas.microsoft.com/office/powerpoint/2010/main" val="1726832047"/>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523220"/>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trans</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 n.</a:t>
            </a:r>
            <a:r>
              <a:rPr lang="zh-CN" altLang="en-US" sz="2800" kern="100" dirty="0">
                <a:latin typeface="SimHei" charset="-122"/>
                <a:ea typeface="SimHei" charset="-122"/>
                <a:cs typeface="SimHei" charset="-122"/>
              </a:rPr>
              <a:t>交易</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1772208371"/>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9965945" cy="954107"/>
          </a:xfrm>
          <a:prstGeom prst="rect">
            <a:avLst/>
          </a:prstGeom>
          <a:noFill/>
        </p:spPr>
        <p:txBody>
          <a:bodyPr wrap="square" rtlCol="0">
            <a:spAutoFit/>
          </a:bodyPr>
          <a:lstStyle/>
          <a:p>
            <a:pPr lvl="0" algn="just"/>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trans</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ion n.</a:t>
            </a:r>
            <a:r>
              <a:rPr lang="zh-CN" altLang="en-US" sz="2800" kern="100" dirty="0">
                <a:latin typeface="SimHei" charset="-122"/>
                <a:ea typeface="SimHei" charset="-122"/>
                <a:cs typeface="SimHei" charset="-122"/>
              </a:rPr>
              <a:t>交易</a:t>
            </a:r>
            <a:endParaRPr lang="en-US" altLang="zh-CN" sz="2800" kern="100" dirty="0">
              <a:latin typeface="SimHei" charset="-122"/>
              <a:ea typeface="SimHei" charset="-122"/>
              <a:cs typeface="SimHei" charset="-122"/>
            </a:endParaRPr>
          </a:p>
          <a:p>
            <a:pPr lvl="0" algn="just"/>
            <a:r>
              <a:rPr lang="zh-CN" altLang="en-US" sz="2800" kern="100" dirty="0">
                <a:solidFill>
                  <a:srgbClr val="333333"/>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online  transaction</a:t>
            </a: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2055391154"/>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3108543"/>
          </a:xfrm>
          <a:prstGeom prst="rect">
            <a:avLst/>
          </a:prstGeom>
          <a:noFill/>
        </p:spPr>
        <p:txBody>
          <a:bodyPr wrap="square" rtlCol="0">
            <a:spAutoFit/>
          </a:bodyPr>
          <a:lstStyle/>
          <a:p>
            <a:pPr lvl="0" algn="just"/>
            <a:r>
              <a:rPr kumimoji="1" lang="zh-TW" altLang="en-US" sz="2800" dirty="0">
                <a:solidFill>
                  <a:srgbClr val="FF0000"/>
                </a:solidFill>
                <a:latin typeface="Times New Roman" charset="0"/>
                <a:ea typeface="Times New Roman" charset="0"/>
                <a:cs typeface="Times New Roman" charset="0"/>
              </a:rPr>
              <a:t>（</a:t>
            </a:r>
            <a:r>
              <a:rPr kumimoji="1" lang="en-US" altLang="zh-TW" sz="2800" dirty="0">
                <a:solidFill>
                  <a:srgbClr val="FF0000"/>
                </a:solidFill>
                <a:latin typeface="Times New Roman" charset="0"/>
                <a:ea typeface="Times New Roman" charset="0"/>
                <a:cs typeface="Times New Roman" charset="0"/>
              </a:rPr>
              <a:t>8</a:t>
            </a:r>
            <a:r>
              <a:rPr kumimoji="1" lang="zh-TW" altLang="en-US" sz="28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a:t>
            </a:r>
            <a:r>
              <a:rPr lang="en-US" altLang="zh-CN" sz="28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ent </a:t>
            </a:r>
          </a:p>
          <a:p>
            <a:pPr lvl="0" algn="just"/>
            <a:endParaRPr lang="en-US" altLang="zh-TW" sz="2800" kern="100" dirty="0">
              <a:solidFill>
                <a:srgbClr val="FF0000"/>
              </a:solidFill>
              <a:uFill>
                <a:solidFill>
                  <a:srgbClr val="000000"/>
                </a:solidFill>
              </a:uFill>
              <a:latin typeface="Times New Roman" charset="0"/>
              <a:ea typeface="Times New Roman" charset="0"/>
              <a:cs typeface="Times New Roman" charset="0"/>
            </a:endParaRPr>
          </a:p>
          <a:p>
            <a:pPr lvl="0" algn="just"/>
            <a:r>
              <a:rPr lang="zh-TW"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TW" sz="2800" kern="100" dirty="0">
                <a:solidFill>
                  <a:srgbClr val="FF0000"/>
                </a:solidFill>
                <a:uFill>
                  <a:solidFill>
                    <a:srgbClr val="000000"/>
                  </a:solidFill>
                </a:uFill>
                <a:latin typeface="Times New Roman" charset="0"/>
                <a:ea typeface="Times New Roman" charset="0"/>
                <a:cs typeface="Times New Roman" charset="0"/>
              </a:rPr>
              <a:t>9</a:t>
            </a:r>
            <a:r>
              <a:rPr lang="zh-TW"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charset="0"/>
                <a:ea typeface="Times New Roman" charset="0"/>
                <a:cs typeface="Times New Roman" charset="0"/>
              </a:rPr>
              <a:t>ag</a:t>
            </a:r>
            <a:r>
              <a:rPr lang="en-US" altLang="zh-CN" sz="2800" kern="100" dirty="0">
                <a:solidFill>
                  <a:schemeClr val="tx1">
                    <a:lumMod val="95000"/>
                    <a:lumOff val="5000"/>
                  </a:schemeClr>
                </a:solidFill>
                <a:uFill>
                  <a:solidFill>
                    <a:srgbClr val="000000"/>
                  </a:solidFill>
                </a:uFill>
                <a:latin typeface="Times New Roman" charset="0"/>
                <a:ea typeface="Times New Roman" charset="0"/>
                <a:cs typeface="Times New Roman" charset="0"/>
              </a:rPr>
              <a:t>ency</a:t>
            </a:r>
            <a:endParaRPr lang="zh-CN" altLang="en-US" sz="2800" kern="100" dirty="0">
              <a:solidFill>
                <a:srgbClr val="000000"/>
              </a:solidFill>
              <a:uFill>
                <a:solidFill>
                  <a:srgbClr val="000000"/>
                </a:solidFill>
              </a:uFill>
              <a:latin typeface="SimHei" charset="-122"/>
              <a:ea typeface="SimHei" charset="-122"/>
              <a:cs typeface="SimHei" charset="-122"/>
            </a:endParaRPr>
          </a:p>
          <a:p>
            <a:pPr algn="just"/>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charset="0"/>
                <a:ea typeface="Times New Roman" charset="0"/>
                <a:cs typeface="Times New Roman" charset="0"/>
              </a:rPr>
              <a:t>10</a:t>
            </a:r>
            <a:r>
              <a:rPr lang="zh-CN" altLang="en-US" sz="2800" kern="100" dirty="0">
                <a:solidFill>
                  <a:srgbClr val="FF0000"/>
                </a:solidFill>
                <a:uFill>
                  <a:solidFill>
                    <a:srgbClr val="000000"/>
                  </a:solidFill>
                </a:u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charset="0"/>
                <a:ea typeface="Times New Roman" charset="0"/>
                <a:cs typeface="Times New Roman" charset="0"/>
              </a:rPr>
              <a:t>ag</a:t>
            </a:r>
            <a:r>
              <a:rPr lang="en-US" altLang="zh-CN" sz="2800" kern="100" dirty="0">
                <a:solidFill>
                  <a:srgbClr val="000000"/>
                </a:solidFill>
                <a:uFill>
                  <a:solidFill>
                    <a:srgbClr val="000000"/>
                  </a:solidFill>
                </a:uFill>
                <a:latin typeface="Times New Roman" charset="0"/>
                <a:ea typeface="Times New Roman" charset="0"/>
                <a:cs typeface="Times New Roman" charset="0"/>
              </a:rPr>
              <a:t>en</a:t>
            </a:r>
            <a:r>
              <a:rPr lang="en-US" altLang="zh-CN" sz="2800" kern="100" dirty="0">
                <a:uFill>
                  <a:solidFill>
                    <a:srgbClr val="000000"/>
                  </a:solidFill>
                </a:uFill>
                <a:latin typeface="Times New Roman" charset="0"/>
                <a:ea typeface="Times New Roman" charset="0"/>
                <a:cs typeface="Times New Roman" charset="0"/>
              </a:rPr>
              <a:t>da</a:t>
            </a:r>
            <a:endParaRPr lang="en-US" altLang="zh-CN" sz="2800" kern="100" dirty="0">
              <a:solidFill>
                <a:srgbClr val="000000"/>
              </a:solidFill>
              <a:uFill>
                <a:solidFill>
                  <a:srgbClr val="000000"/>
                </a:solidFill>
              </a:uFill>
              <a:latin typeface="SimHei" charset="-122"/>
              <a:ea typeface="SimHei" charset="-122"/>
              <a:cs typeface="SimHei" charset="-122"/>
            </a:endParaRPr>
          </a:p>
          <a:p>
            <a:pPr algn="just"/>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800" kern="100" dirty="0">
              <a:solidFill>
                <a:srgbClr val="000000"/>
              </a:solidFill>
              <a:uFill>
                <a:solidFill>
                  <a:srgbClr val="000000"/>
                </a:solidFill>
              </a:uFill>
              <a:latin typeface="SimHei" charset="-122"/>
              <a:ea typeface="SimHei" charset="-122"/>
              <a:cs typeface="SimHei" charset="-122"/>
            </a:endParaRPr>
          </a:p>
          <a:p>
            <a:pPr lvl="0" algn="just"/>
            <a:endParaRPr lang="zh-CN" altLang="zh-CN" sz="2800" b="1" kern="100" dirty="0">
              <a:solidFill>
                <a:srgbClr val="000000"/>
              </a:solidFill>
              <a:uFill>
                <a:solidFill>
                  <a:srgbClr val="000000"/>
                </a:solidFill>
              </a:uFill>
              <a:latin typeface="SimHei" charset="-122"/>
              <a:ea typeface="SimHei" charset="-122"/>
              <a:cs typeface="SimHei" charset="-122"/>
            </a:endParaRPr>
          </a:p>
        </p:txBody>
      </p:sp>
      <p:sp>
        <p:nvSpPr>
          <p:cNvPr id="2" name="矩形 1"/>
          <p:cNvSpPr/>
          <p:nvPr/>
        </p:nvSpPr>
        <p:spPr>
          <a:xfrm>
            <a:off x="3003658" y="1611824"/>
            <a:ext cx="3147015" cy="523220"/>
          </a:xfrm>
          <a:prstGeom prst="rect">
            <a:avLst/>
          </a:prstGeom>
        </p:spPr>
        <p:txBody>
          <a:bodyPr wrap="none">
            <a:spAutoFit/>
          </a:bodyPr>
          <a:lstStyle/>
          <a:p>
            <a:pPr lvl="0" algn="just"/>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solidFill>
                  <a:srgbClr val="000000"/>
                </a:solidFill>
                <a:uFill>
                  <a:solidFill>
                    <a:srgbClr val="000000"/>
                  </a:solidFill>
                </a:uFill>
                <a:latin typeface="SimHei" charset="-122"/>
                <a:ea typeface="SimHei" charset="-122"/>
                <a:cs typeface="SimHei" charset="-122"/>
              </a:rPr>
              <a:t>代理商</a:t>
            </a:r>
            <a:r>
              <a:rPr lang="en-US" altLang="zh-CN" sz="2800" kern="100" dirty="0">
                <a:solidFill>
                  <a:srgbClr val="000000"/>
                </a:solidFill>
                <a:uFill>
                  <a:solidFill>
                    <a:srgbClr val="000000"/>
                  </a:solidFill>
                </a:uFill>
                <a:latin typeface="SimHei" charset="-122"/>
                <a:ea typeface="SimHei" charset="-122"/>
                <a:cs typeface="SimHei" charset="-122"/>
              </a:rPr>
              <a:t>(</a:t>
            </a:r>
            <a:r>
              <a:rPr lang="zh-CN" altLang="en-US" sz="2800" kern="100" dirty="0">
                <a:solidFill>
                  <a:srgbClr val="000000"/>
                </a:solidFill>
                <a:uFill>
                  <a:solidFill>
                    <a:srgbClr val="000000"/>
                  </a:solidFill>
                </a:uFill>
                <a:latin typeface="SimHei" charset="-122"/>
                <a:ea typeface="SimHei" charset="-122"/>
                <a:cs typeface="SimHei" charset="-122"/>
              </a:rPr>
              <a:t>人</a:t>
            </a:r>
            <a:r>
              <a:rPr lang="en-US" altLang="zh-CN" sz="2800" kern="100" dirty="0">
                <a:solidFill>
                  <a:srgbClr val="000000"/>
                </a:solidFill>
                <a:uFill>
                  <a:solidFill>
                    <a:srgbClr val="000000"/>
                  </a:solidFill>
                </a:uFill>
                <a:latin typeface="SimHei" charset="-122"/>
                <a:ea typeface="SimHei" charset="-122"/>
                <a:cs typeface="SimHei" charset="-122"/>
              </a:rPr>
              <a:t>),</a:t>
            </a:r>
            <a:r>
              <a:rPr lang="zh-CN" altLang="en-US" sz="2800" kern="100" dirty="0">
                <a:solidFill>
                  <a:srgbClr val="000000"/>
                </a:solidFill>
                <a:uFill>
                  <a:solidFill>
                    <a:srgbClr val="000000"/>
                  </a:solidFill>
                </a:uFill>
                <a:latin typeface="SimHei" charset="-122"/>
                <a:ea typeface="SimHei" charset="-122"/>
                <a:cs typeface="SimHei" charset="-122"/>
              </a:rPr>
              <a:t>代表</a:t>
            </a:r>
            <a:endParaRPr lang="en-US" altLang="zh-CN" sz="2800" kern="100" dirty="0">
              <a:solidFill>
                <a:srgbClr val="000000"/>
              </a:solidFill>
              <a:uFill>
                <a:solidFill>
                  <a:srgbClr val="000000"/>
                </a:solidFill>
              </a:uFill>
              <a:latin typeface="SimHei" charset="-122"/>
              <a:ea typeface="SimHei" charset="-122"/>
              <a:cs typeface="SimHei" charset="-122"/>
            </a:endParaRPr>
          </a:p>
        </p:txBody>
      </p:sp>
      <p:sp>
        <p:nvSpPr>
          <p:cNvPr id="3" name="矩形 2"/>
          <p:cNvSpPr/>
          <p:nvPr/>
        </p:nvSpPr>
        <p:spPr>
          <a:xfrm>
            <a:off x="3164975" y="2481993"/>
            <a:ext cx="3326552" cy="523220"/>
          </a:xfrm>
          <a:prstGeom prst="rect">
            <a:avLst/>
          </a:prstGeom>
        </p:spPr>
        <p:txBody>
          <a:bodyPr wrap="none">
            <a:spAutoFit/>
          </a:bodyPr>
          <a:lstStyle/>
          <a:p>
            <a:r>
              <a:rPr lang="en-US" altLang="zh-CN" sz="2800" kern="100" dirty="0">
                <a:solidFill>
                  <a:srgbClr val="000000"/>
                </a:solidFill>
                <a:uFill>
                  <a:solidFill>
                    <a:srgbClr val="000000"/>
                  </a:solidFill>
                </a:uFill>
                <a:latin typeface="Times New Roman" charset="0"/>
                <a:ea typeface="Times New Roman" charset="0"/>
                <a:cs typeface="Times New Roman" charset="0"/>
              </a:rPr>
              <a:t>n.</a:t>
            </a:r>
            <a:r>
              <a:rPr lang="zh-CN" altLang="en-US" sz="2800" kern="100" dirty="0">
                <a:solidFill>
                  <a:srgbClr val="000000"/>
                </a:solidFill>
                <a:uFill>
                  <a:solidFill>
                    <a:srgbClr val="000000"/>
                  </a:solidFill>
                </a:uFill>
                <a:latin typeface="SimHei" charset="-122"/>
                <a:ea typeface="SimHei" charset="-122"/>
                <a:cs typeface="SimHei" charset="-122"/>
              </a:rPr>
              <a:t>代理</a:t>
            </a:r>
            <a:r>
              <a:rPr lang="en-US" altLang="zh-CN" sz="2800" kern="100" dirty="0">
                <a:solidFill>
                  <a:srgbClr val="000000"/>
                </a:solidFill>
                <a:uFill>
                  <a:solidFill>
                    <a:srgbClr val="000000"/>
                  </a:solidFill>
                </a:uFill>
                <a:latin typeface="SimHei" charset="-122"/>
                <a:ea typeface="SimHei" charset="-122"/>
                <a:cs typeface="SimHei" charset="-122"/>
              </a:rPr>
              <a:t>(</a:t>
            </a:r>
            <a:r>
              <a:rPr lang="zh-CN" altLang="en-US" sz="2800" kern="100" dirty="0">
                <a:solidFill>
                  <a:srgbClr val="000000"/>
                </a:solidFill>
                <a:uFill>
                  <a:solidFill>
                    <a:srgbClr val="000000"/>
                  </a:solidFill>
                </a:uFill>
                <a:latin typeface="SimHei" charset="-122"/>
                <a:ea typeface="SimHei" charset="-122"/>
                <a:cs typeface="SimHei" charset="-122"/>
              </a:rPr>
              <a:t>处</a:t>
            </a:r>
            <a:r>
              <a:rPr lang="en-US" altLang="zh-CN" sz="2800" kern="100" dirty="0">
                <a:solidFill>
                  <a:srgbClr val="000000"/>
                </a:solidFill>
                <a:uFill>
                  <a:solidFill>
                    <a:srgbClr val="000000"/>
                  </a:solidFill>
                </a:uFill>
                <a:latin typeface="SimHei" charset="-122"/>
                <a:ea typeface="SimHei" charset="-122"/>
                <a:cs typeface="SimHei" charset="-122"/>
              </a:rPr>
              <a:t>),</a:t>
            </a:r>
            <a:r>
              <a:rPr lang="zh-CN" altLang="en-US" sz="2800" kern="100" dirty="0">
                <a:solidFill>
                  <a:srgbClr val="000000"/>
                </a:solidFill>
                <a:uFill>
                  <a:solidFill>
                    <a:srgbClr val="000000"/>
                  </a:solidFill>
                </a:uFill>
                <a:latin typeface="SimHei" charset="-122"/>
                <a:ea typeface="SimHei" charset="-122"/>
                <a:cs typeface="SimHei" charset="-122"/>
              </a:rPr>
              <a:t>代办处 </a:t>
            </a:r>
            <a:endParaRPr lang="zh-TW" altLang="en-US" sz="2800" dirty="0"/>
          </a:p>
        </p:txBody>
      </p:sp>
      <p:sp>
        <p:nvSpPr>
          <p:cNvPr id="4" name="矩形 3"/>
          <p:cNvSpPr/>
          <p:nvPr/>
        </p:nvSpPr>
        <p:spPr>
          <a:xfrm>
            <a:off x="6533270" y="2467627"/>
            <a:ext cx="2194832" cy="523220"/>
          </a:xfrm>
          <a:prstGeom prst="rect">
            <a:avLst/>
          </a:prstGeom>
        </p:spPr>
        <p:txBody>
          <a:bodyPr wrap="none">
            <a:spAutoFit/>
          </a:bodyPr>
          <a:lstStyle/>
          <a:p>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travel agency </a:t>
            </a:r>
            <a:endParaRPr lang="zh-TW" altLang="en-US" sz="2800" dirty="0"/>
          </a:p>
        </p:txBody>
      </p:sp>
      <p:sp>
        <p:nvSpPr>
          <p:cNvPr id="5" name="矩形 4"/>
          <p:cNvSpPr/>
          <p:nvPr/>
        </p:nvSpPr>
        <p:spPr>
          <a:xfrm>
            <a:off x="3362410" y="3325693"/>
            <a:ext cx="1890261" cy="523220"/>
          </a:xfrm>
          <a:prstGeom prst="rect">
            <a:avLst/>
          </a:prstGeom>
        </p:spPr>
        <p:txBody>
          <a:bodyPr wrap="none">
            <a:spAutoFit/>
          </a:bodyPr>
          <a:lstStyle/>
          <a:p>
            <a:r>
              <a:rPr lang="en-US" altLang="zh-CN" sz="2800" kern="100" dirty="0">
                <a:solidFill>
                  <a:srgbClr val="000000"/>
                </a:solidFill>
                <a:uFill>
                  <a:solidFill>
                    <a:srgbClr val="000000"/>
                  </a:solidFill>
                </a:uFill>
                <a:latin typeface="Times New Roman" charset="0"/>
                <a:ea typeface="Times New Roman" charset="0"/>
                <a:cs typeface="Times New Roman" charset="0"/>
              </a:rPr>
              <a:t>n.</a:t>
            </a:r>
            <a:r>
              <a:rPr lang="zh-CN" altLang="en-US" sz="2800" kern="100" dirty="0">
                <a:solidFill>
                  <a:srgbClr val="000000"/>
                </a:solidFill>
                <a:uFill>
                  <a:solidFill>
                    <a:srgbClr val="000000"/>
                  </a:solidFill>
                </a:uFill>
                <a:latin typeface="SimHei" charset="-122"/>
                <a:ea typeface="SimHei" charset="-122"/>
                <a:cs typeface="SimHei" charset="-122"/>
              </a:rPr>
              <a:t>议事日程</a:t>
            </a:r>
            <a:endParaRPr lang="zh-TW" altLang="en-US" sz="2800" dirty="0"/>
          </a:p>
        </p:txBody>
      </p:sp>
      <p:sp>
        <p:nvSpPr>
          <p:cNvPr id="6" name="矩形 5"/>
          <p:cNvSpPr/>
          <p:nvPr/>
        </p:nvSpPr>
        <p:spPr>
          <a:xfrm>
            <a:off x="5305447" y="3282212"/>
            <a:ext cx="2704587" cy="523220"/>
          </a:xfrm>
          <a:prstGeom prst="rect">
            <a:avLst/>
          </a:prstGeom>
        </p:spPr>
        <p:txBody>
          <a:bodyPr wrap="none">
            <a:spAutoFit/>
          </a:bodyPr>
          <a:lstStyle/>
          <a:p>
            <a:pPr algn="just"/>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put </a:t>
            </a:r>
            <a:r>
              <a:rPr lang="en-US" altLang="zh-CN" sz="2800" kern="100" dirty="0" err="1">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sth</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on agenda</a:t>
            </a:r>
          </a:p>
        </p:txBody>
      </p:sp>
    </p:spTree>
    <p:extLst>
      <p:ext uri="{BB962C8B-B14F-4D97-AF65-F5344CB8AC3E}">
        <p14:creationId xmlns:p14="http://schemas.microsoft.com/office/powerpoint/2010/main" val="227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523220"/>
          </a:xfrm>
          <a:prstGeom prst="rect">
            <a:avLst/>
          </a:prstGeom>
          <a:noFill/>
        </p:spPr>
        <p:txBody>
          <a:bodyPr wrap="square" rtlCol="0">
            <a:spAutoFit/>
          </a:bodyPr>
          <a:lstStyle/>
          <a:p>
            <a:pPr lvl="0" algn="just"/>
            <a:r>
              <a:rPr kumimoji="1" lang="zh-CN" altLang="cs-CZ" sz="2800" dirty="0">
                <a:solidFill>
                  <a:srgbClr val="FF0000"/>
                </a:solidFill>
                <a:latin typeface="Times New Roman" charset="0"/>
                <a:ea typeface="Times New Roman" charset="0"/>
                <a:cs typeface="Times New Roman" charset="0"/>
              </a:rPr>
              <a:t>（</a:t>
            </a:r>
            <a:r>
              <a:rPr kumimoji="1" lang="cs-CZ" altLang="zh-CN" sz="2800" dirty="0">
                <a:solidFill>
                  <a:srgbClr val="FF0000"/>
                </a:solidFill>
                <a:latin typeface="Times New Roman" charset="0"/>
                <a:ea typeface="Times New Roman" charset="0"/>
                <a:cs typeface="Times New Roman" charset="0"/>
              </a:rPr>
              <a:t>11</a:t>
            </a:r>
            <a:r>
              <a:rPr kumimoji="1" lang="zh-CN" altLang="cs-CZ" sz="2800" dirty="0">
                <a:solidFill>
                  <a:srgbClr val="FF0000"/>
                </a:solid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ag</a:t>
            </a:r>
            <a:r>
              <a:rPr lang="en-US" altLang="zh-CN" sz="2800" kern="100" dirty="0">
                <a:solidFill>
                  <a:srgbClr val="333333"/>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itate </a:t>
            </a:r>
            <a:endPar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47745361"/>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523220"/>
          </a:xfrm>
          <a:prstGeom prst="rect">
            <a:avLst/>
          </a:prstGeom>
          <a:noFill/>
        </p:spPr>
        <p:txBody>
          <a:bodyPr wrap="square" rtlCol="0">
            <a:spAutoFit/>
          </a:bodyPr>
          <a:lstStyle/>
          <a:p>
            <a:pPr lvl="0" algn="just"/>
            <a:r>
              <a:rPr kumimoji="1" lang="zh-CN" altLang="cs-CZ" sz="2800" dirty="0">
                <a:solidFill>
                  <a:srgbClr val="FF0000"/>
                </a:solidFill>
                <a:latin typeface="Times New Roman" charset="0"/>
                <a:ea typeface="Times New Roman" charset="0"/>
                <a:cs typeface="Times New Roman" charset="0"/>
              </a:rPr>
              <a:t>（</a:t>
            </a:r>
            <a:r>
              <a:rPr kumimoji="1" lang="cs-CZ" altLang="zh-CN" sz="2800" dirty="0">
                <a:solidFill>
                  <a:srgbClr val="FF0000"/>
                </a:solidFill>
                <a:latin typeface="Times New Roman" charset="0"/>
                <a:ea typeface="Times New Roman" charset="0"/>
                <a:cs typeface="Times New Roman" charset="0"/>
              </a:rPr>
              <a:t>11</a:t>
            </a:r>
            <a:r>
              <a:rPr kumimoji="1" lang="zh-CN" altLang="cs-CZ" sz="2800" dirty="0">
                <a:solidFill>
                  <a:srgbClr val="FF0000"/>
                </a:solid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ag</a:t>
            </a:r>
            <a:r>
              <a:rPr lang="en-US" altLang="zh-CN" sz="2800" kern="100" dirty="0">
                <a:solidFill>
                  <a:srgbClr val="333333"/>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itate v.</a:t>
            </a:r>
            <a:r>
              <a:rPr lang="zh-CN" altLang="en-US" sz="2800" kern="100" dirty="0">
                <a:solidFill>
                  <a:srgbClr val="333333"/>
                </a:solidFill>
                <a:uFill>
                  <a:solidFill>
                    <a:srgbClr val="000000"/>
                  </a:solidFill>
                </a:uFill>
                <a:latin typeface="SimHei" charset="-122"/>
                <a:ea typeface="SimHei" charset="-122"/>
                <a:cs typeface="SimHei" charset="-122"/>
              </a:rPr>
              <a:t>使</a:t>
            </a:r>
            <a:r>
              <a:rPr lang="en-US" altLang="zh-CN" sz="2800" kern="100" dirty="0">
                <a:solidFill>
                  <a:srgbClr val="333333"/>
                </a:solidFill>
                <a:uFill>
                  <a:solidFill>
                    <a:srgbClr val="000000"/>
                  </a:solidFill>
                </a:uFill>
                <a:latin typeface="SimHei" charset="-122"/>
                <a:ea typeface="SimHei" charset="-122"/>
                <a:cs typeface="SimHei" charset="-122"/>
              </a:rPr>
              <a:t>…</a:t>
            </a:r>
            <a:r>
              <a:rPr lang="zh-CN" altLang="en-US" sz="2800" kern="100" dirty="0">
                <a:solidFill>
                  <a:srgbClr val="333333"/>
                </a:solidFill>
                <a:uFill>
                  <a:solidFill>
                    <a:srgbClr val="000000"/>
                  </a:solidFill>
                </a:uFill>
                <a:latin typeface="SimHei" charset="-122"/>
                <a:ea typeface="SimHei" charset="-122"/>
                <a:cs typeface="SimHei" charset="-122"/>
              </a:rPr>
              <a:t>焦虑不安 煽</a:t>
            </a:r>
            <a:r>
              <a:rPr lang="zh-CN" altLang="en-US" sz="2800" kern="100" dirty="0">
                <a:solidFill>
                  <a:srgbClr val="FF0000"/>
                </a:solidFill>
                <a:uFill>
                  <a:solidFill>
                    <a:srgbClr val="000000"/>
                  </a:solidFill>
                </a:uFill>
                <a:latin typeface="SimHei" charset="-122"/>
                <a:ea typeface="SimHei" charset="-122"/>
                <a:cs typeface="SimHei" charset="-122"/>
              </a:rPr>
              <a:t>动</a:t>
            </a:r>
            <a:r>
              <a:rPr lang="zh-CN" altLang="en-US" sz="2800" kern="100" dirty="0">
                <a:solidFill>
                  <a:srgbClr val="333333"/>
                </a:solidFill>
                <a:uFill>
                  <a:solidFill>
                    <a:srgbClr val="000000"/>
                  </a:solidFill>
                </a:uFill>
                <a:latin typeface="SimHei" charset="-122"/>
                <a:ea typeface="SimHei" charset="-122"/>
                <a:cs typeface="SimHei" charset="-122"/>
              </a:rPr>
              <a:t> </a:t>
            </a:r>
            <a:endParaRPr lang="en-US" altLang="zh-CN" sz="2800" kern="100" dirty="0">
              <a:solidFill>
                <a:srgbClr val="000000"/>
              </a:solidFill>
              <a:uFill>
                <a:solidFill>
                  <a:srgbClr val="000000"/>
                </a:solidFill>
              </a:uFill>
              <a:latin typeface="SimHei" charset="-122"/>
              <a:ea typeface="SimHei" charset="-122"/>
              <a:cs typeface="SimHei" charset="-122"/>
            </a:endParaRPr>
          </a:p>
        </p:txBody>
      </p:sp>
    </p:spTree>
    <p:extLst>
      <p:ext uri="{BB962C8B-B14F-4D97-AF65-F5344CB8AC3E}">
        <p14:creationId xmlns:p14="http://schemas.microsoft.com/office/powerpoint/2010/main" val="1074958661"/>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523220"/>
          </a:xfrm>
          <a:prstGeom prst="rect">
            <a:avLst/>
          </a:prstGeom>
          <a:noFill/>
        </p:spPr>
        <p:txBody>
          <a:bodyPr wrap="square" rtlCol="0">
            <a:spAutoFit/>
          </a:bodyPr>
          <a:lstStyle/>
          <a:p>
            <a:pPr lvl="0" algn="just"/>
            <a:r>
              <a:rPr kumimoji="1" lang="zh-CN" altLang="cs-CZ" sz="2800" dirty="0">
                <a:solidFill>
                  <a:srgbClr val="FF0000"/>
                </a:solidFill>
                <a:latin typeface="Times New Roman" charset="0"/>
                <a:ea typeface="Times New Roman" charset="0"/>
                <a:cs typeface="Times New Roman" charset="0"/>
              </a:rPr>
              <a:t>（</a:t>
            </a:r>
            <a:r>
              <a:rPr kumimoji="1" lang="cs-CZ" altLang="zh-CN" sz="2800" dirty="0">
                <a:solidFill>
                  <a:srgbClr val="FF0000"/>
                </a:solidFill>
                <a:latin typeface="Times New Roman" charset="0"/>
                <a:ea typeface="Times New Roman" charset="0"/>
                <a:cs typeface="Times New Roman" charset="0"/>
              </a:rPr>
              <a:t>11</a:t>
            </a:r>
            <a:r>
              <a:rPr kumimoji="1" lang="zh-CN" altLang="cs-CZ" sz="2800" dirty="0">
                <a:solidFill>
                  <a:srgbClr val="FF0000"/>
                </a:solid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ag</a:t>
            </a:r>
            <a:r>
              <a:rPr lang="en-US" altLang="zh-CN" sz="2800" kern="100" dirty="0">
                <a:solidFill>
                  <a:srgbClr val="333333"/>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itate v.</a:t>
            </a:r>
            <a:r>
              <a:rPr lang="zh-CN" altLang="en-US" sz="2800" kern="100" dirty="0">
                <a:solidFill>
                  <a:srgbClr val="333333"/>
                </a:solidFill>
                <a:uFill>
                  <a:solidFill>
                    <a:srgbClr val="000000"/>
                  </a:solidFill>
                </a:uFill>
                <a:latin typeface="SimHei" charset="-122"/>
                <a:ea typeface="SimHei" charset="-122"/>
                <a:cs typeface="SimHei" charset="-122"/>
              </a:rPr>
              <a:t>使</a:t>
            </a:r>
            <a:r>
              <a:rPr lang="en-US" altLang="zh-CN" sz="2800" kern="100" dirty="0">
                <a:solidFill>
                  <a:srgbClr val="333333"/>
                </a:solidFill>
                <a:uFill>
                  <a:solidFill>
                    <a:srgbClr val="000000"/>
                  </a:solidFill>
                </a:uFill>
                <a:latin typeface="SimHei" charset="-122"/>
                <a:ea typeface="SimHei" charset="-122"/>
                <a:cs typeface="SimHei" charset="-122"/>
              </a:rPr>
              <a:t>…</a:t>
            </a:r>
            <a:r>
              <a:rPr lang="zh-CN" altLang="en-US" sz="2800" kern="100" dirty="0">
                <a:solidFill>
                  <a:srgbClr val="333333"/>
                </a:solidFill>
                <a:uFill>
                  <a:solidFill>
                    <a:srgbClr val="000000"/>
                  </a:solidFill>
                </a:uFill>
                <a:latin typeface="SimHei" charset="-122"/>
                <a:ea typeface="SimHei" charset="-122"/>
                <a:cs typeface="SimHei" charset="-122"/>
              </a:rPr>
              <a:t>焦虑不安 煽</a:t>
            </a:r>
            <a:r>
              <a:rPr lang="zh-CN" altLang="en-US" sz="2800" kern="100" dirty="0">
                <a:solidFill>
                  <a:srgbClr val="FF0000"/>
                </a:solidFill>
                <a:uFill>
                  <a:solidFill>
                    <a:srgbClr val="000000"/>
                  </a:solidFill>
                </a:uFill>
                <a:latin typeface="SimHei" charset="-122"/>
                <a:ea typeface="SimHei" charset="-122"/>
                <a:cs typeface="SimHei" charset="-122"/>
              </a:rPr>
              <a:t>动</a:t>
            </a:r>
            <a:r>
              <a:rPr lang="zh-CN" altLang="en-US" sz="2800" kern="100" dirty="0">
                <a:solidFill>
                  <a:srgbClr val="333333"/>
                </a:solidFill>
                <a:uFill>
                  <a:solidFill>
                    <a:srgbClr val="000000"/>
                  </a:solidFill>
                </a:uFill>
                <a:latin typeface="SimHei" charset="-122"/>
                <a:ea typeface="SimHei" charset="-122"/>
                <a:cs typeface="SimHei" charset="-122"/>
              </a:rPr>
              <a:t> </a:t>
            </a:r>
            <a:endParaRPr lang="en-US" altLang="zh-CN" sz="2800" kern="100" dirty="0">
              <a:solidFill>
                <a:srgbClr val="000000"/>
              </a:solidFill>
              <a:uFill>
                <a:solidFill>
                  <a:srgbClr val="000000"/>
                </a:solidFill>
              </a:uFill>
              <a:latin typeface="SimHei" charset="-122"/>
              <a:ea typeface="SimHei" charset="-122"/>
              <a:cs typeface="SimHei" charset="-122"/>
            </a:endParaRPr>
          </a:p>
        </p:txBody>
      </p:sp>
      <p:pic>
        <p:nvPicPr>
          <p:cNvPr id="5" name="图片 3">
            <a:extLst>
              <a:ext uri="{FF2B5EF4-FFF2-40B4-BE49-F238E27FC236}">
                <a16:creationId xmlns:a16="http://schemas.microsoft.com/office/drawing/2014/main" id="{13469E20-367A-4149-B2D7-D9E1D8724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7" y="2443039"/>
            <a:ext cx="12144013" cy="3127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029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523220"/>
          </a:xfrm>
          <a:prstGeom prst="rect">
            <a:avLst/>
          </a:prstGeom>
          <a:noFill/>
        </p:spPr>
        <p:txBody>
          <a:bodyPr wrap="square" rtlCol="0">
            <a:spAutoFit/>
          </a:bodyPr>
          <a:lstStyle/>
          <a:p>
            <a:pPr lvl="0" algn="just"/>
            <a:r>
              <a:rPr kumimoji="1" lang="zh-CN" altLang="is-IS" sz="2800" dirty="0">
                <a:solidFill>
                  <a:srgbClr val="FF0000"/>
                </a:solidFill>
                <a:latin typeface="Times New Roman" charset="0"/>
                <a:ea typeface="Times New Roman" charset="0"/>
                <a:cs typeface="Times New Roman" charset="0"/>
              </a:rPr>
              <a:t>（</a:t>
            </a:r>
            <a:r>
              <a:rPr kumimoji="1" lang="is-IS" altLang="zh-CN" sz="2800" dirty="0">
                <a:solidFill>
                  <a:srgbClr val="FF0000"/>
                </a:solidFill>
                <a:latin typeface="Times New Roman" charset="0"/>
                <a:ea typeface="Times New Roman" charset="0"/>
                <a:cs typeface="Times New Roman" charset="0"/>
              </a:rPr>
              <a:t>12</a:t>
            </a:r>
            <a:r>
              <a:rPr kumimoji="1" lang="zh-CN" altLang="is-IS" sz="2800" dirty="0">
                <a:solidFill>
                  <a:srgbClr val="FF0000"/>
                </a:solid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a:t>
            </a:r>
            <a:r>
              <a:rPr lang="en-US" altLang="zh-CN" sz="28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ony </a:t>
            </a:r>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17008041"/>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954107"/>
          </a:xfrm>
          <a:prstGeom prst="rect">
            <a:avLst/>
          </a:prstGeom>
          <a:noFill/>
        </p:spPr>
        <p:txBody>
          <a:bodyPr wrap="square" rtlCol="0">
            <a:spAutoFit/>
          </a:bodyPr>
          <a:lstStyle/>
          <a:p>
            <a:pPr algn="just"/>
            <a:r>
              <a:rPr kumimoji="1" lang="zh-CN" altLang="is-IS" sz="2800" dirty="0">
                <a:solidFill>
                  <a:srgbClr val="FF0000"/>
                </a:solidFill>
                <a:latin typeface="Times New Roman" charset="0"/>
                <a:ea typeface="Times New Roman" charset="0"/>
                <a:cs typeface="Times New Roman" charset="0"/>
              </a:rPr>
              <a:t>（</a:t>
            </a:r>
            <a:r>
              <a:rPr kumimoji="1" lang="is-IS" altLang="zh-CN" sz="2800" dirty="0">
                <a:solidFill>
                  <a:srgbClr val="FF0000"/>
                </a:solidFill>
                <a:latin typeface="Times New Roman" charset="0"/>
                <a:ea typeface="Times New Roman" charset="0"/>
                <a:cs typeface="Times New Roman" charset="0"/>
              </a:rPr>
              <a:t>12</a:t>
            </a:r>
            <a:r>
              <a:rPr kumimoji="1" lang="zh-CN" altLang="is-IS" sz="2800" dirty="0">
                <a:solidFill>
                  <a:srgbClr val="FF0000"/>
                </a:solidFill>
                <a:latin typeface="Times New Roman" charset="0"/>
                <a:ea typeface="Times New Roman" charset="0"/>
                <a:cs typeface="Times New Roman"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ag</a:t>
            </a:r>
            <a:r>
              <a:rPr lang="en-US" altLang="zh-CN" sz="28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ony </a:t>
            </a:r>
            <a:r>
              <a:rPr lang="en-US" altLang="zh-CN" sz="2800" kern="100" dirty="0">
                <a:solidFill>
                  <a:srgbClr val="333333"/>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solidFill>
                  <a:srgbClr val="333333"/>
                </a:solidFill>
                <a:uFill>
                  <a:solidFill>
                    <a:srgbClr val="000000"/>
                  </a:solidFill>
                </a:uFill>
                <a:latin typeface="SimHei" charset="-122"/>
                <a:ea typeface="SimHei" charset="-122"/>
                <a:cs typeface="SimHei" charset="-122"/>
              </a:rPr>
              <a:t>痛苦</a:t>
            </a:r>
            <a:endParaRPr lang="en-US" altLang="zh-CN" sz="2800" kern="100" dirty="0">
              <a:solidFill>
                <a:srgbClr val="333333"/>
              </a:solidFill>
              <a:uFill>
                <a:solidFill>
                  <a:srgbClr val="000000"/>
                </a:solidFill>
              </a:uFill>
              <a:latin typeface="SimHei" charset="-122"/>
              <a:ea typeface="SimHei" charset="-122"/>
              <a:cs typeface="SimHei" charset="-122"/>
            </a:endParaRPr>
          </a:p>
          <a:p>
            <a:pPr lvl="0" algn="just"/>
            <a:r>
              <a:rPr lang="en-US" altLang="zh-CN" sz="28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40195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255256" cy="3108543"/>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7</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just</a:t>
            </a:r>
            <a:r>
              <a:rPr lang="en-US" altLang="zh-CN" sz="2800" kern="100" dirty="0">
                <a:latin typeface="Times New Roman" charset="0"/>
                <a:ea typeface="Times New Roman" charset="0"/>
                <a:cs typeface="Times New Roman" charset="0"/>
              </a:rPr>
              <a:t>ify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a:p>
            <a:pPr lvl="0" algn="just"/>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justified</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有正当理由的</a:t>
            </a:r>
            <a:endParaRPr lang="en-US" altLang="zh-TW" sz="2800" kern="100" dirty="0">
              <a:latin typeface="SimHei" charset="-122"/>
              <a:ea typeface="SimHei" charset="-122"/>
              <a:cs typeface="SimHei" charset="-122"/>
            </a:endParaRPr>
          </a:p>
          <a:p>
            <a:pPr algn="just"/>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justification</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正当理由</a:t>
            </a:r>
            <a:endParaRPr lang="en-US" altLang="zh-CN" sz="2800" kern="100" dirty="0">
              <a:latin typeface="SimHei" charset="-122"/>
              <a:ea typeface="SimHei" charset="-122"/>
              <a:cs typeface="SimHei" charset="-122"/>
            </a:endParaRPr>
          </a:p>
          <a:p>
            <a:pPr lvl="0" algn="just"/>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This seems a justification for neglect of those in need, and a rationalization of exploitation... </a:t>
            </a:r>
            <a:r>
              <a:rPr kumimoji="1" lang="zh-CN" altLang="en-US" sz="2800" dirty="0">
                <a:latin typeface="Times New Roman" charset="0"/>
                <a:ea typeface="Times New Roman" charset="0"/>
                <a:cs typeface="Times New Roman" charset="0"/>
              </a:rPr>
              <a:t>（</a:t>
            </a:r>
            <a:r>
              <a:rPr kumimoji="1" lang="en-US" altLang="zh-CN" sz="2800" dirty="0">
                <a:latin typeface="Times New Roman" charset="0"/>
                <a:ea typeface="Times New Roman" charset="0"/>
                <a:cs typeface="Times New Roman" charset="0"/>
              </a:rPr>
              <a:t>E1-2011-</a:t>
            </a:r>
            <a:r>
              <a:rPr lang="zh-CN" altLang="en-US" sz="2800" kern="100" dirty="0">
                <a:latin typeface="SimHei" charset="-122"/>
                <a:ea typeface="SimHei" charset="-122"/>
                <a:cs typeface="SimHei" charset="-122"/>
              </a:rPr>
              <a:t>翻译</a:t>
            </a:r>
            <a:r>
              <a:rPr kumimoji="1" lang="zh-CN" altLang="en-US" sz="2800" dirty="0">
                <a:latin typeface="Times New Roman" charset="0"/>
                <a:ea typeface="Times New Roman" charset="0"/>
                <a:cs typeface="Times New Roman" charset="0"/>
              </a:rPr>
              <a:t>）</a:t>
            </a:r>
            <a:endParaRPr kumimoji="1" lang="en-US" altLang="zh-CN" sz="2800" dirty="0">
              <a:latin typeface="Times New Roman" charset="0"/>
              <a:ea typeface="Times New Roman" charset="0"/>
              <a:cs typeface="Times New Roman" charset="0"/>
            </a:endParaRPr>
          </a:p>
          <a:p>
            <a:pPr algn="just"/>
            <a:endParaRPr lang="en-US" altLang="zh-CN" sz="2800" kern="100" dirty="0">
              <a:latin typeface="SimHei" charset="-122"/>
              <a:ea typeface="SimHei" charset="-122"/>
              <a:cs typeface="SimHei" charset="-122"/>
            </a:endParaRPr>
          </a:p>
          <a:p>
            <a:pPr algn="just"/>
            <a:endParaRPr lang="en-US"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878932408"/>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399" y="688494"/>
            <a:ext cx="8324193"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23</a:t>
            </a:r>
            <a:r>
              <a:rPr kumimoji="1" lang="zh-CN" altLang="en-US" sz="3600" dirty="0">
                <a:latin typeface="SimHei" charset="-122"/>
                <a:ea typeface="SimHei" charset="-122"/>
                <a:cs typeface="SimHei" charset="-122"/>
                <a:sym typeface="Wingdings"/>
              </a:rPr>
              <a:t>：</a:t>
            </a:r>
            <a:r>
              <a:rPr lang="en-US" altLang="zh-CN" sz="3600" dirty="0">
                <a:latin typeface="微软雅黑" panose="020B0503020204020204" pitchFamily="34" charset="-122"/>
                <a:ea typeface="微软雅黑" panose="020B0503020204020204" pitchFamily="34" charset="-122"/>
              </a:rPr>
              <a:t> </a:t>
            </a:r>
            <a:r>
              <a:rPr lang="en-US" altLang="zh-CN" sz="3600" dirty="0">
                <a:latin typeface="Times New Roman" charset="0"/>
                <a:ea typeface="Times New Roman" charset="0"/>
                <a:cs typeface="Times New Roman" charset="0"/>
              </a:rPr>
              <a:t>act/ag</a:t>
            </a:r>
            <a:endParaRPr lang="en-US" altLang="zh-CN" sz="3600" kern="100" dirty="0">
              <a:latin typeface="Times New Roman" charset="0"/>
              <a:ea typeface="Times New Roman" charset="0"/>
              <a:cs typeface="Times New Roman" charset="0"/>
              <a:sym typeface="Wingdings"/>
            </a:endParaRPr>
          </a:p>
        </p:txBody>
      </p:sp>
      <p:sp>
        <p:nvSpPr>
          <p:cNvPr id="8" name="文字方塊 7"/>
          <p:cNvSpPr txBox="1"/>
          <p:nvPr/>
        </p:nvSpPr>
        <p:spPr>
          <a:xfrm>
            <a:off x="1038386" y="1611824"/>
            <a:ext cx="6052527" cy="4370427"/>
          </a:xfrm>
          <a:prstGeom prst="rect">
            <a:avLst/>
          </a:prstGeom>
          <a:noFill/>
        </p:spPr>
        <p:txBody>
          <a:bodyPr wrap="square" rtlCol="0">
            <a:spAutoFit/>
          </a:bodyPr>
          <a:lstStyle/>
          <a:p>
            <a:pPr lvl="0" algn="just"/>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(1)act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(2)active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(3)action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(4)activity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(5)react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(6)interact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(7)transaction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endParaRPr kumimoji="1" lang="zh-TW" altLang="en-US" sz="2800" dirty="0">
              <a:latin typeface="Times New Roman" charset="0"/>
              <a:ea typeface="Times New Roman" charset="0"/>
              <a:cs typeface="Times New Roman" charset="0"/>
            </a:endParaRPr>
          </a:p>
        </p:txBody>
      </p:sp>
      <p:sp>
        <p:nvSpPr>
          <p:cNvPr id="2" name="文字方塊 1"/>
          <p:cNvSpPr txBox="1"/>
          <p:nvPr/>
        </p:nvSpPr>
        <p:spPr>
          <a:xfrm>
            <a:off x="5368156" y="1611824"/>
            <a:ext cx="4254063" cy="3077766"/>
          </a:xfrm>
          <a:prstGeom prst="rect">
            <a:avLst/>
          </a:prstGeom>
          <a:noFill/>
        </p:spPr>
        <p:txBody>
          <a:bodyPr wrap="square" rtlCol="0">
            <a:spAutoFit/>
          </a:bodyPr>
          <a:lstStyle/>
          <a:p>
            <a:pPr lvl="0">
              <a:defRPr/>
            </a:pP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(8)agent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defRPr/>
            </a:pP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(9)agency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defRPr/>
            </a:pP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(10)agenda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defRPr/>
            </a:pP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(11)agitate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defRPr/>
            </a:pPr>
            <a:r>
              <a:rPr lang="en-US" altLang="zh-CN" sz="2800" kern="100" dirty="0">
                <a:latin typeface="Times New Roman" panose="02020603050405020304" pitchFamily="18" charset="0"/>
                <a:ea typeface="微软雅黑" panose="020B0503020204020204" pitchFamily="34" charset="-122"/>
                <a:cs typeface="Times New Roman" panose="02020603050405020304" pitchFamily="18" charset="0"/>
              </a:rPr>
              <a:t>(12)agony </a:t>
            </a:r>
            <a:endParaRPr lang="zh-CN"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lvl="0" algn="just"/>
            <a:endParaRPr lang="zh-CN" altLang="zh-CN" sz="5400" b="1"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98404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5" y="1611824"/>
            <a:ext cx="10073899" cy="1815882"/>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8</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jur</a:t>
            </a:r>
            <a:r>
              <a:rPr lang="en-US" altLang="zh-CN" sz="2800" kern="100" dirty="0">
                <a:latin typeface="Times New Roman" charset="0"/>
                <a:ea typeface="Times New Roman" charset="0"/>
                <a:cs typeface="Times New Roman" charset="0"/>
              </a:rPr>
              <a:t>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陪审团</a:t>
            </a:r>
            <a:endParaRPr lang="en-US" altLang="zh-CN" sz="2800" kern="100" dirty="0">
              <a:latin typeface="SimHei" charset="-122"/>
              <a:ea typeface="SimHei" charset="-122"/>
              <a:cs typeface="SimHei" charset="-122"/>
            </a:endParaRPr>
          </a:p>
          <a:p>
            <a:pPr lvl="0" algn="just"/>
            <a:r>
              <a:rPr kumimoji="1" lang="zh-CN" altLang="en-US" sz="2800" kern="100" dirty="0">
                <a:latin typeface="Times New Roman" charset="0"/>
                <a:ea typeface="Times New Roman" charset="0"/>
                <a:cs typeface="Times New Roman" charset="0"/>
              </a:rPr>
              <a:t>  </a:t>
            </a:r>
            <a:r>
              <a:rPr kumimoji="1" lang="en-US" altLang="zh-CN" sz="2800" kern="100" dirty="0">
                <a:latin typeface="Times New Roman" charset="0"/>
                <a:ea typeface="Times New Roman" charset="0"/>
                <a:cs typeface="Times New Roman" charset="0"/>
              </a:rPr>
              <a:t>In a court of law, the jury is the group of people who have been chosen from the general public to listen to the facts about a crime and to decide whether the person accused is guilty or not.[Collins]</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2717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ge v.</a:t>
            </a:r>
            <a:r>
              <a:rPr lang="zh-CN" altLang="en-US" sz="2800" kern="100" dirty="0">
                <a:latin typeface="SimHei" charset="-122"/>
                <a:ea typeface="SimHei" charset="-122"/>
                <a:cs typeface="SimHei" charset="-122"/>
              </a:rPr>
              <a:t>判断；审判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法官；裁判</a:t>
            </a:r>
            <a:r>
              <a:rPr lang="en-US" altLang="zh-CN" sz="2800" kern="100" dirty="0">
                <a:latin typeface="Times New Roman" charset="0"/>
                <a:ea typeface="Times New Roman" charset="0"/>
                <a:cs typeface="Times New Roman" charset="0"/>
              </a:rPr>
              <a:t> </a:t>
            </a:r>
          </a:p>
          <a:p>
            <a:pPr lvl="0" algn="just"/>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57267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011906" cy="3108543"/>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8</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jur</a:t>
            </a:r>
            <a:r>
              <a:rPr lang="en-US" altLang="zh-CN" sz="2800" kern="100" dirty="0">
                <a:latin typeface="Times New Roman" charset="0"/>
                <a:ea typeface="Times New Roman" charset="0"/>
                <a:cs typeface="Times New Roman" charset="0"/>
              </a:rPr>
              <a:t>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陪审团</a:t>
            </a:r>
            <a:endParaRPr lang="en-US" altLang="zh-CN" sz="2800" kern="100" dirty="0">
              <a:latin typeface="SimHei" charset="-122"/>
              <a:ea typeface="SimHei" charset="-122"/>
              <a:cs typeface="SimHei" charset="-122"/>
            </a:endParaRPr>
          </a:p>
          <a:p>
            <a:pPr lvl="0" algn="just"/>
            <a:endParaRPr kumimoji="1" lang="en-US" altLang="zh-CN" sz="2800" kern="100" dirty="0">
              <a:latin typeface="SimHei" charset="-122"/>
              <a:ea typeface="SimHei" charset="-122"/>
              <a:cs typeface="SimHei" charset="-122"/>
            </a:endParaRPr>
          </a:p>
          <a:p>
            <a:pPr lvl="0" algn="just"/>
            <a:r>
              <a:rPr kumimoji="1" lang="zh-CN" altLang="en-US" sz="2800" kern="100" dirty="0">
                <a:latin typeface="Times New Roman" charset="0"/>
                <a:ea typeface="Times New Roman" charset="0"/>
                <a:cs typeface="Times New Roman" charset="0"/>
              </a:rPr>
              <a:t>   </a:t>
            </a:r>
            <a:r>
              <a:rPr kumimoji="1" lang="en-US" altLang="zh-CN" sz="2800" kern="100" dirty="0">
                <a:latin typeface="Times New Roman" charset="0"/>
                <a:ea typeface="Times New Roman" charset="0"/>
                <a:cs typeface="Times New Roman" charset="0"/>
              </a:rPr>
              <a:t>Although the Supreme Court of the United States had prohibited intentional racial discrimination in jury selection as early as the 1880 case of </a:t>
            </a:r>
            <a:r>
              <a:rPr kumimoji="1" lang="en-US" altLang="zh-CN" sz="2800" kern="100" dirty="0" err="1">
                <a:latin typeface="Times New Roman" charset="0"/>
                <a:ea typeface="Times New Roman" charset="0"/>
                <a:cs typeface="Times New Roman" charset="0"/>
              </a:rPr>
              <a:t>Strauder</a:t>
            </a:r>
            <a:r>
              <a:rPr kumimoji="1" lang="en-US" altLang="zh-CN" sz="2800" kern="100" dirty="0">
                <a:latin typeface="Times New Roman" charset="0"/>
                <a:ea typeface="Times New Roman" charset="0"/>
                <a:cs typeface="Times New Roman" charset="0"/>
              </a:rPr>
              <a:t> v.</a:t>
            </a:r>
            <a:r>
              <a:rPr kumimoji="1" lang="zh-CN" altLang="en-US" sz="2800" kern="100" dirty="0">
                <a:latin typeface="Times New Roman" charset="0"/>
                <a:ea typeface="Times New Roman" charset="0"/>
                <a:cs typeface="Times New Roman" charset="0"/>
              </a:rPr>
              <a:t> </a:t>
            </a:r>
            <a:r>
              <a:rPr kumimoji="1" lang="en-US" altLang="zh-CN" sz="2800" kern="100" dirty="0">
                <a:latin typeface="Times New Roman" charset="0"/>
                <a:ea typeface="Times New Roman" charset="0"/>
                <a:cs typeface="Times New Roman" charset="0"/>
              </a:rPr>
              <a:t>West Virginia, the practice of selecting so-called elite or blue-ribbon juries provided a convenient way around this and other anti-discrimination laws.</a:t>
            </a:r>
            <a:r>
              <a:rPr kumimoji="1" lang="zh-CN" altLang="en-US" sz="2800" kern="100" dirty="0">
                <a:latin typeface="Times New Roman" charset="0"/>
                <a:ea typeface="Times New Roman" charset="0"/>
                <a:cs typeface="Times New Roman" charset="0"/>
              </a:rPr>
              <a:t> </a:t>
            </a:r>
            <a:r>
              <a:rPr kumimoji="1" lang="zh-CN" altLang="en-US" sz="2800" dirty="0">
                <a:latin typeface="Times New Roman" charset="0"/>
                <a:ea typeface="Times New Roman" charset="0"/>
                <a:cs typeface="Times New Roman" charset="0"/>
              </a:rPr>
              <a:t>（</a:t>
            </a:r>
            <a:r>
              <a:rPr kumimoji="1" lang="en-US" altLang="zh-CN" sz="2800" dirty="0">
                <a:latin typeface="Times New Roman" charset="0"/>
                <a:ea typeface="Times New Roman" charset="0"/>
                <a:cs typeface="Times New Roman" charset="0"/>
              </a:rPr>
              <a:t>E2-2010-</a:t>
            </a:r>
            <a:r>
              <a:rPr lang="zh-CN" altLang="en-US" sz="2800" kern="100" dirty="0">
                <a:latin typeface="SimHei" charset="-122"/>
                <a:ea typeface="SimHei" charset="-122"/>
                <a:cs typeface="SimHei" charset="-122"/>
              </a:rPr>
              <a:t>阅读</a:t>
            </a:r>
            <a:r>
              <a:rPr kumimoji="1" lang="zh-CN" altLang="en-US" sz="2800" dirty="0">
                <a:latin typeface="Times New Roman" charset="0"/>
                <a:ea typeface="Times New Roman" charset="0"/>
                <a:cs typeface="Times New Roman" charset="0"/>
              </a:rPr>
              <a:t>）</a:t>
            </a:r>
            <a:endParaRPr kumimoji="1" lang="en-US" altLang="zh-C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10191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011906" cy="138499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8</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jur</a:t>
            </a:r>
            <a:r>
              <a:rPr lang="en-US" altLang="zh-CN" sz="2800" kern="100" dirty="0">
                <a:latin typeface="Times New Roman" charset="0"/>
                <a:ea typeface="Times New Roman" charset="0"/>
                <a:cs typeface="Times New Roman" charset="0"/>
              </a:rPr>
              <a:t>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陪审团</a:t>
            </a:r>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juror</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kumimoji="1" lang="zh-CN" altLang="en-US" sz="2800" kern="100" dirty="0">
                <a:latin typeface="SimHei" charset="-122"/>
                <a:ea typeface="SimHei" charset="-122"/>
                <a:cs typeface="SimHei" charset="-122"/>
              </a:rPr>
              <a:t>陪审员</a:t>
            </a:r>
            <a:endParaRPr kumimoji="1" lang="en-US" altLang="zh-CN" sz="2800" kern="100" dirty="0">
              <a:latin typeface="SimHei" charset="-122"/>
              <a:ea typeface="SimHei" charset="-122"/>
              <a:cs typeface="SimHei" charset="-122"/>
            </a:endParaRPr>
          </a:p>
          <a:p>
            <a:pPr lvl="0" algn="just"/>
            <a:r>
              <a:rPr kumimoji="1" lang="zh-CN" altLang="en-US" sz="2800" kern="100" dirty="0">
                <a:latin typeface="Times New Roman" charset="0"/>
                <a:ea typeface="Times New Roman" charset="0"/>
                <a:cs typeface="Times New Roman" charset="0"/>
              </a:rPr>
              <a:t>   </a:t>
            </a:r>
            <a:endParaRPr kumimoji="1"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54039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10011906" cy="2677656"/>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8</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jur</a:t>
            </a:r>
            <a:r>
              <a:rPr lang="en-US" altLang="zh-CN" sz="2800" kern="100" dirty="0">
                <a:latin typeface="Times New Roman" charset="0"/>
                <a:ea typeface="Times New Roman" charset="0"/>
                <a:cs typeface="Times New Roman" charset="0"/>
              </a:rPr>
              <a:t>y</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陪审团</a:t>
            </a:r>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juror</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kumimoji="1" lang="zh-CN" altLang="en-US" sz="2800" kern="100" dirty="0">
                <a:latin typeface="SimHei" charset="-122"/>
                <a:ea typeface="SimHei" charset="-122"/>
                <a:cs typeface="SimHei" charset="-122"/>
              </a:rPr>
              <a:t>陪审员</a:t>
            </a:r>
            <a:endParaRPr kumimoji="1" lang="en-US" altLang="zh-CN" sz="2800" kern="100" dirty="0">
              <a:latin typeface="SimHei" charset="-122"/>
              <a:ea typeface="SimHei" charset="-122"/>
              <a:cs typeface="SimHei" charset="-122"/>
            </a:endParaRPr>
          </a:p>
          <a:p>
            <a:pPr lvl="0" algn="just"/>
            <a:endParaRPr kumimoji="1" lang="en-US" altLang="zh-CN" sz="2800" kern="100" dirty="0">
              <a:latin typeface="SimHei" charset="-122"/>
              <a:ea typeface="SimHei" charset="-122"/>
              <a:cs typeface="SimHei" charset="-122"/>
            </a:endParaRPr>
          </a:p>
          <a:p>
            <a:pPr lvl="0" algn="just"/>
            <a:r>
              <a:rPr kumimoji="1" lang="zh-CN" altLang="en-US" sz="2800" kern="100" dirty="0">
                <a:latin typeface="Times New Roman" charset="0"/>
                <a:ea typeface="Times New Roman" charset="0"/>
                <a:cs typeface="Times New Roman" charset="0"/>
              </a:rPr>
              <a:t>   </a:t>
            </a:r>
            <a:r>
              <a:rPr kumimoji="1" lang="en-US" altLang="zh-CN" sz="2800" kern="100" dirty="0">
                <a:latin typeface="Times New Roman" charset="0"/>
                <a:ea typeface="Times New Roman" charset="0"/>
                <a:cs typeface="Times New Roman" charset="0"/>
              </a:rPr>
              <a:t>This law abolished special educational requirements for federal jurors and required them to be selected at random from a cross section of the entire community.</a:t>
            </a:r>
            <a:r>
              <a:rPr kumimoji="1" lang="zh-CN" altLang="en-US" sz="2800" dirty="0">
                <a:latin typeface="Times New Roman" charset="0"/>
                <a:ea typeface="Times New Roman" charset="0"/>
                <a:cs typeface="Times New Roman" charset="0"/>
              </a:rPr>
              <a:t>（</a:t>
            </a:r>
            <a:r>
              <a:rPr kumimoji="1" lang="en-US" altLang="zh-CN" sz="2800" dirty="0">
                <a:latin typeface="Times New Roman" charset="0"/>
                <a:ea typeface="Times New Roman" charset="0"/>
                <a:cs typeface="Times New Roman" charset="0"/>
              </a:rPr>
              <a:t>E1-2010-</a:t>
            </a:r>
            <a:r>
              <a:rPr lang="zh-CN" altLang="en-US" sz="2800" kern="100" dirty="0">
                <a:latin typeface="SimHei" charset="-122"/>
                <a:ea typeface="SimHei" charset="-122"/>
                <a:cs typeface="SimHei" charset="-122"/>
              </a:rPr>
              <a:t>阅读</a:t>
            </a:r>
            <a:r>
              <a:rPr kumimoji="1" lang="zh-CN" altLang="en-US" sz="2800" dirty="0">
                <a:latin typeface="Times New Roman" charset="0"/>
                <a:ea typeface="Times New Roman" charset="0"/>
                <a:cs typeface="Times New Roman" charset="0"/>
              </a:rPr>
              <a:t>）</a:t>
            </a:r>
            <a:endParaRPr kumimoji="1" lang="en-US" altLang="zh-C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93867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3539430"/>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1</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judge </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2</a:t>
            </a:r>
            <a:r>
              <a:rPr lang="zh-TW" altLang="en-US" sz="2800" kern="100" dirty="0">
                <a:latin typeface="Times New Roman" charset="0"/>
                <a:ea typeface="Times New Roman" charset="0"/>
                <a:cs typeface="Times New Roman" charset="0"/>
              </a:rPr>
              <a:t>）</a:t>
            </a:r>
            <a:r>
              <a:rPr lang="en-US" altLang="zh-CN" sz="2800" kern="100" dirty="0" err="1">
                <a:latin typeface="Times New Roman" charset="0"/>
                <a:ea typeface="Times New Roman" charset="0"/>
                <a:cs typeface="Times New Roman" charset="0"/>
              </a:rPr>
              <a:t>judg</a:t>
            </a:r>
            <a:r>
              <a:rPr lang="en-US" altLang="zh-CN" sz="2800" kern="100" dirty="0">
                <a:latin typeface="Times New Roman" charset="0"/>
                <a:ea typeface="Times New Roman" charset="0"/>
                <a:cs typeface="Times New Roman" charset="0"/>
              </a:rPr>
              <a:t>(e)</a:t>
            </a:r>
            <a:r>
              <a:rPr lang="en-US" altLang="zh-CN" sz="2800" kern="100" dirty="0" err="1">
                <a:latin typeface="Times New Roman" charset="0"/>
                <a:ea typeface="Times New Roman" charset="0"/>
                <a:cs typeface="Times New Roman" charset="0"/>
              </a:rPr>
              <a:t>ment</a:t>
            </a:r>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3</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prejudice                                      </a:t>
            </a: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just </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adjust</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6</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justice </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7</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justify </a:t>
            </a:r>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8</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jury</a:t>
            </a:r>
            <a:endParaRPr lang="zh-TW" altLang="en-US" sz="2800" kern="100" dirty="0">
              <a:latin typeface="SimHei" charset="-122"/>
              <a:ea typeface="SimHei" charset="-122"/>
              <a:cs typeface="SimHei" charset="-122"/>
            </a:endParaRPr>
          </a:p>
        </p:txBody>
      </p:sp>
      <p:sp>
        <p:nvSpPr>
          <p:cNvPr id="4" name="矩形 3"/>
          <p:cNvSpPr/>
          <p:nvPr/>
        </p:nvSpPr>
        <p:spPr>
          <a:xfrm>
            <a:off x="6323308" y="1611824"/>
            <a:ext cx="3247310" cy="5632311"/>
          </a:xfrm>
          <a:prstGeom prst="rect">
            <a:avLst/>
          </a:prstGeom>
        </p:spPr>
        <p:txBody>
          <a:bodyPr wrap="square">
            <a:spAutoFit/>
          </a:bodyPr>
          <a:lstStyle/>
          <a:p>
            <a:pPr lvl="0" algn="just"/>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陪审团</a:t>
            </a:r>
            <a:endParaRPr lang="en-US" altLang="zh-CN" sz="2800" kern="100" dirty="0">
              <a:latin typeface="SimHei" charset="-122"/>
              <a:ea typeface="SimHei" charset="-122"/>
              <a:cs typeface="SimHei" charset="-122"/>
            </a:endParaRPr>
          </a:p>
          <a:p>
            <a:pPr algn="just"/>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公正</a:t>
            </a:r>
            <a:endParaRPr lang="en-US" altLang="zh-CN"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调整</a:t>
            </a:r>
            <a:endParaRPr lang="en-US" altLang="zh-CN" sz="2800" kern="100" dirty="0">
              <a:latin typeface="SimHei" charset="-122"/>
              <a:ea typeface="SimHei" charset="-122"/>
              <a:cs typeface="SimHei" charset="-122"/>
            </a:endParaRPr>
          </a:p>
          <a:p>
            <a:pPr algn="just"/>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判决</a:t>
            </a:r>
            <a:endParaRPr lang="en-US" altLang="zh-CN"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adj.</a:t>
            </a:r>
            <a:r>
              <a:rPr lang="zh-CN" altLang="en-US" sz="2800" kern="100" dirty="0">
                <a:latin typeface="SimHei" charset="-122"/>
                <a:ea typeface="SimHei" charset="-122"/>
                <a:cs typeface="SimHei" charset="-122"/>
              </a:rPr>
              <a:t>公正的</a:t>
            </a:r>
            <a:endParaRPr lang="en-US" altLang="zh-CN" sz="2800" kern="100" dirty="0">
              <a:latin typeface="SimHei" charset="-122"/>
              <a:ea typeface="SimHei" charset="-122"/>
              <a:cs typeface="SimHei" charset="-122"/>
            </a:endParaRPr>
          </a:p>
          <a:p>
            <a:pPr algn="just"/>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偏见</a:t>
            </a:r>
            <a:endParaRPr lang="en-US" altLang="zh-CN"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判断</a:t>
            </a:r>
            <a:endParaRPr lang="zh-CN" altLang="zh-CN"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证明</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合理</a:t>
            </a:r>
            <a:endParaRPr lang="zh-TW" altLang="en-US" sz="2800" kern="100" dirty="0">
              <a:latin typeface="SimHei" charset="-122"/>
              <a:ea typeface="SimHei" charset="-122"/>
              <a:cs typeface="SimHei" charset="-122"/>
            </a:endParaRPr>
          </a:p>
          <a:p>
            <a:pPr algn="just"/>
            <a:endParaRPr lang="en-US" altLang="zh-CN" sz="2800" kern="100" dirty="0">
              <a:latin typeface="SimHei" charset="-122"/>
              <a:ea typeface="SimHei" charset="-122"/>
              <a:cs typeface="SimHei" charset="-122"/>
            </a:endParaRPr>
          </a:p>
          <a:p>
            <a:pPr lvl="0" algn="just"/>
            <a:endParaRPr lang="en-US" altLang="zh-CN" kern="100" dirty="0">
              <a:latin typeface="SimHei" charset="-122"/>
              <a:ea typeface="SimHei" charset="-122"/>
              <a:cs typeface="SimHei" charset="-122"/>
            </a:endParaRPr>
          </a:p>
          <a:p>
            <a:pPr algn="just"/>
            <a:endParaRPr lang="zh-CN" altLang="zh-CN" kern="100" dirty="0">
              <a:latin typeface="SimHei" charset="-122"/>
              <a:ea typeface="SimHei" charset="-122"/>
              <a:cs typeface="SimHei" charset="-122"/>
            </a:endParaRPr>
          </a:p>
          <a:p>
            <a:pPr lvl="0" algn="just"/>
            <a:endParaRPr lang="zh-CN" altLang="zh-CN" kern="100" dirty="0">
              <a:latin typeface="SimHei" charset="-122"/>
              <a:ea typeface="SimHei" charset="-122"/>
              <a:cs typeface="SimHei" charset="-122"/>
            </a:endParaRPr>
          </a:p>
          <a:p>
            <a:pPr algn="just"/>
            <a:endParaRPr lang="en-US" altLang="zh-CN" kern="100" dirty="0">
              <a:latin typeface="SimHei" charset="-122"/>
              <a:ea typeface="SimHei" charset="-122"/>
              <a:cs typeface="SimHei" charset="-122"/>
            </a:endParaRPr>
          </a:p>
          <a:p>
            <a:pPr lvl="0" algn="just"/>
            <a:endParaRPr lang="en-US" altLang="zh-CN" kern="100" dirty="0">
              <a:latin typeface="SimHei" charset="-122"/>
              <a:ea typeface="SimHei" charset="-122"/>
              <a:cs typeface="SimHei" charset="-122"/>
            </a:endParaRPr>
          </a:p>
          <a:p>
            <a:pPr lvl="0" algn="just"/>
            <a:endParaRPr lang="en-US" altLang="zh-CN" kern="100" dirty="0">
              <a:latin typeface="SimHei" charset="-122"/>
              <a:ea typeface="SimHei" charset="-122"/>
              <a:cs typeface="SimHei" charset="-122"/>
            </a:endParaRPr>
          </a:p>
        </p:txBody>
      </p:sp>
      <p:cxnSp>
        <p:nvCxnSpPr>
          <p:cNvPr id="6" name="直線接點 5"/>
          <p:cNvCxnSpPr/>
          <p:nvPr/>
        </p:nvCxnSpPr>
        <p:spPr>
          <a:xfrm>
            <a:off x="2867186" y="1890793"/>
            <a:ext cx="3456122" cy="2537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3797085" y="2324746"/>
            <a:ext cx="2526223" cy="842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3363132" y="2867186"/>
            <a:ext cx="2960176" cy="1115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2572719" y="3167135"/>
            <a:ext cx="3750589" cy="490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V="1">
            <a:off x="2975675" y="2867186"/>
            <a:ext cx="3347633" cy="790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flipV="1">
            <a:off x="2975675" y="2324746"/>
            <a:ext cx="3347633" cy="165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a:off x="2975675" y="4427979"/>
            <a:ext cx="3347633" cy="376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V="1">
            <a:off x="2572719" y="2030279"/>
            <a:ext cx="3750589" cy="29136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6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1D32BAF-2ED8-AE4D-9F76-25BF848DB076}"/>
              </a:ext>
            </a:extLst>
          </p:cNvPr>
          <p:cNvPicPr>
            <a:picLocks noChangeAspect="1"/>
          </p:cNvPicPr>
          <p:nvPr/>
        </p:nvPicPr>
        <p:blipFill>
          <a:blip r:embed="rId3"/>
          <a:stretch>
            <a:fillRect/>
          </a:stretch>
        </p:blipFill>
        <p:spPr>
          <a:xfrm>
            <a:off x="0" y="737658"/>
            <a:ext cx="12192000" cy="6120342"/>
          </a:xfrm>
          <a:prstGeom prst="rect">
            <a:avLst/>
          </a:prstGeom>
        </p:spPr>
      </p:pic>
      <p:pic>
        <p:nvPicPr>
          <p:cNvPr id="11" name="图片 10">
            <a:extLst>
              <a:ext uri="{FF2B5EF4-FFF2-40B4-BE49-F238E27FC236}">
                <a16:creationId xmlns:a16="http://schemas.microsoft.com/office/drawing/2014/main" id="{E9764C98-2311-2C43-9729-1042A1527EE3}"/>
              </a:ext>
            </a:extLst>
          </p:cNvPr>
          <p:cNvPicPr>
            <a:picLocks noChangeAspect="1"/>
          </p:cNvPicPr>
          <p:nvPr/>
        </p:nvPicPr>
        <p:blipFill>
          <a:blip r:embed="rId4"/>
          <a:stretch>
            <a:fillRect/>
          </a:stretch>
        </p:blipFill>
        <p:spPr>
          <a:xfrm>
            <a:off x="1524000" y="939800"/>
            <a:ext cx="10668000" cy="5918200"/>
          </a:xfrm>
          <a:prstGeom prst="rect">
            <a:avLst/>
          </a:prstGeom>
        </p:spPr>
      </p:pic>
      <p:sp>
        <p:nvSpPr>
          <p:cNvPr id="3" name="副标题 2">
            <a:extLst>
              <a:ext uri="{FF2B5EF4-FFF2-40B4-BE49-F238E27FC236}">
                <a16:creationId xmlns:a16="http://schemas.microsoft.com/office/drawing/2014/main" id="{38D9BCAC-A65D-2E42-A678-AE8997F51926}"/>
              </a:ext>
            </a:extLst>
          </p:cNvPr>
          <p:cNvSpPr>
            <a:spLocks noGrp="1"/>
          </p:cNvSpPr>
          <p:nvPr>
            <p:ph type="subTitle" idx="1"/>
          </p:nvPr>
        </p:nvSpPr>
        <p:spPr>
          <a:xfrm>
            <a:off x="1524000" y="4274700"/>
            <a:ext cx="9144000" cy="1655762"/>
          </a:xfrm>
        </p:spPr>
        <p:txBody>
          <a:bodyPr/>
          <a:lstStyle/>
          <a:p>
            <a:endParaRPr kumimoji="1" lang="zh-CN" altLang="en-US" dirty="0"/>
          </a:p>
        </p:txBody>
      </p:sp>
      <p:pic>
        <p:nvPicPr>
          <p:cNvPr id="13" name="图片 12">
            <a:extLst>
              <a:ext uri="{FF2B5EF4-FFF2-40B4-BE49-F238E27FC236}">
                <a16:creationId xmlns:a16="http://schemas.microsoft.com/office/drawing/2014/main" id="{DC3D693B-3AA0-6348-80D3-CFBAD36D9480}"/>
              </a:ext>
            </a:extLst>
          </p:cNvPr>
          <p:cNvPicPr>
            <a:picLocks noChangeAspect="1"/>
          </p:cNvPicPr>
          <p:nvPr/>
        </p:nvPicPr>
        <p:blipFill>
          <a:blip r:embed="rId5"/>
          <a:stretch>
            <a:fillRect/>
          </a:stretch>
        </p:blipFill>
        <p:spPr>
          <a:xfrm>
            <a:off x="0" y="6536449"/>
            <a:ext cx="2260600" cy="317500"/>
          </a:xfrm>
          <a:prstGeom prst="rect">
            <a:avLst/>
          </a:prstGeom>
        </p:spPr>
      </p:pic>
      <p:pic>
        <p:nvPicPr>
          <p:cNvPr id="15" name="图片 14">
            <a:extLst>
              <a:ext uri="{FF2B5EF4-FFF2-40B4-BE49-F238E27FC236}">
                <a16:creationId xmlns:a16="http://schemas.microsoft.com/office/drawing/2014/main" id="{391C829B-4CFC-C942-B59E-8EB685E7EE05}"/>
              </a:ext>
            </a:extLst>
          </p:cNvPr>
          <p:cNvPicPr>
            <a:picLocks noChangeAspect="1"/>
          </p:cNvPicPr>
          <p:nvPr/>
        </p:nvPicPr>
        <p:blipFill>
          <a:blip r:embed="rId6"/>
          <a:stretch>
            <a:fillRect/>
          </a:stretch>
        </p:blipFill>
        <p:spPr>
          <a:xfrm>
            <a:off x="0" y="-49558"/>
            <a:ext cx="5836920" cy="787216"/>
          </a:xfrm>
          <a:prstGeom prst="rect">
            <a:avLst/>
          </a:prstGeom>
        </p:spPr>
      </p:pic>
      <p:sp>
        <p:nvSpPr>
          <p:cNvPr id="4" name="標題 3"/>
          <p:cNvSpPr>
            <a:spLocks noGrp="1"/>
          </p:cNvSpPr>
          <p:nvPr>
            <p:ph type="ctrTitle"/>
          </p:nvPr>
        </p:nvSpPr>
        <p:spPr/>
        <p:txBody>
          <a:bodyPr/>
          <a:lstStyle/>
          <a:p>
            <a:r>
              <a:rPr kumimoji="1" lang="zh-CN" altLang="en-US" dirty="0">
                <a:solidFill>
                  <a:schemeClr val="bg1"/>
                </a:solidFill>
                <a:latin typeface="SimHei" charset="-122"/>
                <a:ea typeface="SimHei" charset="-122"/>
                <a:cs typeface="SimHei" charset="-122"/>
              </a:rPr>
              <a:t>词根</a:t>
            </a:r>
            <a:r>
              <a:rPr kumimoji="1" lang="en-US" altLang="zh-CN" dirty="0">
                <a:solidFill>
                  <a:schemeClr val="bg1"/>
                </a:solidFill>
                <a:latin typeface="SimHei" charset="-122"/>
                <a:ea typeface="SimHei" charset="-122"/>
                <a:cs typeface="SimHei" charset="-122"/>
              </a:rPr>
              <a:t>16:</a:t>
            </a:r>
            <a:r>
              <a:rPr kumimoji="1" lang="zh-CN" altLang="en-US" dirty="0">
                <a:solidFill>
                  <a:schemeClr val="bg1"/>
                </a:solidFill>
                <a:latin typeface="SimHei" charset="-122"/>
                <a:ea typeface="SimHei" charset="-122"/>
                <a:cs typeface="SimHei" charset="-122"/>
              </a:rPr>
              <a:t> </a:t>
            </a:r>
            <a:r>
              <a:rPr kumimoji="1" lang="en-US" altLang="zh-CN" dirty="0">
                <a:solidFill>
                  <a:schemeClr val="bg1"/>
                </a:solidFill>
                <a:latin typeface="Times New Roman" charset="0"/>
                <a:ea typeface="Times New Roman" charset="0"/>
                <a:cs typeface="Times New Roman" charset="0"/>
              </a:rPr>
              <a:t>fund</a:t>
            </a:r>
            <a:endParaRPr kumimoji="1" lang="zh-TW" alt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370806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2246769"/>
          </a:xfrm>
          <a:prstGeom prst="rect">
            <a:avLst/>
          </a:prstGeom>
          <a:noFill/>
        </p:spPr>
        <p:txBody>
          <a:bodyPr wrap="square" rtlCol="0">
            <a:spAutoFit/>
          </a:bodyPr>
          <a:lstStyle/>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fund </a:t>
            </a:r>
            <a:endParaRPr lang="zh-CN"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foundation </a:t>
            </a:r>
            <a:endParaRPr lang="en-US" altLang="zh-CN" sz="2800" kern="100" baseline="300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3</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fundamental </a:t>
            </a:r>
            <a:endParaRPr lang="en-US" altLang="zh-CN" sz="2800" kern="100" baseline="300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4</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 </a:t>
            </a:r>
            <a:endParaRPr lang="zh-CN"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5</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profound</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436250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38499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zh-CN" altLang="en-US" sz="2800" kern="100" dirty="0">
                <a:solidFill>
                  <a:srgbClr val="FF0000"/>
                </a:solidFill>
                <a:latin typeface="Times New Roman" charset="0"/>
                <a:ea typeface="Times New Roman" charset="0"/>
                <a:cs typeface="Times New Roman" charset="0"/>
              </a:rPr>
              <a:t> </a:t>
            </a:r>
            <a:r>
              <a:rPr lang="en-US" altLang="zh-CN" sz="2800" kern="100" dirty="0">
                <a:solidFill>
                  <a:srgbClr val="FF0000"/>
                </a:solidFill>
                <a:latin typeface="Times New Roman" charset="0"/>
                <a:ea typeface="Times New Roman" charset="0"/>
                <a:cs typeface="Times New Roman" charset="0"/>
              </a:rPr>
              <a:t>fund</a:t>
            </a:r>
            <a:r>
              <a:rPr lang="en-US" altLang="zh-CN" sz="2800" kern="100" dirty="0">
                <a:latin typeface="Times New Roman" charset="0"/>
                <a:ea typeface="Times New Roman" charset="0"/>
                <a:cs typeface="Times New Roman" charset="0"/>
              </a:rPr>
              <a:t> </a:t>
            </a: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raise fund </a:t>
            </a: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fund affordable housing</a:t>
            </a:r>
            <a:r>
              <a:rPr lang="zh-CN" altLang="en-US" sz="28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39936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38499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zh-CN" altLang="en-US" sz="2800" kern="100" dirty="0">
                <a:solidFill>
                  <a:srgbClr val="FF0000"/>
                </a:solidFill>
                <a:latin typeface="Times New Roman" charset="0"/>
                <a:ea typeface="Times New Roman" charset="0"/>
                <a:cs typeface="Times New Roman" charset="0"/>
              </a:rPr>
              <a:t> </a:t>
            </a:r>
            <a:r>
              <a:rPr lang="en-US" altLang="zh-CN" sz="2800" kern="100" dirty="0">
                <a:solidFill>
                  <a:srgbClr val="FF0000"/>
                </a:solidFill>
                <a:latin typeface="Times New Roman" charset="0"/>
                <a:ea typeface="Times New Roman" charset="0"/>
                <a:cs typeface="Times New Roman" charset="0"/>
              </a:rPr>
              <a:t>fund</a:t>
            </a:r>
            <a:r>
              <a:rPr lang="en-US" altLang="zh-CN" sz="2800" kern="100" dirty="0">
                <a:latin typeface="Times New Roman" charset="0"/>
                <a:ea typeface="Times New Roman" charset="0"/>
                <a:cs typeface="Times New Roman" charset="0"/>
              </a:rPr>
              <a:t> n.</a:t>
            </a:r>
            <a:r>
              <a:rPr lang="zh-CN" altLang="en-US" sz="2800" kern="100" dirty="0">
                <a:latin typeface="SimHei" charset="-122"/>
                <a:ea typeface="SimHei" charset="-122"/>
                <a:cs typeface="SimHei" charset="-122"/>
              </a:rPr>
              <a:t>基金；资金</a:t>
            </a:r>
            <a:endParaRPr lang="en-US" altLang="zh-CN"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raise fund </a:t>
            </a: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fund affordable housing</a:t>
            </a:r>
            <a:r>
              <a:rPr lang="zh-CN" altLang="en-US" sz="28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98590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38499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zh-CN" altLang="en-US" sz="2800" kern="100" dirty="0">
                <a:solidFill>
                  <a:srgbClr val="FF0000"/>
                </a:solidFill>
                <a:latin typeface="Times New Roman" charset="0"/>
                <a:ea typeface="Times New Roman" charset="0"/>
                <a:cs typeface="Times New Roman" charset="0"/>
              </a:rPr>
              <a:t> </a:t>
            </a:r>
            <a:r>
              <a:rPr lang="en-US" altLang="zh-CN" sz="2800" kern="100" dirty="0">
                <a:solidFill>
                  <a:srgbClr val="FF0000"/>
                </a:solidFill>
                <a:latin typeface="Times New Roman" charset="0"/>
                <a:ea typeface="Times New Roman" charset="0"/>
                <a:cs typeface="Times New Roman" charset="0"/>
              </a:rPr>
              <a:t>fund</a:t>
            </a:r>
            <a:r>
              <a:rPr lang="en-US" altLang="zh-CN" sz="2800" kern="100" dirty="0">
                <a:latin typeface="Times New Roman" charset="0"/>
                <a:ea typeface="Times New Roman" charset="0"/>
                <a:cs typeface="Times New Roman" charset="0"/>
              </a:rPr>
              <a:t> n.</a:t>
            </a:r>
            <a:r>
              <a:rPr lang="zh-CN" altLang="en-US" sz="2800" kern="100" dirty="0">
                <a:latin typeface="SimHei" charset="-122"/>
                <a:ea typeface="SimHei" charset="-122"/>
                <a:cs typeface="SimHei" charset="-122"/>
              </a:rPr>
              <a:t>基金；资金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资助</a:t>
            </a:r>
            <a:endParaRPr lang="en-US" altLang="zh-CN"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raise fund </a:t>
            </a: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fund affordable housing</a:t>
            </a:r>
            <a:r>
              <a:rPr lang="zh-CN" altLang="en-US" sz="2800" dirty="0">
                <a:latin typeface="Times New Roman" charset="0"/>
                <a:ea typeface="Times New Roman" charset="0"/>
                <a:cs typeface="Times New Roman" charset="0"/>
              </a:rPr>
              <a:t> </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56305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2246769"/>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zh-CN" altLang="en-US" sz="2800" kern="100" dirty="0">
                <a:solidFill>
                  <a:srgbClr val="FF0000"/>
                </a:solidFill>
                <a:latin typeface="Times New Roman" charset="0"/>
                <a:ea typeface="Times New Roman" charset="0"/>
                <a:cs typeface="Times New Roman" charset="0"/>
              </a:rPr>
              <a:t> </a:t>
            </a:r>
            <a:r>
              <a:rPr lang="en-US" altLang="zh-CN" sz="2800" kern="100" dirty="0">
                <a:solidFill>
                  <a:srgbClr val="FF0000"/>
                </a:solidFill>
                <a:latin typeface="Times New Roman" charset="0"/>
                <a:ea typeface="Times New Roman" charset="0"/>
                <a:cs typeface="Times New Roman" charset="0"/>
              </a:rPr>
              <a:t>fund</a:t>
            </a:r>
            <a:r>
              <a:rPr lang="en-US" altLang="zh-CN" sz="2800" kern="100" dirty="0">
                <a:latin typeface="Times New Roman" charset="0"/>
                <a:ea typeface="Times New Roman" charset="0"/>
                <a:cs typeface="Times New Roman" charset="0"/>
              </a:rPr>
              <a:t> n.</a:t>
            </a:r>
            <a:r>
              <a:rPr lang="zh-CN" altLang="en-US" sz="2800" kern="100" dirty="0">
                <a:latin typeface="SimHei" charset="-122"/>
                <a:ea typeface="SimHei" charset="-122"/>
                <a:cs typeface="SimHei" charset="-122"/>
              </a:rPr>
              <a:t>基金；资金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资助</a:t>
            </a:r>
            <a:endParaRPr lang="en-US" altLang="zh-CN"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raise fund </a:t>
            </a: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fund affordable housing</a:t>
            </a:r>
          </a:p>
          <a:p>
            <a:r>
              <a:rPr lang="zh-CN" altLang="en-US" sz="2800" dirty="0">
                <a:latin typeface="Times New Roman" charset="0"/>
                <a:ea typeface="Times New Roman" charset="0"/>
                <a:cs typeface="Times New Roman" charset="0"/>
              </a:rPr>
              <a:t> </a:t>
            </a:r>
            <a:endParaRPr lang="en-US" altLang="zh-CN"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refund</a:t>
            </a:r>
            <a:r>
              <a:rPr lang="zh-CN" altLang="en-US" sz="2800" dirty="0">
                <a:latin typeface="Times New Roman" charset="0"/>
                <a:ea typeface="Times New Roman" charset="0"/>
                <a:cs typeface="Times New Roman" charset="0"/>
              </a:rPr>
              <a:t> ？ </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236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5" y="1611824"/>
            <a:ext cx="10431719" cy="1815882"/>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jud</a:t>
            </a:r>
            <a:r>
              <a:rPr lang="en-US" altLang="zh-CN" sz="2800" kern="100" dirty="0">
                <a:latin typeface="Times New Roman" charset="0"/>
                <a:ea typeface="Times New Roman" charset="0"/>
                <a:cs typeface="Times New Roman" charset="0"/>
              </a:rPr>
              <a:t>ge v.</a:t>
            </a:r>
            <a:r>
              <a:rPr lang="zh-CN" altLang="en-US" sz="2800" kern="100" dirty="0">
                <a:latin typeface="SimHei" charset="-122"/>
                <a:ea typeface="SimHei" charset="-122"/>
                <a:cs typeface="SimHei" charset="-122"/>
              </a:rPr>
              <a:t>判断；审判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法官；裁判</a:t>
            </a:r>
            <a:r>
              <a:rPr lang="en-US" altLang="zh-CN" sz="2800" kern="100" dirty="0">
                <a:latin typeface="Times New Roman" charset="0"/>
                <a:ea typeface="Times New Roman" charset="0"/>
                <a:cs typeface="Times New Roman" charset="0"/>
              </a:rPr>
              <a:t> </a:t>
            </a:r>
          </a:p>
          <a:p>
            <a:pPr lvl="0" algn="just"/>
            <a:endParaRPr lang="en-US" altLang="zh-CN" sz="2800" kern="100" dirty="0">
              <a:latin typeface="Times New Roman" charset="0"/>
              <a:ea typeface="Times New Roman" charset="0"/>
              <a:cs typeface="Times New Roman" charset="0"/>
            </a:endParaRPr>
          </a:p>
          <a:p>
            <a:pPr lvl="0" algn="just"/>
            <a:r>
              <a:rPr lang="en-US" altLang="zh-CN" sz="2800" kern="100" dirty="0">
                <a:latin typeface="Times New Roman" charset="0"/>
                <a:ea typeface="Times New Roman" charset="0"/>
                <a:cs typeface="Times New Roman" charset="0"/>
              </a:rPr>
              <a:t>It is hard, the state argues, for judges to assess the implications of new and rapidly changing technologies.</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2015-</a:t>
            </a:r>
            <a:r>
              <a:rPr lang="zh-CN" altLang="en-US" sz="2800" kern="100" dirty="0">
                <a:latin typeface="SimHei" charset="-122"/>
                <a:ea typeface="SimHei" charset="-122"/>
                <a:cs typeface="SimHei" charset="-122"/>
              </a:rPr>
              <a:t>阅读</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467759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108543"/>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zh-CN" altLang="en-US" sz="2800" kern="100" dirty="0">
                <a:solidFill>
                  <a:srgbClr val="FF0000"/>
                </a:solidFill>
                <a:latin typeface="Times New Roman" charset="0"/>
                <a:ea typeface="Times New Roman" charset="0"/>
                <a:cs typeface="Times New Roman" charset="0"/>
              </a:rPr>
              <a:t> </a:t>
            </a:r>
            <a:r>
              <a:rPr lang="en-US" altLang="zh-CN" sz="2800" kern="100" dirty="0">
                <a:solidFill>
                  <a:srgbClr val="FF0000"/>
                </a:solidFill>
                <a:latin typeface="Times New Roman" charset="0"/>
                <a:ea typeface="Times New Roman" charset="0"/>
                <a:cs typeface="Times New Roman" charset="0"/>
              </a:rPr>
              <a:t>fund</a:t>
            </a:r>
            <a:r>
              <a:rPr lang="en-US" altLang="zh-CN" sz="2800" kern="100" dirty="0">
                <a:latin typeface="Times New Roman" charset="0"/>
                <a:ea typeface="Times New Roman" charset="0"/>
                <a:cs typeface="Times New Roman" charset="0"/>
              </a:rPr>
              <a:t> n.</a:t>
            </a:r>
            <a:r>
              <a:rPr lang="zh-CN" altLang="en-US" sz="2800" kern="100" dirty="0">
                <a:latin typeface="SimHei" charset="-122"/>
                <a:ea typeface="SimHei" charset="-122"/>
                <a:cs typeface="SimHei" charset="-122"/>
              </a:rPr>
              <a:t>基金；资金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资助</a:t>
            </a:r>
            <a:endParaRPr lang="en-US" altLang="zh-CN"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raise fund </a:t>
            </a: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fund affordable housing</a:t>
            </a:r>
          </a:p>
          <a:p>
            <a:r>
              <a:rPr lang="zh-CN" altLang="en-US" sz="2800" dirty="0">
                <a:latin typeface="Times New Roman" charset="0"/>
                <a:ea typeface="Times New Roman" charset="0"/>
                <a:cs typeface="Times New Roman" charset="0"/>
              </a:rPr>
              <a:t> </a:t>
            </a:r>
            <a:endParaRPr lang="en-US" altLang="zh-CN"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refund</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n./v.</a:t>
            </a:r>
            <a:r>
              <a:rPr lang="zh-CN" altLang="en-US" sz="2800" kern="100" dirty="0">
                <a:latin typeface="SimHei" charset="-122"/>
                <a:ea typeface="SimHei" charset="-122"/>
                <a:cs typeface="SimHei" charset="-122"/>
              </a:rPr>
              <a:t>退款</a:t>
            </a:r>
            <a:endParaRPr lang="en-US" altLang="zh-CN" sz="2800" kern="100" dirty="0">
              <a:latin typeface="SimHei" charset="-122"/>
              <a:ea typeface="SimHei" charset="-122"/>
              <a:cs typeface="SimHei" charset="-122"/>
            </a:endParaRPr>
          </a:p>
          <a:p>
            <a:endParaRPr lang="en-US" altLang="zh-CN" sz="2800" kern="100" dirty="0">
              <a:latin typeface="SimHei" charset="-122"/>
              <a:ea typeface="SimHei" charset="-122"/>
              <a:cs typeface="SimHei" charset="-122"/>
            </a:endParaRPr>
          </a:p>
          <a:p>
            <a:endParaRPr lang="zh-CN"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9151189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461356" cy="440120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1</a:t>
            </a:r>
            <a:r>
              <a:rPr lang="zh-TW" altLang="en-US" sz="2800" kern="100" dirty="0">
                <a:solidFill>
                  <a:srgbClr val="FF0000"/>
                </a:solidFill>
                <a:latin typeface="Times New Roman" charset="0"/>
                <a:ea typeface="Times New Roman" charset="0"/>
                <a:cs typeface="Times New Roman" charset="0"/>
              </a:rPr>
              <a:t>）</a:t>
            </a:r>
            <a:r>
              <a:rPr lang="zh-CN" altLang="en-US" sz="2800" kern="100" dirty="0">
                <a:solidFill>
                  <a:srgbClr val="FF0000"/>
                </a:solidFill>
                <a:latin typeface="Times New Roman" charset="0"/>
                <a:ea typeface="Times New Roman" charset="0"/>
                <a:cs typeface="Times New Roman" charset="0"/>
              </a:rPr>
              <a:t> </a:t>
            </a:r>
            <a:r>
              <a:rPr lang="en-US" altLang="zh-CN" sz="2800" kern="100" dirty="0">
                <a:solidFill>
                  <a:srgbClr val="FF0000"/>
                </a:solidFill>
                <a:latin typeface="Times New Roman" charset="0"/>
                <a:ea typeface="Times New Roman" charset="0"/>
                <a:cs typeface="Times New Roman" charset="0"/>
              </a:rPr>
              <a:t>fund</a:t>
            </a:r>
            <a:r>
              <a:rPr lang="en-US" altLang="zh-CN" sz="2800" kern="100" dirty="0">
                <a:latin typeface="Times New Roman" charset="0"/>
                <a:ea typeface="Times New Roman" charset="0"/>
                <a:cs typeface="Times New Roman" charset="0"/>
              </a:rPr>
              <a:t> n.</a:t>
            </a:r>
            <a:r>
              <a:rPr lang="zh-CN" altLang="en-US" sz="2800" kern="100" dirty="0">
                <a:latin typeface="SimHei" charset="-122"/>
                <a:ea typeface="SimHei" charset="-122"/>
                <a:cs typeface="SimHei" charset="-122"/>
              </a:rPr>
              <a:t>基金；资金 </a:t>
            </a:r>
            <a:r>
              <a:rPr lang="en-US" altLang="zh-CN" sz="2800" kern="100" dirty="0">
                <a:latin typeface="SimHei" charset="-122"/>
                <a:ea typeface="SimHei" charset="-122"/>
                <a:cs typeface="SimHei" charset="-122"/>
              </a:rPr>
              <a:t>v.</a:t>
            </a:r>
            <a:r>
              <a:rPr lang="zh-CN" altLang="en-US" sz="2800" kern="100" dirty="0">
                <a:latin typeface="SimHei" charset="-122"/>
                <a:ea typeface="SimHei" charset="-122"/>
                <a:cs typeface="SimHei" charset="-122"/>
              </a:rPr>
              <a:t>资助</a:t>
            </a:r>
            <a:endParaRPr lang="en-US" altLang="zh-CN" sz="2800" kern="100" dirty="0">
              <a:latin typeface="SimHei" charset="-122"/>
              <a:ea typeface="SimHei" charset="-122"/>
              <a:cs typeface="SimHei" charset="-122"/>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raise fund </a:t>
            </a: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fund affordable housing</a:t>
            </a:r>
          </a:p>
          <a:p>
            <a:r>
              <a:rPr lang="zh-CN" altLang="en-US" sz="2800" dirty="0">
                <a:latin typeface="Times New Roman" charset="0"/>
                <a:ea typeface="Times New Roman" charset="0"/>
                <a:cs typeface="Times New Roman" charset="0"/>
              </a:rPr>
              <a:t> </a:t>
            </a:r>
            <a:endParaRPr lang="en-US" altLang="zh-CN" sz="2800" dirty="0">
              <a:latin typeface="Times New Roman" charset="0"/>
              <a:ea typeface="Times New Roman" charset="0"/>
              <a:cs typeface="Times New Roman" charset="0"/>
            </a:endParaRPr>
          </a:p>
          <a:p>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refund</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n./v.</a:t>
            </a:r>
            <a:r>
              <a:rPr lang="zh-CN" altLang="en-US" sz="2800" kern="100" dirty="0">
                <a:latin typeface="SimHei" charset="-122"/>
                <a:ea typeface="SimHei" charset="-122"/>
                <a:cs typeface="SimHei" charset="-122"/>
              </a:rPr>
              <a:t>退款 </a:t>
            </a:r>
            <a:endParaRPr lang="en-US" altLang="zh-CN" sz="2800" kern="100" dirty="0">
              <a:latin typeface="SimHei" charset="-122"/>
              <a:ea typeface="SimHei" charset="-122"/>
              <a:cs typeface="SimHei" charset="-122"/>
            </a:endParaRPr>
          </a:p>
          <a:p>
            <a:r>
              <a:rPr lang="zh-CN" altLang="en-US" sz="2800" kern="100" dirty="0">
                <a:latin typeface="SimHei" charset="-122"/>
                <a:ea typeface="SimHei" charset="-122"/>
                <a:cs typeface="SimHei" charset="-122"/>
              </a:rPr>
              <a:t>  道歉信：</a:t>
            </a:r>
            <a:br>
              <a:rPr lang="en-US" altLang="zh-TW" sz="2800" dirty="0"/>
            </a:br>
            <a:r>
              <a:rPr lang="zh-CN" altLang="en-US" sz="2800" dirty="0"/>
              <a:t>    </a:t>
            </a:r>
            <a:r>
              <a:rPr lang="en-US" altLang="zh-TW" sz="2800" dirty="0">
                <a:latin typeface="Times New Roman" charset="0"/>
                <a:ea typeface="Times New Roman" charset="0"/>
                <a:cs typeface="Times New Roman" charset="0"/>
              </a:rPr>
              <a:t>We will refund your money to you in full if you are not entirely satisfied.</a:t>
            </a:r>
            <a:r>
              <a:rPr lang="en-US" altLang="zh-TW" sz="2800" dirty="0"/>
              <a:t> </a:t>
            </a:r>
            <a:endParaRPr lang="en-US" altLang="zh-CN" sz="2800" kern="100" dirty="0">
              <a:latin typeface="SimHei" charset="-122"/>
              <a:ea typeface="SimHei" charset="-122"/>
              <a:cs typeface="SimHei" charset="-122"/>
            </a:endParaRPr>
          </a:p>
          <a:p>
            <a:endParaRPr lang="en-US" altLang="zh-CN" sz="2800" kern="100" dirty="0">
              <a:latin typeface="SimHei" charset="-122"/>
              <a:ea typeface="SimHei" charset="-122"/>
              <a:cs typeface="SimHei" charset="-122"/>
            </a:endParaRPr>
          </a:p>
          <a:p>
            <a:endParaRPr lang="zh-CN" altLang="zh-CN" sz="2800" kern="100" dirty="0">
              <a:latin typeface="SimHei" charset="-122"/>
              <a:ea typeface="SimHei" charset="-122"/>
              <a:cs typeface="SimHei" charset="-122"/>
            </a:endParaRPr>
          </a:p>
        </p:txBody>
      </p:sp>
    </p:spTree>
    <p:extLst>
      <p:ext uri="{BB962C8B-B14F-4D97-AF65-F5344CB8AC3E}">
        <p14:creationId xmlns:p14="http://schemas.microsoft.com/office/powerpoint/2010/main" val="1260607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found</a:t>
            </a:r>
            <a:r>
              <a:rPr lang="en-US" altLang="zh-CN" sz="2800" kern="100" dirty="0">
                <a:latin typeface="Times New Roman" charset="0"/>
                <a:ea typeface="Times New Roman" charset="0"/>
                <a:cs typeface="Times New Roman" charset="0"/>
              </a:rPr>
              <a:t>ation </a:t>
            </a:r>
            <a:endParaRPr lang="en-US" altLang="zh-CN" sz="2800" kern="100" baseline="30000" dirty="0">
              <a:latin typeface="Times New Roman" charset="0"/>
              <a:ea typeface="Times New Roman" charset="0"/>
              <a:cs typeface="Times New Roman" charset="0"/>
            </a:endParaRPr>
          </a:p>
          <a:p>
            <a:pPr lvl="0" algn="just"/>
            <a:endParaRPr lang="en-US" altLang="zh-CN" sz="2800" kern="100" dirty="0">
              <a:solidFill>
                <a:srgbClr val="FF0000"/>
              </a:solidFill>
              <a:latin typeface="Times New Roman" charset="0"/>
              <a:ea typeface="Times New Roman" charset="0"/>
              <a:cs typeface="Times New Roman" charset="0"/>
            </a:endParaRPr>
          </a:p>
        </p:txBody>
      </p:sp>
      <p:pic>
        <p:nvPicPr>
          <p:cNvPr id="4" name="图片 4">
            <a:extLst>
              <a:ext uri="{FF2B5EF4-FFF2-40B4-BE49-F238E27FC236}">
                <a16:creationId xmlns:a16="http://schemas.microsoft.com/office/drawing/2014/main" id="{9C175D38-AD7A-451E-BA57-4D7447D0E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320" y="2088877"/>
            <a:ext cx="5191975" cy="4292069"/>
          </a:xfrm>
          <a:prstGeom prst="rect">
            <a:avLst/>
          </a:prstGeom>
        </p:spPr>
      </p:pic>
    </p:spTree>
    <p:extLst>
      <p:ext uri="{BB962C8B-B14F-4D97-AF65-F5344CB8AC3E}">
        <p14:creationId xmlns:p14="http://schemas.microsoft.com/office/powerpoint/2010/main" val="1283829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10649310" cy="954107"/>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found</a:t>
            </a:r>
            <a:r>
              <a:rPr lang="en-US" altLang="zh-CN" sz="2800" kern="100" dirty="0">
                <a:latin typeface="Times New Roman" charset="0"/>
                <a:ea typeface="Times New Roman" charset="0"/>
                <a:cs typeface="Times New Roman" charset="0"/>
              </a:rPr>
              <a:t>ation</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基础；基金会；</a:t>
            </a:r>
            <a:endParaRPr lang="en-US" altLang="zh-CN" sz="2800" kern="100" dirty="0">
              <a:latin typeface="SimHei" charset="-122"/>
              <a:ea typeface="SimHei" charset="-122"/>
              <a:cs typeface="SimHei" charset="-122"/>
            </a:endParaRPr>
          </a:p>
          <a:p>
            <a:pPr lvl="0" algn="just"/>
            <a:endParaRPr lang="zh-CN" altLang="en-US" sz="2800" kern="100" dirty="0">
              <a:latin typeface="Times New Roman" charset="0"/>
              <a:ea typeface="Times New Roman" charset="0"/>
              <a:cs typeface="Times New Roman" charset="0"/>
            </a:endParaRPr>
          </a:p>
        </p:txBody>
      </p:sp>
      <p:pic>
        <p:nvPicPr>
          <p:cNvPr id="4" name="图片 3">
            <a:extLst>
              <a:ext uri="{FF2B5EF4-FFF2-40B4-BE49-F238E27FC236}">
                <a16:creationId xmlns:a16="http://schemas.microsoft.com/office/drawing/2014/main" id="{1017D44D-A87D-4622-BA9E-A84FD7B9C671}"/>
              </a:ext>
            </a:extLst>
          </p:cNvPr>
          <p:cNvPicPr>
            <a:picLocks noChangeAspect="1"/>
          </p:cNvPicPr>
          <p:nvPr/>
        </p:nvPicPr>
        <p:blipFill rotWithShape="1">
          <a:blip r:embed="rId3">
            <a:extLst>
              <a:ext uri="{28A0092B-C50C-407E-A947-70E740481C1C}">
                <a14:useLocalDpi xmlns:a14="http://schemas.microsoft.com/office/drawing/2010/main" val="0"/>
              </a:ext>
            </a:extLst>
          </a:blip>
          <a:srcRect t="1419" b="7604"/>
          <a:stretch/>
        </p:blipFill>
        <p:spPr>
          <a:xfrm>
            <a:off x="3434860" y="2565931"/>
            <a:ext cx="4423175" cy="2994601"/>
          </a:xfrm>
          <a:prstGeom prst="rect">
            <a:avLst/>
          </a:prstGeom>
        </p:spPr>
      </p:pic>
    </p:spTree>
    <p:extLst>
      <p:ext uri="{BB962C8B-B14F-4D97-AF65-F5344CB8AC3E}">
        <p14:creationId xmlns:p14="http://schemas.microsoft.com/office/powerpoint/2010/main" val="1562188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10649310" cy="138499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found</a:t>
            </a:r>
            <a:r>
              <a:rPr lang="en-US" altLang="zh-CN" sz="2800" kern="100" dirty="0">
                <a:latin typeface="Times New Roman" charset="0"/>
                <a:ea typeface="Times New Roman" charset="0"/>
                <a:cs typeface="Times New Roman" charset="0"/>
              </a:rPr>
              <a:t>ation</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基础；基金会；</a:t>
            </a:r>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organization has grown enormously since its foundation in 1955. </a:t>
            </a:r>
            <a:r>
              <a:rPr lang="en-US" altLang="zh-CN" sz="2800" kern="100" dirty="0">
                <a:latin typeface="Times New Roman" charset="0"/>
                <a:ea typeface="Times New Roman" charset="0"/>
                <a:cs typeface="Times New Roman" charset="0"/>
              </a:rPr>
              <a:t> </a:t>
            </a:r>
          </a:p>
          <a:p>
            <a:pPr lvl="0" algn="just"/>
            <a:endParaRPr lang="en-US" altLang="zh-CN" sz="2800" kern="10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5656394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10749062" cy="138499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found</a:t>
            </a:r>
            <a:r>
              <a:rPr lang="en-US" altLang="zh-CN" sz="2800" kern="100" dirty="0">
                <a:latin typeface="Times New Roman" charset="0"/>
                <a:ea typeface="Times New Roman" charset="0"/>
                <a:cs typeface="Times New Roman" charset="0"/>
              </a:rPr>
              <a:t>ation</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基础；基金会；建立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establishment</a:t>
            </a:r>
          </a:p>
          <a:p>
            <a:pPr lvl="0"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organization has grown enormously since its foundation in 195</a:t>
            </a:r>
            <a:r>
              <a:rPr lang="en-US" altLang="zh-CN" sz="2800" kern="100" dirty="0">
                <a:latin typeface="Times New Roman" charset="0"/>
                <a:ea typeface="Times New Roman" charset="0"/>
                <a:cs typeface="Times New Roman" charset="0"/>
              </a:rPr>
              <a:t>5.</a:t>
            </a:r>
            <a:r>
              <a:rPr lang="en-US" altLang="zh-TW"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 </a:t>
            </a:r>
          </a:p>
          <a:p>
            <a:pPr lvl="0" algn="just"/>
            <a:endParaRPr lang="en-US" altLang="zh-CN" sz="2800" kern="10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940286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10749062" cy="1384995"/>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found</a:t>
            </a:r>
            <a:r>
              <a:rPr lang="en-US" altLang="zh-CN" sz="2800" kern="100" dirty="0">
                <a:latin typeface="Times New Roman" charset="0"/>
                <a:ea typeface="Times New Roman" charset="0"/>
                <a:cs typeface="Times New Roman" charset="0"/>
              </a:rPr>
              <a:t>ation</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基础；基金会；建立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establishment</a:t>
            </a:r>
            <a:r>
              <a:rPr lang="zh-CN" altLang="en-US" sz="2800" kern="100" dirty="0">
                <a:latin typeface="SimHei" charset="-122"/>
                <a:ea typeface="SimHei" charset="-122"/>
                <a:cs typeface="SimHei" charset="-122"/>
              </a:rPr>
              <a:t>；</a:t>
            </a:r>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organization has grown enormously since its foundation in 1955. </a:t>
            </a:r>
            <a:r>
              <a:rPr lang="en-US" altLang="zh-CN" sz="2800" kern="100" dirty="0">
                <a:latin typeface="Times New Roman" charset="0"/>
                <a:ea typeface="Times New Roman" charset="0"/>
                <a:cs typeface="Times New Roman" charset="0"/>
              </a:rPr>
              <a:t> </a:t>
            </a:r>
          </a:p>
          <a:p>
            <a:pPr lvl="0" algn="just"/>
            <a:endParaRPr lang="en-US" altLang="zh-CN" sz="2800" kern="100" dirty="0">
              <a:solidFill>
                <a:srgbClr val="FF0000"/>
              </a:solidFill>
              <a:latin typeface="Times New Roman" charset="0"/>
              <a:ea typeface="Times New Roman" charset="0"/>
              <a:cs typeface="Times New Roman" charset="0"/>
            </a:endParaRPr>
          </a:p>
        </p:txBody>
      </p:sp>
      <p:pic>
        <p:nvPicPr>
          <p:cNvPr id="4" name="图片 4">
            <a:extLst>
              <a:ext uri="{FF2B5EF4-FFF2-40B4-BE49-F238E27FC236}">
                <a16:creationId xmlns:a16="http://schemas.microsoft.com/office/drawing/2014/main" id="{9C175D38-AD7A-451E-BA57-4D7447D0E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337" y="2565931"/>
            <a:ext cx="5191975" cy="4292069"/>
          </a:xfrm>
          <a:prstGeom prst="rect">
            <a:avLst/>
          </a:prstGeom>
        </p:spPr>
      </p:pic>
    </p:spTree>
    <p:extLst>
      <p:ext uri="{BB962C8B-B14F-4D97-AF65-F5344CB8AC3E}">
        <p14:creationId xmlns:p14="http://schemas.microsoft.com/office/powerpoint/2010/main" val="8612023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10749062" cy="2677656"/>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found</a:t>
            </a:r>
            <a:r>
              <a:rPr lang="en-US" altLang="zh-CN" sz="2800" kern="100" dirty="0">
                <a:latin typeface="Times New Roman" charset="0"/>
                <a:ea typeface="Times New Roman" charset="0"/>
                <a:cs typeface="Times New Roman" charset="0"/>
              </a:rPr>
              <a:t>ation</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基础；基金会；建立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establishment</a:t>
            </a:r>
            <a:r>
              <a:rPr lang="zh-CN" altLang="en-US" sz="2800" kern="100" dirty="0">
                <a:latin typeface="SimHei" charset="-122"/>
                <a:ea typeface="SimHei" charset="-122"/>
                <a:cs typeface="SimHei" charset="-122"/>
              </a:rPr>
              <a:t>；</a:t>
            </a:r>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organization has grown enormously since its foundation in 1955. </a:t>
            </a:r>
            <a:r>
              <a:rPr lang="en-US" altLang="zh-CN" sz="2800" kern="100" dirty="0">
                <a:latin typeface="Times New Roman" charset="0"/>
                <a:ea typeface="Times New Roman" charset="0"/>
                <a:cs typeface="Times New Roman" charset="0"/>
              </a:rPr>
              <a:t> </a:t>
            </a:r>
          </a:p>
          <a:p>
            <a:pPr lvl="0" algn="just"/>
            <a:endParaRPr lang="en-US" altLang="zh-CN" sz="2800" kern="100" dirty="0">
              <a:solidFill>
                <a:srgbClr val="FF0000"/>
              </a:solidFill>
              <a:latin typeface="Times New Roman" charset="0"/>
              <a:ea typeface="Times New Roman" charset="0"/>
              <a:cs typeface="Times New Roman" charset="0"/>
            </a:endParaRPr>
          </a:p>
          <a:p>
            <a:pPr lvl="0" algn="just"/>
            <a:r>
              <a:rPr lang="zh-CN" altLang="en-US" sz="2800" kern="100" dirty="0">
                <a:latin typeface="SimHei" charset="-122"/>
                <a:ea typeface="SimHei" charset="-122"/>
                <a:cs typeface="SimHei" charset="-122"/>
              </a:rPr>
              <a:t> 写作：为</a:t>
            </a:r>
            <a:r>
              <a:rPr lang="en-US" altLang="zh-CN" sz="2800" kern="100" dirty="0">
                <a:latin typeface="SimHei" charset="-122"/>
                <a:ea typeface="SimHei" charset="-122"/>
                <a:cs typeface="SimHei" charset="-122"/>
              </a:rPr>
              <a:t>……</a:t>
            </a:r>
            <a:r>
              <a:rPr lang="zh-CN" altLang="en-US" sz="2800" kern="100" dirty="0">
                <a:latin typeface="SimHei" charset="-122"/>
                <a:ea typeface="SimHei" charset="-122"/>
                <a:cs typeface="SimHei" charset="-122"/>
              </a:rPr>
              <a:t>打下坚实的基础：</a:t>
            </a:r>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lay/set a solid foundation for doing</a:t>
            </a:r>
          </a:p>
          <a:p>
            <a:pPr lvl="0" algn="just"/>
            <a:endParaRPr lang="en-US" altLang="zh-CN" sz="2800" kern="10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883005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 fund</a:t>
            </a:r>
            <a:r>
              <a:rPr lang="en-US" altLang="zh-CN" sz="2800" kern="100" dirty="0">
                <a:latin typeface="Times New Roman" charset="0"/>
                <a:ea typeface="Times New Roman" charset="0"/>
                <a:cs typeface="Times New Roman" charset="0"/>
              </a:rPr>
              <a:t>amental </a:t>
            </a:r>
            <a:endParaRPr lang="en-US" altLang="zh-CN" sz="2800" kern="100" baseline="30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238813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 fund</a:t>
            </a:r>
            <a:r>
              <a:rPr lang="en-US" altLang="zh-CN" sz="2800" kern="100" dirty="0">
                <a:latin typeface="Times New Roman" charset="0"/>
                <a:ea typeface="Times New Roman" charset="0"/>
                <a:cs typeface="Times New Roman" charset="0"/>
              </a:rPr>
              <a:t>amental a.</a:t>
            </a:r>
            <a:r>
              <a:rPr lang="zh-CN" altLang="en-US" sz="2800" kern="100" dirty="0">
                <a:latin typeface="SimHei" charset="-122"/>
                <a:ea typeface="SimHei" charset="-122"/>
                <a:cs typeface="SimHei" charset="-122"/>
              </a:rPr>
              <a:t>基础的；十分重大的</a:t>
            </a:r>
            <a:r>
              <a:rPr lang="en-US" altLang="zh-CN" sz="2800" kern="100" dirty="0">
                <a:latin typeface="SimHei" charset="-122"/>
                <a:ea typeface="SimHei" charset="-122"/>
                <a:cs typeface="SimHei" charset="-122"/>
              </a:rPr>
              <a:t> </a:t>
            </a:r>
            <a:endParaRPr lang="en-US" altLang="zh-CN" sz="2800" kern="100" baseline="30000" dirty="0">
              <a:latin typeface="SimHei" charset="-122"/>
              <a:ea typeface="SimHei" charset="-122"/>
              <a:cs typeface="SimHei" charset="-122"/>
            </a:endParaRPr>
          </a:p>
        </p:txBody>
      </p:sp>
    </p:spTree>
    <p:extLst>
      <p:ext uri="{BB962C8B-B14F-4D97-AF65-F5344CB8AC3E}">
        <p14:creationId xmlns:p14="http://schemas.microsoft.com/office/powerpoint/2010/main" val="98468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err="1">
                <a:solidFill>
                  <a:srgbClr val="FF0000"/>
                </a:solidFill>
                <a:latin typeface="Times New Roman" charset="0"/>
                <a:ea typeface="Times New Roman" charset="0"/>
                <a:cs typeface="Times New Roman" charset="0"/>
              </a:rPr>
              <a:t>jud</a:t>
            </a:r>
            <a:r>
              <a:rPr lang="en-US" altLang="zh-CN" sz="2800" kern="100" dirty="0" err="1">
                <a:latin typeface="Times New Roman" charset="0"/>
                <a:ea typeface="Times New Roman" charset="0"/>
                <a:cs typeface="Times New Roman" charset="0"/>
              </a:rPr>
              <a:t>g</a:t>
            </a:r>
            <a:r>
              <a:rPr lang="en-US" altLang="zh-CN" sz="2800" kern="100" dirty="0">
                <a:latin typeface="Times New Roman" charset="0"/>
                <a:ea typeface="Times New Roman" charset="0"/>
                <a:cs typeface="Times New Roman" charset="0"/>
              </a:rPr>
              <a:t>(e)</a:t>
            </a:r>
            <a:r>
              <a:rPr lang="en-US" altLang="zh-CN" sz="2800" kern="100" dirty="0" err="1">
                <a:latin typeface="Times New Roman" charset="0"/>
                <a:ea typeface="Times New Roman" charset="0"/>
                <a:cs typeface="Times New Roman" charset="0"/>
              </a:rPr>
              <a:t>ment</a:t>
            </a:r>
            <a:r>
              <a:rPr lang="en-US" altLang="zh-CN" sz="2800" kern="100" dirty="0">
                <a:latin typeface="Times New Roman" charset="0"/>
                <a:ea typeface="Times New Roman" charset="0"/>
                <a:cs typeface="Times New Roman" charset="0"/>
              </a:rPr>
              <a:t> </a:t>
            </a:r>
          </a:p>
        </p:txBody>
      </p:sp>
    </p:spTree>
    <p:extLst>
      <p:ext uri="{BB962C8B-B14F-4D97-AF65-F5344CB8AC3E}">
        <p14:creationId xmlns:p14="http://schemas.microsoft.com/office/powerpoint/2010/main" val="21234787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552029" cy="2677656"/>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 fund</a:t>
            </a:r>
            <a:r>
              <a:rPr lang="en-US" altLang="zh-CN" sz="2800" kern="100" dirty="0">
                <a:latin typeface="Times New Roman" charset="0"/>
                <a:ea typeface="Times New Roman" charset="0"/>
                <a:cs typeface="Times New Roman" charset="0"/>
              </a:rPr>
              <a:t>amental a.</a:t>
            </a:r>
            <a:r>
              <a:rPr lang="zh-CN" altLang="en-US" sz="2800" kern="100" dirty="0">
                <a:latin typeface="SimHei" charset="-122"/>
                <a:ea typeface="SimHei" charset="-122"/>
                <a:cs typeface="SimHei" charset="-122"/>
              </a:rPr>
              <a:t>基础的；十分重大的</a:t>
            </a:r>
            <a:endParaRPr lang="en-US" altLang="zh-CN" sz="2800" kern="100" dirty="0">
              <a:latin typeface="SimHei" charset="-122"/>
              <a:ea typeface="SimHei" charset="-122"/>
              <a:cs typeface="SimHei" charset="-122"/>
            </a:endParaRPr>
          </a:p>
          <a:p>
            <a:pPr lvl="0" algn="just"/>
            <a:endParaRPr lang="en-US" altLang="zh-CN" sz="2800" kern="100" dirty="0">
              <a:latin typeface="SimHei" charset="-122"/>
              <a:ea typeface="SimHei" charset="-122"/>
              <a:cs typeface="SimHei" charset="-122"/>
            </a:endParaRPr>
          </a:p>
          <a:p>
            <a:pPr lvl="0" algn="just"/>
            <a:r>
              <a:rPr lang="zh-CN" altLang="en-US" sz="2800" kern="100" dirty="0">
                <a:latin typeface="SimHei" charset="-122"/>
                <a:ea typeface="SimHei" charset="-122"/>
                <a:cs typeface="SimHei" charset="-122"/>
              </a:rPr>
              <a:t>  </a:t>
            </a:r>
            <a:r>
              <a:rPr lang="en-US" altLang="zh-CN" sz="2800" kern="100" dirty="0">
                <a:latin typeface="Times New Roman" charset="0"/>
                <a:ea typeface="Times New Roman" charset="0"/>
                <a:cs typeface="Times New Roman" charset="0"/>
              </a:rPr>
              <a:t>What motivated him, we were to understand, was his zeal for “fundamental fairness”—protecting the taxpayer, controlling spending and ensuring that only the most deserving claimants received their benefits.</a:t>
            </a:r>
            <a:r>
              <a:rPr lang="zh-CN" altLang="en-US" sz="2800" kern="100" dirty="0">
                <a:latin typeface="SimHei" charset="-122"/>
                <a:ea typeface="SimHei" charset="-122"/>
                <a:cs typeface="SimHei" charset="-122"/>
              </a:rPr>
              <a:t>（</a:t>
            </a:r>
            <a:r>
              <a:rPr lang="en-US" altLang="zh-CN" sz="2800" kern="100" dirty="0">
                <a:latin typeface="Times New Roman" charset="0"/>
                <a:ea typeface="Times New Roman" charset="0"/>
                <a:cs typeface="Times New Roman" charset="0"/>
              </a:rPr>
              <a:t>E1-2014-</a:t>
            </a:r>
            <a:r>
              <a:rPr lang="zh-CN" altLang="en-US" sz="2800" kern="100" dirty="0">
                <a:latin typeface="SimHei" charset="-122"/>
                <a:ea typeface="SimHei" charset="-122"/>
                <a:cs typeface="SimHei" charset="-122"/>
              </a:rPr>
              <a:t>阅读）</a:t>
            </a:r>
            <a:endParaRPr lang="en-US" altLang="zh-CN" sz="2800" kern="100" baseline="30000" dirty="0">
              <a:latin typeface="SimHei" charset="-122"/>
              <a:ea typeface="SimHei" charset="-122"/>
              <a:cs typeface="SimHei" charset="-122"/>
            </a:endParaRPr>
          </a:p>
        </p:txBody>
      </p:sp>
    </p:spTree>
    <p:extLst>
      <p:ext uri="{BB962C8B-B14F-4D97-AF65-F5344CB8AC3E}">
        <p14:creationId xmlns:p14="http://schemas.microsoft.com/office/powerpoint/2010/main" val="10424658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9552029" cy="4832092"/>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3</a:t>
            </a:r>
            <a:r>
              <a:rPr lang="zh-TW" altLang="en-US" sz="2800" kern="100" dirty="0">
                <a:solidFill>
                  <a:srgbClr val="FF0000"/>
                </a:solidFill>
                <a:latin typeface="Times New Roman" charset="0"/>
                <a:ea typeface="Times New Roman" charset="0"/>
                <a:cs typeface="Times New Roman" charset="0"/>
              </a:rPr>
              <a:t>）</a:t>
            </a:r>
            <a:r>
              <a:rPr lang="en-US" altLang="zh-CN" sz="2800" kern="100" dirty="0">
                <a:solidFill>
                  <a:srgbClr val="FF0000"/>
                </a:solidFill>
                <a:latin typeface="Times New Roman" charset="0"/>
                <a:ea typeface="Times New Roman" charset="0"/>
                <a:cs typeface="Times New Roman" charset="0"/>
              </a:rPr>
              <a:t> fund</a:t>
            </a:r>
            <a:r>
              <a:rPr lang="en-US" altLang="zh-CN" sz="2800" kern="100" dirty="0">
                <a:latin typeface="Times New Roman" charset="0"/>
                <a:ea typeface="Times New Roman" charset="0"/>
                <a:cs typeface="Times New Roman" charset="0"/>
              </a:rPr>
              <a:t>amental a.</a:t>
            </a:r>
            <a:r>
              <a:rPr lang="zh-CN" altLang="en-US" sz="2800" kern="100" dirty="0">
                <a:latin typeface="SimHei" charset="-122"/>
                <a:ea typeface="SimHei" charset="-122"/>
                <a:cs typeface="SimHei" charset="-122"/>
              </a:rPr>
              <a:t>基础的；十分重大的</a:t>
            </a:r>
            <a:endParaRPr lang="en-US" altLang="zh-CN" sz="2800" kern="100" dirty="0">
              <a:latin typeface="SimHei" charset="-122"/>
              <a:ea typeface="SimHei" charset="-122"/>
              <a:cs typeface="SimHei" charset="-122"/>
            </a:endParaRPr>
          </a:p>
          <a:p>
            <a:pPr lvl="0" algn="just"/>
            <a:r>
              <a:rPr lang="zh-CN" altLang="en-US" sz="2800" kern="100" dirty="0">
                <a:latin typeface="SimHei" charset="-122"/>
                <a:ea typeface="SimHei" charset="-122"/>
                <a:cs typeface="SimHei" charset="-122"/>
              </a:rPr>
              <a:t>  近：</a:t>
            </a:r>
            <a:endParaRPr lang="en-US" altLang="zh-CN" sz="2800" kern="100" dirty="0">
              <a:latin typeface="SimHei" charset="-122"/>
              <a:ea typeface="SimHei" charset="-122"/>
              <a:cs typeface="SimHei" charset="-122"/>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vital</a:t>
            </a:r>
            <a:endParaRPr lang="zh-TW" altLang="zh-TW"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essential  </a:t>
            </a:r>
            <a:endParaRPr lang="zh-TW" altLang="zh-TW" sz="2800" kern="100" dirty="0">
              <a:latin typeface="Times New Roman" charset="0"/>
              <a:ea typeface="Times New Roman" charset="0"/>
              <a:cs typeface="Times New Roman" charset="0"/>
            </a:endParaRP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crucial</a:t>
            </a: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critical</a:t>
            </a: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significant</a:t>
            </a: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substantial</a:t>
            </a:r>
          </a:p>
          <a:p>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indispensable</a:t>
            </a:r>
          </a:p>
          <a:p>
            <a:r>
              <a:rPr lang="en-US" altLang="zh-TW" sz="2800" kern="100" dirty="0">
                <a:latin typeface="Times New Roman" charset="0"/>
                <a:ea typeface="Times New Roman" charset="0"/>
                <a:cs typeface="Times New Roman" charset="0"/>
              </a:rPr>
              <a:t>    essential (</a:t>
            </a:r>
            <a:r>
              <a:rPr lang="zh-CN" altLang="en-US" sz="2800" kern="100" dirty="0">
                <a:latin typeface="SimHei" charset="-122"/>
                <a:ea typeface="SimHei" charset="-122"/>
                <a:cs typeface="SimHei" charset="-122"/>
              </a:rPr>
              <a:t>词根</a:t>
            </a:r>
            <a:r>
              <a:rPr lang="en-US" altLang="zh-CN" sz="2800" kern="100" dirty="0">
                <a:latin typeface="Times New Roman" charset="0"/>
                <a:ea typeface="Times New Roman" charset="0"/>
                <a:cs typeface="Times New Roman" charset="0"/>
              </a:rPr>
              <a:t>18-8</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9</a:t>
            </a:r>
            <a:r>
              <a:rPr lang="en-US" altLang="zh-TW" sz="2800" kern="100" dirty="0">
                <a:latin typeface="Times New Roman" charset="0"/>
                <a:ea typeface="Times New Roman" charset="0"/>
                <a:cs typeface="Times New Roman" charset="0"/>
              </a:rPr>
              <a:t>)</a:t>
            </a:r>
          </a:p>
          <a:p>
            <a:pPr lvl="0" algn="just"/>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p:txBody>
      </p:sp>
      <p:sp>
        <p:nvSpPr>
          <p:cNvPr id="2" name="文字方塊 1"/>
          <p:cNvSpPr txBox="1"/>
          <p:nvPr/>
        </p:nvSpPr>
        <p:spPr>
          <a:xfrm>
            <a:off x="5393411" y="2831108"/>
            <a:ext cx="6369803" cy="1938992"/>
          </a:xfrm>
          <a:prstGeom prst="rect">
            <a:avLst/>
          </a:prstGeom>
          <a:noFill/>
        </p:spPr>
        <p:txBody>
          <a:bodyPr wrap="square" rtlCol="0">
            <a:spAutoFit/>
          </a:bodyPr>
          <a:lstStyle/>
          <a:p>
            <a:r>
              <a:rPr kumimoji="1" lang="en-US" altLang="zh-CN" sz="2800" dirty="0">
                <a:latin typeface="Times New Roman" charset="0"/>
                <a:ea typeface="Times New Roman" charset="0"/>
                <a:cs typeface="Times New Roman" charset="0"/>
              </a:rPr>
              <a:t>essence</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精华</a:t>
            </a:r>
            <a:endParaRPr lang="en-US" altLang="zh-CN" sz="2800" kern="100" dirty="0">
              <a:latin typeface="SimHei" charset="-122"/>
              <a:ea typeface="SimHei" charset="-122"/>
              <a:cs typeface="SimHei" charset="-122"/>
            </a:endParaRPr>
          </a:p>
          <a:p>
            <a:r>
              <a:rPr lang="en-US" altLang="zh-TW" sz="2800" kern="100" dirty="0">
                <a:latin typeface="Times New Roman" charset="0"/>
                <a:ea typeface="Times New Roman" charset="0"/>
                <a:cs typeface="Times New Roman" charset="0"/>
              </a:rPr>
              <a:t>Take the essence and discard the dross.</a:t>
            </a:r>
          </a:p>
          <a:p>
            <a:r>
              <a:rPr lang="zh-CN" altLang="en-US" sz="2800" kern="100" dirty="0">
                <a:latin typeface="SimHei" charset="-122"/>
                <a:ea typeface="SimHei" charset="-122"/>
                <a:cs typeface="SimHei" charset="-122"/>
              </a:rPr>
              <a:t>取其精华，去其糟粕</a:t>
            </a:r>
            <a:endParaRPr lang="zh-TW" altLang="zh-TW" sz="2800" kern="100" dirty="0">
              <a:latin typeface="SimHei" charset="-122"/>
              <a:ea typeface="SimHei" charset="-122"/>
              <a:cs typeface="SimHei" charset="-122"/>
            </a:endParaRPr>
          </a:p>
          <a:p>
            <a:r>
              <a:rPr lang="zh-CN" altLang="en-US" kern="100" dirty="0">
                <a:latin typeface="SimHei" charset="-122"/>
                <a:ea typeface="SimHei" charset="-122"/>
                <a:cs typeface="SimHei" charset="-122"/>
              </a:rPr>
              <a:t> </a:t>
            </a:r>
            <a:endParaRPr lang="zh-TW" altLang="zh-TW" kern="100" dirty="0">
              <a:latin typeface="SimHei" charset="-122"/>
              <a:ea typeface="SimHei" charset="-122"/>
              <a:cs typeface="SimHei" charset="-122"/>
            </a:endParaRPr>
          </a:p>
          <a:p>
            <a:endParaRPr kumimoji="1" lang="zh-TW" altLang="en-US" dirty="0"/>
          </a:p>
        </p:txBody>
      </p:sp>
    </p:spTree>
    <p:extLst>
      <p:ext uri="{BB962C8B-B14F-4D97-AF65-F5344CB8AC3E}">
        <p14:creationId xmlns:p14="http://schemas.microsoft.com/office/powerpoint/2010/main" val="155221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 </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904644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 </a:t>
            </a:r>
            <a:r>
              <a:rPr lang="en-US" altLang="zh-CN" sz="2800" dirty="0">
                <a:latin typeface="Times New Roman" charset="0"/>
                <a:ea typeface="Times New Roman" charset="0"/>
                <a:cs typeface="Times New Roman" charset="0"/>
              </a:rPr>
              <a:t>v.</a:t>
            </a:r>
            <a:r>
              <a:rPr lang="zh-CN" altLang="en-US" sz="2800" dirty="0">
                <a:latin typeface="Microsoft YaHei" charset="-122"/>
                <a:ea typeface="Microsoft YaHei" charset="-122"/>
                <a:cs typeface="Microsoft YaHei" charset="-122"/>
              </a:rPr>
              <a:t>找到、发现（</a:t>
            </a:r>
            <a:r>
              <a:rPr lang="en-US" altLang="zh-CN" sz="2800" dirty="0">
                <a:latin typeface="Times New Roman" charset="0"/>
                <a:ea typeface="Times New Roman" charset="0"/>
                <a:cs typeface="Times New Roman" charset="0"/>
              </a:rPr>
              <a:t>find</a:t>
            </a:r>
            <a:r>
              <a:rPr lang="zh-CN" altLang="en-US" sz="2800" dirty="0">
                <a:latin typeface="Microsoft YaHei" charset="-122"/>
                <a:ea typeface="Microsoft YaHei" charset="-122"/>
                <a:cs typeface="Microsoft YaHei" charset="-122"/>
              </a:rPr>
              <a:t>的过去式）；</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94547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384995"/>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a:t>
            </a:r>
            <a:r>
              <a:rPr lang="zh-CN" altLang="en-US" sz="2800" kern="1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v.</a:t>
            </a:r>
            <a:r>
              <a:rPr lang="zh-CN" altLang="en-US" sz="2800" dirty="0">
                <a:latin typeface="Microsoft YaHei" charset="-122"/>
                <a:ea typeface="Microsoft YaHei" charset="-122"/>
                <a:cs typeface="Microsoft YaHei" charset="-122"/>
              </a:rPr>
              <a:t>找到、发现（</a:t>
            </a:r>
            <a:r>
              <a:rPr lang="en-US" altLang="zh-CN" sz="2800" dirty="0">
                <a:latin typeface="Times New Roman" charset="0"/>
                <a:ea typeface="Times New Roman" charset="0"/>
                <a:cs typeface="Times New Roman" charset="0"/>
              </a:rPr>
              <a:t>find</a:t>
            </a:r>
            <a:r>
              <a:rPr lang="zh-CN" altLang="en-US" sz="2800" dirty="0">
                <a:latin typeface="Microsoft YaHei" charset="-122"/>
                <a:ea typeface="Microsoft YaHei" charset="-122"/>
                <a:cs typeface="Microsoft YaHei" charset="-122"/>
              </a:rPr>
              <a:t>的过去式）；</a:t>
            </a:r>
            <a:endParaRPr lang="en-US" altLang="zh-CN" sz="2800" kern="100" dirty="0">
              <a:latin typeface="Times New Roman" charset="0"/>
              <a:ea typeface="Times New Roman" charset="0"/>
              <a:cs typeface="Times New Roman" charset="0"/>
            </a:endParaRPr>
          </a:p>
          <a:p>
            <a:pPr lvl="0" algn="just"/>
            <a:r>
              <a:rPr lang="zh-CN" altLang="en-US" sz="2800" kern="100" dirty="0">
                <a:solidFill>
                  <a:srgbClr val="FF0000"/>
                </a:solidFill>
                <a:latin typeface="Times New Roman" charset="0"/>
                <a:ea typeface="Times New Roman" charset="0"/>
                <a:cs typeface="Times New Roman" charset="0"/>
              </a:rPr>
              <a:t>   </a:t>
            </a:r>
            <a:endParaRPr lang="en-US" altLang="zh-CN" sz="2800" kern="100" dirty="0">
              <a:solidFill>
                <a:srgbClr val="FF0000"/>
              </a:solidFill>
              <a:latin typeface="Times New Roman" charset="0"/>
              <a:ea typeface="Times New Roman" charset="0"/>
              <a:cs typeface="Times New Roman" charset="0"/>
            </a:endParaRPr>
          </a:p>
          <a:p>
            <a:pPr lvl="0" algn="just"/>
            <a:r>
              <a:rPr lang="en-US" altLang="zh-CN" sz="2800" kern="100" dirty="0">
                <a:solidFill>
                  <a:srgbClr val="FF0000"/>
                </a:solidFill>
                <a:latin typeface="Times New Roman" charset="0"/>
                <a:ea typeface="Times New Roman" charset="0"/>
                <a:cs typeface="Times New Roman" charset="0"/>
              </a:rPr>
              <a:t>found</a:t>
            </a:r>
            <a:r>
              <a:rPr lang="en-US" altLang="zh-CN" sz="2800" kern="100" dirty="0">
                <a:latin typeface="Times New Roman" charset="0"/>
                <a:ea typeface="Times New Roman" charset="0"/>
                <a:cs typeface="Times New Roman" charset="0"/>
              </a:rPr>
              <a:t>ation</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建立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establishment </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757422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dirty="0">
                <a:latin typeface="SimHei" charset="-122"/>
                <a:ea typeface="SimHei" charset="-122"/>
                <a:cs typeface="SimHei" charset="-122"/>
              </a:rPr>
              <a:t>找到、发现（</a:t>
            </a:r>
            <a:r>
              <a:rPr lang="en-US" altLang="zh-CN" sz="2800" dirty="0">
                <a:latin typeface="Times New Roman" charset="0"/>
                <a:ea typeface="Times New Roman" charset="0"/>
                <a:cs typeface="Times New Roman" charset="0"/>
              </a:rPr>
              <a:t>find</a:t>
            </a:r>
            <a:r>
              <a:rPr lang="zh-CN" altLang="en-US" sz="2800" dirty="0">
                <a:latin typeface="SimHei" charset="-122"/>
                <a:ea typeface="SimHei" charset="-122"/>
                <a:cs typeface="SimHei" charset="-122"/>
              </a:rPr>
              <a:t>的过去式）；</a:t>
            </a:r>
            <a:endParaRPr lang="en-US" altLang="zh-CN" sz="2800" kern="100" dirty="0">
              <a:latin typeface="SimHei" charset="-122"/>
              <a:ea typeface="SimHei" charset="-122"/>
              <a:cs typeface="SimHei" charset="-122"/>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建立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establish</a:t>
            </a:r>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280830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384995"/>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dirty="0">
                <a:latin typeface="SimHei" charset="-122"/>
                <a:ea typeface="SimHei" charset="-122"/>
                <a:cs typeface="SimHei" charset="-122"/>
              </a:rPr>
              <a:t>找到、发现（</a:t>
            </a:r>
            <a:r>
              <a:rPr lang="en-US" altLang="zh-CN" sz="2800" dirty="0">
                <a:latin typeface="Times New Roman" charset="0"/>
                <a:ea typeface="Times New Roman" charset="0"/>
                <a:cs typeface="Times New Roman" charset="0"/>
              </a:rPr>
              <a:t>find</a:t>
            </a:r>
            <a:r>
              <a:rPr lang="zh-CN" altLang="en-US" sz="2800" dirty="0">
                <a:latin typeface="SimHei" charset="-122"/>
                <a:ea typeface="SimHei" charset="-122"/>
                <a:cs typeface="SimHei" charset="-122"/>
              </a:rPr>
              <a:t>的过去式）；</a:t>
            </a:r>
            <a:endParaRPr lang="en-US" altLang="zh-CN" sz="2800" kern="100" dirty="0">
              <a:latin typeface="SimHei" charset="-122"/>
              <a:ea typeface="SimHei" charset="-122"/>
              <a:cs typeface="SimHei" charset="-122"/>
            </a:endParaRPr>
          </a:p>
          <a:p>
            <a:pPr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建立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establish</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up</a:t>
            </a: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054629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108543"/>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dirty="0">
                <a:latin typeface="SimHei" charset="-122"/>
                <a:ea typeface="SimHei" charset="-122"/>
                <a:cs typeface="SimHei" charset="-122"/>
              </a:rPr>
              <a:t>找到、发现（</a:t>
            </a:r>
            <a:r>
              <a:rPr lang="en-US" altLang="zh-CN" sz="2800" dirty="0">
                <a:latin typeface="Times New Roman" charset="0"/>
                <a:ea typeface="Times New Roman" charset="0"/>
                <a:cs typeface="Times New Roman" charset="0"/>
              </a:rPr>
              <a:t>find</a:t>
            </a:r>
            <a:r>
              <a:rPr lang="zh-CN" altLang="en-US" sz="2800" dirty="0">
                <a:latin typeface="SimHei" charset="-122"/>
                <a:ea typeface="SimHei" charset="-122"/>
                <a:cs typeface="SimHei" charset="-122"/>
              </a:rPr>
              <a:t>的过去式）；</a:t>
            </a:r>
            <a:endParaRPr lang="en-US" altLang="zh-CN" sz="2800" kern="100" dirty="0">
              <a:latin typeface="SimHei" charset="-122"/>
              <a:ea typeface="SimHei" charset="-122"/>
              <a:cs typeface="SimHei" charset="-122"/>
            </a:endParaRPr>
          </a:p>
          <a:p>
            <a:pPr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建立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establish</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up</a:t>
            </a:r>
          </a:p>
          <a:p>
            <a:pPr algn="just"/>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institution was founded 30 years ago.</a:t>
            </a: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solidFill>
                <a:srgbClr val="FF0000"/>
              </a:solidFill>
              <a:latin typeface="Times New Roman" charset="0"/>
              <a:ea typeface="Times New Roman" charset="0"/>
              <a:cs typeface="Times New Roman" charset="0"/>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512784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4401205"/>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dirty="0">
                <a:latin typeface="SimHei" charset="-122"/>
                <a:ea typeface="SimHei" charset="-122"/>
                <a:cs typeface="SimHei" charset="-122"/>
              </a:rPr>
              <a:t>找到、发现（</a:t>
            </a:r>
            <a:r>
              <a:rPr lang="en-US" altLang="zh-CN" sz="2800" dirty="0">
                <a:latin typeface="Times New Roman" charset="0"/>
                <a:ea typeface="Times New Roman" charset="0"/>
                <a:cs typeface="Times New Roman" charset="0"/>
              </a:rPr>
              <a:t>find</a:t>
            </a:r>
            <a:r>
              <a:rPr lang="zh-CN" altLang="en-US" sz="2800" dirty="0">
                <a:latin typeface="SimHei" charset="-122"/>
                <a:ea typeface="SimHei" charset="-122"/>
                <a:cs typeface="SimHei" charset="-122"/>
              </a:rPr>
              <a:t>的过去式）；</a:t>
            </a:r>
            <a:endParaRPr lang="en-US" altLang="zh-CN" sz="2800" kern="100" dirty="0">
              <a:latin typeface="SimHei" charset="-122"/>
              <a:ea typeface="SimHei" charset="-122"/>
              <a:cs typeface="SimHei" charset="-122"/>
            </a:endParaRPr>
          </a:p>
          <a:p>
            <a:pPr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建立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establish</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up</a:t>
            </a:r>
          </a:p>
          <a:p>
            <a:pPr algn="just"/>
            <a:r>
              <a:rPr lang="zh-CN" altLang="en-US" sz="2800" kern="100" dirty="0">
                <a:latin typeface="Times New Roman" charset="0"/>
                <a:ea typeface="Times New Roman" charset="0"/>
                <a:cs typeface="Times New Roman" charset="0"/>
              </a:rPr>
              <a:t> </a:t>
            </a:r>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institution was founded 30 years ago.</a:t>
            </a: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unfounded</a:t>
            </a:r>
          </a:p>
          <a:p>
            <a:r>
              <a:rPr lang="en-US" altLang="zh-TW" sz="2800" kern="100" dirty="0">
                <a:latin typeface="Times New Roman" charset="0"/>
                <a:ea typeface="Times New Roman" charset="0"/>
                <a:cs typeface="Times New Roman" charset="0"/>
              </a:rPr>
              <a:t>    The claims are unfounded.</a:t>
            </a:r>
          </a:p>
          <a:p>
            <a:r>
              <a:rPr lang="en-US" altLang="zh-TW" sz="2800" kern="100" dirty="0">
                <a:latin typeface="Times New Roman" charset="0"/>
                <a:ea typeface="Times New Roman" charset="0"/>
                <a:cs typeface="Times New Roman" charset="0"/>
              </a:rPr>
              <a:t>  </a:t>
            </a: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solidFill>
                <a:srgbClr val="FF0000"/>
              </a:solidFill>
              <a:latin typeface="Times New Roman" charset="0"/>
              <a:ea typeface="Times New Roman" charset="0"/>
              <a:cs typeface="Times New Roman" charset="0"/>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765671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4401205"/>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dirty="0">
                <a:latin typeface="SimHei" charset="-122"/>
                <a:ea typeface="SimHei" charset="-122"/>
                <a:cs typeface="SimHei" charset="-122"/>
              </a:rPr>
              <a:t>找到、发现（</a:t>
            </a:r>
            <a:r>
              <a:rPr lang="en-US" altLang="zh-CN" sz="2800" dirty="0">
                <a:latin typeface="Times New Roman" charset="0"/>
                <a:ea typeface="Times New Roman" charset="0"/>
                <a:cs typeface="Times New Roman" charset="0"/>
              </a:rPr>
              <a:t>find</a:t>
            </a:r>
            <a:r>
              <a:rPr lang="zh-CN" altLang="en-US" sz="2800" dirty="0">
                <a:latin typeface="SimHei" charset="-122"/>
                <a:ea typeface="SimHei" charset="-122"/>
                <a:cs typeface="SimHei" charset="-122"/>
              </a:rPr>
              <a:t>的过去式）；</a:t>
            </a:r>
            <a:endParaRPr lang="en-US" altLang="zh-CN" sz="2800" kern="100" dirty="0">
              <a:latin typeface="SimHei" charset="-122"/>
              <a:ea typeface="SimHei" charset="-122"/>
              <a:cs typeface="SimHei" charset="-122"/>
            </a:endParaRPr>
          </a:p>
          <a:p>
            <a:pPr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建立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establish</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up</a:t>
            </a:r>
          </a:p>
          <a:p>
            <a:pPr algn="just"/>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institution was founded 30 years ago.</a:t>
            </a: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unfounded</a:t>
            </a:r>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没理由的；不依据事实的</a:t>
            </a:r>
            <a:endParaRPr lang="en-US" altLang="zh-TW" sz="2800" kern="100" dirty="0">
              <a:latin typeface="SimHei" charset="-122"/>
              <a:ea typeface="SimHei" charset="-122"/>
              <a:cs typeface="SimHei" charset="-122"/>
            </a:endParaRPr>
          </a:p>
          <a:p>
            <a:r>
              <a:rPr lang="en-US" altLang="zh-TW" sz="2800" kern="100" dirty="0">
                <a:latin typeface="Times New Roman" charset="0"/>
                <a:ea typeface="Times New Roman" charset="0"/>
                <a:cs typeface="Times New Roman" charset="0"/>
              </a:rPr>
              <a:t>    The claims are unfounded.</a:t>
            </a:r>
          </a:p>
          <a:p>
            <a:r>
              <a:rPr lang="en-US" altLang="zh-TW" sz="2800" kern="100" dirty="0">
                <a:latin typeface="Times New Roman" charset="0"/>
                <a:ea typeface="Times New Roman" charset="0"/>
                <a:cs typeface="Times New Roman" charset="0"/>
              </a:rPr>
              <a:t>  </a:t>
            </a: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solidFill>
                <a:srgbClr val="FF0000"/>
              </a:solidFill>
              <a:latin typeface="Times New Roman" charset="0"/>
              <a:ea typeface="Times New Roman" charset="0"/>
              <a:cs typeface="Times New Roman" charset="0"/>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0700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err="1">
                <a:solidFill>
                  <a:srgbClr val="FF0000"/>
                </a:solidFill>
                <a:latin typeface="Times New Roman" charset="0"/>
                <a:ea typeface="Times New Roman" charset="0"/>
                <a:cs typeface="Times New Roman" charset="0"/>
              </a:rPr>
              <a:t>jud</a:t>
            </a:r>
            <a:r>
              <a:rPr lang="en-US" altLang="zh-CN" sz="2800" kern="100" dirty="0" err="1">
                <a:latin typeface="Times New Roman" charset="0"/>
                <a:ea typeface="Times New Roman" charset="0"/>
                <a:cs typeface="Times New Roman" charset="0"/>
              </a:rPr>
              <a:t>g</a:t>
            </a:r>
            <a:r>
              <a:rPr lang="en-US" altLang="zh-CN" sz="2800" kern="100" dirty="0">
                <a:latin typeface="Times New Roman" charset="0"/>
                <a:ea typeface="Times New Roman" charset="0"/>
                <a:cs typeface="Times New Roman" charset="0"/>
              </a:rPr>
              <a:t>(e)</a:t>
            </a:r>
            <a:r>
              <a:rPr lang="en-US" altLang="zh-CN" sz="2800" kern="100" dirty="0" err="1">
                <a:latin typeface="Times New Roman" charset="0"/>
                <a:ea typeface="Times New Roman" charset="0"/>
                <a:cs typeface="Times New Roman" charset="0"/>
              </a:rPr>
              <a:t>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判断</a:t>
            </a:r>
            <a:endParaRPr lang="en-US" altLang="zh-CN"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 </a:t>
            </a:r>
          </a:p>
        </p:txBody>
      </p:sp>
    </p:spTree>
    <p:extLst>
      <p:ext uri="{BB962C8B-B14F-4D97-AF65-F5344CB8AC3E}">
        <p14:creationId xmlns:p14="http://schemas.microsoft.com/office/powerpoint/2010/main" val="7915190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4401205"/>
          </a:xfrm>
          <a:prstGeom prst="rect">
            <a:avLst/>
          </a:prstGeom>
          <a:noFill/>
        </p:spPr>
        <p:txBody>
          <a:bodyPr wrap="square" rtlCol="0">
            <a:spAutoFit/>
          </a:bodyPr>
          <a:lstStyle/>
          <a:p>
            <a:pPr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4</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dirty="0">
                <a:latin typeface="SimHei" charset="-122"/>
                <a:ea typeface="SimHei" charset="-122"/>
                <a:cs typeface="SimHei" charset="-122"/>
              </a:rPr>
              <a:t>找到、发现（</a:t>
            </a:r>
            <a:r>
              <a:rPr lang="en-US" altLang="zh-CN" sz="2800" dirty="0">
                <a:latin typeface="Times New Roman" charset="0"/>
                <a:ea typeface="Times New Roman" charset="0"/>
                <a:cs typeface="Times New Roman" charset="0"/>
              </a:rPr>
              <a:t>find</a:t>
            </a:r>
            <a:r>
              <a:rPr lang="zh-CN" altLang="en-US" sz="2800" dirty="0">
                <a:latin typeface="Microsoft YaHei" charset="-122"/>
                <a:ea typeface="Microsoft YaHei" charset="-122"/>
                <a:cs typeface="Microsoft YaHei" charset="-122"/>
              </a:rPr>
              <a:t>的</a:t>
            </a:r>
            <a:r>
              <a:rPr lang="zh-CN" altLang="en-US" sz="2800" dirty="0">
                <a:latin typeface="SimHei" charset="-122"/>
                <a:ea typeface="SimHei" charset="-122"/>
                <a:cs typeface="SimHei" charset="-122"/>
              </a:rPr>
              <a:t>过去式）；</a:t>
            </a:r>
            <a:endParaRPr lang="en-US" altLang="zh-CN" sz="2800" kern="100" dirty="0">
              <a:latin typeface="SimHei" charset="-122"/>
              <a:ea typeface="SimHei" charset="-122"/>
              <a:cs typeface="SimHei" charset="-122"/>
            </a:endParaRPr>
          </a:p>
          <a:p>
            <a:pPr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v.</a:t>
            </a:r>
            <a:r>
              <a:rPr lang="zh-CN" altLang="en-US" sz="2800" kern="100" dirty="0">
                <a:latin typeface="SimHei" charset="-122"/>
                <a:ea typeface="SimHei" charset="-122"/>
                <a:cs typeface="SimHei" charset="-122"/>
              </a:rPr>
              <a:t>建立</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establish</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set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up</a:t>
            </a:r>
            <a:r>
              <a:rPr lang="zh-CN" altLang="en-US" sz="2800" kern="100" dirty="0">
                <a:latin typeface="Times New Roman" charset="0"/>
                <a:ea typeface="Times New Roman" charset="0"/>
                <a:cs typeface="Times New Roman" charset="0"/>
              </a:rPr>
              <a:t>    </a:t>
            </a:r>
            <a:r>
              <a:rPr lang="zh-CN" altLang="en-US" sz="2800" dirty="0">
                <a:latin typeface="Microsoft YaHei" charset="-122"/>
                <a:ea typeface="Microsoft YaHei" charset="-122"/>
                <a:cs typeface="Microsoft YaHei" charset="-122"/>
              </a:rPr>
              <a:t> 反：</a:t>
            </a:r>
            <a:r>
              <a:rPr lang="en-US" altLang="zh-CN" sz="2800" kern="100" dirty="0">
                <a:latin typeface="Times New Roman" charset="0"/>
                <a:ea typeface="Times New Roman" charset="0"/>
                <a:cs typeface="Times New Roman" charset="0"/>
              </a:rPr>
              <a:t>abolish</a:t>
            </a:r>
          </a:p>
          <a:p>
            <a:pPr algn="just"/>
            <a:endParaRPr lang="en-US" altLang="zh-CN" sz="2800" kern="100" dirty="0">
              <a:latin typeface="Times New Roman" charset="0"/>
              <a:ea typeface="Times New Roman" charset="0"/>
              <a:cs typeface="Times New Roman" charset="0"/>
            </a:endParaRPr>
          </a:p>
          <a:p>
            <a:pPr algn="just"/>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The institution was founded 30 years ago.</a:t>
            </a:r>
          </a:p>
          <a:p>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unfounded</a:t>
            </a:r>
            <a:r>
              <a:rPr lang="zh-CN" altLang="en-US" sz="2800" kern="100" dirty="0">
                <a:latin typeface="Times New Roman" charset="0"/>
                <a:ea typeface="Times New Roman" charset="0"/>
                <a:cs typeface="Times New Roman" charset="0"/>
              </a:rPr>
              <a:t> </a:t>
            </a:r>
            <a:r>
              <a:rPr lang="en-US" altLang="zh-TW"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没理由的；不依据事实的</a:t>
            </a:r>
            <a:endParaRPr lang="en-US" altLang="zh-TW" sz="2800" kern="100" dirty="0">
              <a:latin typeface="SimHei" charset="-122"/>
              <a:ea typeface="SimHei" charset="-122"/>
              <a:cs typeface="SimHei" charset="-122"/>
            </a:endParaRPr>
          </a:p>
          <a:p>
            <a:r>
              <a:rPr lang="en-US" altLang="zh-TW" sz="2800" kern="100" dirty="0">
                <a:latin typeface="Times New Roman" charset="0"/>
                <a:ea typeface="Times New Roman" charset="0"/>
                <a:cs typeface="Times New Roman" charset="0"/>
              </a:rPr>
              <a:t>    The claims are unfounded.</a:t>
            </a:r>
          </a:p>
          <a:p>
            <a:r>
              <a:rPr lang="en-US" altLang="zh-TW" sz="2800" kern="100" dirty="0">
                <a:latin typeface="Times New Roman" charset="0"/>
                <a:ea typeface="Times New Roman" charset="0"/>
                <a:cs typeface="Times New Roman" charset="0"/>
              </a:rPr>
              <a:t>  </a:t>
            </a:r>
          </a:p>
          <a:p>
            <a:pPr lvl="0" algn="just"/>
            <a:endParaRPr lang="en-US" altLang="zh-CN" sz="2800" kern="100" dirty="0">
              <a:latin typeface="Times New Roman" charset="0"/>
              <a:ea typeface="Times New Roman" charset="0"/>
              <a:cs typeface="Times New Roman" charset="0"/>
            </a:endParaRPr>
          </a:p>
          <a:p>
            <a:pPr lvl="0" algn="just"/>
            <a:endParaRPr lang="en-US" altLang="zh-CN" sz="2800" kern="100" dirty="0">
              <a:solidFill>
                <a:srgbClr val="FF0000"/>
              </a:solidFill>
              <a:latin typeface="Times New Roman" charset="0"/>
              <a:ea typeface="Times New Roman" charset="0"/>
              <a:cs typeface="Times New Roman" charset="0"/>
            </a:endParaRPr>
          </a:p>
          <a:p>
            <a:pPr lvl="0" algn="just"/>
            <a:endParaRPr lang="zh-CN"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531249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found</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942072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found</a:t>
            </a:r>
          </a:p>
          <a:p>
            <a:pPr lvl="0" algn="just"/>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profound</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influence</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977183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found</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深远的</a:t>
            </a:r>
            <a:endParaRPr kumimoji="1" lang="zh-TW" altLang="en-US" sz="2800" dirty="0">
              <a:latin typeface="SimHei" charset="-122"/>
              <a:ea typeface="SimHei" charset="-122"/>
              <a:cs typeface="SimHei" charset="-122"/>
            </a:endParaRPr>
          </a:p>
        </p:txBody>
      </p:sp>
    </p:spTree>
    <p:extLst>
      <p:ext uri="{BB962C8B-B14F-4D97-AF65-F5344CB8AC3E}">
        <p14:creationId xmlns:p14="http://schemas.microsoft.com/office/powerpoint/2010/main" val="2628487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117294" cy="3108543"/>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found</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深远的</a:t>
            </a:r>
            <a:endParaRPr lang="en-US" altLang="zh-CN" sz="2800" kern="100" dirty="0">
              <a:latin typeface="SimHei" charset="-122"/>
              <a:ea typeface="SimHei" charset="-122"/>
              <a:cs typeface="SimHei" charset="-122"/>
            </a:endParaRPr>
          </a:p>
          <a:p>
            <a:pPr lvl="0" algn="just"/>
            <a:endParaRPr kumimoji="1" lang="en-US" altLang="zh-TW" sz="2800" kern="100" dirty="0">
              <a:solidFill>
                <a:srgbClr val="FF0000"/>
              </a:solidFill>
              <a:latin typeface="SimHei" charset="-122"/>
              <a:ea typeface="SimHei" charset="-122"/>
              <a:cs typeface="SimHei" charset="-122"/>
            </a:endParaRPr>
          </a:p>
          <a:p>
            <a:pPr lvl="0" algn="just"/>
            <a:r>
              <a:rPr kumimoji="1" lang="zh-CN" altLang="en-US" sz="2800" kern="100" dirty="0">
                <a:latin typeface="SimHei" charset="-122"/>
                <a:ea typeface="SimHei" charset="-122"/>
                <a:cs typeface="SimHei" charset="-122"/>
              </a:rPr>
              <a:t>写作：</a:t>
            </a:r>
            <a:endParaRPr kumimoji="1" lang="en-US" altLang="zh-TW" sz="2800" kern="100" dirty="0">
              <a:latin typeface="SimHei" charset="-122"/>
              <a:ea typeface="SimHei" charset="-122"/>
              <a:cs typeface="SimHei" charset="-122"/>
            </a:endParaRPr>
          </a:p>
          <a:p>
            <a:pPr algn="just"/>
            <a:r>
              <a:rPr lang="en-US" altLang="zh-TW" sz="2800" dirty="0">
                <a:latin typeface="Times New Roman" charset="0"/>
                <a:ea typeface="Times New Roman" charset="0"/>
                <a:cs typeface="Times New Roman" charset="0"/>
              </a:rPr>
              <a:t>From what has been discussed above, we may safely draw(come to) the conclusion that parents’ behaviors have profound effects on their children.</a:t>
            </a:r>
          </a:p>
          <a:p>
            <a:pPr lvl="0" algn="just"/>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016308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10117294" cy="1815882"/>
          </a:xfrm>
          <a:prstGeom prst="rect">
            <a:avLst/>
          </a:prstGeom>
          <a:noFill/>
        </p:spPr>
        <p:txBody>
          <a:bodyPr wrap="square" rtlCol="0">
            <a:spAutoFit/>
          </a:bodyPr>
          <a:lstStyle/>
          <a:p>
            <a:pPr lvl="0" algn="just"/>
            <a:r>
              <a:rPr lang="zh-TW" altLang="en-US" sz="2800" kern="100" dirty="0">
                <a:latin typeface="Times New Roman" charset="0"/>
                <a:ea typeface="Times New Roman" charset="0"/>
                <a:cs typeface="Times New Roman" charset="0"/>
              </a:rPr>
              <a:t>（</a:t>
            </a:r>
            <a:r>
              <a:rPr lang="en-US" altLang="zh-TW" sz="2800" kern="100" dirty="0">
                <a:latin typeface="Times New Roman" charset="0"/>
                <a:ea typeface="Times New Roman" charset="0"/>
                <a:cs typeface="Times New Roman" charset="0"/>
              </a:rPr>
              <a:t>5</a:t>
            </a:r>
            <a:r>
              <a:rPr lang="zh-TW"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a:t>
            </a:r>
            <a:r>
              <a:rPr lang="en-US" altLang="zh-CN" sz="2800" kern="100" dirty="0">
                <a:solidFill>
                  <a:srgbClr val="FF0000"/>
                </a:solidFill>
                <a:latin typeface="Times New Roman" charset="0"/>
                <a:ea typeface="Times New Roman" charset="0"/>
                <a:cs typeface="Times New Roman" charset="0"/>
              </a:rPr>
              <a:t>found</a:t>
            </a:r>
            <a:r>
              <a:rPr lang="zh-CN" altLang="en-US" sz="2800" kern="100" dirty="0">
                <a:solidFill>
                  <a:srgbClr val="FF0000"/>
                </a:solidFill>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a.</a:t>
            </a:r>
            <a:r>
              <a:rPr lang="zh-CN" altLang="en-US" sz="2800" kern="100" dirty="0">
                <a:latin typeface="SimHei" charset="-122"/>
                <a:ea typeface="SimHei" charset="-122"/>
                <a:cs typeface="SimHei" charset="-122"/>
              </a:rPr>
              <a:t>深远的</a:t>
            </a:r>
            <a:endParaRPr lang="en-US" altLang="zh-CN" sz="2800" kern="100" dirty="0">
              <a:latin typeface="SimHei" charset="-122"/>
              <a:ea typeface="SimHei" charset="-122"/>
              <a:cs typeface="SimHei" charset="-122"/>
            </a:endParaRPr>
          </a:p>
          <a:p>
            <a:pPr lvl="0" algn="just"/>
            <a:endParaRPr lang="en-US" altLang="zh-TW"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The journalist must understand the law more profoundly than an ordinary citizen.(2007</a:t>
            </a:r>
            <a:r>
              <a:rPr kumimoji="1" lang="zh-CN" altLang="en-US" sz="2800" kern="100" dirty="0">
                <a:latin typeface="SimHei" charset="-122"/>
                <a:ea typeface="SimHei" charset="-122"/>
                <a:cs typeface="SimHei" charset="-122"/>
              </a:rPr>
              <a:t>翻译</a:t>
            </a:r>
            <a:r>
              <a:rPr lang="en-US" altLang="zh-CN" sz="2800" kern="100" dirty="0">
                <a:latin typeface="Times New Roman" charset="0"/>
                <a:ea typeface="Times New Roman" charset="0"/>
                <a:cs typeface="Times New Roman" charset="0"/>
              </a:rPr>
              <a:t>)</a:t>
            </a:r>
            <a:endParaRPr lang="zh-TW" altLang="en-US"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58279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16</a:t>
            </a:r>
            <a:r>
              <a:rPr kumimoji="1" lang="zh-CN" altLang="en-US" sz="3600" dirty="0">
                <a:latin typeface="SimHei" charset="-122"/>
                <a:ea typeface="SimHei" charset="-122"/>
                <a:cs typeface="SimHei" charset="-122"/>
                <a:sym typeface="Wingdings"/>
              </a:rPr>
              <a:t>：</a:t>
            </a:r>
            <a:r>
              <a:rPr lang="en-US" altLang="zh-CN" sz="3600" kern="100" dirty="0">
                <a:latin typeface="Times New Roman" charset="0"/>
                <a:ea typeface="Times New Roman" charset="0"/>
                <a:cs typeface="Times New Roman" charset="0"/>
                <a:sym typeface="Wingdings"/>
              </a:rPr>
              <a:t>fund</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2246769"/>
          </a:xfrm>
          <a:prstGeom prst="rect">
            <a:avLst/>
          </a:prstGeom>
          <a:noFill/>
        </p:spPr>
        <p:txBody>
          <a:bodyPr wrap="square" rtlCol="0">
            <a:spAutoFit/>
          </a:bodyPr>
          <a:lstStyle/>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1</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fund </a:t>
            </a:r>
            <a:endParaRPr lang="zh-CN"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2</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foundation </a:t>
            </a:r>
            <a:endParaRPr lang="en-US" altLang="zh-CN" sz="2800" kern="100" baseline="300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3</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fundamental </a:t>
            </a:r>
            <a:endParaRPr lang="en-US" altLang="zh-CN" sz="2800" kern="100" baseline="300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4</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found </a:t>
            </a:r>
            <a:endParaRPr lang="zh-CN" altLang="zh-CN" sz="2800" kern="100" dirty="0">
              <a:latin typeface="Times New Roman" charset="0"/>
              <a:ea typeface="Times New Roman" charset="0"/>
              <a:cs typeface="Times New Roman" charset="0"/>
            </a:endParaRPr>
          </a:p>
          <a:p>
            <a:pPr lvl="0" algn="just"/>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5</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profound</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387476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1D32BAF-2ED8-AE4D-9F76-25BF848DB076}"/>
              </a:ext>
            </a:extLst>
          </p:cNvPr>
          <p:cNvPicPr>
            <a:picLocks noChangeAspect="1"/>
          </p:cNvPicPr>
          <p:nvPr/>
        </p:nvPicPr>
        <p:blipFill>
          <a:blip r:embed="rId2"/>
          <a:stretch>
            <a:fillRect/>
          </a:stretch>
        </p:blipFill>
        <p:spPr>
          <a:xfrm>
            <a:off x="0" y="737658"/>
            <a:ext cx="12192000" cy="6120342"/>
          </a:xfrm>
          <a:prstGeom prst="rect">
            <a:avLst/>
          </a:prstGeom>
        </p:spPr>
      </p:pic>
      <p:pic>
        <p:nvPicPr>
          <p:cNvPr id="11" name="图片 10">
            <a:extLst>
              <a:ext uri="{FF2B5EF4-FFF2-40B4-BE49-F238E27FC236}">
                <a16:creationId xmlns:a16="http://schemas.microsoft.com/office/drawing/2014/main" id="{E9764C98-2311-2C43-9729-1042A1527EE3}"/>
              </a:ext>
            </a:extLst>
          </p:cNvPr>
          <p:cNvPicPr>
            <a:picLocks noChangeAspect="1"/>
          </p:cNvPicPr>
          <p:nvPr/>
        </p:nvPicPr>
        <p:blipFill>
          <a:blip r:embed="rId3"/>
          <a:stretch>
            <a:fillRect/>
          </a:stretch>
        </p:blipFill>
        <p:spPr>
          <a:xfrm>
            <a:off x="1524000" y="939800"/>
            <a:ext cx="10668000" cy="5918200"/>
          </a:xfrm>
          <a:prstGeom prst="rect">
            <a:avLst/>
          </a:prstGeom>
        </p:spPr>
      </p:pic>
      <p:sp>
        <p:nvSpPr>
          <p:cNvPr id="3" name="副标题 2">
            <a:extLst>
              <a:ext uri="{FF2B5EF4-FFF2-40B4-BE49-F238E27FC236}">
                <a16:creationId xmlns:a16="http://schemas.microsoft.com/office/drawing/2014/main" id="{38D9BCAC-A65D-2E42-A678-AE8997F51926}"/>
              </a:ext>
            </a:extLst>
          </p:cNvPr>
          <p:cNvSpPr>
            <a:spLocks noGrp="1"/>
          </p:cNvSpPr>
          <p:nvPr>
            <p:ph type="subTitle" idx="1"/>
          </p:nvPr>
        </p:nvSpPr>
        <p:spPr>
          <a:xfrm>
            <a:off x="1524000" y="4274700"/>
            <a:ext cx="9144000" cy="1655762"/>
          </a:xfrm>
        </p:spPr>
        <p:txBody>
          <a:bodyPr/>
          <a:lstStyle/>
          <a:p>
            <a:endParaRPr kumimoji="1" lang="zh-CN" altLang="en-US" dirty="0"/>
          </a:p>
        </p:txBody>
      </p:sp>
      <p:pic>
        <p:nvPicPr>
          <p:cNvPr id="13" name="图片 12">
            <a:extLst>
              <a:ext uri="{FF2B5EF4-FFF2-40B4-BE49-F238E27FC236}">
                <a16:creationId xmlns:a16="http://schemas.microsoft.com/office/drawing/2014/main" id="{DC3D693B-3AA0-6348-80D3-CFBAD36D9480}"/>
              </a:ext>
            </a:extLst>
          </p:cNvPr>
          <p:cNvPicPr>
            <a:picLocks noChangeAspect="1"/>
          </p:cNvPicPr>
          <p:nvPr/>
        </p:nvPicPr>
        <p:blipFill>
          <a:blip r:embed="rId4"/>
          <a:stretch>
            <a:fillRect/>
          </a:stretch>
        </p:blipFill>
        <p:spPr>
          <a:xfrm>
            <a:off x="0" y="6536449"/>
            <a:ext cx="2260600" cy="317500"/>
          </a:xfrm>
          <a:prstGeom prst="rect">
            <a:avLst/>
          </a:prstGeom>
        </p:spPr>
      </p:pic>
      <p:pic>
        <p:nvPicPr>
          <p:cNvPr id="15" name="图片 14">
            <a:extLst>
              <a:ext uri="{FF2B5EF4-FFF2-40B4-BE49-F238E27FC236}">
                <a16:creationId xmlns:a16="http://schemas.microsoft.com/office/drawing/2014/main" id="{391C829B-4CFC-C942-B59E-8EB685E7EE05}"/>
              </a:ext>
            </a:extLst>
          </p:cNvPr>
          <p:cNvPicPr>
            <a:picLocks noChangeAspect="1"/>
          </p:cNvPicPr>
          <p:nvPr/>
        </p:nvPicPr>
        <p:blipFill>
          <a:blip r:embed="rId5"/>
          <a:stretch>
            <a:fillRect/>
          </a:stretch>
        </p:blipFill>
        <p:spPr>
          <a:xfrm>
            <a:off x="0" y="-49558"/>
            <a:ext cx="5836920" cy="787216"/>
          </a:xfrm>
          <a:prstGeom prst="rect">
            <a:avLst/>
          </a:prstGeom>
        </p:spPr>
      </p:pic>
      <p:sp>
        <p:nvSpPr>
          <p:cNvPr id="4" name="標題 3"/>
          <p:cNvSpPr>
            <a:spLocks noGrp="1"/>
          </p:cNvSpPr>
          <p:nvPr>
            <p:ph type="ctrTitle"/>
          </p:nvPr>
        </p:nvSpPr>
        <p:spPr/>
        <p:txBody>
          <a:bodyPr/>
          <a:lstStyle/>
          <a:p>
            <a:r>
              <a:rPr kumimoji="1" lang="zh-CN" altLang="en-US" dirty="0">
                <a:solidFill>
                  <a:schemeClr val="bg1"/>
                </a:solidFill>
                <a:latin typeface="SimHei" charset="-122"/>
                <a:ea typeface="SimHei" charset="-122"/>
                <a:cs typeface="SimHei" charset="-122"/>
              </a:rPr>
              <a:t>词根</a:t>
            </a:r>
            <a:r>
              <a:rPr kumimoji="1" lang="en-US" altLang="zh-CN" dirty="0">
                <a:solidFill>
                  <a:schemeClr val="bg1"/>
                </a:solidFill>
                <a:latin typeface="SimHei" charset="-122"/>
                <a:ea typeface="SimHei" charset="-122"/>
                <a:cs typeface="SimHei" charset="-122"/>
              </a:rPr>
              <a:t>17:</a:t>
            </a:r>
            <a:r>
              <a:rPr kumimoji="1" lang="zh-CN" altLang="en-US" dirty="0">
                <a:solidFill>
                  <a:schemeClr val="bg1"/>
                </a:solidFill>
                <a:latin typeface="SimHei" charset="-122"/>
                <a:ea typeface="SimHei" charset="-122"/>
                <a:cs typeface="SimHei" charset="-122"/>
              </a:rPr>
              <a:t> </a:t>
            </a:r>
            <a:r>
              <a:rPr kumimoji="1" lang="en-US" altLang="zh-CN" dirty="0" err="1">
                <a:solidFill>
                  <a:schemeClr val="bg1"/>
                </a:solidFill>
                <a:latin typeface="Times New Roman" charset="0"/>
                <a:ea typeface="Times New Roman" charset="0"/>
                <a:cs typeface="Times New Roman" charset="0"/>
              </a:rPr>
              <a:t>uni</a:t>
            </a:r>
            <a:endParaRPr kumimoji="1" lang="zh-TW" alt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0831117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unit </a:t>
            </a: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unique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uniform</a:t>
            </a:r>
            <a:r>
              <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unite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unity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union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university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universe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9</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universal</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882776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r>
              <a:rPr lang="zh-CN" altLang="en-US" sz="3600" kern="100" dirty="0">
                <a:latin typeface="Times New Roman" charset="0"/>
                <a:ea typeface="Times New Roman" charset="0"/>
                <a:cs typeface="Times New Roman" charset="0"/>
                <a:sym typeface="Wingdings"/>
              </a:rPr>
              <a:t> </a:t>
            </a:r>
            <a:r>
              <a:rPr lang="en-US" altLang="zh-CN" sz="3600" kern="100" dirty="0">
                <a:latin typeface="Times New Roman" charset="0"/>
                <a:ea typeface="Times New Roman" charset="0"/>
                <a:cs typeface="Times New Roman" charset="0"/>
                <a:sym typeface="Wingdings"/>
              </a:rPr>
              <a:t>—</a:t>
            </a:r>
            <a:r>
              <a:rPr lang="zh-CN" altLang="en-US" sz="3600" kern="100" dirty="0">
                <a:latin typeface="Times New Roman" charset="0"/>
                <a:ea typeface="Times New Roman" charset="0"/>
                <a:cs typeface="Times New Roman" charset="0"/>
                <a:sym typeface="Wingdings"/>
              </a:rPr>
              <a:t> </a:t>
            </a:r>
            <a:r>
              <a:rPr lang="zh-CN" altLang="en-US" sz="3600" kern="100" dirty="0">
                <a:latin typeface="SimHei" charset="-122"/>
                <a:ea typeface="SimHei" charset="-122"/>
                <a:cs typeface="SimHei" charset="-122"/>
                <a:sym typeface="Wingdings"/>
              </a:rPr>
              <a:t>一</a:t>
            </a:r>
            <a:endParaRPr lang="zh-TW" altLang="en-US" sz="3600" kern="100" dirty="0">
              <a:latin typeface="SimHei" charset="-122"/>
              <a:ea typeface="SimHei" charset="-122"/>
              <a:cs typeface="SimHei" charset="-122"/>
            </a:endParaRPr>
          </a:p>
        </p:txBody>
      </p:sp>
      <p:sp>
        <p:nvSpPr>
          <p:cNvPr id="8" name="文字方塊 7"/>
          <p:cNvSpPr txBox="1"/>
          <p:nvPr/>
        </p:nvSpPr>
        <p:spPr>
          <a:xfrm>
            <a:off x="1038386" y="1611824"/>
            <a:ext cx="9004516" cy="3970318"/>
          </a:xfrm>
          <a:prstGeom prst="rect">
            <a:avLst/>
          </a:prstGeom>
          <a:noFill/>
        </p:spPr>
        <p:txBody>
          <a:bodyPr wrap="square" rtlCol="0">
            <a:spAutoFit/>
          </a:bodyPr>
          <a:lstStyle/>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unit </a:t>
            </a: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unique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uniform</a:t>
            </a:r>
            <a:r>
              <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4</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unite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5</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unity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6</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union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7</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university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8</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universe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a:p>
            <a:pPr lvl="0" algn="just"/>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9</a:t>
            </a:r>
            <a:r>
              <a:rPr lang="zh-TW"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universal</a:t>
            </a:r>
            <a:endParaRPr kumimoji="1" lang="zh-TW"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34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923330"/>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15</a:t>
            </a:r>
            <a:r>
              <a:rPr kumimoji="1" lang="zh-CN" altLang="en-US" sz="3600" dirty="0">
                <a:latin typeface="SimHei" charset="-122"/>
                <a:ea typeface="SimHei" charset="-122"/>
                <a:cs typeface="SimHei" charset="-122"/>
                <a:sym typeface="Wingdings"/>
              </a:rPr>
              <a:t>：</a:t>
            </a:r>
            <a:r>
              <a:rPr kumimoji="1" lang="en-US" altLang="zh-CN" sz="3600" dirty="0">
                <a:latin typeface="SimHei" charset="-122"/>
                <a:ea typeface="SimHei" charset="-122"/>
                <a:cs typeface="SimHei" charset="-122"/>
              </a:rPr>
              <a:t> </a:t>
            </a:r>
            <a:r>
              <a:rPr kumimoji="1" lang="en-US" altLang="zh-CN" sz="3600" dirty="0">
                <a:latin typeface="Times New Roman" charset="0"/>
                <a:ea typeface="Times New Roman" charset="0"/>
                <a:cs typeface="Times New Roman" charset="0"/>
              </a:rPr>
              <a:t>just/</a:t>
            </a:r>
            <a:r>
              <a:rPr kumimoji="1" lang="en-US" altLang="zh-CN" sz="3600" dirty="0" err="1">
                <a:latin typeface="Times New Roman" charset="0"/>
                <a:ea typeface="Times New Roman" charset="0"/>
                <a:cs typeface="Times New Roman" charset="0"/>
              </a:rPr>
              <a:t>jur</a:t>
            </a:r>
            <a:endParaRPr kumimoji="1" lang="en-US" altLang="zh-CN" sz="3600" dirty="0">
              <a:latin typeface="Times New Roman" charset="0"/>
              <a:ea typeface="Times New Roman" charset="0"/>
              <a:cs typeface="Times New Roman" charset="0"/>
            </a:endParaRPr>
          </a:p>
          <a:p>
            <a:endParaRPr kumimoji="1" lang="zh-TW" altLang="en-US" dirty="0"/>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latin typeface="Times New Roman" charset="0"/>
                <a:ea typeface="Times New Roman" charset="0"/>
                <a:cs typeface="Times New Roman" charset="0"/>
              </a:rPr>
              <a:t>（</a:t>
            </a:r>
            <a:r>
              <a:rPr lang="en-US" altLang="zh-TW" sz="2800" kern="100" dirty="0">
                <a:solidFill>
                  <a:srgbClr val="FF0000"/>
                </a:solidFill>
                <a:latin typeface="Times New Roman" charset="0"/>
                <a:ea typeface="Times New Roman" charset="0"/>
                <a:cs typeface="Times New Roman" charset="0"/>
              </a:rPr>
              <a:t>2</a:t>
            </a:r>
            <a:r>
              <a:rPr lang="zh-TW" altLang="en-US" sz="2800" kern="100" dirty="0">
                <a:solidFill>
                  <a:srgbClr val="FF0000"/>
                </a:solidFill>
                <a:latin typeface="Times New Roman" charset="0"/>
                <a:ea typeface="Times New Roman" charset="0"/>
                <a:cs typeface="Times New Roman" charset="0"/>
              </a:rPr>
              <a:t>）</a:t>
            </a:r>
            <a:r>
              <a:rPr lang="en-US" altLang="zh-CN" sz="2800" kern="100" dirty="0" err="1">
                <a:solidFill>
                  <a:srgbClr val="FF0000"/>
                </a:solidFill>
                <a:latin typeface="Times New Roman" charset="0"/>
                <a:ea typeface="Times New Roman" charset="0"/>
                <a:cs typeface="Times New Roman" charset="0"/>
              </a:rPr>
              <a:t>jud</a:t>
            </a:r>
            <a:r>
              <a:rPr lang="en-US" altLang="zh-CN" sz="2800" kern="100" dirty="0" err="1">
                <a:latin typeface="Times New Roman" charset="0"/>
                <a:ea typeface="Times New Roman" charset="0"/>
                <a:cs typeface="Times New Roman" charset="0"/>
              </a:rPr>
              <a:t>g</a:t>
            </a:r>
            <a:r>
              <a:rPr lang="en-US" altLang="zh-CN" sz="2800" kern="100" dirty="0">
                <a:latin typeface="Times New Roman" charset="0"/>
                <a:ea typeface="Times New Roman" charset="0"/>
                <a:cs typeface="Times New Roman" charset="0"/>
              </a:rPr>
              <a:t>(e)</a:t>
            </a:r>
            <a:r>
              <a:rPr lang="en-US" altLang="zh-CN" sz="2800" kern="100" dirty="0" err="1">
                <a:latin typeface="Times New Roman" charset="0"/>
                <a:ea typeface="Times New Roman" charset="0"/>
                <a:cs typeface="Times New Roman" charset="0"/>
              </a:rPr>
              <a:t>ment</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n.</a:t>
            </a:r>
            <a:r>
              <a:rPr lang="zh-CN" altLang="en-US" sz="2800" kern="100" dirty="0">
                <a:latin typeface="SimHei" charset="-122"/>
                <a:ea typeface="SimHei" charset="-122"/>
                <a:cs typeface="SimHei" charset="-122"/>
              </a:rPr>
              <a:t>判断</a:t>
            </a:r>
            <a:endParaRPr lang="en-US" altLang="zh-CN" sz="2800" kern="100" dirty="0">
              <a:latin typeface="SimHei" charset="-122"/>
              <a:ea typeface="SimHei" charset="-122"/>
              <a:cs typeface="SimHei" charset="-122"/>
            </a:endParaRPr>
          </a:p>
          <a:p>
            <a:pPr lvl="0" algn="just"/>
            <a:r>
              <a:rPr lang="en-US" altLang="zh-CN" sz="2800" kern="100" dirty="0">
                <a:latin typeface="Times New Roman" charset="0"/>
                <a:ea typeface="Times New Roman" charset="0"/>
                <a:cs typeface="Times New Roman" charset="0"/>
              </a:rPr>
              <a:t> </a:t>
            </a:r>
            <a:r>
              <a:rPr lang="zh-CN" altLang="en-US" sz="2800" kern="100" dirty="0">
                <a:latin typeface="Times New Roman" charset="0"/>
                <a:ea typeface="Times New Roman" charset="0"/>
                <a:cs typeface="Times New Roman" charset="0"/>
              </a:rPr>
              <a:t>  </a:t>
            </a:r>
            <a:r>
              <a:rPr lang="en-US" altLang="zh-CN" sz="2800" kern="100" dirty="0">
                <a:latin typeface="Times New Roman" charset="0"/>
                <a:ea typeface="Times New Roman" charset="0"/>
                <a:cs typeface="Times New Roman" charset="0"/>
              </a:rPr>
              <a:t>the accuracy of our judgement</a:t>
            </a:r>
            <a:r>
              <a:rPr lang="zh-CN" altLang="en-US" sz="2800" kern="100" dirty="0">
                <a:latin typeface="Times New Roman" charset="0"/>
                <a:ea typeface="Times New Roman" charset="0"/>
                <a:cs typeface="Times New Roman" charset="0"/>
              </a:rPr>
              <a:t>（</a:t>
            </a:r>
            <a:r>
              <a:rPr lang="en-US" altLang="zh-CN" sz="2800" kern="100" dirty="0">
                <a:latin typeface="Times New Roman" charset="0"/>
                <a:ea typeface="Times New Roman" charset="0"/>
                <a:cs typeface="Times New Roman" charset="0"/>
              </a:rPr>
              <a:t>E2-2013-31[A]</a:t>
            </a:r>
            <a:r>
              <a:rPr lang="zh-CN" altLang="en-US" sz="2800" kern="100" dirty="0">
                <a:latin typeface="Times New Roman" charset="0"/>
                <a:ea typeface="Times New Roman" charset="0"/>
                <a:cs typeface="Times New Roman" charset="0"/>
              </a:rPr>
              <a:t>）</a:t>
            </a:r>
            <a:endParaRPr lang="en-US" altLang="zh-CN" sz="2800" kern="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338990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1</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solidFill>
                  <a:srgbClr val="000000"/>
                </a:solidFill>
                <a:uFill>
                  <a:solidFill>
                    <a:srgbClr val="000000"/>
                  </a:solidFill>
                </a:uFill>
                <a:latin typeface="SimHei" charset="-122"/>
                <a:ea typeface="SimHei" charset="-122"/>
                <a:cs typeface="SimHei" charset="-122"/>
              </a:rPr>
              <a:t>单元</a:t>
            </a:r>
            <a:r>
              <a:rPr lang="en-US" altLang="zh-CN" sz="2800"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1598867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que </a:t>
            </a:r>
            <a:endPar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004916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que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uFill>
                  <a:solidFill>
                    <a:srgbClr val="000000"/>
                  </a:solidFill>
                </a:uFill>
                <a:latin typeface="SimHei" charset="-122"/>
                <a:ea typeface="SimHei" charset="-122"/>
                <a:cs typeface="SimHei" charset="-122"/>
              </a:rPr>
              <a:t>独一无二的；</a:t>
            </a:r>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p:txBody>
      </p:sp>
    </p:spTree>
    <p:extLst>
      <p:ext uri="{BB962C8B-B14F-4D97-AF65-F5344CB8AC3E}">
        <p14:creationId xmlns:p14="http://schemas.microsoft.com/office/powerpoint/2010/main" val="6580103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que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uFill>
                  <a:solidFill>
                    <a:srgbClr val="000000"/>
                  </a:solidFill>
                </a:uFill>
                <a:latin typeface="SimHei" charset="-122"/>
                <a:ea typeface="SimHei" charset="-122"/>
                <a:cs typeface="SimHei" charset="-122"/>
              </a:rPr>
              <a:t>独一无二的；独特的</a:t>
            </a:r>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p:txBody>
      </p:sp>
    </p:spTree>
    <p:extLst>
      <p:ext uri="{BB962C8B-B14F-4D97-AF65-F5344CB8AC3E}">
        <p14:creationId xmlns:p14="http://schemas.microsoft.com/office/powerpoint/2010/main" val="17871582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523220"/>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que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uFill>
                  <a:solidFill>
                    <a:srgbClr val="000000"/>
                  </a:solidFill>
                </a:uFill>
                <a:latin typeface="SimHei" charset="-122"/>
                <a:ea typeface="SimHei" charset="-122"/>
                <a:cs typeface="SimHei" charset="-122"/>
              </a:rPr>
              <a:t>独一无二的；独特的</a:t>
            </a:r>
            <a:r>
              <a:rPr lang="en-US" altLang="zh-CN" sz="2800" kern="100" dirty="0">
                <a:uFill>
                  <a:solidFill>
                    <a:srgbClr val="000000"/>
                  </a:solidFill>
                </a:uFill>
                <a:latin typeface="SimHei" charset="-122"/>
                <a:ea typeface="SimHei" charset="-122"/>
                <a:cs typeface="SimHei" charset="-122"/>
              </a:rPr>
              <a:t> </a:t>
            </a:r>
            <a:endParaRPr lang="en-US" altLang="zh-CN" sz="2800" kern="100" baseline="30000" dirty="0">
              <a:uFill>
                <a:solidFill>
                  <a:srgbClr val="000000"/>
                </a:solidFill>
              </a:uFill>
              <a:latin typeface="SimHei" charset="-122"/>
              <a:ea typeface="SimHei" charset="-122"/>
              <a:cs typeface="SimHei" charset="-122"/>
            </a:endParaRPr>
          </a:p>
        </p:txBody>
      </p:sp>
      <p:pic>
        <p:nvPicPr>
          <p:cNvPr id="4" name="图片 3">
            <a:extLst>
              <a:ext uri="{FF2B5EF4-FFF2-40B4-BE49-F238E27FC236}">
                <a16:creationId xmlns:a16="http://schemas.microsoft.com/office/drawing/2014/main" id="{C7BF9821-34AF-4523-B015-280BC581A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825" y="2367343"/>
            <a:ext cx="9351557" cy="30489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625384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5" y="1611824"/>
            <a:ext cx="10397877" cy="2677656"/>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2</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que</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uFill>
                  <a:solidFill>
                    <a:srgbClr val="000000"/>
                  </a:solidFill>
                </a:uFill>
                <a:latin typeface="SimHei" charset="-122"/>
                <a:ea typeface="SimHei" charset="-122"/>
                <a:cs typeface="SimHei" charset="-122"/>
              </a:rPr>
              <a:t>独一无二的；独特的</a:t>
            </a:r>
            <a:endParaRPr lang="en-US" altLang="zh-CN" sz="2800" kern="100" dirty="0">
              <a:uFill>
                <a:solidFill>
                  <a:srgbClr val="000000"/>
                </a:solidFill>
              </a:uFill>
              <a:latin typeface="SimHei" charset="-122"/>
              <a:ea typeface="SimHei" charset="-122"/>
              <a:cs typeface="SimHei" charset="-122"/>
            </a:endParaRPr>
          </a:p>
          <a:p>
            <a:pPr lvl="0" algn="just"/>
            <a:endParaRPr lang="en-US" altLang="zh-CN" sz="2800" kern="100" dirty="0">
              <a:uFill>
                <a:solidFill>
                  <a:srgbClr val="000000"/>
                </a:solidFill>
              </a:uFill>
              <a:latin typeface="SimHei" charset="-122"/>
              <a:ea typeface="SimHei" charset="-122"/>
              <a:cs typeface="SimHei" charset="-122"/>
            </a:endParaRPr>
          </a:p>
          <a:p>
            <a:pPr algn="just"/>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Therefore, everyone needs to find their extra - their unique value contribution that makes them stand out in whatever is their field of employment.</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(E2-2013-</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阅读</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a:t>
            </a:r>
            <a:endParaRPr lang="zh-TW"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lvl="0" algn="just"/>
            <a:endPar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28169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form</a:t>
            </a:r>
            <a:r>
              <a:rPr lang="en-US" altLang="zh-CN" sz="2800" kern="100" baseline="300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756031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form</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uFill>
                  <a:solidFill>
                    <a:srgbClr val="000000"/>
                  </a:solidFill>
                </a:uFill>
                <a:latin typeface="SimHei" charset="-122"/>
                <a:ea typeface="SimHei" charset="-122"/>
                <a:cs typeface="SimHei" charset="-122"/>
              </a:rPr>
              <a:t>统一的；一致的</a:t>
            </a:r>
            <a:r>
              <a:rPr lang="en-US" altLang="zh-CN" sz="2800" kern="100" baseline="30000" dirty="0">
                <a:uFill>
                  <a:solidFill>
                    <a:srgbClr val="000000"/>
                  </a:solidFill>
                </a:uFill>
                <a:latin typeface="SimHei" charset="-122"/>
                <a:ea typeface="SimHei" charset="-122"/>
                <a:cs typeface="SimHei" charset="-122"/>
              </a:rPr>
              <a:t> </a:t>
            </a:r>
          </a:p>
          <a:p>
            <a:pPr lvl="0" algn="just"/>
            <a:endPar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325747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954107"/>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form</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uFill>
                  <a:solidFill>
                    <a:srgbClr val="000000"/>
                  </a:solidFill>
                </a:uFill>
                <a:latin typeface="SimHei" charset="-122"/>
                <a:ea typeface="SimHei" charset="-122"/>
                <a:cs typeface="SimHei" charset="-122"/>
              </a:rPr>
              <a:t>统一的；一致的</a:t>
            </a:r>
            <a:r>
              <a:rPr lang="en-US" altLang="zh-CN" sz="2800" kern="100" baseline="30000" dirty="0">
                <a:uFill>
                  <a:solidFill>
                    <a:srgbClr val="000000"/>
                  </a:solidFill>
                </a:uFill>
                <a:latin typeface="SimHei" charset="-122"/>
                <a:ea typeface="SimHei" charset="-122"/>
                <a:cs typeface="SimHei" charset="-122"/>
              </a:rPr>
              <a:t> </a:t>
            </a:r>
          </a:p>
          <a:p>
            <a:pPr lvl="0" algn="just"/>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制服</a:t>
            </a:r>
            <a:endParaRPr lang="en-US" altLang="zh-CN" sz="2800" kern="100" dirty="0">
              <a:uFill>
                <a:solidFill>
                  <a:srgbClr val="000000"/>
                </a:solidFill>
              </a:uFill>
              <a:latin typeface="SimHei" charset="-122"/>
              <a:ea typeface="SimHei" charset="-122"/>
              <a:cs typeface="SimHei" charset="-122"/>
            </a:endParaRPr>
          </a:p>
        </p:txBody>
      </p:sp>
    </p:spTree>
    <p:extLst>
      <p:ext uri="{BB962C8B-B14F-4D97-AF65-F5344CB8AC3E}">
        <p14:creationId xmlns:p14="http://schemas.microsoft.com/office/powerpoint/2010/main" val="8595035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914400" y="688494"/>
            <a:ext cx="5408908" cy="646331"/>
          </a:xfrm>
          <a:prstGeom prst="rect">
            <a:avLst/>
          </a:prstGeom>
          <a:noFill/>
        </p:spPr>
        <p:txBody>
          <a:bodyPr wrap="square" rtlCol="0">
            <a:spAutoFit/>
          </a:bodyPr>
          <a:lstStyle/>
          <a:p>
            <a:r>
              <a:rPr kumimoji="1" lang="zh-CN" altLang="en-US" sz="3600" dirty="0">
                <a:latin typeface="SimHei" charset="-122"/>
                <a:ea typeface="SimHei" charset="-122"/>
                <a:cs typeface="SimHei" charset="-122"/>
              </a:rPr>
              <a:t>词根</a:t>
            </a:r>
            <a:r>
              <a:rPr kumimoji="1" lang="en-US" altLang="zh-CN" sz="3600" dirty="0">
                <a:latin typeface="SimHei" charset="-122"/>
                <a:ea typeface="SimHei" charset="-122"/>
                <a:cs typeface="SimHei" charset="-122"/>
              </a:rPr>
              <a:t>17</a:t>
            </a:r>
            <a:r>
              <a:rPr kumimoji="1" lang="zh-CN" altLang="en-US" sz="3600" dirty="0">
                <a:latin typeface="SimHei" charset="-122"/>
                <a:ea typeface="SimHei" charset="-122"/>
                <a:cs typeface="SimHei" charset="-122"/>
                <a:sym typeface="Wingdings"/>
              </a:rPr>
              <a:t>：</a:t>
            </a:r>
            <a:r>
              <a:rPr lang="en-US" altLang="zh-CN" sz="3600" kern="100" dirty="0" err="1">
                <a:latin typeface="Times New Roman" charset="0"/>
                <a:ea typeface="Times New Roman" charset="0"/>
                <a:cs typeface="Times New Roman" charset="0"/>
                <a:sym typeface="Wingdings"/>
              </a:rPr>
              <a:t>uni</a:t>
            </a:r>
            <a:endParaRPr lang="zh-TW" altLang="en-US" sz="3600" kern="100" dirty="0">
              <a:latin typeface="Times New Roman" charset="0"/>
              <a:ea typeface="Times New Roman" charset="0"/>
              <a:cs typeface="Times New Roman" charset="0"/>
            </a:endParaRPr>
          </a:p>
        </p:txBody>
      </p:sp>
      <p:sp>
        <p:nvSpPr>
          <p:cNvPr id="8" name="文字方塊 7"/>
          <p:cNvSpPr txBox="1"/>
          <p:nvPr/>
        </p:nvSpPr>
        <p:spPr>
          <a:xfrm>
            <a:off x="1038386" y="1611824"/>
            <a:ext cx="9004516" cy="1877437"/>
          </a:xfrm>
          <a:prstGeom prst="rect">
            <a:avLst/>
          </a:prstGeom>
          <a:noFill/>
        </p:spPr>
        <p:txBody>
          <a:bodyPr wrap="square" rtlCol="0">
            <a:spAutoFit/>
          </a:bodyPr>
          <a:lstStyle/>
          <a:p>
            <a:pPr lvl="0" algn="just"/>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TW"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3</a:t>
            </a:r>
            <a:r>
              <a:rPr lang="zh-TW"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uni</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form</a:t>
            </a:r>
            <a:r>
              <a:rPr lang="zh-CN" altLang="en-US"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kern="100" dirty="0">
                <a:uFill>
                  <a:solidFill>
                    <a:srgbClr val="000000"/>
                  </a:solidFill>
                </a:uFill>
                <a:latin typeface="SimHei" charset="-122"/>
                <a:ea typeface="SimHei" charset="-122"/>
                <a:cs typeface="SimHei" charset="-122"/>
              </a:rPr>
              <a:t>统一的；一致的</a:t>
            </a:r>
            <a:r>
              <a:rPr lang="en-US" altLang="zh-CN" sz="2800" kern="100" baseline="30000" dirty="0">
                <a:uFill>
                  <a:solidFill>
                    <a:srgbClr val="000000"/>
                  </a:solidFill>
                </a:uFill>
                <a:latin typeface="SimHei" charset="-122"/>
                <a:ea typeface="SimHei" charset="-122"/>
                <a:cs typeface="SimHei" charset="-122"/>
              </a:rPr>
              <a:t> </a:t>
            </a:r>
          </a:p>
          <a:p>
            <a:pPr lvl="0" algn="just"/>
            <a:r>
              <a:rPr lang="zh-CN" altLang="en-US" sz="2800" kern="100" dirty="0">
                <a:solidFill>
                  <a:srgbClr val="FF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kern="100" dirty="0">
                <a:uFill>
                  <a:solidFill>
                    <a:srgbClr val="000000"/>
                  </a:solidFill>
                </a:uFill>
                <a:latin typeface="SimHei" charset="-122"/>
                <a:ea typeface="SimHei" charset="-122"/>
                <a:cs typeface="SimHei" charset="-122"/>
              </a:rPr>
              <a:t>制服</a:t>
            </a:r>
            <a:endParaRPr lang="en-US" altLang="zh-CN" sz="2800" kern="100" dirty="0">
              <a:uFill>
                <a:solidFill>
                  <a:srgbClr val="000000"/>
                </a:solidFill>
              </a:uFill>
              <a:latin typeface="SimHei" charset="-122"/>
              <a:ea typeface="SimHei" charset="-122"/>
              <a:cs typeface="SimHei" charset="-122"/>
            </a:endParaRPr>
          </a:p>
          <a:p>
            <a:pPr algn="just"/>
            <a:r>
              <a:rPr lang="zh-CN" altLang="en-US" sz="2800" kern="100" dirty="0">
                <a:uFill>
                  <a:solidFill>
                    <a:srgbClr val="000000"/>
                  </a:solidFill>
                </a:uFill>
                <a:latin typeface="SimHei" charset="-122"/>
                <a:ea typeface="SimHei" charset="-122"/>
                <a:cs typeface="SimHei" charset="-122"/>
              </a:rPr>
              <a:t> </a:t>
            </a:r>
            <a:r>
              <a:rPr lang="en-US"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rPr>
              <a:t>military uniforms (2008-text 3)</a:t>
            </a:r>
            <a:endParaRPr lang="zh-TW" altLang="zh-TW" sz="2800" kern="100" dirty="0">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sym typeface="Calibri" charset="0"/>
            </a:endParaRPr>
          </a:p>
          <a:p>
            <a:pPr lvl="0" algn="just"/>
            <a:endParaRPr lang="en-US" altLang="zh-CN" sz="2800" kern="100" dirty="0">
              <a:uFill>
                <a:solidFill>
                  <a:srgbClr val="000000"/>
                </a:solidFill>
              </a:uFill>
              <a:latin typeface="SimHei" charset="-122"/>
              <a:ea typeface="SimHei" charset="-122"/>
              <a:cs typeface="SimHei" charset="-122"/>
            </a:endParaRPr>
          </a:p>
        </p:txBody>
      </p:sp>
    </p:spTree>
    <p:extLst>
      <p:ext uri="{BB962C8B-B14F-4D97-AF65-F5344CB8AC3E}">
        <p14:creationId xmlns:p14="http://schemas.microsoft.com/office/powerpoint/2010/main" val="17013400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TotalTime>
  <Words>16846</Words>
  <Application>Microsoft Office PowerPoint</Application>
  <PresentationFormat>宽屏</PresentationFormat>
  <Paragraphs>2490</Paragraphs>
  <Slides>480</Slides>
  <Notes>131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480</vt:i4>
      </vt:variant>
    </vt:vector>
  </HeadingPairs>
  <TitlesOfParts>
    <vt:vector size="489" baseType="lpstr">
      <vt:lpstr>等线</vt:lpstr>
      <vt:lpstr>等线 Light</vt:lpstr>
      <vt:lpstr>SimHei</vt:lpstr>
      <vt:lpstr>Microsoft YaHei</vt:lpstr>
      <vt:lpstr>Microsoft YaHei</vt:lpstr>
      <vt:lpstr>Arial</vt:lpstr>
      <vt:lpstr>Calibri</vt:lpstr>
      <vt:lpstr>Times New Roman</vt:lpstr>
      <vt:lpstr>Office 主题​​</vt:lpstr>
      <vt:lpstr>词汇导学第三次课</vt:lpstr>
      <vt:lpstr>词根15:just/jur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词根16: fund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词根17: uni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词根18: sens/sent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词根19: cess/ceed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词根20: mot/mob</vt:lpstr>
      <vt:lpstr>PowerPoint 演示文稿</vt:lpstr>
      <vt:lpstr>mot=mob=move 移动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词汇导学第四次课</vt:lpstr>
      <vt:lpstr>词根21: pos/pon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词根22: fact/fect/fac/fic/fit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词根23:act/ag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Administrator</cp:lastModifiedBy>
  <cp:revision>89</cp:revision>
  <dcterms:created xsi:type="dcterms:W3CDTF">2021-04-21T13:38:18Z</dcterms:created>
  <dcterms:modified xsi:type="dcterms:W3CDTF">2021-10-28T09:52:05Z</dcterms:modified>
</cp:coreProperties>
</file>