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1" r:id="rId2"/>
    <p:sldId id="759" r:id="rId3"/>
    <p:sldId id="304" r:id="rId4"/>
    <p:sldId id="754" r:id="rId5"/>
    <p:sldId id="755" r:id="rId6"/>
    <p:sldId id="756" r:id="rId7"/>
    <p:sldId id="757" r:id="rId8"/>
    <p:sldId id="760" r:id="rId9"/>
    <p:sldId id="262" r:id="rId10"/>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58">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04040"/>
    <a:srgbClr val="262626"/>
    <a:srgbClr val="047FFD"/>
    <a:srgbClr val="B3D9FF"/>
    <a:srgbClr val="EBF5FF"/>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9" autoAdjust="0"/>
    <p:restoredTop sz="93987" autoAdjust="0"/>
  </p:normalViewPr>
  <p:slideViewPr>
    <p:cSldViewPr snapToGrid="0" snapToObjects="1">
      <p:cViewPr varScale="1">
        <p:scale>
          <a:sx n="95" d="100"/>
          <a:sy n="95" d="100"/>
        </p:scale>
        <p:origin x="-420" y="-90"/>
      </p:cViewPr>
      <p:guideLst>
        <p:guide orient="horz" pos="165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t>‹#›</a:t>
            </a:fld>
            <a:endParaRPr lang="zh-CN" altLang="en-US"/>
          </a:p>
        </p:txBody>
      </p:sp>
    </p:spTree>
    <p:extLst>
      <p:ext uri="{BB962C8B-B14F-4D97-AF65-F5344CB8AC3E}">
        <p14:creationId xmlns:p14="http://schemas.microsoft.com/office/powerpoint/2010/main" val="130188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a:t>
            </a:fld>
            <a:endParaRPr lang="zh-CN" altLang="en-US"/>
          </a:p>
        </p:txBody>
      </p:sp>
    </p:spTree>
    <p:extLst>
      <p:ext uri="{BB962C8B-B14F-4D97-AF65-F5344CB8AC3E}">
        <p14:creationId xmlns:p14="http://schemas.microsoft.com/office/powerpoint/2010/main" val="18501405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emf"/><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9C60F8F-4E1E-ED4E-893F-DC034FAFF654}" type="datetimeFigureOut">
              <a:rPr lang="zh-CN" altLang="en-US"/>
              <a:t>2019/1/10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lang="zh-CN" altLang="en-US"/>
              <a:t>2019/1/10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t>‹#›</a:t>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13" name="MH_Others_2"/>
          <p:cNvSpPr>
            <a:spLocks noChangeArrowheads="1"/>
          </p:cNvSpPr>
          <p:nvPr userDrawn="1">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p:cNvSpPr>
            <a:spLocks noChangeArrowheads="1"/>
          </p:cNvSpPr>
          <p:nvPr userDrawn="1">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1/10/2019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1/10/2019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t>‹#›</a:t>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t>‹#›</a:t>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lang="zh-CN" altLang="en-US"/>
              <a:t>2019/1/10</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en-US" dirty="0"/>
              <a:t>Web APIs </a:t>
            </a:r>
            <a:r>
              <a:rPr kumimoji="1" lang="zh-CN" altLang="en-US" dirty="0"/>
              <a:t>简介</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53435" y="1453515"/>
            <a:ext cx="4991100" cy="1691005"/>
          </a:xfrm>
        </p:spPr>
        <p:txBody>
          <a:bodyPr>
            <a:normAutofit/>
          </a:bodyPr>
          <a:lstStyle/>
          <a:p>
            <a:r>
              <a:rPr lang="zh-CN" altLang="en-US">
                <a:solidFill>
                  <a:srgbClr val="FF0000"/>
                </a:solidFill>
                <a:sym typeface="+mn-ea"/>
              </a:rPr>
              <a:t>Web </a:t>
            </a:r>
            <a:r>
              <a:rPr lang="zh-CN" altLang="en-US" smtClean="0">
                <a:solidFill>
                  <a:srgbClr val="FF0000"/>
                </a:solidFill>
                <a:sym typeface="+mn-ea"/>
              </a:rPr>
              <a:t>API</a:t>
            </a:r>
            <a:r>
              <a:rPr lang="en-US" altLang="zh-CN" smtClean="0">
                <a:solidFill>
                  <a:srgbClr val="FF0000"/>
                </a:solidFill>
                <a:sym typeface="+mn-ea"/>
              </a:rPr>
              <a:t>s</a:t>
            </a:r>
            <a:r>
              <a:rPr lang="zh-CN" altLang="en-US" smtClean="0">
                <a:solidFill>
                  <a:srgbClr val="FF0000"/>
                </a:solidFill>
                <a:sym typeface="+mn-ea"/>
              </a:rPr>
              <a:t> </a:t>
            </a:r>
            <a:r>
              <a:rPr lang="zh-CN" altLang="en-US" smtClean="0">
                <a:solidFill>
                  <a:srgbClr val="FF0000"/>
                </a:solidFill>
                <a:sym typeface="+mn-ea"/>
              </a:rPr>
              <a:t>和 </a:t>
            </a:r>
            <a:r>
              <a:rPr lang="en-US" altLang="zh-CN" smtClean="0">
                <a:solidFill>
                  <a:srgbClr val="FF0000"/>
                </a:solidFill>
                <a:sym typeface="+mn-ea"/>
              </a:rPr>
              <a:t>JS </a:t>
            </a:r>
            <a:r>
              <a:rPr lang="zh-CN" altLang="en-US" smtClean="0">
                <a:solidFill>
                  <a:srgbClr val="FF0000"/>
                </a:solidFill>
                <a:sym typeface="+mn-ea"/>
              </a:rPr>
              <a:t>基础关联性</a:t>
            </a:r>
            <a:endParaRPr lang="zh-CN" altLang="en-US" dirty="0">
              <a:solidFill>
                <a:srgbClr val="FF0000"/>
              </a:solidFill>
            </a:endParaRPr>
          </a:p>
          <a:p>
            <a:r>
              <a:rPr lang="en-US" altLang="zh-CN" dirty="0">
                <a:solidFill>
                  <a:schemeClr val="tx1"/>
                </a:solidFill>
              </a:rPr>
              <a:t>API </a:t>
            </a:r>
            <a:r>
              <a:rPr lang="zh-CN" altLang="en-US" dirty="0">
                <a:solidFill>
                  <a:schemeClr val="tx1"/>
                </a:solidFill>
              </a:rPr>
              <a:t>和 </a:t>
            </a:r>
            <a:r>
              <a:rPr lang="en-US" altLang="zh-CN" dirty="0">
                <a:solidFill>
                  <a:schemeClr val="tx1"/>
                </a:solidFill>
                <a:sym typeface="+mn-ea"/>
              </a:rPr>
              <a:t>Web API</a:t>
            </a:r>
            <a:endParaRPr lang="zh-CN" altLang="en-US" dirty="0">
              <a:solidFill>
                <a:srgbClr val="FF0000"/>
              </a:solidFill>
            </a:endParaRPr>
          </a:p>
          <a:p>
            <a:endParaRPr lang="zh-CN" altLang="en-US" dirty="0">
              <a:solidFill>
                <a:schemeClr val="tx1"/>
              </a:solidFill>
            </a:endParaRP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a:t>
            </a:r>
            <a:r>
              <a:rPr lang="en-US" altLang="zh-CN"/>
              <a:t>. </a:t>
            </a:r>
            <a:r>
              <a:rPr lang="zh-CN" altLang="en-US">
                <a:sym typeface="+mn-ea"/>
              </a:rPr>
              <a:t>Web API</a:t>
            </a:r>
            <a:r>
              <a:rPr lang="en-US" altLang="zh-CN">
                <a:sym typeface="+mn-ea"/>
              </a:rPr>
              <a:t>s</a:t>
            </a:r>
            <a:r>
              <a:rPr lang="zh-CN" altLang="en-US">
                <a:sym typeface="+mn-ea"/>
              </a:rPr>
              <a:t> 和 </a:t>
            </a:r>
            <a:r>
              <a:rPr lang="en-US" altLang="zh-CN">
                <a:sym typeface="+mn-ea"/>
              </a:rPr>
              <a:t>JS </a:t>
            </a:r>
            <a:r>
              <a:rPr lang="zh-CN" altLang="en-US">
                <a:sym typeface="+mn-ea"/>
              </a:rPr>
              <a:t>基础</a:t>
            </a:r>
            <a:r>
              <a:rPr lang="zh-CN" altLang="en-US">
                <a:sym typeface="+mn-ea"/>
              </a:rPr>
              <a:t>关联性</a:t>
            </a:r>
            <a:endParaRPr lang="zh-CN" altLang="en-US" dirty="0">
              <a:sym typeface="+mn-ea"/>
            </a:endParaRPr>
          </a:p>
        </p:txBody>
      </p:sp>
      <p:grpSp>
        <p:nvGrpSpPr>
          <p:cNvPr id="2" name="组合 1"/>
          <p:cNvGrpSpPr/>
          <p:nvPr/>
        </p:nvGrpSpPr>
        <p:grpSpPr>
          <a:xfrm>
            <a:off x="3603729" y="1598299"/>
            <a:ext cx="1338485" cy="498015"/>
            <a:chOff x="3717164" y="2033588"/>
            <a:chExt cx="1338485" cy="498015"/>
          </a:xfrm>
        </p:grpSpPr>
        <p:sp>
          <p:nvSpPr>
            <p:cNvPr id="13" name="矩形 12"/>
            <p:cNvSpPr/>
            <p:nvPr/>
          </p:nvSpPr>
          <p:spPr>
            <a:xfrm>
              <a:off x="3717164" y="2033588"/>
              <a:ext cx="1338485" cy="498015"/>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TextBox 5"/>
            <p:cNvSpPr txBox="1"/>
            <p:nvPr/>
          </p:nvSpPr>
          <p:spPr>
            <a:xfrm>
              <a:off x="3941112" y="2143689"/>
              <a:ext cx="890587" cy="252413"/>
            </a:xfrm>
            <a:prstGeom prst="rect">
              <a:avLst/>
            </a:prstGeom>
            <a:noFill/>
          </p:spPr>
          <p:txBody>
            <a:bodyPr>
              <a:spAutoFit/>
            </a:bodyPr>
            <a:lstStyle/>
            <a:p>
              <a:pPr fontAlgn="auto">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sym typeface="+mn-ea"/>
                </a:rPr>
                <a:t>JavaScript</a:t>
              </a:r>
            </a:p>
          </p:txBody>
        </p:sp>
      </p:grpSp>
      <p:grpSp>
        <p:nvGrpSpPr>
          <p:cNvPr id="15" name="组合 14"/>
          <p:cNvGrpSpPr/>
          <p:nvPr/>
        </p:nvGrpSpPr>
        <p:grpSpPr>
          <a:xfrm>
            <a:off x="1736242" y="2459471"/>
            <a:ext cx="1296988" cy="1261978"/>
            <a:chOff x="2228327" y="2643188"/>
            <a:chExt cx="1296988" cy="1261978"/>
          </a:xfrm>
        </p:grpSpPr>
        <p:sp>
          <p:nvSpPr>
            <p:cNvPr id="5" name="椭圆 4"/>
            <p:cNvSpPr/>
            <p:nvPr/>
          </p:nvSpPr>
          <p:spPr>
            <a:xfrm>
              <a:off x="2372790" y="2643188"/>
              <a:ext cx="1008062" cy="10080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6" name="TextBox 11"/>
            <p:cNvSpPr txBox="1"/>
            <p:nvPr/>
          </p:nvSpPr>
          <p:spPr>
            <a:xfrm>
              <a:off x="2228327" y="3025775"/>
              <a:ext cx="1296988" cy="252413"/>
            </a:xfrm>
            <a:prstGeom prst="rect">
              <a:avLst/>
            </a:prstGeom>
            <a:noFill/>
          </p:spPr>
          <p:txBody>
            <a:bodyPr>
              <a:spAutoFit/>
            </a:bodyPr>
            <a:lstStyle/>
            <a:p>
              <a:pPr algn="ctr" fontAlgn="auto">
                <a:spcBef>
                  <a:spcPts val="0"/>
                </a:spcBef>
                <a:spcAft>
                  <a:spcPts val="0"/>
                </a:spcAft>
                <a:defRPr/>
              </a:pPr>
              <a:r>
                <a:rPr lang="en-US" sz="1050" dirty="0">
                  <a:solidFill>
                    <a:schemeClr val="bg1"/>
                  </a:solidFill>
                  <a:latin typeface="微软雅黑" panose="020B0503020204020204" pitchFamily="34" charset="-122"/>
                  <a:ea typeface="微软雅黑" panose="020B0503020204020204" pitchFamily="34" charset="-122"/>
                  <a:sym typeface="+mn-ea"/>
                </a:rPr>
                <a:t>ECMAScript</a:t>
              </a:r>
            </a:p>
          </p:txBody>
        </p:sp>
        <p:sp>
          <p:nvSpPr>
            <p:cNvPr id="4" name="文本框 3"/>
            <p:cNvSpPr txBox="1"/>
            <p:nvPr/>
          </p:nvSpPr>
          <p:spPr>
            <a:xfrm>
              <a:off x="2228328" y="3651250"/>
              <a:ext cx="1262348" cy="253916"/>
            </a:xfrm>
            <a:prstGeom prst="rect">
              <a:avLst/>
            </a:prstGeom>
            <a:noFill/>
          </p:spPr>
          <p:txBody>
            <a:bodyPr wrap="square" rtlCol="0">
              <a:spAutoFit/>
            </a:bodyPr>
            <a:lstStyle/>
            <a:p>
              <a:r>
                <a:rPr lang="en-US" altLang="zh-CN" sz="1050" smtClean="0">
                  <a:latin typeface="Courier New" panose="02070309020205020404" pitchFamily="49" charset="0"/>
                  <a:ea typeface="微软雅黑" panose="020B0503020204020204" pitchFamily="34" charset="-122"/>
                  <a:cs typeface="Courier New" panose="02070309020205020404" pitchFamily="49" charset="0"/>
                </a:rPr>
                <a:t>JavaScript</a:t>
              </a:r>
              <a:r>
                <a:rPr lang="zh-CN" altLang="en-US" sz="1050" smtClean="0">
                  <a:latin typeface="微软雅黑" panose="020B0503020204020204" pitchFamily="34" charset="-122"/>
                  <a:ea typeface="微软雅黑" panose="020B0503020204020204" pitchFamily="34" charset="-122"/>
                </a:rPr>
                <a:t>语法</a:t>
              </a:r>
              <a:endParaRPr lang="zh-CN" altLang="en-US" sz="105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626282" y="2461258"/>
            <a:ext cx="1326649" cy="1286238"/>
            <a:chOff x="3615565" y="2643188"/>
            <a:chExt cx="1326649" cy="1286238"/>
          </a:xfrm>
        </p:grpSpPr>
        <p:sp>
          <p:nvSpPr>
            <p:cNvPr id="8" name="椭圆 7"/>
            <p:cNvSpPr/>
            <p:nvPr/>
          </p:nvSpPr>
          <p:spPr>
            <a:xfrm>
              <a:off x="3760028" y="2643188"/>
              <a:ext cx="1008062" cy="1008062"/>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9" name="TextBox 11"/>
            <p:cNvSpPr txBox="1"/>
            <p:nvPr/>
          </p:nvSpPr>
          <p:spPr>
            <a:xfrm>
              <a:off x="3615565" y="3025775"/>
              <a:ext cx="1296988" cy="252413"/>
            </a:xfrm>
            <a:prstGeom prst="rect">
              <a:avLst/>
            </a:prstGeom>
            <a:noFill/>
          </p:spPr>
          <p:txBody>
            <a:bodyPr>
              <a:spAutoFit/>
            </a:bodyPr>
            <a:lstStyle/>
            <a:p>
              <a:pPr algn="ctr" fontAlgn="auto">
                <a:spcBef>
                  <a:spcPts val="0"/>
                </a:spcBef>
                <a:spcAft>
                  <a:spcPts val="0"/>
                </a:spcAft>
                <a:defRPr/>
              </a:pPr>
              <a:r>
                <a:rPr lang="en-US" sz="1050" dirty="0">
                  <a:solidFill>
                    <a:schemeClr val="bg1"/>
                  </a:solidFill>
                  <a:latin typeface="微软雅黑" panose="020B0503020204020204" pitchFamily="34" charset="-122"/>
                  <a:ea typeface="微软雅黑" panose="020B0503020204020204" pitchFamily="34" charset="-122"/>
                  <a:sym typeface="+mn-ea"/>
                </a:rPr>
                <a:t>DOM</a:t>
              </a:r>
            </a:p>
          </p:txBody>
        </p:sp>
        <p:sp>
          <p:nvSpPr>
            <p:cNvPr id="16" name="文本框 15"/>
            <p:cNvSpPr txBox="1"/>
            <p:nvPr/>
          </p:nvSpPr>
          <p:spPr>
            <a:xfrm>
              <a:off x="3632227" y="3675510"/>
              <a:ext cx="1309987" cy="253916"/>
            </a:xfrm>
            <a:prstGeom prst="rect">
              <a:avLst/>
            </a:prstGeom>
            <a:noFill/>
          </p:spPr>
          <p:txBody>
            <a:bodyPr wrap="square" rtlCol="0">
              <a:spAutoFit/>
            </a:bodyPr>
            <a:lstStyle/>
            <a:p>
              <a:r>
                <a:rPr lang="zh-CN" altLang="en-US" sz="1050">
                  <a:latin typeface="微软雅黑" panose="020B0503020204020204" pitchFamily="34" charset="-122"/>
                  <a:ea typeface="微软雅黑" panose="020B0503020204020204" pitchFamily="34" charset="-122"/>
                </a:rPr>
                <a:t>页面文档对象模型</a:t>
              </a:r>
            </a:p>
          </p:txBody>
        </p:sp>
      </p:grpSp>
      <p:grpSp>
        <p:nvGrpSpPr>
          <p:cNvPr id="19" name="组合 18"/>
          <p:cNvGrpSpPr/>
          <p:nvPr/>
        </p:nvGrpSpPr>
        <p:grpSpPr>
          <a:xfrm>
            <a:off x="5423161" y="2446006"/>
            <a:ext cx="1418006" cy="1275443"/>
            <a:chOff x="5448623" y="2621604"/>
            <a:chExt cx="1418006" cy="1275443"/>
          </a:xfrm>
        </p:grpSpPr>
        <p:sp>
          <p:nvSpPr>
            <p:cNvPr id="11" name="椭圆 10"/>
            <p:cNvSpPr/>
            <p:nvPr/>
          </p:nvSpPr>
          <p:spPr>
            <a:xfrm>
              <a:off x="5622274" y="2621604"/>
              <a:ext cx="1008063" cy="100806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2" name="TextBox 11"/>
            <p:cNvSpPr txBox="1"/>
            <p:nvPr/>
          </p:nvSpPr>
          <p:spPr>
            <a:xfrm>
              <a:off x="5448623" y="3009360"/>
              <a:ext cx="1296987" cy="252413"/>
            </a:xfrm>
            <a:prstGeom prst="rect">
              <a:avLst/>
            </a:prstGeom>
            <a:noFill/>
          </p:spPr>
          <p:txBody>
            <a:bodyPr>
              <a:spAutoFit/>
            </a:bodyPr>
            <a:lstStyle/>
            <a:p>
              <a:pPr algn="ctr" fontAlgn="auto">
                <a:spcBef>
                  <a:spcPts val="0"/>
                </a:spcBef>
                <a:spcAft>
                  <a:spcPts val="0"/>
                </a:spcAft>
                <a:defRPr/>
              </a:pPr>
              <a:r>
                <a:rPr lang="en-US" sz="1050" dirty="0">
                  <a:solidFill>
                    <a:schemeClr val="bg1"/>
                  </a:solidFill>
                  <a:latin typeface="微软雅黑" panose="020B0503020204020204" pitchFamily="34" charset="-122"/>
                  <a:ea typeface="微软雅黑" panose="020B0503020204020204" pitchFamily="34" charset="-122"/>
                  <a:sym typeface="+mn-ea"/>
                </a:rPr>
                <a:t>BOM</a:t>
              </a:r>
            </a:p>
          </p:txBody>
        </p:sp>
        <p:sp>
          <p:nvSpPr>
            <p:cNvPr id="17" name="文本框 16"/>
            <p:cNvSpPr txBox="1"/>
            <p:nvPr/>
          </p:nvSpPr>
          <p:spPr>
            <a:xfrm>
              <a:off x="5606796" y="3643131"/>
              <a:ext cx="1259833" cy="253916"/>
            </a:xfrm>
            <a:prstGeom prst="rect">
              <a:avLst/>
            </a:prstGeom>
            <a:noFill/>
          </p:spPr>
          <p:txBody>
            <a:bodyPr wrap="square" rtlCol="0">
              <a:spAutoFit/>
            </a:bodyPr>
            <a:lstStyle/>
            <a:p>
              <a:r>
                <a:rPr lang="zh-CN" altLang="en-US" sz="1050">
                  <a:latin typeface="微软雅黑" panose="020B0503020204020204" pitchFamily="34" charset="-122"/>
                  <a:ea typeface="微软雅黑" panose="020B0503020204020204" pitchFamily="34" charset="-122"/>
                </a:rPr>
                <a:t>浏览器对象模型</a:t>
              </a:r>
            </a:p>
          </p:txBody>
        </p:sp>
      </p:grpSp>
      <p:cxnSp>
        <p:nvCxnSpPr>
          <p:cNvPr id="25" name="直接箭头连接符 24"/>
          <p:cNvCxnSpPr>
            <a:stCxn id="13" idx="2"/>
            <a:endCxn id="11" idx="0"/>
          </p:cNvCxnSpPr>
          <p:nvPr/>
        </p:nvCxnSpPr>
        <p:spPr>
          <a:xfrm>
            <a:off x="4272972" y="2096314"/>
            <a:ext cx="1827872" cy="34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2"/>
            <a:endCxn id="5" idx="0"/>
          </p:cNvCxnSpPr>
          <p:nvPr/>
        </p:nvCxnSpPr>
        <p:spPr>
          <a:xfrm flipH="1">
            <a:off x="2384736" y="2096314"/>
            <a:ext cx="1888236" cy="36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8" idx="0"/>
          </p:cNvCxnSpPr>
          <p:nvPr/>
        </p:nvCxnSpPr>
        <p:spPr>
          <a:xfrm>
            <a:off x="4272972" y="2096314"/>
            <a:ext cx="1804" cy="364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内容占位符 19"/>
          <p:cNvSpPr>
            <a:spLocks noGrp="1"/>
          </p:cNvSpPr>
          <p:nvPr>
            <p:ph idx="1"/>
          </p:nvPr>
        </p:nvSpPr>
        <p:spPr>
          <a:xfrm>
            <a:off x="848378" y="936000"/>
            <a:ext cx="6517622" cy="541557"/>
          </a:xfrm>
        </p:spPr>
        <p:txBody>
          <a:bodyPr/>
          <a:lstStyle/>
          <a:p>
            <a:r>
              <a:rPr lang="en-US" altLang="zh-CN" smtClean="0"/>
              <a:t>1.1 JS </a:t>
            </a:r>
            <a:r>
              <a:rPr lang="zh-CN" altLang="en-US" dirty="0"/>
              <a:t>的组成</a:t>
            </a:r>
          </a:p>
        </p:txBody>
      </p:sp>
      <p:sp>
        <p:nvSpPr>
          <p:cNvPr id="21" name="右大括号 20"/>
          <p:cNvSpPr/>
          <p:nvPr/>
        </p:nvSpPr>
        <p:spPr>
          <a:xfrm rot="5400000">
            <a:off x="5060950" y="2999105"/>
            <a:ext cx="577215" cy="214947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2" name="组合 21"/>
          <p:cNvGrpSpPr/>
          <p:nvPr/>
        </p:nvGrpSpPr>
        <p:grpSpPr>
          <a:xfrm>
            <a:off x="4718154" y="4408174"/>
            <a:ext cx="1338485" cy="498015"/>
            <a:chOff x="3717164" y="2033588"/>
            <a:chExt cx="1338485" cy="498015"/>
          </a:xfrm>
        </p:grpSpPr>
        <p:sp>
          <p:nvSpPr>
            <p:cNvPr id="23" name="矩形 22"/>
            <p:cNvSpPr/>
            <p:nvPr/>
          </p:nvSpPr>
          <p:spPr>
            <a:xfrm>
              <a:off x="3717164" y="2033588"/>
              <a:ext cx="1338485" cy="498015"/>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4" name="TextBox 5"/>
            <p:cNvSpPr txBox="1"/>
            <p:nvPr/>
          </p:nvSpPr>
          <p:spPr>
            <a:xfrm>
              <a:off x="3941112" y="2143689"/>
              <a:ext cx="890587" cy="252730"/>
            </a:xfrm>
            <a:prstGeom prst="rect">
              <a:avLst/>
            </a:prstGeom>
            <a:noFill/>
          </p:spPr>
          <p:txBody>
            <a:bodyPr>
              <a:spAutoFit/>
            </a:bodyPr>
            <a:lstStyle/>
            <a:p>
              <a:pPr fontAlgn="auto">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sym typeface="+mn-ea"/>
                </a:rPr>
                <a:t>Web APIs</a:t>
              </a:r>
            </a:p>
          </p:txBody>
        </p:sp>
      </p:grpSp>
      <p:cxnSp>
        <p:nvCxnSpPr>
          <p:cNvPr id="26" name="直接连接符 25"/>
          <p:cNvCxnSpPr/>
          <p:nvPr/>
        </p:nvCxnSpPr>
        <p:spPr>
          <a:xfrm>
            <a:off x="2446655" y="3759835"/>
            <a:ext cx="0" cy="602615"/>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836524" y="4402459"/>
            <a:ext cx="1372235" cy="498015"/>
            <a:chOff x="3717164" y="2033588"/>
            <a:chExt cx="1372235" cy="498015"/>
          </a:xfrm>
        </p:grpSpPr>
        <p:sp>
          <p:nvSpPr>
            <p:cNvPr id="30" name="矩形 29"/>
            <p:cNvSpPr/>
            <p:nvPr/>
          </p:nvSpPr>
          <p:spPr>
            <a:xfrm>
              <a:off x="3717164" y="2033588"/>
              <a:ext cx="1338485" cy="498015"/>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1" name="TextBox 5"/>
            <p:cNvSpPr txBox="1"/>
            <p:nvPr/>
          </p:nvSpPr>
          <p:spPr>
            <a:xfrm>
              <a:off x="3832734" y="2143443"/>
              <a:ext cx="1256665" cy="252730"/>
            </a:xfrm>
            <a:prstGeom prst="rect">
              <a:avLst/>
            </a:prstGeom>
            <a:noFill/>
          </p:spPr>
          <p:txBody>
            <a:bodyPr wrap="square">
              <a:spAutoFit/>
            </a:bodyPr>
            <a:lstStyle/>
            <a:p>
              <a:pPr fontAlgn="auto">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sym typeface="+mn-ea"/>
                </a:rPr>
                <a:t>JavaScript</a:t>
              </a:r>
              <a:r>
                <a:rPr lang="zh-CN" altLang="en-US" sz="1050" dirty="0">
                  <a:solidFill>
                    <a:schemeClr val="bg1"/>
                  </a:solidFill>
                  <a:latin typeface="微软雅黑" panose="020B0503020204020204" pitchFamily="34" charset="-122"/>
                  <a:ea typeface="微软雅黑" panose="020B0503020204020204" pitchFamily="34" charset="-122"/>
                  <a:sym typeface="+mn-ea"/>
                </a:rPr>
                <a:t>基础</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22"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1"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a:t>
            </a:r>
            <a:r>
              <a:rPr lang="en-US" altLang="zh-CN"/>
              <a:t>. </a:t>
            </a:r>
            <a:r>
              <a:rPr lang="zh-CN" altLang="en-US">
                <a:sym typeface="+mn-ea"/>
              </a:rPr>
              <a:t>Web API</a:t>
            </a:r>
            <a:r>
              <a:rPr lang="en-US" altLang="zh-CN">
                <a:sym typeface="+mn-ea"/>
              </a:rPr>
              <a:t>s</a:t>
            </a:r>
            <a:r>
              <a:rPr lang="zh-CN" altLang="en-US">
                <a:sym typeface="+mn-ea"/>
              </a:rPr>
              <a:t> 和 </a:t>
            </a:r>
            <a:r>
              <a:rPr lang="en-US" altLang="zh-CN">
                <a:sym typeface="+mn-ea"/>
              </a:rPr>
              <a:t>JS </a:t>
            </a:r>
            <a:r>
              <a:rPr lang="zh-CN" altLang="en-US">
                <a:sym typeface="+mn-ea"/>
              </a:rPr>
              <a:t>基础关联性</a:t>
            </a:r>
            <a:endParaRPr lang="zh-CN" altLang="en-US" dirty="0">
              <a:solidFill>
                <a:srgbClr val="595959"/>
              </a:solidFill>
              <a:sym typeface="+mn-ea"/>
            </a:endParaRPr>
          </a:p>
        </p:txBody>
      </p:sp>
      <p:sp>
        <p:nvSpPr>
          <p:cNvPr id="20" name="内容占位符 19"/>
          <p:cNvSpPr>
            <a:spLocks noGrp="1"/>
          </p:cNvSpPr>
          <p:nvPr>
            <p:ph idx="1"/>
          </p:nvPr>
        </p:nvSpPr>
        <p:spPr>
          <a:xfrm>
            <a:off x="848378" y="936000"/>
            <a:ext cx="6517622" cy="541557"/>
          </a:xfrm>
        </p:spPr>
        <p:txBody>
          <a:bodyPr/>
          <a:lstStyle/>
          <a:p>
            <a:r>
              <a:rPr lang="en-US" altLang="zh-CN" smtClean="0"/>
              <a:t>1.2 JS </a:t>
            </a:r>
            <a:r>
              <a:rPr lang="zh-CN" altLang="en-US" dirty="0"/>
              <a:t>基础阶段以及 </a:t>
            </a:r>
            <a:r>
              <a:rPr lang="en-US" altLang="zh-CN" dirty="0"/>
              <a:t>Web APIs </a:t>
            </a:r>
            <a:r>
              <a:rPr lang="zh-CN" altLang="en-US" dirty="0"/>
              <a:t>阶段</a:t>
            </a:r>
            <a:r>
              <a:rPr lang="en-US" altLang="zh-CN" dirty="0"/>
              <a:t> </a:t>
            </a:r>
            <a:endParaRPr lang="zh-CN" altLang="en-US" dirty="0"/>
          </a:p>
        </p:txBody>
      </p:sp>
      <p:sp>
        <p:nvSpPr>
          <p:cNvPr id="12291" name="TextBox 37"/>
          <p:cNvSpPr txBox="1"/>
          <p:nvPr/>
        </p:nvSpPr>
        <p:spPr>
          <a:xfrm>
            <a:off x="841375" y="1774825"/>
            <a:ext cx="3946525" cy="414020"/>
          </a:xfrm>
          <a:prstGeom prst="rect">
            <a:avLst/>
          </a:prstGeom>
          <a:noFill/>
          <a:ln w="9525">
            <a:noFill/>
          </a:ln>
        </p:spPr>
        <p:txBody>
          <a:bodyPr>
            <a:spAutoFit/>
          </a:bodyPr>
          <a:lstStyle/>
          <a:p>
            <a:pPr>
              <a:lnSpc>
                <a:spcPct val="150000"/>
              </a:lnSpc>
            </a:pPr>
            <a:r>
              <a:rPr lang="en-US" sz="1400" b="1" dirty="0">
                <a:solidFill>
                  <a:srgbClr val="FF0000"/>
                </a:solidFill>
                <a:latin typeface="微软雅黑" panose="020B0503020204020204" pitchFamily="34" charset="-122"/>
                <a:ea typeface="微软雅黑" panose="020B0503020204020204" pitchFamily="34" charset="-122"/>
              </a:rPr>
              <a:t>JS </a:t>
            </a:r>
            <a:r>
              <a:rPr lang="zh-CN" altLang="en-US" sz="1400" b="1" dirty="0">
                <a:solidFill>
                  <a:srgbClr val="FF0000"/>
                </a:solidFill>
                <a:latin typeface="微软雅黑" panose="020B0503020204020204" pitchFamily="34" charset="-122"/>
                <a:ea typeface="微软雅黑" panose="020B0503020204020204" pitchFamily="34" charset="-122"/>
              </a:rPr>
              <a:t>基础阶段</a:t>
            </a:r>
          </a:p>
        </p:txBody>
      </p:sp>
      <p:sp>
        <p:nvSpPr>
          <p:cNvPr id="12292" name="TextBox 31"/>
          <p:cNvSpPr txBox="1"/>
          <p:nvPr/>
        </p:nvSpPr>
        <p:spPr>
          <a:xfrm>
            <a:off x="4787900" y="1774825"/>
            <a:ext cx="3065402" cy="414020"/>
          </a:xfrm>
          <a:prstGeom prst="rect">
            <a:avLst/>
          </a:prstGeom>
          <a:noFill/>
          <a:ln w="9525">
            <a:noFill/>
          </a:ln>
        </p:spPr>
        <p:txBody>
          <a:bodyPr wrap="square">
            <a:spAutoFit/>
          </a:bodyPr>
          <a:lstStyle/>
          <a:p>
            <a:pPr>
              <a:lnSpc>
                <a:spcPct val="150000"/>
              </a:lnSpc>
            </a:pPr>
            <a:r>
              <a:rPr lang="en-US" altLang="zh-CN" sz="1400" b="1" dirty="0">
                <a:solidFill>
                  <a:srgbClr val="FF0000"/>
                </a:solidFill>
                <a:latin typeface="微软雅黑" panose="020B0503020204020204" pitchFamily="34" charset="-122"/>
                <a:ea typeface="微软雅黑" panose="020B0503020204020204" pitchFamily="34" charset="-122"/>
              </a:rPr>
              <a:t>Web APIs </a:t>
            </a:r>
            <a:r>
              <a:rPr lang="zh-CN" altLang="en-US" sz="1400" b="1" dirty="0">
                <a:solidFill>
                  <a:srgbClr val="FF0000"/>
                </a:solidFill>
                <a:latin typeface="微软雅黑" panose="020B0503020204020204" pitchFamily="34" charset="-122"/>
                <a:ea typeface="微软雅黑" panose="020B0503020204020204" pitchFamily="34" charset="-122"/>
              </a:rPr>
              <a:t>阶段</a:t>
            </a:r>
          </a:p>
        </p:txBody>
      </p:sp>
      <p:sp>
        <p:nvSpPr>
          <p:cNvPr id="3" name="TextBox 5"/>
          <p:cNvSpPr txBox="1">
            <a:spLocks noChangeArrowheads="1"/>
          </p:cNvSpPr>
          <p:nvPr/>
        </p:nvSpPr>
        <p:spPr bwMode="auto">
          <a:xfrm>
            <a:off x="395288" y="2224088"/>
            <a:ext cx="38852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我们学习</a:t>
            </a:r>
            <a:r>
              <a:rPr kumimoji="0" lang="zh-CN" altLang="en-US" sz="1050" b="0" i="0" u="none" strike="noStrike" kern="1200" cap="none" spc="0" normalizeH="0" baseline="0" noProof="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的</a:t>
            </a: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是 </a:t>
            </a:r>
            <a:r>
              <a:rPr kumimoji="0" lang="en-US" altLang="zh-CN"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ECMAScript </a:t>
            </a: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标准规定</a:t>
            </a:r>
            <a:r>
              <a:rPr lang="zh-CN" altLang="en-US" sz="1050">
                <a:solidFill>
                  <a:schemeClr val="tx1">
                    <a:lumMod val="85000"/>
                    <a:lumOff val="15000"/>
                  </a:schemeClr>
                </a:solidFill>
                <a:latin typeface="Courier New" panose="02070309020205020404" pitchFamily="49" charset="0"/>
                <a:ea typeface="微软雅黑" panose="020B0503020204020204" pitchFamily="34" charset="-122"/>
                <a:cs typeface="Courier New" panose="02070309020205020404" pitchFamily="49" charset="0"/>
                <a:sym typeface="+mn-ea"/>
              </a:rPr>
              <a:t>的</a:t>
            </a: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基本</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语法</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要求同学们掌握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JS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基础语法</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只学习</a:t>
            </a:r>
            <a:r>
              <a:rPr kumimoji="0" lang="zh-CN" altLang="en-US" sz="1050" b="0" i="0" u="none" strike="noStrike" kern="1200" cap="none" spc="0" normalizeH="0" baseline="0" noProof="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基本</a:t>
            </a: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语法，做不了</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常用的网页交互效果</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lang="zh-CN" altLang="en-US" sz="105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目的是为了 </a:t>
            </a:r>
            <a:r>
              <a:rPr lang="en-US" altLang="zh-CN" sz="105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JS </a:t>
            </a:r>
            <a:r>
              <a:rPr lang="zh-CN" altLang="en-US" sz="105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后面的课程打基础、做铺垫</a:t>
            </a:r>
            <a:endPar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7" name="TextBox 5"/>
          <p:cNvSpPr txBox="1">
            <a:spLocks noChangeArrowheads="1"/>
          </p:cNvSpPr>
          <p:nvPr/>
        </p:nvSpPr>
        <p:spPr bwMode="auto">
          <a:xfrm>
            <a:off x="4380230" y="2188845"/>
            <a:ext cx="3965575" cy="130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Web APIs </a:t>
            </a:r>
            <a:r>
              <a:rPr kumimoji="0" lang="zh-CN" altLang="en-US" sz="1050" b="0" i="0" u="none" strike="noStrike" kern="1200" cap="none" spc="0" normalizeH="0" baseline="0" noProof="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是 </a:t>
            </a:r>
            <a:r>
              <a:rPr kumimoji="0" lang="en-US" altLang="zh-CN"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W3C </a:t>
            </a: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组织的标准</a:t>
            </a:r>
            <a:endParaRPr kumimoji="0" 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Web APIs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我们主要学习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DOM </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和 </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BOM</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Web APIs </a:t>
            </a:r>
            <a:r>
              <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是我们 </a:t>
            </a:r>
            <a:r>
              <a:rPr lang="en-US" altLang="zh-CN"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JS </a:t>
            </a:r>
            <a:r>
              <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所独有的部分</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我们主要学习页面交互功能</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需要使用 </a:t>
            </a:r>
            <a:r>
              <a:rPr lang="en-US" altLang="zh-CN"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JS </a:t>
            </a:r>
            <a:r>
              <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基础的课程内容</a:t>
            </a:r>
            <a:r>
              <a:rPr lang="zh-CN" altLang="en-US" sz="1050" noProof="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做</a:t>
            </a:r>
            <a:r>
              <a:rPr lang="zh-CN" altLang="en-US" sz="1050" noProof="0" smtClean="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rPr>
              <a:t>基础</a:t>
            </a:r>
            <a:endParaRPr lang="zh-CN" altLang="en-US" sz="1050" noProof="0" dirty="0">
              <a:ln>
                <a:noFill/>
              </a:ln>
              <a:solidFill>
                <a:schemeClr val="tx1">
                  <a:lumMod val="85000"/>
                  <a:lumOff val="15000"/>
                </a:schemeClr>
              </a:solidFill>
              <a:effectLst/>
              <a:uLnTx/>
              <a:uFillTx/>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32" name="内容占位符 5"/>
          <p:cNvSpPr>
            <a:spLocks noGrp="1"/>
          </p:cNvSpPr>
          <p:nvPr/>
        </p:nvSpPr>
        <p:spPr>
          <a:xfrm>
            <a:off x="848378" y="3861333"/>
            <a:ext cx="7351940" cy="456504"/>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latin typeface="Courier New" panose="02070309020205020404" pitchFamily="49" charset="0"/>
                <a:cs typeface="Courier New" panose="02070309020205020404" pitchFamily="49" charset="0"/>
                <a:sym typeface="+mn-ea"/>
              </a:rPr>
              <a:t>JS </a:t>
            </a:r>
            <a:r>
              <a:rPr lang="zh-CN" altLang="en-US">
                <a:latin typeface="Courier New" panose="02070309020205020404" pitchFamily="49" charset="0"/>
                <a:cs typeface="Courier New" panose="02070309020205020404" pitchFamily="49" charset="0"/>
                <a:sym typeface="+mn-ea"/>
              </a:rPr>
              <a:t>基础</a:t>
            </a:r>
            <a:r>
              <a:rPr lang="zh-CN" altLang="en-US" smtClean="0">
                <a:latin typeface="Courier New" panose="02070309020205020404" pitchFamily="49" charset="0"/>
                <a:cs typeface="Courier New" panose="02070309020205020404" pitchFamily="49" charset="0"/>
                <a:sym typeface="+mn-ea"/>
              </a:rPr>
              <a:t>学习 </a:t>
            </a:r>
            <a:r>
              <a:rPr lang="en-US" altLang="zh-CN" smtClean="0">
                <a:latin typeface="Courier New" panose="02070309020205020404" pitchFamily="49" charset="0"/>
                <a:cs typeface="Courier New" panose="02070309020205020404" pitchFamily="49" charset="0"/>
                <a:sym typeface="+mn-ea"/>
              </a:rPr>
              <a:t>ECMAScript </a:t>
            </a:r>
            <a:r>
              <a:rPr lang="zh-CN" altLang="en-US" smtClean="0">
                <a:latin typeface="Courier New" panose="02070309020205020404" pitchFamily="49" charset="0"/>
                <a:cs typeface="Courier New" panose="02070309020205020404" pitchFamily="49" charset="0"/>
                <a:sym typeface="+mn-ea"/>
              </a:rPr>
              <a:t>基础</a:t>
            </a:r>
            <a:r>
              <a:rPr lang="zh-CN" altLang="en-US" dirty="0">
                <a:latin typeface="Courier New" panose="02070309020205020404" pitchFamily="49" charset="0"/>
                <a:cs typeface="Courier New" panose="02070309020205020404" pitchFamily="49" charset="0"/>
                <a:sym typeface="+mn-ea"/>
              </a:rPr>
              <a:t>语法</a:t>
            </a:r>
            <a:r>
              <a:rPr lang="zh-CN" altLang="en-US">
                <a:latin typeface="Courier New" panose="02070309020205020404" pitchFamily="49" charset="0"/>
                <a:cs typeface="Courier New" panose="02070309020205020404" pitchFamily="49" charset="0"/>
                <a:sym typeface="+mn-ea"/>
              </a:rPr>
              <a:t>为</a:t>
            </a:r>
            <a:r>
              <a:rPr lang="zh-CN" altLang="en-US" smtClean="0">
                <a:latin typeface="Courier New" panose="02070309020205020404" pitchFamily="49" charset="0"/>
                <a:cs typeface="Courier New" panose="02070309020205020404" pitchFamily="49" charset="0"/>
                <a:sym typeface="+mn-ea"/>
              </a:rPr>
              <a:t>后面</a:t>
            </a:r>
            <a:r>
              <a:rPr lang="zh-CN" altLang="en-US">
                <a:latin typeface="Courier New" panose="02070309020205020404" pitchFamily="49" charset="0"/>
                <a:cs typeface="Courier New" panose="02070309020205020404" pitchFamily="49" charset="0"/>
                <a:sym typeface="+mn-ea"/>
              </a:rPr>
              <a:t>作</a:t>
            </a:r>
            <a:r>
              <a:rPr lang="zh-CN" altLang="en-US" smtClean="0">
                <a:latin typeface="Courier New" panose="02070309020205020404" pitchFamily="49" charset="0"/>
                <a:cs typeface="Courier New" panose="02070309020205020404" pitchFamily="49" charset="0"/>
                <a:sym typeface="+mn-ea"/>
              </a:rPr>
              <a:t>铺垫， </a:t>
            </a:r>
            <a:r>
              <a:rPr lang="en-US" altLang="zh-CN" dirty="0">
                <a:latin typeface="Courier New" panose="02070309020205020404" pitchFamily="49" charset="0"/>
                <a:cs typeface="Courier New" panose="02070309020205020404" pitchFamily="49" charset="0"/>
                <a:sym typeface="+mn-ea"/>
              </a:rPr>
              <a:t>Web </a:t>
            </a:r>
            <a:r>
              <a:rPr lang="en-US" altLang="zh-CN">
                <a:latin typeface="Courier New" panose="02070309020205020404" pitchFamily="49" charset="0"/>
                <a:cs typeface="Courier New" panose="02070309020205020404" pitchFamily="49" charset="0"/>
                <a:sym typeface="+mn-ea"/>
              </a:rPr>
              <a:t>APIs </a:t>
            </a:r>
            <a:r>
              <a:rPr lang="zh-CN" altLang="en-US" smtClean="0">
                <a:latin typeface="Courier New" panose="02070309020205020404" pitchFamily="49" charset="0"/>
                <a:cs typeface="Courier New" panose="02070309020205020404" pitchFamily="49" charset="0"/>
                <a:sym typeface="+mn-ea"/>
              </a:rPr>
              <a:t>是 </a:t>
            </a:r>
            <a:r>
              <a:rPr lang="en-US" altLang="zh-CN" smtClean="0">
                <a:latin typeface="Courier New" panose="02070309020205020404" pitchFamily="49" charset="0"/>
                <a:cs typeface="Courier New" panose="02070309020205020404" pitchFamily="49" charset="0"/>
                <a:sym typeface="+mn-ea"/>
              </a:rPr>
              <a:t>JS </a:t>
            </a:r>
            <a:r>
              <a:rPr lang="zh-CN" altLang="en-US" dirty="0">
                <a:latin typeface="Courier New" panose="02070309020205020404" pitchFamily="49" charset="0"/>
                <a:cs typeface="Courier New" panose="02070309020205020404" pitchFamily="49" charset="0"/>
                <a:sym typeface="+mn-ea"/>
              </a:rPr>
              <a:t>的</a:t>
            </a:r>
            <a:r>
              <a:rPr lang="zh-CN" altLang="en-US">
                <a:latin typeface="Courier New" panose="02070309020205020404" pitchFamily="49" charset="0"/>
                <a:cs typeface="Courier New" panose="02070309020205020404" pitchFamily="49" charset="0"/>
                <a:sym typeface="+mn-ea"/>
              </a:rPr>
              <a:t>应用</a:t>
            </a:r>
            <a:r>
              <a:rPr lang="zh-CN" altLang="en-US" smtClean="0">
                <a:latin typeface="Courier New" panose="02070309020205020404" pitchFamily="49" charset="0"/>
                <a:cs typeface="Courier New" panose="02070309020205020404" pitchFamily="49" charset="0"/>
                <a:sym typeface="+mn-ea"/>
              </a:rPr>
              <a:t>，大量</a:t>
            </a:r>
            <a:r>
              <a:rPr lang="zh-CN" altLang="en-US" dirty="0">
                <a:latin typeface="Courier New" panose="02070309020205020404" pitchFamily="49" charset="0"/>
                <a:cs typeface="Courier New" panose="02070309020205020404" pitchFamily="49" charset="0"/>
                <a:sym typeface="+mn-ea"/>
              </a:rPr>
              <a:t>使用 </a:t>
            </a:r>
            <a:r>
              <a:rPr lang="en-US" altLang="zh-CN" dirty="0">
                <a:latin typeface="Courier New" panose="02070309020205020404" pitchFamily="49" charset="0"/>
                <a:cs typeface="Courier New" panose="02070309020205020404" pitchFamily="49" charset="0"/>
                <a:sym typeface="+mn-ea"/>
              </a:rPr>
              <a:t>JS </a:t>
            </a:r>
            <a:r>
              <a:rPr lang="zh-CN" altLang="en-US">
                <a:latin typeface="Courier New" panose="02070309020205020404" pitchFamily="49" charset="0"/>
                <a:cs typeface="Courier New" panose="02070309020205020404" pitchFamily="49" charset="0"/>
                <a:sym typeface="+mn-ea"/>
              </a:rPr>
              <a:t>基础</a:t>
            </a:r>
            <a:r>
              <a:rPr lang="zh-CN" altLang="en-US" smtClean="0">
                <a:latin typeface="Courier New" panose="02070309020205020404" pitchFamily="49" charset="0"/>
                <a:cs typeface="Courier New" panose="02070309020205020404" pitchFamily="49" charset="0"/>
                <a:sym typeface="+mn-ea"/>
              </a:rPr>
              <a:t>语法做</a:t>
            </a:r>
            <a:r>
              <a:rPr lang="zh-CN" altLang="en-US">
                <a:latin typeface="Courier New" panose="02070309020205020404" pitchFamily="49" charset="0"/>
                <a:cs typeface="Courier New" panose="02070309020205020404" pitchFamily="49" charset="0"/>
                <a:sym typeface="+mn-ea"/>
              </a:rPr>
              <a:t>交互</a:t>
            </a:r>
            <a:r>
              <a:rPr lang="zh-CN" altLang="en-US" smtClean="0">
                <a:latin typeface="Courier New" panose="02070309020205020404" pitchFamily="49" charset="0"/>
                <a:cs typeface="Courier New" panose="02070309020205020404" pitchFamily="49" charset="0"/>
                <a:sym typeface="+mn-ea"/>
              </a:rPr>
              <a:t>效果</a:t>
            </a:r>
            <a:endParaRPr dirty="0">
              <a:latin typeface="Courier New" panose="02070309020205020404" pitchFamily="49" charset="0"/>
              <a:cs typeface="Courier New" panose="02070309020205020404" pitchFamily="49" charset="0"/>
              <a:sym typeface="+mn-ea"/>
            </a:endParaRPr>
          </a:p>
        </p:txBody>
      </p:sp>
      <p:cxnSp>
        <p:nvCxnSpPr>
          <p:cNvPr id="2" name="直接连接符 1"/>
          <p:cNvCxnSpPr/>
          <p:nvPr/>
        </p:nvCxnSpPr>
        <p:spPr>
          <a:xfrm>
            <a:off x="4280535" y="1861185"/>
            <a:ext cx="0" cy="15875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P spid="3" grpId="0"/>
      <p:bldP spid="7"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53435" y="1453515"/>
            <a:ext cx="4991100" cy="1691005"/>
          </a:xfrm>
        </p:spPr>
        <p:txBody>
          <a:bodyPr>
            <a:normAutofit/>
          </a:bodyPr>
          <a:lstStyle/>
          <a:p>
            <a:r>
              <a:rPr lang="zh-CN" altLang="en-US">
                <a:sym typeface="+mn-ea"/>
              </a:rPr>
              <a:t>Web API</a:t>
            </a:r>
            <a:r>
              <a:rPr lang="en-US" altLang="zh-CN">
                <a:sym typeface="+mn-ea"/>
              </a:rPr>
              <a:t>s</a:t>
            </a:r>
            <a:r>
              <a:rPr lang="zh-CN" altLang="en-US">
                <a:sym typeface="+mn-ea"/>
              </a:rPr>
              <a:t> 和 </a:t>
            </a:r>
            <a:r>
              <a:rPr lang="en-US" altLang="zh-CN">
                <a:sym typeface="+mn-ea"/>
              </a:rPr>
              <a:t>JS </a:t>
            </a:r>
            <a:r>
              <a:rPr lang="zh-CN" altLang="en-US">
                <a:sym typeface="+mn-ea"/>
              </a:rPr>
              <a:t>基础</a:t>
            </a:r>
            <a:r>
              <a:rPr lang="zh-CN" altLang="en-US" smtClean="0">
                <a:sym typeface="+mn-ea"/>
              </a:rPr>
              <a:t>关联性</a:t>
            </a:r>
            <a:endParaRPr lang="en-US" altLang="zh-CN" smtClean="0">
              <a:sym typeface="+mn-ea"/>
            </a:endParaRPr>
          </a:p>
          <a:p>
            <a:r>
              <a:rPr lang="en-US" altLang="zh-CN" smtClean="0">
                <a:solidFill>
                  <a:srgbClr val="FF0000"/>
                </a:solidFill>
              </a:rPr>
              <a:t>API </a:t>
            </a:r>
            <a:r>
              <a:rPr lang="zh-CN" altLang="en-US" dirty="0">
                <a:solidFill>
                  <a:srgbClr val="FF0000"/>
                </a:solidFill>
              </a:rPr>
              <a:t>和 </a:t>
            </a:r>
            <a:r>
              <a:rPr lang="en-US" altLang="zh-CN" dirty="0">
                <a:solidFill>
                  <a:srgbClr val="FF0000"/>
                </a:solidFill>
                <a:sym typeface="+mn-ea"/>
              </a:rPr>
              <a:t>Web API</a:t>
            </a:r>
            <a:endParaRPr lang="zh-CN" altLang="en-US" dirty="0">
              <a:solidFill>
                <a:srgbClr val="FF0000"/>
              </a:solidFill>
            </a:endParaRPr>
          </a:p>
          <a:p>
            <a:endParaRPr lang="zh-CN" altLang="en-US" dirty="0">
              <a:solidFill>
                <a:schemeClr val="tx1"/>
              </a:solidFill>
            </a:endParaRP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a:t>
            </a:r>
            <a:r>
              <a:rPr lang="en-US" altLang="zh-CN"/>
              <a:t>. </a:t>
            </a:r>
            <a:r>
              <a:rPr lang="en-US" altLang="zh-CN" smtClean="0">
                <a:solidFill>
                  <a:schemeClr val="tx1">
                    <a:lumMod val="65000"/>
                    <a:lumOff val="35000"/>
                  </a:schemeClr>
                </a:solidFill>
                <a:sym typeface="+mn-ea"/>
              </a:rPr>
              <a:t>API </a:t>
            </a:r>
            <a:r>
              <a:rPr lang="zh-CN" altLang="en-US" smtClean="0">
                <a:solidFill>
                  <a:schemeClr val="tx1">
                    <a:lumMod val="65000"/>
                    <a:lumOff val="35000"/>
                  </a:schemeClr>
                </a:solidFill>
                <a:sym typeface="+mn-ea"/>
              </a:rPr>
              <a:t>和 </a:t>
            </a:r>
            <a:r>
              <a:rPr lang="en-US" altLang="zh-CN" smtClean="0">
                <a:solidFill>
                  <a:schemeClr val="tx1">
                    <a:lumMod val="65000"/>
                    <a:lumOff val="35000"/>
                  </a:schemeClr>
                </a:solidFill>
                <a:sym typeface="+mn-ea"/>
              </a:rPr>
              <a:t>Web API</a:t>
            </a:r>
            <a:endParaRPr lang="en-US" altLang="zh-CN" dirty="0">
              <a:solidFill>
                <a:schemeClr val="tx1">
                  <a:lumMod val="65000"/>
                  <a:lumOff val="35000"/>
                </a:schemeClr>
              </a:solidFill>
              <a:sym typeface="+mn-ea"/>
            </a:endParaRPr>
          </a:p>
        </p:txBody>
      </p:sp>
      <p:sp>
        <p:nvSpPr>
          <p:cNvPr id="32" name="内容占位符 5"/>
          <p:cNvSpPr>
            <a:spLocks noGrp="1"/>
          </p:cNvSpPr>
          <p:nvPr/>
        </p:nvSpPr>
        <p:spPr>
          <a:xfrm>
            <a:off x="857077" y="1365936"/>
            <a:ext cx="6738620" cy="63247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dirty="0">
                <a:solidFill>
                  <a:srgbClr val="FF0000"/>
                </a:solidFill>
                <a:sym typeface="+mn-ea"/>
              </a:rPr>
              <a:t>API（Application Programming Interface,应用程序编程接口）</a:t>
            </a:r>
            <a:r>
              <a:rPr dirty="0">
                <a:sym typeface="+mn-ea"/>
              </a:rPr>
              <a:t>是一些预先定义的函数，目的是提供应用程序与开发人员基于某软件或硬件得以访问一组例程的能力，而又无需访问源码，</a:t>
            </a:r>
            <a:r>
              <a:rPr>
                <a:sym typeface="+mn-ea"/>
              </a:rPr>
              <a:t>或理解内部工作机制的细节</a:t>
            </a:r>
            <a:r>
              <a:rPr smtClean="0">
                <a:sym typeface="+mn-ea"/>
              </a:rPr>
              <a:t>。</a:t>
            </a:r>
            <a:endParaRPr dirty="0">
              <a:sym typeface="+mn-ea"/>
            </a:endParaRPr>
          </a:p>
        </p:txBody>
      </p:sp>
      <p:pic>
        <p:nvPicPr>
          <p:cNvPr id="5" name="图片 4"/>
          <p:cNvPicPr>
            <a:picLocks noChangeAspect="1"/>
          </p:cNvPicPr>
          <p:nvPr/>
        </p:nvPicPr>
        <p:blipFill>
          <a:blip r:embed="rId2"/>
          <a:stretch>
            <a:fillRect/>
          </a:stretch>
        </p:blipFill>
        <p:spPr>
          <a:xfrm>
            <a:off x="935991" y="2800529"/>
            <a:ext cx="2338151" cy="1730167"/>
          </a:xfrm>
          <a:prstGeom prst="rect">
            <a:avLst/>
          </a:prstGeom>
        </p:spPr>
      </p:pic>
      <p:sp>
        <p:nvSpPr>
          <p:cNvPr id="6" name="TextBox 5"/>
          <p:cNvSpPr txBox="1">
            <a:spLocks noChangeArrowheads="1"/>
          </p:cNvSpPr>
          <p:nvPr/>
        </p:nvSpPr>
        <p:spPr bwMode="auto">
          <a:xfrm>
            <a:off x="3503840" y="2800529"/>
            <a:ext cx="4519283"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marR="0" lvl="1"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我们要实现充电这个功能：</a:t>
            </a:r>
          </a:p>
          <a:p>
            <a:pPr marL="628650" marR="0" lvl="1" indent="-1714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我们不关心手机内部变压器，内部怎么存储电等</a:t>
            </a:r>
          </a:p>
          <a:p>
            <a:pPr marL="628650" marR="0" lvl="1" indent="-1714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我们不关心这个充电线怎么制作的</a:t>
            </a:r>
          </a:p>
          <a:p>
            <a:pPr marL="628650" marR="0" lvl="1" indent="-1714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我们只知道，我们拿着充电线插进充电接口就可以充电</a:t>
            </a:r>
          </a:p>
          <a:p>
            <a:pPr marL="628650" marR="0" lvl="1" indent="-17145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en-US" sz="1050" b="0" i="0" u="none" strike="noStrike" kern="1200" cap="none" spc="0" normalizeH="0" baseline="0" noProof="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这个</a:t>
            </a:r>
            <a:r>
              <a:rPr kumimoji="0" lang="zh-CN" altLang="en-US" sz="105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充电</a:t>
            </a:r>
            <a:r>
              <a:rPr kumimoji="0" lang="zh-CN" altLang="en-US" sz="1050" b="0" i="0" u="none" strike="noStrike" kern="120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接口就是一个 </a:t>
            </a:r>
            <a:r>
              <a:rPr kumimoji="0" lang="en-US" altLang="zh-CN" sz="105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API </a:t>
            </a:r>
          </a:p>
          <a:p>
            <a:pPr marL="457200" marR="0" lvl="1"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endParaRPr kumimoji="0" lang="zh-CN" altLang="en-US" sz="105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 name="内容占位符 19"/>
          <p:cNvSpPr>
            <a:spLocks noGrp="1"/>
          </p:cNvSpPr>
          <p:nvPr>
            <p:ph idx="1"/>
          </p:nvPr>
        </p:nvSpPr>
        <p:spPr>
          <a:xfrm>
            <a:off x="848378" y="936000"/>
            <a:ext cx="6517622" cy="541557"/>
          </a:xfrm>
        </p:spPr>
        <p:txBody>
          <a:bodyPr/>
          <a:lstStyle/>
          <a:p>
            <a:r>
              <a:rPr lang="en-US" altLang="zh-CN" smtClean="0"/>
              <a:t>2.1 API </a:t>
            </a:r>
            <a:endParaRPr lang="zh-CN" altLang="en-US" dirty="0"/>
          </a:p>
        </p:txBody>
      </p:sp>
      <p:sp>
        <p:nvSpPr>
          <p:cNvPr id="8" name="内容占位符 5"/>
          <p:cNvSpPr>
            <a:spLocks noGrp="1"/>
          </p:cNvSpPr>
          <p:nvPr/>
        </p:nvSpPr>
        <p:spPr>
          <a:xfrm>
            <a:off x="865776" y="1994319"/>
            <a:ext cx="6738620" cy="806210"/>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smtClean="0">
                <a:sym typeface="+mn-ea"/>
              </a:rPr>
              <a:t>简单</a:t>
            </a:r>
            <a:r>
              <a:rPr lang="zh-CN" dirty="0">
                <a:sym typeface="+mn-ea"/>
              </a:rPr>
              <a:t>理解： </a:t>
            </a:r>
            <a:r>
              <a:rPr lang="en-US" altLang="zh-CN" b="1" dirty="0">
                <a:solidFill>
                  <a:srgbClr val="FF0000"/>
                </a:solidFill>
                <a:sym typeface="+mn-ea"/>
              </a:rPr>
              <a:t>API </a:t>
            </a:r>
            <a:r>
              <a:rPr lang="zh-CN" b="1" dirty="0">
                <a:solidFill>
                  <a:srgbClr val="FF0000"/>
                </a:solidFill>
                <a:sym typeface="+mn-ea"/>
              </a:rPr>
              <a:t>是给程序员提供的一种工具，以便能更轻松的实现想要完成的功能。</a:t>
            </a:r>
          </a:p>
          <a:p>
            <a:r>
              <a:rPr lang="zh-CN" dirty="0">
                <a:sym typeface="+mn-ea"/>
              </a:rPr>
              <a:t>比如手机充电的接口：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5"/>
          <p:cNvSpPr>
            <a:spLocks noGrp="1"/>
          </p:cNvSpPr>
          <p:nvPr/>
        </p:nvSpPr>
        <p:spPr>
          <a:xfrm>
            <a:off x="855980" y="1477557"/>
            <a:ext cx="6738620" cy="1989124"/>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rgbClr val="FF0000"/>
                </a:solidFill>
                <a:sym typeface="+mn-ea"/>
              </a:rPr>
              <a:t>Web </a:t>
            </a:r>
            <a:r>
              <a:rPr lang="en-US" b="1">
                <a:solidFill>
                  <a:srgbClr val="FF0000"/>
                </a:solidFill>
                <a:sym typeface="+mn-ea"/>
              </a:rPr>
              <a:t>API </a:t>
            </a:r>
            <a:r>
              <a:rPr lang="zh-CN" altLang="en-US" b="1" smtClean="0">
                <a:solidFill>
                  <a:srgbClr val="FF0000"/>
                </a:solidFill>
                <a:sym typeface="+mn-ea"/>
              </a:rPr>
              <a:t>是</a:t>
            </a:r>
            <a:r>
              <a:rPr b="1" smtClean="0">
                <a:solidFill>
                  <a:srgbClr val="FF0000"/>
                </a:solidFill>
                <a:sym typeface="+mn-ea"/>
              </a:rPr>
              <a:t>浏览器</a:t>
            </a:r>
            <a:r>
              <a:rPr smtClean="0">
                <a:sym typeface="+mn-ea"/>
              </a:rPr>
              <a:t>提供的一套操作</a:t>
            </a:r>
            <a:r>
              <a:rPr smtClean="0">
                <a:solidFill>
                  <a:srgbClr val="FF0000"/>
                </a:solidFill>
                <a:sym typeface="+mn-ea"/>
              </a:rPr>
              <a:t>浏览器功能</a:t>
            </a:r>
            <a:r>
              <a:rPr smtClean="0">
                <a:sym typeface="+mn-ea"/>
              </a:rPr>
              <a:t>和</a:t>
            </a:r>
            <a:r>
              <a:rPr smtClean="0">
                <a:solidFill>
                  <a:srgbClr val="FF0000"/>
                </a:solidFill>
                <a:sym typeface="+mn-ea"/>
              </a:rPr>
              <a:t>页面元素</a:t>
            </a:r>
            <a:r>
              <a:rPr smtClean="0">
                <a:sym typeface="+mn-ea"/>
              </a:rPr>
              <a:t>的</a:t>
            </a:r>
            <a:r>
              <a:rPr lang="en-US" smtClean="0">
                <a:sym typeface="+mn-ea"/>
              </a:rPr>
              <a:t> </a:t>
            </a:r>
            <a:r>
              <a:rPr smtClean="0">
                <a:solidFill>
                  <a:srgbClr val="FF0000"/>
                </a:solidFill>
                <a:sym typeface="+mn-ea"/>
              </a:rPr>
              <a:t>API</a:t>
            </a:r>
            <a:r>
              <a:rPr lang="en-US" smtClean="0">
                <a:solidFill>
                  <a:srgbClr val="FF0000"/>
                </a:solidFill>
                <a:sym typeface="+mn-ea"/>
              </a:rPr>
              <a:t> </a:t>
            </a:r>
            <a:r>
              <a:rPr smtClean="0">
                <a:sym typeface="+mn-ea"/>
              </a:rPr>
              <a:t>(</a:t>
            </a:r>
            <a:r>
              <a:rPr lang="en-US" smtClean="0">
                <a:sym typeface="+mn-ea"/>
              </a:rPr>
              <a:t> </a:t>
            </a:r>
            <a:r>
              <a:rPr smtClean="0">
                <a:sym typeface="+mn-ea"/>
              </a:rPr>
              <a:t>BOM</a:t>
            </a:r>
            <a:r>
              <a:rPr lang="en-US" smtClean="0">
                <a:sym typeface="+mn-ea"/>
              </a:rPr>
              <a:t> </a:t>
            </a:r>
            <a:r>
              <a:rPr smtClean="0">
                <a:sym typeface="+mn-ea"/>
              </a:rPr>
              <a:t>和</a:t>
            </a:r>
            <a:r>
              <a:rPr lang="en-US" smtClean="0">
                <a:sym typeface="+mn-ea"/>
              </a:rPr>
              <a:t> </a:t>
            </a:r>
            <a:r>
              <a:rPr smtClean="0">
                <a:sym typeface="+mn-ea"/>
              </a:rPr>
              <a:t>DOM</a:t>
            </a:r>
            <a:r>
              <a:rPr lang="en-US" smtClean="0">
                <a:sym typeface="+mn-ea"/>
              </a:rPr>
              <a:t> </a:t>
            </a:r>
            <a:r>
              <a:rPr smtClean="0">
                <a:sym typeface="+mn-ea"/>
              </a:rPr>
              <a:t>)</a:t>
            </a:r>
            <a:r>
              <a:rPr lang="zh-CN" altLang="en-US">
                <a:sym typeface="+mn-ea"/>
              </a:rPr>
              <a:t>。</a:t>
            </a:r>
            <a:endParaRPr dirty="0">
              <a:sym typeface="+mn-ea"/>
            </a:endParaRPr>
          </a:p>
          <a:p>
            <a:r>
              <a:rPr lang="zh-CN" smtClean="0">
                <a:sym typeface="+mn-ea"/>
              </a:rPr>
              <a:t>现阶段</a:t>
            </a:r>
            <a:r>
              <a:rPr lang="zh-CN" dirty="0">
                <a:sym typeface="+mn-ea"/>
              </a:rPr>
              <a:t>我们主要针对于浏览器讲解常用的 </a:t>
            </a:r>
            <a:r>
              <a:rPr lang="en-US" altLang="zh-CN" dirty="0">
                <a:sym typeface="+mn-ea"/>
              </a:rPr>
              <a:t>API , </a:t>
            </a:r>
            <a:r>
              <a:rPr lang="zh-CN" altLang="en-US" dirty="0">
                <a:sym typeface="+mn-ea"/>
              </a:rPr>
              <a:t>主要针对浏览器做</a:t>
            </a:r>
            <a:r>
              <a:rPr lang="zh-CN" altLang="en-US">
                <a:sym typeface="+mn-ea"/>
              </a:rPr>
              <a:t>交互</a:t>
            </a:r>
            <a:r>
              <a:rPr lang="zh-CN" altLang="en-US" smtClean="0">
                <a:sym typeface="+mn-ea"/>
              </a:rPr>
              <a:t>效果</a:t>
            </a:r>
            <a:r>
              <a:rPr lang="zh-CN" altLang="en-US" smtClean="0">
                <a:sym typeface="+mn-ea"/>
              </a:rPr>
              <a:t>。</a:t>
            </a:r>
            <a:endParaRPr lang="en-US" altLang="zh-CN" smtClean="0">
              <a:sym typeface="+mn-ea"/>
            </a:endParaRPr>
          </a:p>
          <a:p>
            <a:r>
              <a:rPr lang="zh-CN" altLang="en-US" smtClean="0">
                <a:sym typeface="+mn-ea"/>
              </a:rPr>
              <a:t>比如我们想要浏览器弹出一个警示框， 直接使用 </a:t>
            </a:r>
            <a:r>
              <a:rPr lang="en-US" altLang="zh-CN" smtClean="0">
                <a:sym typeface="+mn-ea"/>
              </a:rPr>
              <a:t>alert(</a:t>
            </a:r>
            <a:r>
              <a:rPr lang="zh-CN" altLang="en-US" smtClean="0">
                <a:sym typeface="+mn-ea"/>
              </a:rPr>
              <a:t>‘</a:t>
            </a:r>
            <a:r>
              <a:rPr lang="zh-CN" altLang="en-US" smtClean="0">
                <a:sym typeface="+mn-ea"/>
              </a:rPr>
              <a:t>弹出</a:t>
            </a:r>
            <a:r>
              <a:rPr lang="zh-CN" altLang="en-US" smtClean="0">
                <a:sym typeface="+mn-ea"/>
              </a:rPr>
              <a:t>’</a:t>
            </a:r>
            <a:r>
              <a:rPr lang="en-US" altLang="zh-CN" smtClean="0">
                <a:sym typeface="+mn-ea"/>
              </a:rPr>
              <a:t>)</a:t>
            </a:r>
            <a:endParaRPr dirty="0">
              <a:sym typeface="+mn-ea"/>
            </a:endParaRPr>
          </a:p>
          <a:p>
            <a:r>
              <a:rPr lang="en-US" altLang="zh-CN" smtClean="0">
                <a:sym typeface="+mn-ea"/>
              </a:rPr>
              <a:t>MDN </a:t>
            </a:r>
            <a:r>
              <a:rPr lang="zh-CN" altLang="en-US" smtClean="0">
                <a:sym typeface="+mn-ea"/>
              </a:rPr>
              <a:t>详细 </a:t>
            </a:r>
            <a:r>
              <a:rPr lang="en-US" altLang="zh-CN" smtClean="0">
                <a:sym typeface="+mn-ea"/>
              </a:rPr>
              <a:t>API </a:t>
            </a:r>
            <a:r>
              <a:rPr lang="en-US" altLang="zh-CN" dirty="0">
                <a:sym typeface="+mn-ea"/>
              </a:rPr>
              <a:t>: </a:t>
            </a:r>
            <a:r>
              <a:rPr lang="en-US" altLang="zh-CN" dirty="0">
                <a:solidFill>
                  <a:srgbClr val="FF0000"/>
                </a:solidFill>
                <a:sym typeface="+mn-ea"/>
              </a:rPr>
              <a:t>https://developer.mozilla.org/zh-CN/docs/Web/API</a:t>
            </a:r>
          </a:p>
          <a:p>
            <a:r>
              <a:rPr lang="zh-CN" altLang="en-US" smtClean="0">
                <a:sym typeface="+mn-ea"/>
              </a:rPr>
              <a:t>因为 </a:t>
            </a:r>
            <a:r>
              <a:rPr lang="en-US" altLang="zh-CN" dirty="0">
                <a:sym typeface="+mn-ea"/>
              </a:rPr>
              <a:t>Web API </a:t>
            </a:r>
            <a:r>
              <a:rPr lang="zh-CN" altLang="en-US">
                <a:sym typeface="+mn-ea"/>
              </a:rPr>
              <a:t>很多</a:t>
            </a:r>
            <a:r>
              <a:rPr lang="zh-CN" altLang="en-US" smtClean="0">
                <a:sym typeface="+mn-ea"/>
              </a:rPr>
              <a:t>，所以我们将这个阶段称为 </a:t>
            </a:r>
            <a:r>
              <a:rPr lang="en-US" altLang="zh-CN" b="1" smtClean="0">
                <a:solidFill>
                  <a:srgbClr val="FF0000"/>
                </a:solidFill>
                <a:sym typeface="+mn-ea"/>
              </a:rPr>
              <a:t>Web APIs</a:t>
            </a:r>
            <a:endParaRPr lang="en-US" altLang="zh-CN" b="1" dirty="0">
              <a:solidFill>
                <a:srgbClr val="FF0000"/>
              </a:solidFill>
              <a:sym typeface="+mn-ea"/>
            </a:endParaRPr>
          </a:p>
        </p:txBody>
      </p:sp>
      <p:sp>
        <p:nvSpPr>
          <p:cNvPr id="5" name="内容占位符 19"/>
          <p:cNvSpPr>
            <a:spLocks noGrp="1"/>
          </p:cNvSpPr>
          <p:nvPr>
            <p:ph idx="1"/>
          </p:nvPr>
        </p:nvSpPr>
        <p:spPr>
          <a:xfrm>
            <a:off x="848378" y="936000"/>
            <a:ext cx="6517622" cy="541557"/>
          </a:xfrm>
        </p:spPr>
        <p:txBody>
          <a:bodyPr/>
          <a:lstStyle/>
          <a:p>
            <a:r>
              <a:rPr lang="en-US" altLang="zh-CN" smtClean="0"/>
              <a:t>2.2 Web API </a:t>
            </a:r>
            <a:endParaRPr lang="zh-CN" altLang="en-US" dirty="0"/>
          </a:p>
        </p:txBody>
      </p:sp>
      <p:sp>
        <p:nvSpPr>
          <p:cNvPr id="7" name="标题 9"/>
          <p:cNvSpPr>
            <a:spLocks noGrp="1"/>
          </p:cNvSpPr>
          <p:nvPr>
            <p:ph type="title"/>
          </p:nvPr>
        </p:nvSpPr>
        <p:spPr>
          <a:xfrm>
            <a:off x="628650" y="0"/>
            <a:ext cx="6737350" cy="792000"/>
          </a:xfrm>
        </p:spPr>
        <p:txBody>
          <a:bodyPr/>
          <a:lstStyle/>
          <a:p>
            <a:r>
              <a:rPr lang="en-US" altLang="zh-CN" dirty="0"/>
              <a:t>2</a:t>
            </a:r>
            <a:r>
              <a:rPr lang="en-US" altLang="zh-CN"/>
              <a:t>. </a:t>
            </a:r>
            <a:r>
              <a:rPr lang="en-US" altLang="zh-CN" smtClean="0">
                <a:solidFill>
                  <a:schemeClr val="tx1">
                    <a:lumMod val="65000"/>
                    <a:lumOff val="35000"/>
                  </a:schemeClr>
                </a:solidFill>
                <a:sym typeface="+mn-ea"/>
              </a:rPr>
              <a:t>API </a:t>
            </a:r>
            <a:r>
              <a:rPr lang="zh-CN" altLang="en-US" smtClean="0">
                <a:solidFill>
                  <a:schemeClr val="tx1">
                    <a:lumMod val="65000"/>
                    <a:lumOff val="35000"/>
                  </a:schemeClr>
                </a:solidFill>
                <a:sym typeface="+mn-ea"/>
              </a:rPr>
              <a:t>和 </a:t>
            </a:r>
            <a:r>
              <a:rPr lang="en-US" altLang="zh-CN" smtClean="0">
                <a:solidFill>
                  <a:schemeClr val="tx1">
                    <a:lumMod val="65000"/>
                    <a:lumOff val="35000"/>
                  </a:schemeClr>
                </a:solidFill>
                <a:sym typeface="+mn-ea"/>
              </a:rPr>
              <a:t>Web API</a:t>
            </a:r>
            <a:endParaRPr lang="en-US" altLang="zh-CN" dirty="0">
              <a:solidFill>
                <a:schemeClr val="tx1">
                  <a:lumMod val="65000"/>
                  <a:lumOff val="35000"/>
                </a:schemeClr>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5"/>
          <p:cNvSpPr>
            <a:spLocks noGrp="1"/>
          </p:cNvSpPr>
          <p:nvPr/>
        </p:nvSpPr>
        <p:spPr>
          <a:xfrm>
            <a:off x="848378" y="1621557"/>
            <a:ext cx="6738620" cy="2226962"/>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mtClean="0">
                <a:solidFill>
                  <a:prstClr val="black">
                    <a:lumMod val="85000"/>
                    <a:lumOff val="15000"/>
                  </a:prstClr>
                </a:solidFill>
                <a:sym typeface="+mn-ea"/>
              </a:rPr>
              <a:t>1</a:t>
            </a:r>
            <a:r>
              <a:rPr lang="en-US" altLang="zh-CN">
                <a:solidFill>
                  <a:prstClr val="black">
                    <a:lumMod val="85000"/>
                    <a:lumOff val="15000"/>
                  </a:prstClr>
                </a:solidFill>
                <a:sym typeface="+mn-ea"/>
              </a:rPr>
              <a:t>. </a:t>
            </a:r>
            <a:r>
              <a:rPr lang="en-US" altLang="zh-CN" smtClean="0">
                <a:solidFill>
                  <a:srgbClr val="FF0000"/>
                </a:solidFill>
                <a:sym typeface="+mn-ea"/>
              </a:rPr>
              <a:t>API </a:t>
            </a:r>
            <a:r>
              <a:rPr lang="zh-CN" altLang="en-US" smtClean="0">
                <a:solidFill>
                  <a:srgbClr val="FF0000"/>
                </a:solidFill>
                <a:sym typeface="+mn-ea"/>
              </a:rPr>
              <a:t>是为我们程序员提供的一个接口，帮助我们</a:t>
            </a:r>
            <a:r>
              <a:rPr lang="zh-CN" altLang="en-US" smtClean="0">
                <a:solidFill>
                  <a:srgbClr val="FF0000"/>
                </a:solidFill>
                <a:sym typeface="+mn-ea"/>
              </a:rPr>
              <a:t>实现</a:t>
            </a:r>
            <a:r>
              <a:rPr lang="zh-CN" altLang="en-US" dirty="0">
                <a:solidFill>
                  <a:srgbClr val="FF0000"/>
                </a:solidFill>
                <a:sym typeface="+mn-ea"/>
              </a:rPr>
              <a:t>某种功能，我们</a:t>
            </a:r>
            <a:r>
              <a:rPr lang="zh-CN" altLang="en-US">
                <a:solidFill>
                  <a:srgbClr val="FF0000"/>
                </a:solidFill>
                <a:sym typeface="+mn-ea"/>
              </a:rPr>
              <a:t>会</a:t>
            </a:r>
            <a:r>
              <a:rPr lang="zh-CN" altLang="en-US" smtClean="0">
                <a:solidFill>
                  <a:srgbClr val="FF0000"/>
                </a:solidFill>
                <a:sym typeface="+mn-ea"/>
              </a:rPr>
              <a:t>使用就</a:t>
            </a:r>
            <a:r>
              <a:rPr lang="zh-CN" altLang="en-US" dirty="0">
                <a:solidFill>
                  <a:srgbClr val="FF0000"/>
                </a:solidFill>
                <a:sym typeface="+mn-ea"/>
              </a:rPr>
              <a:t>可以了，不必纠结内部如何实现</a:t>
            </a:r>
          </a:p>
          <a:p>
            <a:r>
              <a:rPr lang="en-US" altLang="zh-CN" dirty="0">
                <a:solidFill>
                  <a:prstClr val="black">
                    <a:lumMod val="85000"/>
                    <a:lumOff val="15000"/>
                  </a:prstClr>
                </a:solidFill>
                <a:sym typeface="+mn-ea"/>
              </a:rPr>
              <a:t>2</a:t>
            </a:r>
            <a:r>
              <a:rPr lang="en-US" altLang="zh-CN">
                <a:solidFill>
                  <a:prstClr val="black">
                    <a:lumMod val="85000"/>
                    <a:lumOff val="15000"/>
                  </a:prstClr>
                </a:solidFill>
                <a:sym typeface="+mn-ea"/>
              </a:rPr>
              <a:t>. </a:t>
            </a:r>
            <a:r>
              <a:rPr lang="en-US" altLang="zh-CN" smtClean="0">
                <a:solidFill>
                  <a:prstClr val="black">
                    <a:lumMod val="85000"/>
                    <a:lumOff val="15000"/>
                  </a:prstClr>
                </a:solidFill>
                <a:sym typeface="+mn-ea"/>
              </a:rPr>
              <a:t>Web API </a:t>
            </a:r>
            <a:r>
              <a:rPr lang="zh-CN" altLang="en-US">
                <a:solidFill>
                  <a:prstClr val="black">
                    <a:lumMod val="85000"/>
                    <a:lumOff val="15000"/>
                  </a:prstClr>
                </a:solidFill>
                <a:sym typeface="+mn-ea"/>
              </a:rPr>
              <a:t>主要</a:t>
            </a:r>
            <a:r>
              <a:rPr lang="zh-CN" altLang="en-US" smtClean="0">
                <a:solidFill>
                  <a:prstClr val="black">
                    <a:lumMod val="85000"/>
                    <a:lumOff val="15000"/>
                  </a:prstClr>
                </a:solidFill>
                <a:sym typeface="+mn-ea"/>
              </a:rPr>
              <a:t>是针对于浏览器提供的接口，主要针对于浏览器做交互效果。</a:t>
            </a:r>
            <a:endParaRPr lang="en-US" altLang="zh-CN" smtClean="0">
              <a:solidFill>
                <a:prstClr val="black">
                  <a:lumMod val="85000"/>
                  <a:lumOff val="15000"/>
                </a:prstClr>
              </a:solidFill>
              <a:sym typeface="+mn-ea"/>
            </a:endParaRPr>
          </a:p>
          <a:p>
            <a:r>
              <a:rPr lang="en-US" altLang="zh-CN" smtClean="0">
                <a:solidFill>
                  <a:prstClr val="black">
                    <a:lumMod val="85000"/>
                    <a:lumOff val="15000"/>
                  </a:prstClr>
                </a:solidFill>
                <a:sym typeface="+mn-ea"/>
              </a:rPr>
              <a:t>3. Web </a:t>
            </a:r>
            <a:r>
              <a:rPr lang="en-US" altLang="zh-CN">
                <a:solidFill>
                  <a:prstClr val="black">
                    <a:lumMod val="85000"/>
                    <a:lumOff val="15000"/>
                  </a:prstClr>
                </a:solidFill>
                <a:sym typeface="+mn-ea"/>
              </a:rPr>
              <a:t>API </a:t>
            </a:r>
            <a:r>
              <a:rPr lang="zh-CN" altLang="en-US" smtClean="0">
                <a:solidFill>
                  <a:prstClr val="black">
                    <a:lumMod val="85000"/>
                    <a:lumOff val="15000"/>
                  </a:prstClr>
                </a:solidFill>
                <a:sym typeface="+mn-ea"/>
              </a:rPr>
              <a:t>一般都有</a:t>
            </a:r>
            <a:r>
              <a:rPr lang="zh-CN" altLang="en-US" dirty="0">
                <a:solidFill>
                  <a:prstClr val="black">
                    <a:lumMod val="85000"/>
                    <a:lumOff val="15000"/>
                  </a:prstClr>
                </a:solidFill>
                <a:sym typeface="+mn-ea"/>
              </a:rPr>
              <a:t>输入</a:t>
            </a:r>
            <a:r>
              <a:rPr lang="zh-CN" altLang="en-US">
                <a:solidFill>
                  <a:prstClr val="black">
                    <a:lumMod val="85000"/>
                    <a:lumOff val="15000"/>
                  </a:prstClr>
                </a:solidFill>
                <a:sym typeface="+mn-ea"/>
              </a:rPr>
              <a:t>和</a:t>
            </a:r>
            <a:r>
              <a:rPr lang="zh-CN" altLang="en-US" smtClean="0">
                <a:solidFill>
                  <a:prstClr val="black">
                    <a:lumMod val="85000"/>
                    <a:lumOff val="15000"/>
                  </a:prstClr>
                </a:solidFill>
                <a:sym typeface="+mn-ea"/>
              </a:rPr>
              <a:t>输出（</a:t>
            </a:r>
            <a:r>
              <a:rPr lang="zh-CN" altLang="en-US" dirty="0">
                <a:solidFill>
                  <a:prstClr val="black">
                    <a:lumMod val="85000"/>
                    <a:lumOff val="15000"/>
                  </a:prstClr>
                </a:solidFill>
                <a:sym typeface="+mn-ea"/>
              </a:rPr>
              <a:t>函数的传参和返回</a:t>
            </a:r>
            <a:r>
              <a:rPr lang="zh-CN" altLang="en-US">
                <a:solidFill>
                  <a:prstClr val="black">
                    <a:lumMod val="85000"/>
                    <a:lumOff val="15000"/>
                  </a:prstClr>
                </a:solidFill>
                <a:sym typeface="+mn-ea"/>
              </a:rPr>
              <a:t>值</a:t>
            </a:r>
            <a:r>
              <a:rPr lang="zh-CN" altLang="en-US" smtClean="0">
                <a:solidFill>
                  <a:prstClr val="black">
                    <a:lumMod val="85000"/>
                    <a:lumOff val="15000"/>
                  </a:prstClr>
                </a:solidFill>
                <a:sym typeface="+mn-ea"/>
              </a:rPr>
              <a:t>），</a:t>
            </a:r>
            <a:r>
              <a:rPr lang="en-US" altLang="zh-CN" smtClean="0">
                <a:solidFill>
                  <a:prstClr val="black">
                    <a:lumMod val="85000"/>
                    <a:lumOff val="15000"/>
                  </a:prstClr>
                </a:solidFill>
                <a:sym typeface="+mn-ea"/>
              </a:rPr>
              <a:t>Web </a:t>
            </a:r>
            <a:r>
              <a:rPr lang="en-US" altLang="zh-CN" dirty="0">
                <a:solidFill>
                  <a:prstClr val="black">
                    <a:lumMod val="85000"/>
                    <a:lumOff val="15000"/>
                  </a:prstClr>
                </a:solidFill>
                <a:sym typeface="+mn-ea"/>
              </a:rPr>
              <a:t>API </a:t>
            </a:r>
            <a:r>
              <a:rPr lang="zh-CN" altLang="en-US" dirty="0">
                <a:solidFill>
                  <a:prstClr val="black">
                    <a:lumMod val="85000"/>
                    <a:lumOff val="15000"/>
                  </a:prstClr>
                </a:solidFill>
                <a:sym typeface="+mn-ea"/>
              </a:rPr>
              <a:t>很多都是方法（函数）</a:t>
            </a:r>
          </a:p>
          <a:p>
            <a:r>
              <a:rPr lang="en-US" altLang="zh-CN" smtClean="0">
                <a:solidFill>
                  <a:prstClr val="black">
                    <a:lumMod val="85000"/>
                    <a:lumOff val="15000"/>
                  </a:prstClr>
                </a:solidFill>
                <a:sym typeface="+mn-ea"/>
              </a:rPr>
              <a:t>4. </a:t>
            </a:r>
            <a:r>
              <a:rPr lang="zh-CN" altLang="en-US" smtClean="0">
                <a:solidFill>
                  <a:prstClr val="black">
                    <a:lumMod val="85000"/>
                    <a:lumOff val="15000"/>
                  </a:prstClr>
                </a:solidFill>
                <a:sym typeface="+mn-ea"/>
              </a:rPr>
              <a:t>学习 </a:t>
            </a:r>
            <a:r>
              <a:rPr lang="en-US" altLang="zh-CN" smtClean="0">
                <a:solidFill>
                  <a:prstClr val="black">
                    <a:lumMod val="85000"/>
                    <a:lumOff val="15000"/>
                  </a:prstClr>
                </a:solidFill>
                <a:sym typeface="+mn-ea"/>
              </a:rPr>
              <a:t>Web </a:t>
            </a:r>
            <a:r>
              <a:rPr lang="en-US" altLang="zh-CN" dirty="0">
                <a:solidFill>
                  <a:prstClr val="black">
                    <a:lumMod val="85000"/>
                    <a:lumOff val="15000"/>
                  </a:prstClr>
                </a:solidFill>
                <a:sym typeface="+mn-ea"/>
              </a:rPr>
              <a:t>API </a:t>
            </a:r>
            <a:r>
              <a:rPr lang="zh-CN" altLang="en-US">
                <a:solidFill>
                  <a:prstClr val="black">
                    <a:lumMod val="85000"/>
                    <a:lumOff val="15000"/>
                  </a:prstClr>
                </a:solidFill>
                <a:sym typeface="+mn-ea"/>
              </a:rPr>
              <a:t>可以</a:t>
            </a:r>
            <a:r>
              <a:rPr lang="zh-CN" altLang="en-US" smtClean="0">
                <a:solidFill>
                  <a:prstClr val="black">
                    <a:lumMod val="85000"/>
                    <a:lumOff val="15000"/>
                  </a:prstClr>
                </a:solidFill>
                <a:sym typeface="+mn-ea"/>
              </a:rPr>
              <a:t>结合前面</a:t>
            </a:r>
            <a:r>
              <a:rPr lang="zh-CN" altLang="en-US" dirty="0">
                <a:solidFill>
                  <a:prstClr val="black">
                    <a:lumMod val="85000"/>
                    <a:lumOff val="15000"/>
                  </a:prstClr>
                </a:solidFill>
                <a:sym typeface="+mn-ea"/>
              </a:rPr>
              <a:t>学习内置对象方法的思路学习</a:t>
            </a:r>
          </a:p>
        </p:txBody>
      </p:sp>
      <p:sp>
        <p:nvSpPr>
          <p:cNvPr id="4" name="内容占位符 19"/>
          <p:cNvSpPr>
            <a:spLocks noGrp="1"/>
          </p:cNvSpPr>
          <p:nvPr>
            <p:ph idx="1"/>
          </p:nvPr>
        </p:nvSpPr>
        <p:spPr>
          <a:xfrm>
            <a:off x="848378" y="936000"/>
            <a:ext cx="6517622" cy="541557"/>
          </a:xfrm>
        </p:spPr>
        <p:txBody>
          <a:bodyPr/>
          <a:lstStyle/>
          <a:p>
            <a:r>
              <a:rPr lang="en-US" altLang="zh-CN" smtClean="0"/>
              <a:t>2.3 </a:t>
            </a:r>
            <a:r>
              <a:rPr lang="en-US" altLang="zh-CN" smtClean="0"/>
              <a:t>API </a:t>
            </a:r>
            <a:r>
              <a:rPr lang="zh-CN" altLang="en-US" smtClean="0"/>
              <a:t>和 </a:t>
            </a:r>
            <a:r>
              <a:rPr lang="en-US" altLang="zh-CN" smtClean="0"/>
              <a:t>Web API </a:t>
            </a:r>
            <a:r>
              <a:rPr lang="zh-CN" altLang="en-US"/>
              <a:t>总结</a:t>
            </a:r>
            <a:endParaRPr lang="zh-CN" altLang="en-US" dirty="0"/>
          </a:p>
        </p:txBody>
      </p:sp>
      <p:sp>
        <p:nvSpPr>
          <p:cNvPr id="6" name="标题 9"/>
          <p:cNvSpPr>
            <a:spLocks noGrp="1"/>
          </p:cNvSpPr>
          <p:nvPr>
            <p:ph type="title"/>
          </p:nvPr>
        </p:nvSpPr>
        <p:spPr>
          <a:xfrm>
            <a:off x="628650" y="0"/>
            <a:ext cx="6737350" cy="792000"/>
          </a:xfrm>
        </p:spPr>
        <p:txBody>
          <a:bodyPr/>
          <a:lstStyle/>
          <a:p>
            <a:r>
              <a:rPr lang="en-US" altLang="zh-CN" dirty="0"/>
              <a:t>2</a:t>
            </a:r>
            <a:r>
              <a:rPr lang="en-US" altLang="zh-CN"/>
              <a:t>. </a:t>
            </a:r>
            <a:r>
              <a:rPr lang="en-US" altLang="zh-CN" smtClean="0">
                <a:solidFill>
                  <a:schemeClr val="tx1">
                    <a:lumMod val="65000"/>
                    <a:lumOff val="35000"/>
                  </a:schemeClr>
                </a:solidFill>
                <a:sym typeface="+mn-ea"/>
              </a:rPr>
              <a:t>API </a:t>
            </a:r>
            <a:r>
              <a:rPr lang="zh-CN" altLang="en-US" smtClean="0">
                <a:solidFill>
                  <a:schemeClr val="tx1">
                    <a:lumMod val="65000"/>
                    <a:lumOff val="35000"/>
                  </a:schemeClr>
                </a:solidFill>
                <a:sym typeface="+mn-ea"/>
              </a:rPr>
              <a:t>和 </a:t>
            </a:r>
            <a:r>
              <a:rPr lang="en-US" altLang="zh-CN" smtClean="0">
                <a:solidFill>
                  <a:schemeClr val="tx1">
                    <a:lumMod val="65000"/>
                    <a:lumOff val="35000"/>
                  </a:schemeClr>
                </a:solidFill>
                <a:sym typeface="+mn-ea"/>
              </a:rPr>
              <a:t>Web API</a:t>
            </a:r>
            <a:endParaRPr lang="en-US" altLang="zh-CN" dirty="0">
              <a:solidFill>
                <a:schemeClr val="tx1">
                  <a:lumMod val="65000"/>
                  <a:lumOff val="35000"/>
                </a:schemeClr>
              </a:solidFill>
              <a:sym typeface="+mn-ea"/>
            </a:endParaRPr>
          </a:p>
        </p:txBody>
      </p:sp>
    </p:spTree>
    <p:extLst>
      <p:ext uri="{BB962C8B-B14F-4D97-AF65-F5344CB8AC3E}">
        <p14:creationId xmlns:p14="http://schemas.microsoft.com/office/powerpoint/2010/main" val="426001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TotalTime>
  <Words>460</Words>
  <Application>Microsoft Office PowerPoint</Application>
  <PresentationFormat>全屏显示(16:9)</PresentationFormat>
  <Paragraphs>54</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黑马程序员主题​​</vt:lpstr>
      <vt:lpstr>Web APIs 简介</vt:lpstr>
      <vt:lpstr>PowerPoint 演示文稿</vt:lpstr>
      <vt:lpstr>1. Web APIs 和 JS 基础关联性</vt:lpstr>
      <vt:lpstr>1. Web APIs 和 JS 基础关联性</vt:lpstr>
      <vt:lpstr>PowerPoint 演示文稿</vt:lpstr>
      <vt:lpstr>2. API 和 Web API</vt:lpstr>
      <vt:lpstr>2. API 和 Web API</vt:lpstr>
      <vt:lpstr>2. API 和 Web API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Windows 用户</cp:lastModifiedBy>
  <cp:revision>3362</cp:revision>
  <dcterms:created xsi:type="dcterms:W3CDTF">2018-10-05T21:01:00Z</dcterms:created>
  <dcterms:modified xsi:type="dcterms:W3CDTF">2019-01-10T09:20:13Z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