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61" r:id="rId2"/>
    <p:sldId id="812" r:id="rId3"/>
    <p:sldId id="754" r:id="rId4"/>
    <p:sldId id="768" r:id="rId5"/>
    <p:sldId id="756" r:id="rId6"/>
    <p:sldId id="769" r:id="rId7"/>
    <p:sldId id="813" r:id="rId8"/>
    <p:sldId id="770" r:id="rId9"/>
    <p:sldId id="771" r:id="rId10"/>
    <p:sldId id="815" r:id="rId11"/>
    <p:sldId id="774" r:id="rId12"/>
    <p:sldId id="792" r:id="rId13"/>
    <p:sldId id="775" r:id="rId14"/>
    <p:sldId id="816" r:id="rId15"/>
    <p:sldId id="757" r:id="rId16"/>
    <p:sldId id="781" r:id="rId17"/>
    <p:sldId id="782" r:id="rId18"/>
    <p:sldId id="827" r:id="rId19"/>
    <p:sldId id="783" r:id="rId20"/>
    <p:sldId id="817" r:id="rId21"/>
    <p:sldId id="786" r:id="rId22"/>
    <p:sldId id="788" r:id="rId23"/>
    <p:sldId id="818" r:id="rId24"/>
    <p:sldId id="793" r:id="rId25"/>
    <p:sldId id="828" r:id="rId26"/>
    <p:sldId id="790" r:id="rId27"/>
    <p:sldId id="794" r:id="rId28"/>
    <p:sldId id="802" r:id="rId29"/>
    <p:sldId id="810" r:id="rId30"/>
    <p:sldId id="791" r:id="rId31"/>
    <p:sldId id="801" r:id="rId32"/>
    <p:sldId id="821" r:id="rId33"/>
    <p:sldId id="822" r:id="rId34"/>
    <p:sldId id="811" r:id="rId35"/>
    <p:sldId id="803" r:id="rId36"/>
    <p:sldId id="805" r:id="rId37"/>
    <p:sldId id="806" r:id="rId38"/>
    <p:sldId id="807" r:id="rId39"/>
    <p:sldId id="823" r:id="rId40"/>
    <p:sldId id="824" r:id="rId41"/>
    <p:sldId id="808" r:id="rId42"/>
    <p:sldId id="825" r:id="rId43"/>
    <p:sldId id="262" r:id="rId44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56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556"/>
        <p:guide pos="2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7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4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2/13/2019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dirty="0"/>
              <a:t>事件高级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6"/>
            <a:ext cx="4991100" cy="368943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86219" y="1864154"/>
            <a:ext cx="2653665" cy="16803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cs typeface="+mn-lt"/>
                <a:sym typeface="+mn-ea"/>
              </a:rPr>
              <a:t>DOM </a:t>
            </a:r>
            <a:r>
              <a:rPr lang="zh-CN" altLang="en-US" smtClean="0">
                <a:solidFill>
                  <a:schemeClr val="tx1"/>
                </a:solidFill>
                <a:cs typeface="+mn-lt"/>
                <a:sym typeface="+mn-ea"/>
              </a:rPr>
              <a:t>事件流分为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个阶段：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 </a:t>
            </a:r>
            <a:endParaRPr lang="en-US" noProof="0" smtClean="0">
              <a:ln>
                <a:noFill/>
              </a:ln>
              <a:effectLst/>
              <a:uLnTx/>
              <a:uFillTx/>
            </a:endParaRPr>
          </a:p>
          <a:p>
            <a:r>
              <a:rPr noProof="0" smtClean="0">
                <a:ln>
                  <a:noFill/>
                </a:ln>
                <a:effectLst/>
                <a:uLnTx/>
                <a:uFillTx/>
              </a:rPr>
              <a:t>1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. 捕获阶段</a:t>
            </a:r>
          </a:p>
          <a:p>
            <a:r>
              <a:rPr noProof="0" dirty="0">
                <a:ln>
                  <a:noFill/>
                </a:ln>
                <a:effectLst/>
                <a:uLnTx/>
                <a:uFillTx/>
              </a:rPr>
              <a:t>2. 当前目标阶段</a:t>
            </a:r>
          </a:p>
          <a:p>
            <a:r>
              <a:rPr noProof="0" dirty="0">
                <a:ln>
                  <a:noFill/>
                </a:ln>
                <a:effectLst/>
                <a:uLnTx/>
                <a:uFillTx/>
              </a:rPr>
              <a:t>3. 冒泡阶段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812509"/>
            <a:ext cx="6488430" cy="1167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事件流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描述的是从页面中接收事件的顺序</a:t>
            </a: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。</a:t>
            </a:r>
          </a:p>
          <a:p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发生时会在元素节点之间按照特定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顺序传播，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传播过程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即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事件流</a:t>
            </a: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zh-CN" altLang="en-US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比如我们给一个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div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注册了点击事件：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3109" y="3948823"/>
            <a:ext cx="7153297" cy="6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事件冒泡：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IE 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最早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提出，事件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开始时由最具体的元素接收，然后逐级向上传播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到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最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顶层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节点的过程。</a:t>
            </a:r>
            <a:endParaRPr lang="zh-CN" altLang="en-US" noProof="0" dirty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事件捕获： 网景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最早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提出，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由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最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顶层节点开始，然后逐级向下传播到到最具体的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接收的过程。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25" y="1864154"/>
            <a:ext cx="2548990" cy="187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18340" y="1089496"/>
            <a:ext cx="6488430" cy="1093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我们向水里面扔一块</a:t>
            </a:r>
            <a:r>
              <a:rPr lang="zh-CN" noProof="0">
                <a:ln>
                  <a:noFill/>
                </a:ln>
                <a:effectLst/>
                <a:uLnTx/>
                <a:uFillTx/>
              </a:rPr>
              <a:t>石头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，首先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它</a:t>
            </a:r>
            <a:r>
              <a:rPr lang="zh-CN" altLang="en-US" smtClean="0"/>
              <a:t>会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有一个下降的过程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，这个过程就可以理解为从最顶层向事件发生的最具体元素（目标点）的捕获过程；之后</a:t>
            </a: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会产生泡泡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，会在最低点（ 最具体元素）之后漂浮到水面上</a:t>
            </a:r>
            <a:r>
              <a:rPr noProof="0">
                <a:ln>
                  <a:noFill/>
                </a:ln>
                <a:effectLst/>
                <a:uLnTx/>
                <a:uFillTx/>
              </a:rPr>
              <a:t>，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这个过程相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当于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事件冒泡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。 </a:t>
            </a:r>
          </a:p>
          <a:p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pic>
        <p:nvPicPr>
          <p:cNvPr id="1026" name="Picture 2" descr="C:\Users\apple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69" y="2183032"/>
            <a:ext cx="474345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54405" y="1155065"/>
            <a:ext cx="6488430" cy="336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</a:t>
            </a:r>
            <a:endParaRPr lang="en-US" altLang="zh-CN" sz="1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 </a:t>
            </a:r>
            <a:r>
              <a:rPr lang="zh-CN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代码中只能执行捕获或者冒泡其中的一个阶段。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onclick 和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attachEvent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只能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得到冒泡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阶段。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addEventListener(type, listener[, useCapture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])第三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个参数如果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 true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，表示在事件捕获阶段调用事件处理程序；如果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 false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（不写默认就是false），表示在事件冒泡阶段调用事件处理程序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实际开发中我们很少使用事件捕获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，我们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更关注事件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冒泡。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有些事件是没有冒泡的，比如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onblur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onfocus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onmouseenter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onmouseleave</a:t>
            </a: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事件冒泡有时候会带来麻烦，有时候又会帮助很巧妙的做某些事件，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我们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后面讲解。</a:t>
            </a:r>
            <a:endParaRPr 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812509"/>
            <a:ext cx="6488430" cy="1167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发生时会在元素节点之间按照特定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顺序传播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传播过程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即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事件流</a:t>
            </a: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rgbClr val="FF0000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4408" y="2692959"/>
            <a:ext cx="6524607" cy="24505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官方解释：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vent 对象代表事件的状态，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比如键盘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按键的状态、鼠标的位置、鼠标按钮的状态。</a:t>
            </a: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简单理解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：事件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发生后，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跟事件相关的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一系列信息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数据的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集合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都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放到这个对象里面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，这个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对象就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是事件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event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，它有很多属性和方法。</a:t>
            </a: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比如：  </a:t>
            </a: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1.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谁绑定了这个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2.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鼠标触发事件的话，会得到鼠标的相关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信息，如鼠标位置。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3.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键盘触发事件的话，会得到键盘的相关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信息，如按了哪个键。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什么是事件对象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2496" y="1409934"/>
            <a:ext cx="6488430" cy="11854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eventTarget.onclick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function(</a:t>
            </a:r>
            <a:r>
              <a:rPr lang="en-US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eventTarget.addEventListener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('click', function(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）</a:t>
            </a:r>
            <a:endParaRPr kumimoji="0" lang="en-US" altLang="zh-CN" sz="1050" b="0" i="0" u="none" strike="noStrike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就是事件对象，我们还喜欢的写成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7570" y="1400252"/>
            <a:ext cx="6488430" cy="16459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eventTarget.onclick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function(</a:t>
            </a:r>
            <a:r>
              <a:rPr lang="en-US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对象，我们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还喜欢的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写成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eventTarget.addEventListener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('click', function(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{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对象，我们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还喜欢的写成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）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77571" y="3225800"/>
            <a:ext cx="6789420" cy="1466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event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是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个形参，系统帮我们设定为事件对象，不需要传递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实参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过去。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当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我们注册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事件时， event 对象就会被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系统自动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创建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并依次传递给事件监听器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（事件处理函数）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</a:p>
          <a:p>
            <a:endParaRPr lang="zh-CN" altLang="en-US" dirty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事件对象的使用语法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1393" y="1383030"/>
            <a:ext cx="6524607" cy="2846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事件对象本身的获取存在兼容问题</a:t>
            </a:r>
            <a:r>
              <a:rPr lang="zh-CN" altLang="en-US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：</a:t>
            </a:r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1. 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标准浏览器中是浏览器给方法传递的参数，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只需要定义形参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e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就可以获取到</a:t>
            </a:r>
            <a:r>
              <a:rPr lang="zh-CN" altLang="en-US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。</a:t>
            </a:r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2.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在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IE6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~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8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中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，浏览器不会给方法传递参数，如果需要的话，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需要到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window.event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中获取查找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。</a:t>
            </a:r>
          </a:p>
          <a:p>
            <a:r>
              <a:rPr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解决: </a:t>
            </a:r>
            <a:endParaRPr lang="en-US" b="1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e || window.event</a:t>
            </a:r>
            <a:r>
              <a:rPr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事件对象的</a:t>
            </a:r>
            <a:r>
              <a:rPr lang="zh-CN" altLang="en-US"/>
              <a:t>兼容性方案</a:t>
            </a:r>
            <a:r>
              <a:rPr lang="en-US" altLang="zh-CN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02371" y="1575686"/>
            <a:ext cx="7933055" cy="1192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e.target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和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this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的区别：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this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是事件绑定的元素， 这个函数的调用者（绑定这个事件的元素） 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e.target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是事件触发的元素。</a:t>
            </a:r>
            <a:endParaRPr lang="zh-CN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事件对象</a:t>
            </a:r>
            <a:r>
              <a:rPr lang="zh-CN" altLang="en-US"/>
              <a:t>的</a:t>
            </a:r>
            <a:r>
              <a:rPr lang="zh-CN" altLang="en-US" smtClean="0"/>
              <a:t>常见</a:t>
            </a:r>
            <a:r>
              <a:rPr lang="zh-CN" altLang="en-US"/>
              <a:t>属性和方法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221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事件对象</a:t>
            </a:r>
            <a:r>
              <a:rPr lang="zh-CN" altLang="en-US"/>
              <a:t>的</a:t>
            </a:r>
            <a:r>
              <a:rPr lang="zh-CN" altLang="en-US" smtClean="0"/>
              <a:t>常见</a:t>
            </a:r>
            <a:r>
              <a:rPr lang="zh-CN" altLang="en-US"/>
              <a:t>属性和方法</a:t>
            </a:r>
            <a:endParaRPr lang="zh-CN" altLang="en-US" dirty="0"/>
          </a:p>
        </p:txBody>
      </p:sp>
      <p:pic>
        <p:nvPicPr>
          <p:cNvPr id="1026" name="Picture 2" descr="C:\Users\apple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3" y="1419772"/>
            <a:ext cx="6643687" cy="25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 smtClean="0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rgbClr val="FF0000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en-US" altLang="zh-CN" dirty="0">
                <a:sym typeface="+mn-ea"/>
              </a:rPr>
              <a:t>阻止事件冒泡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64570" y="1347783"/>
            <a:ext cx="6553203" cy="12011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事件冒泡：开始时由最具体的元素接收，然后逐级向上传播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到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最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顶层节点。</a:t>
            </a:r>
          </a:p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事件冒泡本身的特性，会带来的坏处，也会带来的好处，需要我们灵活掌握。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阻止事件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冒泡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5355" y="293243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e.stopPropagation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59154" y="2523490"/>
            <a:ext cx="6611960" cy="389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 标准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写法：利用事件对象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里面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的 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stopPropagation()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方法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340" y="372491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e.cancelBubble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true;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59155" y="3335655"/>
            <a:ext cx="6611959" cy="389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 非标准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写法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IE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6-8 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利用事件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对象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cancelBubble 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属性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阻止事件冒泡的两种方式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en-US" altLang="zh-CN" dirty="0">
                <a:sym typeface="+mn-ea"/>
              </a:rPr>
              <a:t>阻止事件冒泡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1375" y="1506220"/>
            <a:ext cx="6524625" cy="15887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if(e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&amp;&amp;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e.stopPropagation){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e.stopPropagation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else{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window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event.cancelBubble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true;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阻止事件冒泡的兼容性</a:t>
            </a:r>
            <a:r>
              <a:rPr lang="zh-CN" altLang="en-US"/>
              <a:t>解决方案</a:t>
            </a:r>
            <a:r>
              <a:rPr lang="en-US" altLang="zh-CN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rgbClr val="FF0000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1086880"/>
            <a:ext cx="6560185" cy="510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</a:t>
            </a:r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带来的好处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，需要我们灵活掌握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生活中有如下场景：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4706" y="1597025"/>
            <a:ext cx="6560185" cy="5454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咱们班有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100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个学生， 快递员有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100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个快递， 如果一个个的送花费时间较长。同时每个学生领取的时候，也需要排队领取，也花费时间较长，何如？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4706" y="2284990"/>
            <a:ext cx="6560185" cy="54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解决方案：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快递员把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100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个快递，</a:t>
            </a:r>
            <a:r>
              <a:rPr lang="zh-CN" altLang="en-US" b="1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给班主任，班主任把这些快递放到办公室，同学们下课自行领取即可。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93495" y="2850905"/>
            <a:ext cx="6560185" cy="54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优势：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快递员省事，委托给班主任就可以走了。 同学们领取也方便，因为相信班主任。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1086880"/>
            <a:ext cx="6560185" cy="510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</a:t>
            </a:r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带来的好处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，需要我们灵活掌握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程序中也有如此场景：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5815" y="1597025"/>
            <a:ext cx="6560185" cy="18548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&lt;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ul&gt;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ul&gt;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05813" y="3681094"/>
            <a:ext cx="6560185" cy="5454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点击每个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都会弹出对话框，以前需要给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每个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注册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，是非常辛苦的，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而且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访问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OM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的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次数越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多，这就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会延长整个页面的交互就绪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时间。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71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66140" y="879474"/>
            <a:ext cx="6883399" cy="4187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事件委托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事件委托也称为事件代理， 在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jQuery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里面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称为事件委派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</a:t>
            </a:r>
            <a:r>
              <a:rPr lang="zh-CN" altLang="en-US" sz="1400" b="1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的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原理</a:t>
            </a:r>
            <a:endParaRPr lang="zh-CN" altLang="en-US" sz="1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不是每个子节点单独设置事件监听器，而是事件监听器设置在其父节点上，然后利用冒泡原理影响设置每个子节点。</a:t>
            </a: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以上案例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：给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注册点击事件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，然后利用事件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target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来找到当前点击的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，因为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点击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，事件会冒泡到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上，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有注册事件，就会触发事件监听器。</a:t>
            </a: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委托的作用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我们只操作了一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次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，提高了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程序的性能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rgbClr val="FF0000"/>
                </a:solidFill>
              </a:rPr>
              <a:t>常用的鼠标</a:t>
            </a:r>
            <a:r>
              <a:rPr lang="zh-CN" dirty="0">
                <a:solidFill>
                  <a:srgbClr val="FF0000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en-US" altLang="zh-CN" dirty="0">
                <a:sym typeface="+mn-ea"/>
              </a:rPr>
              <a:t>常用的鼠标事件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常用的鼠标事件</a:t>
            </a:r>
          </a:p>
        </p:txBody>
      </p:sp>
      <p:pic>
        <p:nvPicPr>
          <p:cNvPr id="2" name="图片 1" descr="771ASQYR]M}O4NVNQ{6FMF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1431290"/>
            <a:ext cx="6510655" cy="28979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908050" y="1481772"/>
            <a:ext cx="6499860" cy="18710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1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禁止鼠标</a:t>
            </a:r>
            <a:r>
              <a:rPr lang="zh-CN" altLang="en-US" smtClean="0">
                <a:solidFill>
                  <a:schemeClr val="tx1"/>
                </a:solidFill>
                <a:cs typeface="+mn-lt"/>
                <a:sym typeface="+mn-ea"/>
              </a:rPr>
              <a:t>右键菜单</a:t>
            </a:r>
            <a:endParaRPr lang="en-US" altLang="zh-CN" smtClean="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contextmenu</a:t>
            </a:r>
            <a:r>
              <a:rPr lang="zh-CN" altLang="en-US" smtClean="0"/>
              <a:t>主要</a:t>
            </a:r>
            <a:r>
              <a:rPr lang="zh-CN" altLang="en-US"/>
              <a:t>控制应该何时显示上下文菜单</a:t>
            </a:r>
            <a:r>
              <a:rPr lang="zh-CN" altLang="en-US" smtClean="0"/>
              <a:t>，主要用于程序员取消</a:t>
            </a:r>
            <a:r>
              <a:rPr lang="zh-CN" altLang="en-US"/>
              <a:t>默认的上下文</a:t>
            </a:r>
            <a:r>
              <a:rPr lang="zh-CN" altLang="en-US" smtClean="0"/>
              <a:t>菜单</a:t>
            </a:r>
            <a:endParaRPr lang="zh-CN" altLang="en-US">
              <a:solidFill>
                <a:schemeClr val="tx1"/>
              </a:solidFill>
              <a:cs typeface="+mn-lt"/>
              <a:sym typeface="+mn-ea"/>
            </a:endParaRP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endParaRPr lang="en-US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2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禁止鼠标选中（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selectstart 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开始选中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）</a:t>
            </a: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415" y="2092749"/>
            <a:ext cx="6416040" cy="8299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document.addEventListener('contextmenu', function(e) {</a:t>
            </a:r>
          </a:p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e.preventDefault();</a:t>
            </a:r>
          </a:p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4" name="矩形 3"/>
          <p:cNvSpPr/>
          <p:nvPr/>
        </p:nvSpPr>
        <p:spPr>
          <a:xfrm>
            <a:off x="991870" y="3368451"/>
            <a:ext cx="6416040" cy="8299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document.addEventListener('selectstart', function(e) {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e.preventDefault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常用的鼠标事件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291" name="TextBox 37"/>
          <p:cNvSpPr txBox="1"/>
          <p:nvPr/>
        </p:nvSpPr>
        <p:spPr>
          <a:xfrm>
            <a:off x="841375" y="2395002"/>
            <a:ext cx="3946525" cy="4154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12292" name="TextBox 31"/>
          <p:cNvSpPr txBox="1"/>
          <p:nvPr/>
        </p:nvSpPr>
        <p:spPr>
          <a:xfrm>
            <a:off x="4832350" y="2395002"/>
            <a:ext cx="3513138" cy="37741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方法监听注册方式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2844265"/>
            <a:ext cx="3984625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利用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on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开头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的事件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onclick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&lt;button onclick=“alert('hi~')”&gt;&lt;/button&gt;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btn.onclick = function() {}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特点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注册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事件的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唯一性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同一个元素同一个事件只能设置一个处理函数，最后注册的处理函数将会覆盖前面注册的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处理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函数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379913" y="2809022"/>
            <a:ext cx="4482465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w3c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标准 推荐方式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addEventListener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()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它是一个方法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之前的 IE 不</a:t>
            </a: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支持此方法，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attachEvent() 代替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特点：同一个元素同一个事件可以注册多个监听器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按注册顺序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依次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406265" y="2481362"/>
            <a:ext cx="0" cy="206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85958"/>
            <a:ext cx="6738620" cy="782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给元素添加事件，称为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注册事件</a:t>
            </a:r>
            <a:r>
              <a:rPr lang="zh-CN" dirty="0">
                <a:sym typeface="+mn-ea"/>
              </a:rPr>
              <a:t>或者</a:t>
            </a:r>
            <a:r>
              <a:rPr lang="zh-CN">
                <a:solidFill>
                  <a:srgbClr val="FF0000"/>
                </a:solidFill>
                <a:sym typeface="+mn-ea"/>
              </a:rPr>
              <a:t>绑定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事件</a:t>
            </a:r>
            <a:r>
              <a:rPr lang="zh-CN" altLang="en-US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r>
              <a:rPr lang="zh-CN" dirty="0">
                <a:sym typeface="+mn-ea"/>
              </a:rPr>
              <a:t>注册事件有两种</a:t>
            </a:r>
            <a:r>
              <a:rPr lang="zh-CN">
                <a:sym typeface="+mn-ea"/>
              </a:rPr>
              <a:t>方式</a:t>
            </a:r>
            <a:r>
              <a:rPr lang="zh-CN" smtClean="0">
                <a:sym typeface="+mn-ea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传统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方式和方法</a:t>
            </a:r>
            <a:r>
              <a:rPr lang="zh-CN" dirty="0">
                <a:solidFill>
                  <a:srgbClr val="FF0000"/>
                </a:solidFill>
                <a:sym typeface="+mn-ea"/>
              </a:rPr>
              <a:t>监听注册方式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 smtClean="0"/>
              <a:t>注册事件概述</a:t>
            </a:r>
            <a:r>
              <a:rPr lang="en-US" altLang="zh-CN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12818" y="1284135"/>
            <a:ext cx="6560167" cy="700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vent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代表事件的状态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，跟事件相关的一系列信息的集合。现阶段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我们主要是用鼠标事件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MouseEvent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和键盘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事件对象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KeyboardEvent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8" y="1984296"/>
            <a:ext cx="6609062" cy="2267128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鼠标事件</a:t>
            </a:r>
            <a:r>
              <a:rPr lang="zh-CN" altLang="en-US"/>
              <a:t>对象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跟随鼠标的天使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这个天使图片一直跟随鼠标移动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18" y="2319429"/>
            <a:ext cx="4216978" cy="22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鼠标不断的移动，使用鼠标移动事件：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mousemove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在页面中移动，给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注册事件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图片要移动距离，而且不占位置，我们使用绝对定位即可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 每次鼠标移动，我们都会获得最新的鼠标坐标， 把这个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坐标做为图片的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值就可以移动图片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5"/>
            <a:ext cx="6403975" cy="203133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 = document.querySelector('img');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document.addEventListener('mousemove', function(e)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e.pageX;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e.pageY;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pic.style.top = y - 40 + 'px';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pic.style.left = x - 50 + 'px';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  <a:sym typeface="+mn-ea"/>
              </a:rPr>
              <a:t>常用的</a:t>
            </a:r>
            <a:r>
              <a:rPr lang="zh-CN" dirty="0">
                <a:solidFill>
                  <a:srgbClr val="FF0000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33" y="1312496"/>
            <a:ext cx="6624320" cy="3758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事件除了使用鼠标触发，还可以使用键盘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触发。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05833" y="3252469"/>
            <a:ext cx="7933055" cy="15707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注意： </a:t>
            </a:r>
            <a:endParaRPr lang="en-US" altLang="zh-CN" b="1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1.  </a:t>
            </a:r>
            <a:r>
              <a:rPr lang="zh-CN" altLang="en-US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如果使用</a:t>
            </a:r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addEventListener </a:t>
            </a:r>
            <a:r>
              <a:rPr lang="zh-CN" altLang="en-US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不需要加 </a:t>
            </a:r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on</a:t>
            </a:r>
          </a:p>
          <a:p>
            <a:pPr marL="228600" indent="-228600">
              <a:buAutoNum type="arabicPeriod" startAt="2"/>
            </a:pP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onkeypress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和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前面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2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个的区别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是，它不识别功能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键，比如左右箭头，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shift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等。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28600" indent="-228600">
              <a:buFont typeface="+mj-ea"/>
              <a:buAutoNum type="arabicPeriod" startAt="2"/>
            </a:pP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三个事件的执行顺序是： </a:t>
            </a: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keydown --  keypress  --- keyup</a:t>
            </a:r>
            <a:endParaRPr lang="zh-CN" altLang="en-US">
              <a:solidFill>
                <a:srgbClr val="FF0000"/>
              </a:solidFill>
              <a:cs typeface="+mn-lt"/>
              <a:sym typeface="+mn-ea"/>
            </a:endParaRPr>
          </a:p>
          <a:p>
            <a:pPr marL="228600" indent="-228600">
              <a:buAutoNum type="arabicPeriod" startAt="2"/>
            </a:pP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常用</a:t>
            </a:r>
            <a:r>
              <a:rPr lang="zh-CN" altLang="en-US"/>
              <a:t>键盘事件</a:t>
            </a:r>
            <a:endParaRPr lang="zh-CN" altLang="en-US" dirty="0"/>
          </a:p>
        </p:txBody>
      </p:sp>
      <p:pic>
        <p:nvPicPr>
          <p:cNvPr id="1026" name="Picture 2" descr="C:\Users\apple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3" y="1801865"/>
            <a:ext cx="6678613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12801" y="2889002"/>
            <a:ext cx="6673224" cy="1220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注意：  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onkeydown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和 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onkeyup 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不区分字母大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小写</a:t>
            </a:r>
            <a:r>
              <a:rPr lang="zh-CN" altLang="en-US" noProof="0" smtClean="0">
                <a:solidFill>
                  <a:srgbClr val="FF0000"/>
                </a:solidFill>
                <a:cs typeface="+mn-lt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onkeypress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区分字母大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小写。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我们实际开发中，我们更多的使用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keydown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keyup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， 它能识别所有的键（包括功能键）</a:t>
            </a:r>
            <a:endParaRPr lang="en-US" altLang="zh-CN" smtClean="0">
              <a:solidFill>
                <a:srgbClr val="FF0000"/>
              </a:solidFill>
              <a:cs typeface="+mn-lt"/>
              <a:sym typeface="+mn-ea"/>
            </a:endParaRPr>
          </a:p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Keypress </a:t>
            </a: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不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识别功能键，但是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keyCode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属性能区分大小写，返回不同的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ASCII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值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键盘</a:t>
            </a:r>
            <a:r>
              <a:rPr lang="zh-CN" altLang="en-US"/>
              <a:t>事件对象</a:t>
            </a:r>
            <a:endParaRPr lang="zh-CN" altLang="en-US" dirty="0"/>
          </a:p>
        </p:txBody>
      </p:sp>
      <p:pic>
        <p:nvPicPr>
          <p:cNvPr id="2051" name="Picture 3" descr="C:\Users\apple\Desktop\图片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" y="1657664"/>
            <a:ext cx="6672263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91228" y="883295"/>
            <a:ext cx="6517622" cy="541557"/>
          </a:xfrm>
        </p:spPr>
        <p:txBody>
          <a:bodyPr/>
          <a:lstStyle/>
          <a:p>
            <a:r>
              <a:rPr lang="en-US" altLang="zh-CN" smtClean="0"/>
              <a:t>8.3 </a:t>
            </a:r>
            <a:r>
              <a:rPr lang="en-US" altLang="zh-CN" dirty="0"/>
              <a:t>ASCII </a:t>
            </a:r>
            <a:r>
              <a:rPr lang="zh-CN" altLang="en-US" dirty="0"/>
              <a:t>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15" y="1318260"/>
            <a:ext cx="5026025" cy="35471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模拟京东按键输入内容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1033565" y="183642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当我们按下 </a:t>
            </a:r>
            <a:r>
              <a:rPr lang="en-US" altLang="zh-CN" dirty="0"/>
              <a:t>s </a:t>
            </a:r>
            <a:r>
              <a:rPr lang="zh-CN" altLang="en-US" dirty="0"/>
              <a:t>键， 光标就</a:t>
            </a:r>
            <a:r>
              <a:rPr lang="zh-CN" altLang="en-US"/>
              <a:t>定位</a:t>
            </a:r>
            <a:r>
              <a:rPr lang="zh-CN" altLang="en-US" smtClean="0"/>
              <a:t>到搜索</a:t>
            </a:r>
            <a:r>
              <a:rPr lang="zh-CN" altLang="en-US" dirty="0"/>
              <a:t>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检测用户是否按下了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键，如果按下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键，就把光标定位到搜索框里面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使用键盘事件对象里面的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keyCode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判断用户按下的是否是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搜索框获得焦点： 使用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focus()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addEventListener 事件监听方式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eventTarget.addEventListener(type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listener[, useCapture])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41524"/>
            <a:ext cx="6545580" cy="2720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eventTarget.addEventListener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方法将指定的监听器注册到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（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</a:rPr>
              <a:t>目标对象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）上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，当该对象触发指定的事件时，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就会执行事件处理函数。</a:t>
            </a:r>
          </a:p>
          <a:p>
            <a:r>
              <a:rPr lang="zh-CN" altLang="en-US" noProof="0" smtClean="0"/>
              <a:t>该方法接收三个参数：</a:t>
            </a:r>
            <a:endParaRPr lang="en-US" altLang="zh-CN" noProof="0" dirty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type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事件类型字符串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比如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click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mouseover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注意这里不要带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listener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事件处理函数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事件发生时，会调用该监听函数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useCapture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：可选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参数，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是一个布尔值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，默认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是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false</a:t>
            </a:r>
            <a:r>
              <a:rPr lang="zh-CN" altLang="en-US" noProof="0" smtClean="0">
                <a:sym typeface="+mn-ea"/>
              </a:rPr>
              <a:t>。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学完 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流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后，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我们再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进一步学习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20815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= document.querySelector('input');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document.addEventListener('keyup', function(e)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console.log(e.keyCode);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(e.keyCode === 83)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search.focus();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模拟京东快递单号查询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443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要求：</a:t>
            </a:r>
            <a:r>
              <a:rPr lang="zh-CN" smtClean="0"/>
              <a:t>当我们</a:t>
            </a:r>
            <a:r>
              <a:rPr lang="zh-CN" altLang="en-US"/>
              <a:t>在</a:t>
            </a:r>
            <a:r>
              <a:rPr lang="zh-CN" smtClean="0"/>
              <a:t>文本框</a:t>
            </a:r>
            <a:r>
              <a:rPr lang="zh-CN" altLang="en-US" smtClean="0"/>
              <a:t>中</a:t>
            </a:r>
            <a:r>
              <a:rPr lang="zh-CN" smtClean="0"/>
              <a:t>输入内容</a:t>
            </a:r>
            <a:r>
              <a:rPr lang="zh-CN" altLang="en-US" smtClean="0"/>
              <a:t>时</a:t>
            </a:r>
            <a:r>
              <a:rPr lang="zh-CN" smtClean="0"/>
              <a:t>，</a:t>
            </a:r>
            <a:r>
              <a:rPr lang="zh-CN"/>
              <a:t>文本框</a:t>
            </a:r>
            <a:r>
              <a:rPr lang="zh-CN" smtClean="0"/>
              <a:t>上面自动</a:t>
            </a:r>
            <a:r>
              <a:rPr lang="zh-CN" dirty="0"/>
              <a:t>显示大字号</a:t>
            </a:r>
            <a:r>
              <a:rPr lang="zh-CN"/>
              <a:t>的</a:t>
            </a:r>
            <a:r>
              <a:rPr lang="zh-CN" smtClean="0"/>
              <a:t>内容</a:t>
            </a:r>
            <a:r>
              <a:rPr lang="zh-CN" altLang="en-US" smtClean="0"/>
              <a:t>。</a:t>
            </a:r>
            <a:endParaRPr lang="zh-CN" dirty="0"/>
          </a:p>
        </p:txBody>
      </p:sp>
      <p:pic>
        <p:nvPicPr>
          <p:cNvPr id="2" name="图片 1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5" y="2139315"/>
            <a:ext cx="52482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23475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快递单号输入内容时， 上面的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大号字体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）显示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这里面的文字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同时把快递单号里面的值（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）获取过来赋值给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innerText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）做为内容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如果快递单号里面内容为空，则隐藏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大号字体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(con)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keydown 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keypress 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在文本框里面的特点： 他们两个事件触发的时候，文字还没有落入文本框中。</a:t>
            </a:r>
            <a:endParaRPr lang="en-US" altLang="zh-CN" sz="105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eyup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事件触发的时候， 文字已经落入文本框里面了</a:t>
            </a:r>
            <a:endParaRPr lang="en-US" altLang="zh-CN" sz="105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/>
              <a:t>当我们失去焦点，就隐藏这个</a:t>
            </a:r>
            <a:r>
              <a:rPr lang="en-US" altLang="zh-CN" sz="1050"/>
              <a:t>con</a:t>
            </a:r>
            <a:r>
              <a:rPr lang="zh-CN" altLang="en-US" sz="1050"/>
              <a:t>盒子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/>
              <a:t>当我们获得</a:t>
            </a:r>
            <a:r>
              <a:rPr lang="zh-CN" altLang="en-US" sz="1050"/>
              <a:t>焦点</a:t>
            </a:r>
            <a:r>
              <a:rPr lang="zh-CN" altLang="en-US" sz="1050" smtClean="0"/>
              <a:t>，并且文本框内容不为空，就</a:t>
            </a:r>
            <a:r>
              <a:rPr lang="zh-CN" altLang="en-US" sz="1050"/>
              <a:t>显示这个</a:t>
            </a:r>
            <a:r>
              <a:rPr lang="en-US" altLang="zh-CN" sz="1050"/>
              <a:t>con</a:t>
            </a:r>
            <a:r>
              <a:rPr lang="zh-CN" altLang="en-US" sz="1050"/>
              <a:t>盒子</a:t>
            </a:r>
          </a:p>
          <a:p>
            <a:pPr marL="457200" lvl="1">
              <a:lnSpc>
                <a:spcPct val="150000"/>
              </a:lnSpc>
            </a:pPr>
            <a:endParaRPr lang="zh-CN" altLang="en-US" sz="105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8. </a:t>
            </a:r>
            <a:r>
              <a:rPr lang="zh-CN" smtClean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dirty="0"/>
              <a:t>attachEvent 事件监听方式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eventTarget.attachEvent(eventNameWithOn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callback)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41524"/>
            <a:ext cx="6545580" cy="2279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eventTarget.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attachEvent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方法将指定的监听器注册到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（目标对象） 上，当该对象触发指定的事件时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指定的回调函数就会被执行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。</a:t>
            </a:r>
            <a:endParaRPr lang="en-US" altLang="zh-CN" noProof="0" dirty="0">
              <a:ln>
                <a:noFill/>
              </a:ln>
              <a:effectLst/>
              <a:uLnTx/>
              <a:uFillTx/>
            </a:endParaRPr>
          </a:p>
          <a:p>
            <a:r>
              <a:rPr lang="zh-CN" altLang="en-US" smtClean="0"/>
              <a:t>该方法接收两个参数：</a:t>
            </a:r>
            <a:endParaRPr lang="en-US" altLang="zh-CN" noProof="0" smtClean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eventNameWithOn：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事件类型字符串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，比如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onclick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onmouseover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，这里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要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带 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callback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事件处理函数</a:t>
            </a:r>
            <a:r>
              <a:rPr lang="zh-CN" altLang="en-US">
                <a:sym typeface="+mn-ea"/>
              </a:rPr>
              <a:t>，当目标触发事件时回调函数被</a:t>
            </a:r>
            <a:r>
              <a:rPr lang="zh-CN" altLang="en-US" smtClean="0">
                <a:sym typeface="+mn-ea"/>
              </a:rPr>
              <a:t>调用</a:t>
            </a:r>
            <a:endParaRPr lang="en-US" altLang="zh-CN" noProof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en-US" altLang="zh-CN" smtClean="0">
                <a:solidFill>
                  <a:srgbClr val="FF0000"/>
                </a:solidFill>
              </a:rPr>
              <a:t>IE8 及早期版本</a:t>
            </a:r>
            <a:r>
              <a:rPr lang="zh-CN" altLang="en-US" smtClean="0">
                <a:solidFill>
                  <a:srgbClr val="FF0000"/>
                </a:solidFill>
              </a:rPr>
              <a:t>支持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dirty="0"/>
              <a:t>注册事件兼容性解决方案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5815" y="1462405"/>
            <a:ext cx="6130925" cy="25380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function addEventListener(element, eventName, fn)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//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判断当前浏览器是否支持 addEventListener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 (element.addEventListener)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element.addEventListener(eventName, fn);  // 第三个参数 默认是false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if (element.attachEvent)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element.attachEvent('on' + eventName, fn);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// 相当于 element.onclick = fn;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element['on' + eventName] = fn;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5344" y="4220845"/>
            <a:ext cx="6081395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兼容性处理的原则： 首先照顾大多数浏览器，再处理特殊浏览器</a:t>
            </a:r>
            <a:endParaRPr lang="zh-CN" altLang="en-US" sz="105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rgbClr val="FF0000"/>
                </a:solidFill>
              </a:rPr>
              <a:t>删除事件</a:t>
            </a:r>
            <a:r>
              <a:rPr lang="zh-CN" altLang="en-US">
                <a:solidFill>
                  <a:srgbClr val="FF0000"/>
                </a:solidFill>
              </a:rPr>
              <a:t>（解绑事件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删除事件（解绑事件）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/>
              <a:t>删除</a:t>
            </a:r>
            <a:r>
              <a:rPr lang="zh-CN" altLang="en-US" smtClean="0"/>
              <a:t>事件的方式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12291" name="TextBox 37"/>
          <p:cNvSpPr txBox="1"/>
          <p:nvPr/>
        </p:nvSpPr>
        <p:spPr>
          <a:xfrm>
            <a:off x="841375" y="1459508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12292" name="TextBox 31"/>
          <p:cNvSpPr txBox="1"/>
          <p:nvPr/>
        </p:nvSpPr>
        <p:spPr>
          <a:xfrm>
            <a:off x="841375" y="2470834"/>
            <a:ext cx="3513138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监听注册方式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1908771"/>
            <a:ext cx="6963727" cy="31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.onclick = null;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95288" y="3017075"/>
            <a:ext cx="696372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.removeEventListener(</a:t>
            </a:r>
            <a:r>
              <a:rPr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type, listener[, useCapture]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.detachEvent(eventNameWithOn, 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callback</a:t>
            </a:r>
            <a:r>
              <a:rPr kumimoji="0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删除事件（解绑事件）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789420" cy="2559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function removeEventListener(element, eventName, fn)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//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判断当前浏览器是否支持 removeEventListener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 (element.removeEventListener)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element.removeEventListener(eventName, fn);  // 第三个参数 默认是false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if (element.detachEvent)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element.detachEvent('on' + eventName, fn);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element['on' + eventName] = null;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删除</a:t>
            </a:r>
            <a:r>
              <a:rPr lang="zh-CN" altLang="en-US"/>
              <a:t>事件兼容性解决方案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5493</TotalTime>
  <Words>2575</Words>
  <Application>Microsoft Office PowerPoint</Application>
  <PresentationFormat>全屏显示(16:9)</PresentationFormat>
  <Paragraphs>304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黑马程序员主题​​</vt:lpstr>
      <vt:lpstr>事件高级</vt:lpstr>
      <vt:lpstr>PowerPoint 演示文稿</vt:lpstr>
      <vt:lpstr>1. 注册事件（绑定事件）</vt:lpstr>
      <vt:lpstr>1. 注册事件（绑定事件）</vt:lpstr>
      <vt:lpstr>1. 注册事件（绑定事件）</vt:lpstr>
      <vt:lpstr>1. 注册事件（绑定事件）</vt:lpstr>
      <vt:lpstr>PowerPoint 演示文稿</vt:lpstr>
      <vt:lpstr>2. 删除事件（解绑事件）</vt:lpstr>
      <vt:lpstr>2. 删除事件（解绑事件）</vt:lpstr>
      <vt:lpstr>PowerPoint 演示文稿</vt:lpstr>
      <vt:lpstr>3. DOM 事件流</vt:lpstr>
      <vt:lpstr>3. DOM 事件流</vt:lpstr>
      <vt:lpstr>3. DOM 事件流</vt:lpstr>
      <vt:lpstr>PowerPoint 演示文稿</vt:lpstr>
      <vt:lpstr>4. 事件对象</vt:lpstr>
      <vt:lpstr>4. 事件对象</vt:lpstr>
      <vt:lpstr>4. 事件对象</vt:lpstr>
      <vt:lpstr>4. 事件对象</vt:lpstr>
      <vt:lpstr>4. 事件对象</vt:lpstr>
      <vt:lpstr>PowerPoint 演示文稿</vt:lpstr>
      <vt:lpstr>5. 阻止事件冒泡</vt:lpstr>
      <vt:lpstr>5. 阻止事件冒泡</vt:lpstr>
      <vt:lpstr>PowerPoint 演示文稿</vt:lpstr>
      <vt:lpstr>6. 事件委托（代理、委派）</vt:lpstr>
      <vt:lpstr>6. 事件委托（代理、委派）</vt:lpstr>
      <vt:lpstr>6. 事件委托（代理、委派）</vt:lpstr>
      <vt:lpstr>PowerPoint 演示文稿</vt:lpstr>
      <vt:lpstr>7. 常用的鼠标事件</vt:lpstr>
      <vt:lpstr>7. 常用的鼠标事件</vt:lpstr>
      <vt:lpstr>7. 常用的鼠标事件</vt:lpstr>
      <vt:lpstr>7. 常用的鼠标事件</vt:lpstr>
      <vt:lpstr>7. 常用的鼠标事件</vt:lpstr>
      <vt:lpstr>7. 常用的鼠标事件</vt:lpstr>
      <vt:lpstr>PowerPoint 演示文稿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3536</cp:revision>
  <dcterms:created xsi:type="dcterms:W3CDTF">2018-10-05T21:01:00Z</dcterms:created>
  <dcterms:modified xsi:type="dcterms:W3CDTF">2019-02-13T02:56:12Z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