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61" r:id="rId2"/>
    <p:sldId id="919" r:id="rId3"/>
    <p:sldId id="754" r:id="rId4"/>
    <p:sldId id="849" r:id="rId5"/>
    <p:sldId id="768" r:id="rId6"/>
    <p:sldId id="920" r:id="rId7"/>
    <p:sldId id="756" r:id="rId8"/>
    <p:sldId id="925" r:id="rId9"/>
    <p:sldId id="852" r:id="rId10"/>
    <p:sldId id="921" r:id="rId11"/>
    <p:sldId id="871" r:id="rId12"/>
    <p:sldId id="769" r:id="rId13"/>
    <p:sldId id="909" r:id="rId14"/>
    <p:sldId id="855" r:id="rId15"/>
    <p:sldId id="872" r:id="rId16"/>
    <p:sldId id="858" r:id="rId17"/>
    <p:sldId id="857" r:id="rId18"/>
    <p:sldId id="859" r:id="rId19"/>
    <p:sldId id="876" r:id="rId20"/>
    <p:sldId id="861" r:id="rId21"/>
    <p:sldId id="926" r:id="rId22"/>
    <p:sldId id="927" r:id="rId23"/>
    <p:sldId id="929" r:id="rId24"/>
    <p:sldId id="928" r:id="rId25"/>
    <p:sldId id="862" r:id="rId26"/>
    <p:sldId id="911" r:id="rId27"/>
    <p:sldId id="908" r:id="rId28"/>
    <p:sldId id="910" r:id="rId29"/>
    <p:sldId id="912" r:id="rId30"/>
    <p:sldId id="913" r:id="rId31"/>
    <p:sldId id="916" r:id="rId32"/>
    <p:sldId id="918" r:id="rId33"/>
    <p:sldId id="917" r:id="rId34"/>
    <p:sldId id="922" r:id="rId35"/>
    <p:sldId id="880" r:id="rId36"/>
    <p:sldId id="770" r:id="rId37"/>
    <p:sldId id="863" r:id="rId38"/>
    <p:sldId id="865" r:id="rId39"/>
    <p:sldId id="881" r:id="rId40"/>
    <p:sldId id="866" r:id="rId41"/>
    <p:sldId id="883" r:id="rId42"/>
    <p:sldId id="867" r:id="rId43"/>
    <p:sldId id="923" r:id="rId44"/>
    <p:sldId id="774" r:id="rId45"/>
    <p:sldId id="924" r:id="rId46"/>
    <p:sldId id="792" r:id="rId47"/>
    <p:sldId id="870" r:id="rId48"/>
    <p:sldId id="262" r:id="rId49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4">
          <p15:clr>
            <a:srgbClr val="A4A3A4"/>
          </p15:clr>
        </p15:guide>
        <p15:guide id="2" pos="2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47FFD"/>
    <a:srgbClr val="595959"/>
    <a:srgbClr val="404040"/>
    <a:srgbClr val="262626"/>
    <a:srgbClr val="B3D9FF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99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44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3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0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BOM </a:t>
            </a:r>
            <a:r>
              <a:rPr kumimoji="1" lang="zh-CN" altLang="en-US" dirty="0"/>
              <a:t>浏览器对象模型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4"/>
            <a:ext cx="4991100" cy="3432427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chemeClr val="tx1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chemeClr val="tx1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chemeClr val="tx1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定时器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执行队列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82097" y="1452162"/>
            <a:ext cx="6483903" cy="2152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/>
                </a:solidFill>
                <a:sym typeface="+mn-ea"/>
              </a:rPr>
              <a:t>window 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对象</a:t>
            </a:r>
            <a:r>
              <a:rPr lang="zh-CN" altLang="en-US" dirty="0">
                <a:solidFill>
                  <a:prstClr val="black"/>
                </a:solidFill>
                <a:sym typeface="+mn-ea"/>
              </a:rPr>
              <a:t>给我们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提供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了 </a:t>
            </a:r>
            <a:r>
              <a:rPr lang="en-US" altLang="zh-CN" smtClean="0">
                <a:solidFill>
                  <a:prstClr val="black"/>
                </a:solidFill>
                <a:sym typeface="+mn-ea"/>
              </a:rPr>
              <a:t>2 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个</a:t>
            </a:r>
            <a:r>
              <a:rPr lang="zh-CN" altLang="en-US" dirty="0">
                <a:solidFill>
                  <a:prstClr val="black"/>
                </a:solidFill>
                <a:sym typeface="+mn-ea"/>
              </a:rPr>
              <a:t>非常好用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方法</a:t>
            </a:r>
            <a:r>
              <a:rPr lang="en-US" altLang="zh-CN">
                <a:solidFill>
                  <a:prstClr val="black"/>
                </a:solidFill>
                <a:sym typeface="+mn-ea"/>
              </a:rPr>
              <a:t>-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定时器</a:t>
            </a:r>
            <a:r>
              <a:rPr lang="zh-CN" altLang="en-US" smtClean="0">
                <a:solidFill>
                  <a:prstClr val="black"/>
                </a:solidFill>
                <a:sym typeface="+mn-ea"/>
              </a:rPr>
              <a:t>。</a:t>
            </a:r>
            <a:endParaRPr lang="zh-CN" altLang="en-US" dirty="0">
              <a:solidFill>
                <a:prstClr val="black"/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setTimeout</a:t>
            </a:r>
            <a:r>
              <a:rPr lang="en-US" altLang="zh-CN">
                <a:sym typeface="+mn-ea"/>
              </a:rPr>
              <a:t>() 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 setInterval</a:t>
            </a:r>
            <a:r>
              <a:rPr lang="en-US" altLang="zh-CN" dirty="0">
                <a:sym typeface="+mn-ea"/>
              </a:rPr>
              <a:t>()  </a:t>
            </a: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两种定时器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375" y="1444831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window.setTimeout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调用函数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[延迟的毫秒数]);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41375" y="2039888"/>
            <a:ext cx="6488430" cy="2197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>
                <a:ln>
                  <a:noFill/>
                </a:ln>
                <a:effectLst/>
                <a:uLnTx/>
                <a:uFillTx/>
              </a:rPr>
              <a:t>setTimeout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()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</a:rPr>
              <a:t> 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方法</a:t>
            </a:r>
            <a:r>
              <a:rPr lang="zh-CN" altLang="en-US"/>
              <a:t>用于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设置一个定时器</a:t>
            </a:r>
            <a:r>
              <a:rPr noProof="0">
                <a:ln>
                  <a:noFill/>
                </a:ln>
                <a:effectLst/>
                <a:uLnTx/>
                <a:uFillTx/>
              </a:rPr>
              <a:t>，该定时器在定时器到期后执行</a:t>
            </a:r>
            <a:r>
              <a:rPr lang="zh-CN" noProof="0">
                <a:ln>
                  <a:noFill/>
                </a:ln>
                <a:effectLst/>
                <a:uLnTx/>
                <a:uFillTx/>
              </a:rPr>
              <a:t>调用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函数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。</a:t>
            </a:r>
            <a:endParaRPr noProof="0">
              <a:ln>
                <a:noFill/>
              </a:ln>
              <a:effectLst/>
              <a:uLnTx/>
              <a:uFillTx/>
            </a:endParaRPr>
          </a:p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注意：</a:t>
            </a:r>
            <a:endParaRPr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en-US" noProof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window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可以省略。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这个调用函数可以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直接写函数，或者写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函数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或者采取字符串</a:t>
            </a:r>
            <a:r>
              <a:rPr lang="en-US" altLang="zh-CN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‘</a:t>
            </a:r>
            <a:r>
              <a:rPr lang="zh-CN" altLang="en-US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函数</a:t>
            </a:r>
            <a:r>
              <a:rPr lang="zh-CN" altLang="en-US" noProof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名</a:t>
            </a:r>
            <a:r>
              <a:rPr lang="en-US" altLang="zh-CN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()'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三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形式。第三种不推荐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延迟的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毫秒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数省略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默认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是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，如果写，必须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是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毫秒。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4.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因为定时器可能有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很多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，所以我们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经常给定时器赋值一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个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标识符。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en-US" altLang="zh-CN" smtClean="0"/>
              <a:t>setTimeout() </a:t>
            </a:r>
            <a:r>
              <a:rPr lang="zh-CN" altLang="en-US" smtClean="0"/>
              <a:t>定时器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375" y="1444831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window.setTimeout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调用函数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[延迟的毫秒数]);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41375" y="2039888"/>
            <a:ext cx="6488430" cy="2197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>
                <a:ln>
                  <a:noFill/>
                </a:ln>
                <a:effectLst/>
                <a:uLnTx/>
                <a:uFillTx/>
              </a:rPr>
              <a:t>setTimeout</a:t>
            </a:r>
            <a:r>
              <a:rPr noProof="0" smtClean="0">
                <a:ln>
                  <a:noFill/>
                </a:ln>
                <a:effectLst/>
                <a:uLnTx/>
                <a:uFillTx/>
              </a:rPr>
              <a:t>()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</a:rPr>
              <a:t> 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这个调用函数我们也称为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回调函数 </a:t>
            </a:r>
            <a:r>
              <a:rPr lang="en-US" altLang="zh-CN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callback</a:t>
            </a:r>
          </a:p>
          <a:p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普通函数是按照代码顺序直接调用。</a:t>
            </a:r>
          </a:p>
          <a:p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而这个函数，</a:t>
            </a:r>
            <a:r>
              <a:rPr lang="zh-CN" altLang="en-US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需要等待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时间，时间到了才去调用这个函数，因此称为回调函数。</a:t>
            </a:r>
          </a:p>
          <a:p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简单理解： 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回调，就是回头调用的意思。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上一件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事干完，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再</a:t>
            </a:r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回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头再</a:t>
            </a:r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调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用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这个</a:t>
            </a:r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函数。</a:t>
            </a:r>
            <a:endParaRPr lang="zh-CN" altLang="en-US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  <a:p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以前我们讲的   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element.onclick = function(){}   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或者  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element.addEventListener(“click”, fn);   </a:t>
            </a:r>
            <a:r>
              <a:rPr lang="zh-CN" altLang="en-US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里面的 函数也是回调函数。</a:t>
            </a: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en-US" altLang="zh-CN" smtClean="0"/>
              <a:t>setTimeout() </a:t>
            </a:r>
            <a:r>
              <a:rPr lang="zh-CN" altLang="en-US" smtClean="0"/>
              <a:t>定时器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秒后自动关闭的广告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秒之后，就把这个广告隐藏起来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用定时器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setTimeout  </a:t>
            </a:r>
          </a:p>
          <a:p>
            <a:pPr marL="457200" lvl="1">
              <a:lnSpc>
                <a:spcPct val="150000"/>
              </a:lnSpc>
            </a:pP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5833" y="1391362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window.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clearTimeout(timeoutID)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5833" y="1970195"/>
            <a:ext cx="6488430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clearTimeout()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方法取消了先前通过调用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setTimeout()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建立的定时器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注意：</a:t>
            </a:r>
            <a:endParaRPr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en-US" noProof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window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可以省略</a:t>
            </a:r>
            <a:r>
              <a:rPr lang="zh-CN" altLang="en-US">
                <a:sym typeface="+mn-ea"/>
              </a:rPr>
              <a:t>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里面的参数就是定时器的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标识符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停止 </a:t>
            </a:r>
            <a:r>
              <a:rPr lang="en-US" altLang="zh-CN" smtClean="0"/>
              <a:t>setTimeout() </a:t>
            </a:r>
            <a:r>
              <a:rPr lang="zh-CN" altLang="en-US" smtClean="0"/>
              <a:t>定时器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375" y="1429717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window.setInterval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回调函数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[</a:t>
            </a:r>
            <a:r>
              <a:rPr lang="zh-CN" alt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间隔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的毫秒数]);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33" y="1971274"/>
            <a:ext cx="6488430" cy="2771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setInterval()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方法重复调用一个函数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每隔这个时间，就去调用一次回调函数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注意：</a:t>
            </a:r>
            <a:endParaRPr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en-US" noProof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window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可以省略。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这个调用函数可以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直接写函数，或者写</a:t>
            </a: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函数</a:t>
            </a:r>
            <a:r>
              <a:rPr lang="zh-CN" altLang="en-US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或者采取字符串</a:t>
            </a:r>
            <a:r>
              <a:rPr lang="zh-CN" altLang="en-US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'</a:t>
            </a:r>
            <a:r>
              <a:rPr lang="zh-CN" altLang="en-US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函数</a:t>
            </a:r>
            <a:r>
              <a:rPr lang="zh-CN" altLang="en-US" noProof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名</a:t>
            </a:r>
            <a:r>
              <a:rPr lang="en-US" altLang="zh-CN" noProof="0" smtClean="0">
                <a:ln>
                  <a:noFill/>
                </a:ln>
                <a:solidFill>
                  <a:srgbClr val="047FFD"/>
                </a:solidFill>
                <a:effectLst/>
                <a:uLnTx/>
                <a:uFillTx/>
                <a:sym typeface="+mn-ea"/>
              </a:rPr>
              <a:t>()'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三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种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形式。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3.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间隔的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毫秒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数省略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默认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是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，如果写，必须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是毫秒，表示每隔多少毫秒就自动调用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这个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函数。</a:t>
            </a:r>
            <a:endParaRPr lang="en-US" altLang="zh-CN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smtClean="0">
                <a:sym typeface="+mn-ea"/>
              </a:rPr>
              <a:t>4.</a:t>
            </a:r>
            <a:r>
              <a:rPr lang="zh-CN" altLang="en-US">
                <a:sym typeface="+mn-ea"/>
              </a:rPr>
              <a:t>因为定时器可能有很多，所以我们经常给定时器赋值一个标识符</a:t>
            </a:r>
            <a:r>
              <a:rPr lang="zh-CN" altLang="en-US" smtClean="0">
                <a:sym typeface="+mn-ea"/>
              </a:rPr>
              <a:t>。</a:t>
            </a:r>
            <a:endParaRPr lang="zh-CN" alt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dirty="0">
                <a:sym typeface="+mn-ea"/>
              </a:rPr>
              <a:t>5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第一次执行也是间隔毫秒数之后执行，之后每隔毫秒数就执行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一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次</a:t>
            </a:r>
            <a:r>
              <a:rPr lang="zh-CN" altLang="en-US">
                <a:solidFill>
                  <a:schemeClr val="tx1"/>
                </a:solidFill>
                <a:latin typeface="+mn-lt"/>
                <a:cs typeface="+mn-lt"/>
                <a:sym typeface="+mn-ea"/>
              </a:rPr>
              <a:t>。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en-US" altLang="zh-CN">
                <a:sym typeface="+mn-ea"/>
              </a:rPr>
              <a:t>setInterval</a:t>
            </a:r>
            <a:r>
              <a:rPr lang="en-US" altLang="zh-CN" smtClean="0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定时器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倒计时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3" y="1979735"/>
            <a:ext cx="1809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这个倒计时是不断变化的，因此需要定时器来自动变化（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setInterval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个黑色盒子里面分别存放时分秒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三个黑色盒子利用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放入计算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的小时分钟秒数 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ym typeface="+mn-ea"/>
              </a:rPr>
              <a:t>第一次执行也是间隔毫秒</a:t>
            </a:r>
            <a:r>
              <a:rPr lang="zh-CN" altLang="en-US" sz="1050" smtClean="0">
                <a:sym typeface="+mn-ea"/>
              </a:rPr>
              <a:t>数，因此刚刷新页面会有空白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最好采取封装函数的方式， 这样可以先调用一次这个函数，防止刚开始刷新页面有空白问题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4"/>
            <a:ext cx="4991100" cy="3447542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rgbClr val="FF0000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chemeClr val="tx1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chemeClr val="tx1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chemeClr val="tx1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定时器</a:t>
            </a:r>
          </a:p>
          <a:p>
            <a:r>
              <a:rPr lang="en-US">
                <a:solidFill>
                  <a:schemeClr val="tx1"/>
                </a:solidFill>
              </a:rPr>
              <a:t>JS </a:t>
            </a:r>
            <a:r>
              <a:rPr lang="zh-CN" altLang="en-US" smtClean="0">
                <a:solidFill>
                  <a:schemeClr val="tx1"/>
                </a:solidFill>
              </a:rPr>
              <a:t>执行</a:t>
            </a:r>
            <a:r>
              <a:rPr lang="zh-CN" altLang="en-US">
                <a:solidFill>
                  <a:schemeClr val="tx1"/>
                </a:solidFill>
              </a:rPr>
              <a:t>机制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375" y="1391362"/>
            <a:ext cx="6130925" cy="3835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window.clearInterval(intervalID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0" y="1932919"/>
            <a:ext cx="6488430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clear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Interval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方法取消了先前通过调用</a:t>
            </a:r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set</a:t>
            </a:r>
            <a:r>
              <a:rPr lang="en-US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Interval</a:t>
            </a:r>
            <a:r>
              <a:rPr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()建立的定时器。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注意：</a:t>
            </a:r>
            <a:endParaRPr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en-US" noProof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window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可以省略。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2.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里面的参数就是定时器的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标识符</a:t>
            </a:r>
            <a:r>
              <a:rPr lang="en-US" altLang="zh-CN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 </a:t>
            </a:r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。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停止 </a:t>
            </a:r>
            <a:r>
              <a:rPr lang="en-US" altLang="zh-CN" smtClean="0">
                <a:sym typeface="+mn-ea"/>
              </a:rPr>
              <a:t>setInterval() </a:t>
            </a:r>
            <a:r>
              <a:rPr lang="zh-CN" altLang="en-US" smtClean="0">
                <a:sym typeface="+mn-ea"/>
              </a:rPr>
              <a:t>定时器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发送短信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77570" y="1695450"/>
            <a:ext cx="6488430" cy="2545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点击按钮后，该按钮</a:t>
            </a:r>
            <a:r>
              <a:rPr lang="en-US" altLang="zh-CN" dirty="0"/>
              <a:t>60</a:t>
            </a:r>
            <a:r>
              <a:rPr lang="zh-CN" altLang="en-US" dirty="0"/>
              <a:t>秒之内不能再次点击，防止重复发送短信</a:t>
            </a:r>
          </a:p>
        </p:txBody>
      </p:sp>
      <p:pic>
        <p:nvPicPr>
          <p:cNvPr id="3075" name="Picture 3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381250"/>
            <a:ext cx="3467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按钮点击之后，会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禁用 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  <a:r>
              <a:rPr lang="en-US" altLang="zh-CN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同时按钮里面的内容会变化， 注意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button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里面的内容通过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里面秒数是有变化的，因此需要用到定时器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定义一个变量，在定时器里面，不断递减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如果变量为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说明到了时间，我们需要停止定时器，并且复原按钮初始状态。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77570" y="1434837"/>
            <a:ext cx="6488430" cy="29462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this</a:t>
            </a:r>
            <a:r>
              <a:rPr lang="zh-CN" altLang="en-US"/>
              <a:t>的指向在函数定义的时候是确定不了的，只有函数执行的时候才能确定</a:t>
            </a:r>
            <a:r>
              <a:rPr lang="en-US" altLang="zh-CN"/>
              <a:t>this</a:t>
            </a:r>
            <a:r>
              <a:rPr lang="zh-CN" altLang="en-US"/>
              <a:t>到底指向谁</a:t>
            </a:r>
            <a:r>
              <a:rPr lang="zh-CN" altLang="en-US" smtClean="0"/>
              <a:t>，一般情况下</a:t>
            </a:r>
            <a:r>
              <a:rPr lang="en-US" altLang="zh-CN" smtClean="0"/>
              <a:t>this</a:t>
            </a:r>
            <a:r>
              <a:rPr lang="zh-CN" altLang="en-US"/>
              <a:t>的最终指向的是那个调用它的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现阶段，我们先了解一下几个</a:t>
            </a:r>
            <a:r>
              <a:rPr lang="en-US" altLang="zh-CN" smtClean="0"/>
              <a:t>this</a:t>
            </a:r>
            <a:r>
              <a:rPr lang="zh-CN" altLang="en-US" smtClean="0"/>
              <a:t>指向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全局</a:t>
            </a:r>
            <a:r>
              <a:rPr lang="zh-CN" altLang="en-US"/>
              <a:t>作用域或者普通函数中</a:t>
            </a:r>
            <a:r>
              <a:rPr lang="en-US" altLang="zh-CN"/>
              <a:t>this</a:t>
            </a:r>
            <a:r>
              <a:rPr lang="zh-CN" altLang="en-US"/>
              <a:t>指向全局对象</a:t>
            </a:r>
            <a:r>
              <a:rPr lang="en-US" altLang="zh-CN" smtClean="0"/>
              <a:t>window</a:t>
            </a:r>
            <a:r>
              <a:rPr lang="zh-CN" altLang="en-US" smtClean="0"/>
              <a:t>（注意定时器里面的</a:t>
            </a:r>
            <a:r>
              <a:rPr lang="en-US" altLang="zh-CN" smtClean="0"/>
              <a:t>this</a:t>
            </a:r>
            <a:r>
              <a:rPr lang="zh-CN" altLang="en-US" smtClean="0"/>
              <a:t>指向</a:t>
            </a:r>
            <a:r>
              <a:rPr lang="en-US" altLang="zh-CN" smtClean="0"/>
              <a:t>window</a:t>
            </a:r>
            <a:r>
              <a:rPr lang="zh-CN" altLang="en-US" smtClean="0"/>
              <a:t>）</a:t>
            </a:r>
            <a:endParaRPr lang="zh-CN" altLang="en-US"/>
          </a:p>
          <a:p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2. </a:t>
            </a:r>
            <a:r>
              <a:rPr lang="zh-CN" altLang="en-US" smtClean="0"/>
              <a:t>方法</a:t>
            </a:r>
            <a:r>
              <a:rPr lang="zh-CN" altLang="en-US"/>
              <a:t>调用中谁调用</a:t>
            </a:r>
            <a:r>
              <a:rPr lang="en-US" altLang="zh-CN"/>
              <a:t>this</a:t>
            </a:r>
            <a:r>
              <a:rPr lang="zh-CN" altLang="en-US"/>
              <a:t>指向谁</a:t>
            </a:r>
          </a:p>
          <a:p>
            <a:r>
              <a:rPr lang="en-US" altLang="zh-CN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3.</a:t>
            </a:r>
            <a:r>
              <a:rPr lang="zh-CN" altLang="en-US"/>
              <a:t>构造</a:t>
            </a:r>
            <a:r>
              <a:rPr lang="zh-CN" altLang="en-US" smtClean="0"/>
              <a:t>函数中</a:t>
            </a:r>
            <a:r>
              <a:rPr lang="en-US" altLang="zh-CN"/>
              <a:t>this</a:t>
            </a:r>
            <a:r>
              <a:rPr lang="zh-CN" altLang="en-US"/>
              <a:t>指向构造函数的实例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3.6 this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902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定时器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课后作业：时钟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05833" y="1970195"/>
            <a:ext cx="6488430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lt"/>
                <a:sym typeface="+mn-ea"/>
              </a:rPr>
              <a:t>课后同学们做一个电子时钟，显示当前的年月日，时分秒，要求自动变化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2050" name="Picture 2" descr="C:\Users\apple\Desktop\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884595"/>
            <a:ext cx="39909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4"/>
            <a:ext cx="4991100" cy="3341743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chemeClr val="tx1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chemeClr val="tx1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chemeClr val="tx1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定时器</a:t>
            </a:r>
          </a:p>
          <a:p>
            <a:r>
              <a:rPr lang="en-US" dirty="0">
                <a:solidFill>
                  <a:srgbClr val="FF0000"/>
                </a:solidFill>
              </a:rPr>
              <a:t>JS </a:t>
            </a:r>
            <a:r>
              <a:rPr lang="zh-CN" altLang="en-US" dirty="0">
                <a:solidFill>
                  <a:srgbClr val="FF0000"/>
                </a:solidFill>
              </a:rPr>
              <a:t>执行队列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2480" y="1431290"/>
            <a:ext cx="6573520" cy="9869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JavaScript 语言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的一大特点就是</a:t>
            </a:r>
            <a:r>
              <a:rPr lang="zh-CN" altLang="en-US" dirty="0">
                <a:solidFill>
                  <a:srgbClr val="FF0000"/>
                </a:solidFill>
              </a:rPr>
              <a:t>单线程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，也就是说，</a:t>
            </a:r>
            <a:r>
              <a:rPr lang="zh-CN" altLang="en-US" dirty="0">
                <a:solidFill>
                  <a:srgbClr val="FF0000"/>
                </a:solidFill>
              </a:rPr>
              <a:t>同一个时间只能做一件</a:t>
            </a:r>
            <a:r>
              <a:rPr lang="zh-CN" altLang="en-US">
                <a:solidFill>
                  <a:srgbClr val="FF0000"/>
                </a:solidFill>
              </a:rPr>
              <a:t>事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。这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是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因为 Javascript 这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门脚本语言诞生的使命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所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致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</a:rPr>
              <a:t>——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JavaScript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是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为处理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页面中用户的交互，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以及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操作 DOM 而诞生的。比如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我们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某个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DOM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元素进行添加和删除操作，不能同时进行。 应该先进行添加，之后再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删除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4.1 JS </a:t>
            </a:r>
            <a:r>
              <a:rPr lang="zh-CN" altLang="en-US" smtClean="0"/>
              <a:t>是单线程</a:t>
            </a:r>
            <a:endParaRPr lang="zh-CN" altLang="en-US" dirty="0" smtClean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77884" y="2474025"/>
            <a:ext cx="6573520" cy="1244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单线程就意味着，所有任务需要排队，前一个任务结束，才会执行后一个任务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。这样所导致的问题是： 如果 JS 执行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的时间过长，这样就会造成页面的渲染不连贯，导致页面渲染加载阻塞的感觉。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2479" y="1431233"/>
            <a:ext cx="6530975" cy="581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以下代码执行的结果是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什么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？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smtClean="0"/>
              <a:t>一个问题</a:t>
            </a:r>
            <a:endParaRPr lang="zh-CN" dirty="0"/>
          </a:p>
        </p:txBody>
      </p:sp>
      <p:sp>
        <p:nvSpPr>
          <p:cNvPr id="3" name="矩形 2"/>
          <p:cNvSpPr/>
          <p:nvPr/>
        </p:nvSpPr>
        <p:spPr>
          <a:xfrm>
            <a:off x="848360" y="1908811"/>
            <a:ext cx="6130925" cy="173367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console.log(1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setTimeout(function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console.log(3);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},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console.log(2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2479" y="1431233"/>
            <a:ext cx="6530975" cy="581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那么以下代码执行的结果又是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什么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？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4.1 </a:t>
            </a:r>
            <a:r>
              <a:rPr lang="zh-CN" smtClean="0"/>
              <a:t>一个问题</a:t>
            </a:r>
            <a:endParaRPr lang="zh-CN" dirty="0"/>
          </a:p>
        </p:txBody>
      </p:sp>
      <p:sp>
        <p:nvSpPr>
          <p:cNvPr id="3" name="矩形 2"/>
          <p:cNvSpPr/>
          <p:nvPr/>
        </p:nvSpPr>
        <p:spPr>
          <a:xfrm>
            <a:off x="848360" y="1908810"/>
            <a:ext cx="6130925" cy="174123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console.log(1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setTimeout(function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console.log(3);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},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console.log(2);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68371" y="1431202"/>
            <a:ext cx="6530975" cy="7224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为了解决这个问题，利用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多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核 CPU 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计算能力，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 提出 Web Worker 标准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允许 JavaScript 脚本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创建多个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线程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。于是，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JS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中出现了</a:t>
            </a:r>
            <a:r>
              <a:rPr lang="zh-CN" altLang="en-US" smtClean="0">
                <a:solidFill>
                  <a:srgbClr val="FF0000"/>
                </a:solidFill>
              </a:rPr>
              <a:t>同步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和</a:t>
            </a:r>
            <a:r>
              <a:rPr lang="zh-CN" altLang="en-US" smtClean="0">
                <a:solidFill>
                  <a:srgbClr val="FF0000"/>
                </a:solidFill>
              </a:rPr>
              <a:t>异步。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同步和异步</a:t>
            </a:r>
            <a:endParaRPr lang="zh-CN" altLang="en-US" dirty="0" smtClean="0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848360" y="2289057"/>
            <a:ext cx="6517622" cy="40334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同步</a:t>
            </a:r>
            <a:endParaRPr lang="zh-CN" altLang="en-US" sz="1400" dirty="0" smtClean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48360" y="2572949"/>
            <a:ext cx="6530975" cy="5096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前</a:t>
            </a:r>
            <a:r>
              <a:rPr lang="zh-CN" altLang="en-US"/>
              <a:t>一个任务结束后再</a:t>
            </a:r>
            <a:r>
              <a:rPr lang="zh-CN" altLang="en-US" smtClean="0"/>
              <a:t>执行</a:t>
            </a:r>
            <a:r>
              <a:rPr lang="zh-CN" altLang="en-US"/>
              <a:t>后一个</a:t>
            </a:r>
            <a:r>
              <a:rPr lang="zh-CN" altLang="en-US" smtClean="0"/>
              <a:t>任务，</a:t>
            </a:r>
            <a:r>
              <a:rPr lang="zh-CN" altLang="en-US"/>
              <a:t>程序的执行顺序与任务的排列顺序是一致的、同步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。比如做饭的同步做法：我们要烧水煮饭，等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水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开了（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分钟之后），再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去切菜，炒菜。</a:t>
            </a: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848360" y="3219330"/>
            <a:ext cx="6517622" cy="37147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异步</a:t>
            </a:r>
            <a:endParaRPr lang="zh-CN" altLang="en-US" sz="1400" dirty="0" smtClean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35007" y="3590803"/>
            <a:ext cx="6530975" cy="678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你在做一件事情时，因为这件事情会花费很长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时间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，在做这件事的同时，你还可以去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处理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其他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事情。比如做饭的异步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做法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我们在烧水的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同时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，利用这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10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分钟，去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切菜，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炒菜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48360" y="4269719"/>
            <a:ext cx="6530975" cy="4034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他们</a:t>
            </a:r>
            <a:r>
              <a:rPr lang="zh-CN" altLang="en-US" b="1" dirty="0">
                <a:solidFill>
                  <a:srgbClr val="FF0000"/>
                </a:solidFill>
              </a:rPr>
              <a:t>的本质区别： 这条流水线上各个流程的执行顺序不同。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</a:t>
            </a:r>
            <a:r>
              <a:rPr noProof="0" dirty="0">
                <a:sym typeface="+mn-ea"/>
              </a:rPr>
              <a:t>BOM 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291" name="TextBox 37"/>
          <p:cNvSpPr txBox="1"/>
          <p:nvPr/>
        </p:nvSpPr>
        <p:spPr>
          <a:xfrm>
            <a:off x="867410" y="2870518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</a:p>
        </p:txBody>
      </p:sp>
      <p:sp>
        <p:nvSpPr>
          <p:cNvPr id="12292" name="TextBox 31"/>
          <p:cNvSpPr txBox="1"/>
          <p:nvPr/>
        </p:nvSpPr>
        <p:spPr>
          <a:xfrm>
            <a:off x="4864735" y="2870518"/>
            <a:ext cx="3513138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442913" y="3379153"/>
            <a:ext cx="398462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文档对象模型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 就是把「</a:t>
            </a:r>
            <a:r>
              <a:rPr lang="en-US" altLang="zh-CN" sz="105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</a:t>
            </a:r>
            <a:r>
              <a:rPr lang="en-US" altLang="zh-CN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」当做一个「</a:t>
            </a:r>
            <a:r>
              <a:rPr lang="en-US" altLang="zh-CN" sz="105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en-US" altLang="zh-CN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」来看待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DOM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的顶级对象是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document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DOM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主要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学习的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操作页面元素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DOM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是 </a:t>
            </a:r>
            <a:r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W3C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标准规范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427538" y="3336016"/>
            <a:ext cx="441388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浏览器对象模型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把「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浏览器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」当做一个「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对象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」来看待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BOM 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顶级对象是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window</a:t>
            </a:r>
            <a:endParaRPr lang="zh-CN" altLang="en-US" sz="105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 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学习的是浏览器窗口交互的一些对象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BOM </a:t>
            </a:r>
            <a:r>
              <a:rPr lang="zh-CN" altLang="en-US" sz="105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是浏览器厂商在各自浏览器</a:t>
            </a:r>
            <a:r>
              <a:rPr lang="zh-CN" altLang="en-US" sz="105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</a:t>
            </a:r>
            <a:r>
              <a:rPr lang="zh-CN" altLang="en-US" sz="105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兼容性较差</a:t>
            </a:r>
            <a:endParaRPr lang="zh-CN" altLang="en-US" sz="105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406265" y="2956878"/>
            <a:ext cx="0" cy="206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内容占位符 5"/>
          <p:cNvSpPr>
            <a:spLocks noGrp="1"/>
          </p:cNvSpPr>
          <p:nvPr/>
        </p:nvSpPr>
        <p:spPr>
          <a:xfrm>
            <a:off x="867409" y="1284923"/>
            <a:ext cx="7059910" cy="1671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BOM（Browser Object Model）即</a:t>
            </a:r>
            <a:r>
              <a:rPr lang="zh-CN" b="1">
                <a:solidFill>
                  <a:srgbClr val="FF0000"/>
                </a:solidFill>
                <a:sym typeface="+mn-ea"/>
              </a:rPr>
              <a:t>浏览器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对象模型</a:t>
            </a:r>
            <a:r>
              <a:rPr lang="zh-CN" altLang="en-US" smtClean="0">
                <a:sym typeface="+mn-ea"/>
              </a:rPr>
              <a:t>，它</a:t>
            </a:r>
            <a:r>
              <a:rPr lang="zh-CN" smtClean="0">
                <a:sym typeface="+mn-ea"/>
              </a:rPr>
              <a:t>提供</a:t>
            </a:r>
            <a:r>
              <a:rPr lang="zh-CN" dirty="0">
                <a:sym typeface="+mn-ea"/>
              </a:rPr>
              <a:t>了独立</a:t>
            </a:r>
            <a:r>
              <a:rPr lang="zh-CN">
                <a:sym typeface="+mn-ea"/>
              </a:rPr>
              <a:t>于</a:t>
            </a:r>
            <a:r>
              <a:rPr lang="zh-CN" smtClean="0">
                <a:sym typeface="+mn-ea"/>
              </a:rPr>
              <a:t>内容而</a:t>
            </a:r>
            <a:r>
              <a:rPr lang="zh-CN" dirty="0">
                <a:sym typeface="+mn-ea"/>
              </a:rPr>
              <a:t>与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浏览器窗口进行交互的对象，</a:t>
            </a:r>
            <a:r>
              <a:rPr lang="zh-CN" dirty="0">
                <a:sym typeface="+mn-ea"/>
              </a:rPr>
              <a:t>其核心</a:t>
            </a:r>
            <a:r>
              <a:rPr lang="zh-CN">
                <a:sym typeface="+mn-ea"/>
              </a:rPr>
              <a:t>对象</a:t>
            </a:r>
            <a:r>
              <a:rPr lang="zh-CN" smtClean="0">
                <a:sym typeface="+mn-ea"/>
              </a:rPr>
              <a:t>是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window</a:t>
            </a:r>
            <a:r>
              <a:rPr lang="zh-CN" altLang="en-US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smtClean="0">
                <a:sym typeface="+mn-ea"/>
              </a:rPr>
              <a:t>BOM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由</a:t>
            </a:r>
            <a:r>
              <a:rPr lang="zh-CN" dirty="0">
                <a:sym typeface="+mn-ea"/>
              </a:rPr>
              <a:t>一系列相关的对象构成，并且每个对象都提供了很多方法</a:t>
            </a:r>
            <a:r>
              <a:rPr lang="zh-CN">
                <a:sym typeface="+mn-ea"/>
              </a:rPr>
              <a:t>与</a:t>
            </a:r>
            <a:r>
              <a:rPr lang="zh-CN" smtClean="0">
                <a:sym typeface="+mn-ea"/>
              </a:rPr>
              <a:t>属性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r>
              <a:rPr lang="zh-CN" smtClean="0">
                <a:sym typeface="+mn-ea"/>
              </a:rPr>
              <a:t>BOM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缺乏</a:t>
            </a:r>
            <a:r>
              <a:rPr lang="zh-CN" dirty="0">
                <a:sym typeface="+mn-ea"/>
              </a:rPr>
              <a:t>标准</a:t>
            </a:r>
            <a:r>
              <a:rPr lang="zh-CN">
                <a:sym typeface="+mn-ea"/>
              </a:rPr>
              <a:t>，</a:t>
            </a:r>
            <a:r>
              <a:rPr lang="zh-CN" smtClean="0">
                <a:sym typeface="+mn-ea"/>
              </a:rPr>
              <a:t>JavaScript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语法</a:t>
            </a:r>
            <a:r>
              <a:rPr lang="zh-CN" dirty="0">
                <a:sym typeface="+mn-ea"/>
              </a:rPr>
              <a:t>的标准化</a:t>
            </a:r>
            <a:r>
              <a:rPr lang="zh-CN">
                <a:sym typeface="+mn-ea"/>
              </a:rPr>
              <a:t>组织</a:t>
            </a:r>
            <a:r>
              <a:rPr lang="zh-CN" smtClean="0">
                <a:sym typeface="+mn-ea"/>
              </a:rPr>
              <a:t>是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ECMA</a:t>
            </a:r>
            <a:r>
              <a:rPr lang="zh-CN">
                <a:sym typeface="+mn-ea"/>
              </a:rPr>
              <a:t>，</a:t>
            </a:r>
            <a:r>
              <a:rPr lang="zh-CN" smtClean="0">
                <a:sym typeface="+mn-ea"/>
              </a:rPr>
              <a:t>DOM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的</a:t>
            </a:r>
            <a:r>
              <a:rPr lang="zh-CN" dirty="0">
                <a:sym typeface="+mn-ea"/>
              </a:rPr>
              <a:t>标准化</a:t>
            </a:r>
            <a:r>
              <a:rPr lang="zh-CN">
                <a:sym typeface="+mn-ea"/>
              </a:rPr>
              <a:t>组织</a:t>
            </a:r>
            <a:r>
              <a:rPr lang="zh-CN" smtClean="0">
                <a:sym typeface="+mn-ea"/>
              </a:rPr>
              <a:t>是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W</a:t>
            </a:r>
            <a:r>
              <a:rPr lang="zh-CN" dirty="0">
                <a:sym typeface="+mn-ea"/>
              </a:rPr>
              <a:t>3C</a:t>
            </a:r>
            <a:r>
              <a:rPr lang="zh-CN">
                <a:sym typeface="+mn-ea"/>
              </a:rPr>
              <a:t>，</a:t>
            </a:r>
            <a:r>
              <a:rPr lang="zh-CN" smtClean="0">
                <a:sym typeface="+mn-ea"/>
              </a:rPr>
              <a:t>BOM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最初</a:t>
            </a:r>
            <a:r>
              <a:rPr lang="zh-CN">
                <a:sym typeface="+mn-ea"/>
              </a:rPr>
              <a:t>是</a:t>
            </a:r>
            <a:r>
              <a:rPr lang="zh-CN" smtClean="0">
                <a:sym typeface="+mn-ea"/>
              </a:rPr>
              <a:t>Netscape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浏览器</a:t>
            </a:r>
            <a:r>
              <a:rPr lang="zh-CN" dirty="0">
                <a:sym typeface="+mn-ea"/>
              </a:rPr>
              <a:t>标准的一部分。</a:t>
            </a:r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什么是 </a:t>
            </a:r>
            <a:r>
              <a:rPr lang="en-US" altLang="zh-CN"/>
              <a:t>B</a:t>
            </a:r>
            <a:r>
              <a:rPr lang="en-US" altLang="zh-CN" smtClean="0"/>
              <a:t>OM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3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4.3 </a:t>
            </a:r>
            <a:r>
              <a:rPr lang="zh-CN" altLang="en-US" smtClean="0"/>
              <a:t>同步和异步</a:t>
            </a:r>
            <a:endParaRPr lang="zh-CN" altLang="en-US" dirty="0" smtClean="0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875048" y="1431300"/>
            <a:ext cx="2918579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同步任务</a:t>
            </a:r>
            <a:endParaRPr lang="zh-CN" altLang="en-US" sz="1400" dirty="0" smtClean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75031" y="1798911"/>
            <a:ext cx="2918596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同步任务都在主线程上执行，形成一个</a:t>
            </a:r>
            <a:r>
              <a:rPr lang="zh-CN" altLang="en-US" b="1">
                <a:solidFill>
                  <a:srgbClr val="FF0000"/>
                </a:solidFill>
              </a:rPr>
              <a:t>执</a:t>
            </a:r>
            <a:r>
              <a:rPr lang="zh-CN" altLang="en-US" b="1" smtClean="0">
                <a:solidFill>
                  <a:srgbClr val="FF0000"/>
                </a:solidFill>
              </a:rPr>
              <a:t>行栈</a:t>
            </a:r>
            <a:r>
              <a:rPr lang="zh-CN" altLang="en-US" b="1">
                <a:solidFill>
                  <a:srgbClr val="FF0000"/>
                </a:solidFill>
              </a:rPr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888383" y="2265690"/>
            <a:ext cx="2905244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/>
              <a:t>异步任务</a:t>
            </a:r>
            <a:endParaRPr lang="zh-CN" altLang="en-US" sz="1400" dirty="0" smtClean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82015" y="2642870"/>
            <a:ext cx="4784491" cy="23221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JS 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异步是通过回调函数实现的。</a:t>
            </a: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一般而言，异步任务有以下三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种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类型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: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1、普通事件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如 click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resize 等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2、资源加载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如 load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error 等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3、定时器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包括 setInterval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setTimeout 等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异步任务相关</a:t>
            </a:r>
            <a:r>
              <a:rPr lang="zh-CN" altLang="en-US" dirty="0">
                <a:solidFill>
                  <a:srgbClr val="FF0000"/>
                </a:solidFill>
              </a:rPr>
              <a:t>回调函数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添加到</a:t>
            </a:r>
            <a:r>
              <a:rPr lang="zh-CN" altLang="en-US" b="1" dirty="0">
                <a:solidFill>
                  <a:srgbClr val="FF0000"/>
                </a:solidFill>
              </a:rPr>
              <a:t>任务队列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中（任务队列也称为消息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队列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）。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838430" y="1436269"/>
            <a:ext cx="1370972" cy="14901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1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38431" y="1620117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console.log(1)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48274" y="238102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console.log(2)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19846" y="2000570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setTimeout(fn,0)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5923648" y="893979"/>
            <a:ext cx="1174115" cy="38544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执行栈</a:t>
            </a:r>
          </a:p>
        </p:txBody>
      </p:sp>
      <p:sp>
        <p:nvSpPr>
          <p:cNvPr id="14" name="矩形 13"/>
          <p:cNvSpPr/>
          <p:nvPr/>
        </p:nvSpPr>
        <p:spPr>
          <a:xfrm>
            <a:off x="5735086" y="4087520"/>
            <a:ext cx="1588369" cy="482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fn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5920981" y="3603358"/>
            <a:ext cx="1174115" cy="38544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执行机制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92480" y="1431290"/>
            <a:ext cx="6628518" cy="134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1.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先执行</a:t>
            </a:r>
            <a:r>
              <a:rPr lang="zh-CN" altLang="en-US" dirty="0">
                <a:solidFill>
                  <a:srgbClr val="FF0000"/>
                </a:solidFill>
              </a:rPr>
              <a:t>执行栈中的同步任务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dirty="0">
                <a:solidFill>
                  <a:schemeClr val="tx1"/>
                </a:solidFill>
              </a:rPr>
              <a:t>异步任务（回调函数）放入任务队列中。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 一旦执行栈中的所有同步任务执行完毕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，系统就会按次序读取</a:t>
            </a:r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队列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中的异步任务，于是被读取的异步任务结束等待状态，进入执行栈，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</a:rPr>
              <a:t>开始执行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左弧形箭头 1"/>
          <p:cNvSpPr/>
          <p:nvPr/>
        </p:nvSpPr>
        <p:spPr>
          <a:xfrm>
            <a:off x="3658741" y="3696878"/>
            <a:ext cx="340360" cy="529590"/>
          </a:xfrm>
          <a:prstGeom prst="curv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右弧形箭头 2"/>
          <p:cNvSpPr/>
          <p:nvPr/>
        </p:nvSpPr>
        <p:spPr>
          <a:xfrm>
            <a:off x="4368036" y="3682908"/>
            <a:ext cx="276225" cy="529590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6901" y="379657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400103" y="468907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主车道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42476" y="470046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应急车道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694415" y="4477477"/>
            <a:ext cx="0" cy="211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83597" y="3796573"/>
            <a:ext cx="0" cy="793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065207" y="3258543"/>
            <a:ext cx="1299211" cy="12189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10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23842" y="3336592"/>
            <a:ext cx="1492716" cy="1021498"/>
            <a:chOff x="2023842" y="3336592"/>
            <a:chExt cx="1492716" cy="1021498"/>
          </a:xfrm>
        </p:grpSpPr>
        <p:sp>
          <p:nvSpPr>
            <p:cNvPr id="22" name="文本框 21"/>
            <p:cNvSpPr txBox="1"/>
            <p:nvPr/>
          </p:nvSpPr>
          <p:spPr>
            <a:xfrm>
              <a:off x="2065208" y="3336592"/>
              <a:ext cx="13067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console.log(1)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75051" y="4054930"/>
              <a:ext cx="1332416" cy="30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console.log(2</a:t>
              </a:r>
              <a:r>
                <a:rPr lang="en-US" altLang="zh-CN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23842" y="3717045"/>
              <a:ext cx="1492716" cy="30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setTimeout(fn,0</a:t>
              </a:r>
              <a:r>
                <a:rPr lang="en-US" altLang="zh-CN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5" name="流程图: 过程 24"/>
          <p:cNvSpPr/>
          <p:nvPr/>
        </p:nvSpPr>
        <p:spPr>
          <a:xfrm>
            <a:off x="2127754" y="2716252"/>
            <a:ext cx="1174115" cy="38544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执行栈</a:t>
            </a:r>
          </a:p>
        </p:txBody>
      </p:sp>
      <p:sp>
        <p:nvSpPr>
          <p:cNvPr id="26" name="矩形 25"/>
          <p:cNvSpPr/>
          <p:nvPr/>
        </p:nvSpPr>
        <p:spPr>
          <a:xfrm>
            <a:off x="4809930" y="3231875"/>
            <a:ext cx="1588369" cy="482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</a:p>
        </p:txBody>
      </p:sp>
      <p:sp>
        <p:nvSpPr>
          <p:cNvPr id="27" name="流程图: 过程 26"/>
          <p:cNvSpPr/>
          <p:nvPr/>
        </p:nvSpPr>
        <p:spPr>
          <a:xfrm>
            <a:off x="4995825" y="2712412"/>
            <a:ext cx="1174115" cy="38544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17" grpId="0"/>
      <p:bldP spid="18" grpId="0"/>
      <p:bldP spid="21" grpId="0" animBg="1"/>
      <p:bldP spid="25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en-US" smtClean="0"/>
              <a:t>JS </a:t>
            </a:r>
            <a:r>
              <a:rPr lang="zh-CN" altLang="en-US" smtClean="0"/>
              <a:t>执行机制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805833" y="1523211"/>
            <a:ext cx="6130925" cy="22198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console.log(1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document.onclick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console.log('click');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console.log(2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setTimeout(function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console.log(3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}, 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000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</a:t>
            </a:r>
            <a:r>
              <a:rPr lang="en-US" altLang="zh-CN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执行</a:t>
            </a:r>
            <a:r>
              <a:rPr lang="zh-CN" altLang="en-US">
                <a:sym typeface="+mn-ea"/>
              </a:rPr>
              <a:t>机制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4.4 </a:t>
            </a:r>
            <a:r>
              <a:rPr lang="en-US" smtClean="0"/>
              <a:t>JS </a:t>
            </a:r>
            <a:r>
              <a:rPr lang="zh-CN" altLang="en-US" smtClean="0"/>
              <a:t>执行机制</a:t>
            </a:r>
            <a:endParaRPr lang="zh-CN" altLang="en-US" dirty="0" smtClean="0"/>
          </a:p>
        </p:txBody>
      </p:sp>
      <p:pic>
        <p:nvPicPr>
          <p:cNvPr id="20" name="图片 19" descr="zhix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7" y="1269690"/>
            <a:ext cx="6131516" cy="2835415"/>
          </a:xfrm>
          <a:prstGeom prst="rect">
            <a:avLst/>
          </a:prstGeom>
        </p:spPr>
      </p:pic>
      <p:sp>
        <p:nvSpPr>
          <p:cNvPr id="21" name="内容占位符 5"/>
          <p:cNvSpPr>
            <a:spLocks noGrp="1"/>
          </p:cNvSpPr>
          <p:nvPr/>
        </p:nvSpPr>
        <p:spPr>
          <a:xfrm>
            <a:off x="719334" y="4371022"/>
            <a:ext cx="7983855" cy="423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</a:rPr>
              <a:t>由于主线程不断的重复获得</a:t>
            </a:r>
            <a:r>
              <a:rPr 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任务</a:t>
            </a: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</a:rPr>
              <a:t>、执行</a:t>
            </a:r>
            <a:r>
              <a:rPr 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任务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再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获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取</a:t>
            </a:r>
            <a:r>
              <a:rPr lang="zh-CN" dirty="0">
                <a:solidFill>
                  <a:prstClr val="black">
                    <a:lumMod val="85000"/>
                    <a:lumOff val="15000"/>
                  </a:prstClr>
                </a:solidFill>
              </a:rPr>
              <a:t>任务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</a:rPr>
              <a:t>、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再执行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所以这种机制被称为</a:t>
            </a:r>
            <a:r>
              <a:rPr smtClean="0">
                <a:solidFill>
                  <a:srgbClr val="FF0000"/>
                </a:solidFill>
              </a:rPr>
              <a:t>事件循环</a:t>
            </a:r>
            <a:r>
              <a:rPr lang="zh-CN" dirty="0">
                <a:solidFill>
                  <a:srgbClr val="FF0000"/>
                </a:solidFill>
              </a:rPr>
              <a:t>（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event loop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4"/>
            <a:ext cx="4991100" cy="3387085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chemeClr val="tx1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chemeClr val="tx1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chemeClr val="tx1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定时器</a:t>
            </a:r>
          </a:p>
          <a:p>
            <a:r>
              <a:rPr lang="en-US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执行队列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location 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35024" y="1428693"/>
            <a:ext cx="6530975" cy="581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window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对象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给我们提供了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一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个 </a:t>
            </a:r>
            <a:r>
              <a:rPr lang="en-US" altLang="zh-CN" smtClean="0">
                <a:solidFill>
                  <a:srgbClr val="FF0000"/>
                </a:solidFill>
              </a:rPr>
              <a:t>location </a:t>
            </a:r>
            <a:r>
              <a:rPr lang="zh-CN" altLang="en-US" smtClean="0">
                <a:solidFill>
                  <a:srgbClr val="FF0000"/>
                </a:solidFill>
              </a:rPr>
              <a:t>属性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用于</a:t>
            </a:r>
            <a:r>
              <a:rPr lang="zh-CN" altLang="en-US" dirty="0">
                <a:solidFill>
                  <a:srgbClr val="FF0000"/>
                </a:solidFill>
              </a:rPr>
              <a:t>获取或设置</a:t>
            </a:r>
            <a:r>
              <a:rPr lang="zh-CN" altLang="en-US">
                <a:solidFill>
                  <a:srgbClr val="FF0000"/>
                </a:solidFill>
              </a:rPr>
              <a:t>窗体</a:t>
            </a:r>
            <a:r>
              <a:rPr lang="zh-CN" altLang="en-US" smtClean="0">
                <a:solidFill>
                  <a:srgbClr val="FF0000"/>
                </a:solidFill>
              </a:rPr>
              <a:t>的 URL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，并且可以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用于</a:t>
            </a:r>
            <a:r>
              <a:rPr lang="zh-CN" altLang="en-US" smtClean="0">
                <a:solidFill>
                  <a:srgbClr val="FF0000"/>
                </a:solidFill>
              </a:rPr>
              <a:t>解析 URL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因为这个属性返回的是一个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，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</a:rPr>
              <a:t>所以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我们将这个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属性也称为 </a:t>
            </a:r>
            <a:r>
              <a:rPr lang="en-US" altLang="zh-CN" dirty="0">
                <a:solidFill>
                  <a:srgbClr val="FF0000"/>
                </a:solidFill>
              </a:rPr>
              <a:t>location 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5.1 </a:t>
            </a:r>
            <a:r>
              <a:rPr lang="zh-CN" altLang="en-US" smtClean="0"/>
              <a:t>什么是 </a:t>
            </a:r>
            <a:r>
              <a:rPr lang="en-US" altLang="zh-CN" smtClean="0"/>
              <a:t>location </a:t>
            </a:r>
            <a:r>
              <a:rPr lang="zh-CN" altLang="en-US" smtClean="0"/>
              <a:t>对象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77570" y="1169572"/>
            <a:ext cx="6488430" cy="14185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统一资源定位符 (Uniform Resource Locator, </a:t>
            </a:r>
            <a:r>
              <a:rPr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URL</a:t>
            </a:r>
            <a:r>
              <a:rPr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  <a:r>
              <a:rPr lang="zh-CN" altLang="en-US" noProof="0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是</a:t>
            </a:r>
            <a:r>
              <a:rPr lang="zh-CN" altLang="en-US"/>
              <a:t>互联网上标准资源的地址。互联网上的每个文件都有一个唯一</a:t>
            </a:r>
            <a:r>
              <a:rPr lang="zh-CN" altLang="en-US" smtClean="0"/>
              <a:t>的 </a:t>
            </a:r>
            <a:r>
              <a:rPr lang="en-US" altLang="zh-CN" smtClean="0"/>
              <a:t>URL</a:t>
            </a:r>
            <a:r>
              <a:rPr lang="zh-CN" altLang="en-US"/>
              <a:t>，它包含的信息指出文件的位置以及浏览器应该怎么处理</a:t>
            </a:r>
            <a:r>
              <a:rPr lang="zh-CN" altLang="en-US" smtClean="0"/>
              <a:t>它。</a:t>
            </a:r>
            <a:endParaRPr lang="en-US" altLang="zh-CN" smtClean="0"/>
          </a:p>
          <a:p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URL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的一般语法格式为：</a:t>
            </a:r>
            <a:endParaRPr lang="en-US" altLang="zh-CN" noProof="0" smtClean="0">
              <a:ln>
                <a:noFill/>
              </a:ln>
              <a:effectLst/>
              <a:uLnTx/>
              <a:uFillTx/>
            </a:endParaRPr>
          </a:p>
          <a:p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  <a:p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pic>
        <p:nvPicPr>
          <p:cNvPr id="12" name="图片 11" descr="~E2{3R8HYZF2G9ARL5Y]]C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2718760"/>
            <a:ext cx="6518275" cy="2279015"/>
          </a:xfrm>
          <a:prstGeom prst="rect">
            <a:avLst/>
          </a:prstGeom>
        </p:spPr>
      </p:pic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805833" y="759021"/>
            <a:ext cx="6517622" cy="541557"/>
          </a:xfrm>
        </p:spPr>
        <p:txBody>
          <a:bodyPr/>
          <a:lstStyle/>
          <a:p>
            <a:r>
              <a:rPr lang="en-US" altLang="zh-CN" smtClean="0"/>
              <a:t>5.2 </a:t>
            </a:r>
            <a:r>
              <a:rPr lang="en-US" altLang="zh-CN"/>
              <a:t>URL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931862" y="2049864"/>
            <a:ext cx="6391593" cy="66889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protocol://host[: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port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]/path/[?</a:t>
            </a: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query]#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fragment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5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http://www.itcast.cn/index.html?name=andy&amp;age=18#link</a:t>
            </a:r>
            <a:endParaRPr lang="en-US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33" y="3796271"/>
            <a:ext cx="6705850" cy="3613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重点记住： 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href 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和 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search</a:t>
            </a:r>
            <a:endParaRPr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+mn-lt"/>
              <a:sym typeface="+mn-ea"/>
            </a:endParaRPr>
          </a:p>
        </p:txBody>
      </p:sp>
      <p:sp>
        <p:nvSpPr>
          <p:cNvPr id="11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/>
              <a:t>5.3 </a:t>
            </a:r>
            <a:r>
              <a:rPr lang="en-US" altLang="zh-CN" smtClean="0"/>
              <a:t>location </a:t>
            </a:r>
            <a:r>
              <a:rPr lang="zh-CN" altLang="en-US" smtClean="0"/>
              <a:t>对象的属性</a:t>
            </a:r>
            <a:endParaRPr lang="en-US" altLang="zh-CN" dirty="0"/>
          </a:p>
        </p:txBody>
      </p:sp>
      <p:pic>
        <p:nvPicPr>
          <p:cNvPr id="1026" name="Picture 2" descr="C:\Users\apple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3" y="1425575"/>
            <a:ext cx="6715125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秒钟之后自动跳转页面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利用定时器做倒计时效果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时间到了，就跳转页面。 使用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location.href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</a:t>
            </a:r>
            <a:r>
              <a:rPr noProof="0" dirty="0">
                <a:sym typeface="+mn-ea"/>
              </a:rPr>
              <a:t>BOM 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64046" y="1431202"/>
            <a:ext cx="6738620" cy="467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BOM </a:t>
            </a:r>
            <a:r>
              <a:rPr lang="zh-CN" altLang="en-US" smtClean="0">
                <a:sym typeface="+mn-ea"/>
              </a:rPr>
              <a:t>比 </a:t>
            </a:r>
            <a:r>
              <a:rPr lang="en-US" altLang="zh-CN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更</a:t>
            </a:r>
            <a:r>
              <a:rPr lang="zh-CN" altLang="en-US">
                <a:sym typeface="+mn-ea"/>
              </a:rPr>
              <a:t>大</a:t>
            </a:r>
            <a:r>
              <a:rPr lang="zh-CN" altLang="en-US" smtClean="0">
                <a:sym typeface="+mn-ea"/>
              </a:rPr>
              <a:t>，它包含 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4" y="2070404"/>
            <a:ext cx="5989819" cy="2035003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BOM </a:t>
            </a:r>
            <a:r>
              <a:rPr lang="zh-CN" altLang="en-US" smtClean="0"/>
              <a:t>的构成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URL 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参数数据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853440" y="1699999"/>
            <a:ext cx="6530975" cy="581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主要练习数据在不同页面中的传递。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altLang="zh-CN" dirty="0">
              <a:solidFill>
                <a:prstClr val="black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585787" y="1890939"/>
            <a:ext cx="6699268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第一个登录页面，里面有提交表单，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action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提交到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index.html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个页面，可以使用第一个页面的参数，这样实现了一个数据不同页面之间的传递效果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个页面之所以可以使用第一个页面的数据，是利用了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 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里面的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location.search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在第二个页面中，需要把这个参数提取。</a:t>
            </a:r>
            <a:endParaRPr lang="en-US" altLang="zh-CN" sz="105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步去掉？  利用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substr 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第二步 利用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号分割 键 和 值     </a:t>
            </a:r>
            <a:r>
              <a:rPr lang="en-US" altLang="zh-CN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split(‘=‘)</a:t>
            </a: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</a:t>
            </a:r>
            <a:r>
              <a:rPr lang="zh-CN" altLang="en-US" sz="105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个数组就是键   第二个数组就是值</a:t>
            </a:r>
            <a:endParaRPr lang="zh-CN" altLang="en-US" sz="105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location 对象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4" name="图片 3" descr="R`P[1{P)I)_`BG{H`S8~{U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33" y="1528847"/>
            <a:ext cx="6942476" cy="1463450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5.4 location </a:t>
            </a:r>
            <a:r>
              <a:rPr lang="zh-CN" altLang="en-US" smtClean="0"/>
              <a:t>对象的方法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5"/>
            <a:ext cx="4991100" cy="3439984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chemeClr val="tx1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chemeClr val="tx1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chemeClr val="tx1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定时器</a:t>
            </a:r>
          </a:p>
          <a:p>
            <a:r>
              <a:rPr lang="en-US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执行队列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rgbClr val="FF0000"/>
                </a:solidFill>
              </a:rPr>
              <a:t>navigator 对象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navigator 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24036" y="1131528"/>
            <a:ext cx="6488430" cy="10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</a:t>
            </a:r>
            <a:r>
              <a:rPr lang="en-US" smtClean="0"/>
              <a:t>avigator </a:t>
            </a:r>
            <a:r>
              <a:rPr lang="zh-CN" altLang="en-US"/>
              <a:t>对象包含有关浏览器的</a:t>
            </a:r>
            <a:r>
              <a:rPr lang="zh-CN" altLang="en-US" smtClean="0"/>
              <a:t>信息，它有很多属性，我们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最常用的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是 </a:t>
            </a:r>
            <a:r>
              <a:rPr lang="zh-CN" altLang="en-US"/>
              <a:t>userAgent</a:t>
            </a:r>
            <a:r>
              <a:rPr lang="zh-CN" altLang="en-US" smtClean="0"/>
              <a:t>，该属性可以</a:t>
            </a:r>
            <a:r>
              <a:rPr lang="zh-CN" altLang="en-US"/>
              <a:t>返回由客户机发送服务器的 </a:t>
            </a:r>
            <a:r>
              <a:rPr lang="en-US" altLang="zh-CN"/>
              <a:t>user-agent </a:t>
            </a:r>
            <a:r>
              <a:rPr lang="zh-CN" altLang="en-US"/>
              <a:t>头部的</a:t>
            </a:r>
            <a:r>
              <a:rPr lang="zh-CN" altLang="en-US" smtClean="0"/>
              <a:t>值。</a:t>
            </a:r>
            <a:endParaRPr lang="en-US" altLang="zh-CN" smtClean="0"/>
          </a:p>
          <a:p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下面前端代码可以判断用户那个终端打开页面，实现跳转</a:t>
            </a:r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036" y="2377531"/>
            <a:ext cx="6203997" cy="243283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if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((</a:t>
            </a:r>
            <a:r>
              <a:rPr sz="105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navigator.userAgent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.match(/(phone|pad|pod|iPhone|iPod|ios|iPad|Android|Mobile|BlackBerry|IEMobile|MQQBrowser|JUC|Fennec|wOSBrowser|BrowserNG|WebOS|Symbian|Windows Phone)/i))) {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window.location.href = "";     //手机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 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else {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window.location.href = "";    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电脑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sz="105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4"/>
            <a:ext cx="4991100" cy="3432427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chemeClr val="tx1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chemeClr val="tx1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chemeClr val="tx1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定时器</a:t>
            </a:r>
          </a:p>
          <a:p>
            <a:r>
              <a:rPr lang="en-US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执行队列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rgbClr val="FF0000"/>
                </a:solidFill>
              </a:rPr>
              <a:t>history 对象</a:t>
            </a:r>
            <a:endParaRPr lang="zh-CN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7. history 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2" name="图片 1" descr="YBIO${)M4JIPJPUQ$E4$]W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99763"/>
            <a:ext cx="6967230" cy="1410589"/>
          </a:xfrm>
          <a:prstGeom prst="rect">
            <a:avLst/>
          </a:prstGeom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628650" y="973147"/>
            <a:ext cx="6737350" cy="9873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smtClean="0">
                <a:ln>
                  <a:noFill/>
                </a:ln>
                <a:effectLst/>
                <a:uLnTx/>
                <a:uFillTx/>
              </a:rPr>
              <a:t>window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对象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给我们提供了一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个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history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对象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，与浏览器历史记录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进行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交互</a:t>
            </a:r>
            <a:r>
              <a:rPr lang="zh-CN" altLang="en-US" noProof="0" smtClean="0"/>
              <a:t>。</a:t>
            </a:r>
            <a:r>
              <a:rPr lang="zh-CN" altLang="en-US" smtClean="0"/>
              <a:t>该对象</a:t>
            </a:r>
            <a:r>
              <a:rPr lang="zh-CN" altLang="en-US"/>
              <a:t>包含用户（在浏览器窗口中）访问过的 </a:t>
            </a:r>
            <a:r>
              <a:rPr lang="en-US" altLang="zh-CN" smtClean="0"/>
              <a:t>URL</a:t>
            </a:r>
            <a:r>
              <a:rPr lang="zh-CN" altLang="en-US"/>
              <a:t>。</a:t>
            </a:r>
            <a:endParaRPr lang="en-US" altLang="zh-CN" noProof="0" smtClean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7. history 对象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40588" y="1055287"/>
            <a:ext cx="6488430" cy="492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history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对象一般在实际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开发中比较少用，但是会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在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一些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</a:rPr>
              <a:t>OA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办公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</a:rPr>
              <a:t>系统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中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见到</a:t>
            </a:r>
            <a:r>
              <a:rPr lang="zh-CN" altLang="en-US" dirty="0"/>
              <a:t>。</a:t>
            </a:r>
            <a:endParaRPr lang="zh-CN" altLang="en-US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44" y="1811423"/>
            <a:ext cx="6710638" cy="167058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408357" y="1881699"/>
            <a:ext cx="340066" cy="1662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 </a:t>
            </a:r>
            <a:r>
              <a:rPr noProof="0" dirty="0">
                <a:sym typeface="+mn-ea"/>
              </a:rPr>
              <a:t>BOM 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1375" y="1528847"/>
            <a:ext cx="6738620" cy="2000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smtClean="0">
                <a:solidFill>
                  <a:srgbClr val="FF0000"/>
                </a:solidFill>
                <a:sym typeface="+mn-ea"/>
              </a:rPr>
              <a:t>window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是浏览器的</a:t>
            </a:r>
            <a:r>
              <a:rPr lang="zh-CN" b="1">
                <a:solidFill>
                  <a:srgbClr val="FF0000"/>
                </a:solidFill>
                <a:sym typeface="+mn-ea"/>
              </a:rPr>
              <a:t>顶级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zh-CN" smtClean="0">
                <a:sym typeface="+mn-ea"/>
              </a:rPr>
              <a:t>它</a:t>
            </a:r>
            <a:r>
              <a:rPr lang="zh-CN" dirty="0">
                <a:sym typeface="+mn-ea"/>
              </a:rPr>
              <a:t>具有</a:t>
            </a:r>
            <a:r>
              <a:rPr lang="zh-CN">
                <a:sym typeface="+mn-ea"/>
              </a:rPr>
              <a:t>双重</a:t>
            </a:r>
            <a:r>
              <a:rPr lang="zh-CN" smtClean="0">
                <a:sym typeface="+mn-ea"/>
              </a:rPr>
              <a:t>角色</a:t>
            </a:r>
            <a:r>
              <a:rPr lang="zh-CN" altLang="en-US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ym typeface="+mn-ea"/>
              </a:rPr>
              <a:t>它</a:t>
            </a:r>
            <a:r>
              <a:rPr lang="zh-CN" altLang="en-US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JS 访问浏览器窗口的一个接口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mtClean="0">
                <a:sym typeface="+mn-ea"/>
              </a:rPr>
              <a:t>它</a:t>
            </a:r>
            <a:r>
              <a:rPr lang="zh-CN" altLang="en-US" dirty="0">
                <a:sym typeface="+mn-ea"/>
              </a:rPr>
              <a:t>是一个全局对象。</a:t>
            </a:r>
            <a:r>
              <a:rPr lang="zh-CN" dirty="0">
                <a:sym typeface="+mn-ea"/>
              </a:rPr>
              <a:t>定义在全局作用域中的变量、函数</a:t>
            </a:r>
            <a:r>
              <a:rPr lang="zh-CN">
                <a:sym typeface="+mn-ea"/>
              </a:rPr>
              <a:t>都会</a:t>
            </a:r>
            <a:r>
              <a:rPr lang="zh-CN" smtClean="0">
                <a:sym typeface="+mn-ea"/>
              </a:rPr>
              <a:t>变成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window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对象</a:t>
            </a:r>
            <a:r>
              <a:rPr lang="zh-CN" dirty="0">
                <a:sym typeface="+mn-ea"/>
              </a:rPr>
              <a:t>的属性和方法。</a:t>
            </a:r>
          </a:p>
          <a:p>
            <a:r>
              <a:rPr lang="zh-CN" dirty="0">
                <a:sym typeface="+mn-ea"/>
              </a:rPr>
              <a:t>在调用的时候</a:t>
            </a:r>
            <a:r>
              <a:rPr lang="zh-CN">
                <a:sym typeface="+mn-ea"/>
              </a:rPr>
              <a:t>可以</a:t>
            </a:r>
            <a:r>
              <a:rPr lang="zh-CN" smtClean="0">
                <a:sym typeface="+mn-ea"/>
              </a:rPr>
              <a:t>省略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window</a:t>
            </a:r>
            <a:r>
              <a:rPr lang="zh-CN" altLang="en-US" smtClean="0">
                <a:sym typeface="+mn-ea"/>
              </a:rPr>
              <a:t>，</a:t>
            </a:r>
            <a:r>
              <a:rPr lang="zh-CN" smtClean="0">
                <a:sym typeface="+mn-ea"/>
              </a:rPr>
              <a:t>前面</a:t>
            </a:r>
            <a:r>
              <a:rPr lang="zh-CN" dirty="0">
                <a:sym typeface="+mn-ea"/>
              </a:rPr>
              <a:t>学习的对话框都属于 </a:t>
            </a:r>
            <a:r>
              <a:rPr lang="en-US" altLang="zh-CN" dirty="0">
                <a:sym typeface="+mn-ea"/>
              </a:rPr>
              <a:t>window 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方法，如 </a:t>
            </a:r>
            <a:r>
              <a:rPr lang="zh-CN" smtClean="0">
                <a:sym typeface="+mn-ea"/>
              </a:rPr>
              <a:t>alert()</a:t>
            </a:r>
            <a:r>
              <a:rPr lang="zh-CN" altLang="en-US" smtClean="0">
                <a:sym typeface="+mn-ea"/>
              </a:rPr>
              <a:t>、</a:t>
            </a:r>
            <a:r>
              <a:rPr lang="zh-CN" smtClean="0">
                <a:sym typeface="+mn-ea"/>
              </a:rPr>
              <a:t>prompt()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等</a:t>
            </a:r>
            <a:r>
              <a:rPr lang="zh-CN" altLang="en-US" smtClean="0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r>
              <a:rPr lang="zh-CN" b="1" dirty="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>
                <a:solidFill>
                  <a:srgbClr val="FF0000"/>
                </a:solidFill>
                <a:sym typeface="+mn-ea"/>
              </a:rPr>
              <a:t>window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下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一</a:t>
            </a:r>
            <a:r>
              <a:rPr lang="zh-CN">
                <a:solidFill>
                  <a:srgbClr val="FF0000"/>
                </a:solidFill>
                <a:sym typeface="+mn-ea"/>
              </a:rPr>
              <a:t>个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特殊属性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window.name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smtClean="0"/>
              <a:t>1.2 BOM </a:t>
            </a:r>
            <a:r>
              <a:rPr lang="zh-CN" altLang="en-US" smtClean="0"/>
              <a:t>的构成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37890" y="1109344"/>
            <a:ext cx="4991100" cy="3492883"/>
          </a:xfrm>
        </p:spPr>
        <p:txBody>
          <a:bodyPr>
            <a:normAutofit/>
          </a:bodyPr>
          <a:lstStyle/>
          <a:p>
            <a:r>
              <a:rPr noProof="0" dirty="0">
                <a:solidFill>
                  <a:schemeClr val="tx1"/>
                </a:solidFill>
                <a:sym typeface="+mn-ea"/>
              </a:rPr>
              <a:t>BOM 概述</a:t>
            </a:r>
            <a:endParaRPr noProof="0" dirty="0">
              <a:sym typeface="+mn-ea"/>
            </a:endParaRPr>
          </a:p>
          <a:p>
            <a:r>
              <a:rPr lang="en-US" altLang="zh-CN" noProof="0">
                <a:solidFill>
                  <a:srgbClr val="FF0000"/>
                </a:solidFill>
                <a:effectLst/>
                <a:sym typeface="+mn-ea"/>
              </a:rPr>
              <a:t>window </a:t>
            </a:r>
            <a:r>
              <a:rPr lang="zh-CN" altLang="en-US" noProof="0" smtClean="0">
                <a:solidFill>
                  <a:srgbClr val="FF0000"/>
                </a:solidFill>
                <a:effectLst/>
                <a:sym typeface="+mn-ea"/>
              </a:rPr>
              <a:t>对象的</a:t>
            </a:r>
            <a:r>
              <a:rPr lang="zh-CN" noProof="0" smtClean="0">
                <a:solidFill>
                  <a:srgbClr val="FF0000"/>
                </a:solidFill>
                <a:effectLst/>
                <a:sym typeface="+mn-ea"/>
              </a:rPr>
              <a:t>常见</a:t>
            </a:r>
            <a:r>
              <a:rPr lang="zh-CN" noProof="0" dirty="0">
                <a:solidFill>
                  <a:srgbClr val="FF0000"/>
                </a:solidFill>
                <a:effectLst/>
                <a:sym typeface="+mn-ea"/>
              </a:rPr>
              <a:t>事件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定时器</a:t>
            </a:r>
          </a:p>
          <a:p>
            <a:r>
              <a:rPr lang="en-US" dirty="0">
                <a:solidFill>
                  <a:schemeClr val="tx1"/>
                </a:solidFill>
              </a:rPr>
              <a:t>JS </a:t>
            </a:r>
            <a:r>
              <a:rPr lang="zh-CN" altLang="en-US" dirty="0">
                <a:solidFill>
                  <a:schemeClr val="tx1"/>
                </a:solidFill>
              </a:rPr>
              <a:t>执行队列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location 对象</a:t>
            </a:r>
          </a:p>
          <a:p>
            <a:r>
              <a:rPr dirty="0">
                <a:solidFill>
                  <a:schemeClr val="tx1"/>
                </a:solidFill>
              </a:rPr>
              <a:t>navigator 对象</a:t>
            </a:r>
          </a:p>
          <a:p>
            <a:r>
              <a:rPr dirty="0">
                <a:solidFill>
                  <a:schemeClr val="tx1"/>
                </a:solidFill>
              </a:rPr>
              <a:t>history 对象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en-US" altLang="zh-CN">
                <a:sym typeface="+mn-ea"/>
              </a:rPr>
              <a:t>window </a:t>
            </a:r>
            <a:r>
              <a:rPr lang="zh-CN" altLang="en-US" smtClean="0">
                <a:sym typeface="+mn-ea"/>
              </a:rPr>
              <a:t>对象的常见</a:t>
            </a:r>
            <a:r>
              <a:rPr lang="zh-CN" altLang="en-US" dirty="0">
                <a:sym typeface="+mn-ea"/>
              </a:rPr>
              <a:t>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窗口加载事件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5216" y="1506219"/>
            <a:ext cx="6130925" cy="111798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window.onload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或者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window.addEventListener("load",function(){});</a:t>
            </a:r>
            <a:endParaRPr lang="en-US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724192"/>
            <a:ext cx="6600578" cy="2249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effectLst/>
                <a:uLnTx/>
                <a:uFillTx/>
              </a:rPr>
              <a:t>window.onload 是窗口 (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页面）</a:t>
            </a:r>
            <a:r>
              <a:rPr lang="en-US" noProof="0">
                <a:ln>
                  <a:noFill/>
                </a:ln>
                <a:effectLst/>
                <a:uLnTx/>
                <a:uFillTx/>
              </a:rPr>
              <a:t>加载事件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</a:rPr>
              <a:t>,</a:t>
            </a:r>
            <a:r>
              <a:rPr lang="zh-CN" altLang="en-US"/>
              <a:t>当文档内容完全加载完成会触发该</a:t>
            </a:r>
            <a:r>
              <a:rPr lang="zh-CN" altLang="en-US" smtClean="0"/>
              <a:t>事件</a:t>
            </a:r>
            <a:r>
              <a:rPr lang="en-US" altLang="zh-CN" smtClean="0"/>
              <a:t>(</a:t>
            </a:r>
            <a:r>
              <a:rPr lang="zh-CN" altLang="en-US"/>
              <a:t>包括图像、脚本文件、</a:t>
            </a:r>
            <a:r>
              <a:rPr lang="en-US" altLang="zh-CN"/>
              <a:t>CSS </a:t>
            </a:r>
            <a:r>
              <a:rPr lang="zh-CN" altLang="en-US"/>
              <a:t>文件</a:t>
            </a:r>
            <a:r>
              <a:rPr lang="zh-CN" altLang="en-US" smtClean="0"/>
              <a:t>等</a:t>
            </a:r>
            <a:r>
              <a:rPr lang="en-US" altLang="zh-CN" smtClean="0"/>
              <a:t>),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</a:rPr>
              <a:t>就</a:t>
            </a:r>
            <a:r>
              <a:rPr lang="en-US" noProof="0">
                <a:ln>
                  <a:noFill/>
                </a:ln>
                <a:effectLst/>
                <a:uLnTx/>
                <a:uFillTx/>
              </a:rPr>
              <a:t>调用的处理函数。</a:t>
            </a:r>
          </a:p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注意：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1.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有了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window.onload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就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可以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把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JS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代码写到页面元素的上方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因为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onload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是等页面内容全部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加载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完毕</a:t>
            </a:r>
            <a:r>
              <a:rPr lang="zh-CN" altLang="en-US">
                <a:sym typeface="+mn-ea"/>
              </a:rPr>
              <a:t>，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再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去执行处理函数。</a:t>
            </a: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window.onload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传统注册事件方式</a:t>
            </a:r>
            <a:r>
              <a:rPr lang="en-US" alt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只能写一次，如果有多个，会以最后一个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window.onload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为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准。</a:t>
            </a:r>
            <a:endParaRPr lang="en-US" altLang="zh-CN" noProof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r>
              <a:rPr lang="en-US" altLang="zh-CN" smtClean="0">
                <a:sym typeface="+mn-ea"/>
              </a:rPr>
              <a:t>3. </a:t>
            </a:r>
            <a:r>
              <a:rPr lang="zh-CN" altLang="en-US" smtClean="0">
                <a:sym typeface="+mn-ea"/>
              </a:rPr>
              <a:t>如果使用 </a:t>
            </a:r>
            <a:r>
              <a:rPr lang="en-US" altLang="zh-CN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 </a:t>
            </a:r>
            <a:r>
              <a:rPr lang="zh-CN" alt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则没有限制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en-US" altLang="zh-CN">
                <a:sym typeface="+mn-ea"/>
              </a:rPr>
              <a:t>window </a:t>
            </a:r>
            <a:r>
              <a:rPr lang="zh-CN" altLang="en-US" smtClean="0">
                <a:sym typeface="+mn-ea"/>
              </a:rPr>
              <a:t>对象的常见</a:t>
            </a:r>
            <a:r>
              <a:rPr lang="zh-CN" altLang="en-US" dirty="0">
                <a:sym typeface="+mn-ea"/>
              </a:rPr>
              <a:t>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窗口加载事件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5216" y="1506220"/>
            <a:ext cx="6130925" cy="66078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('DOMContentLoaded',function(){})</a:t>
            </a:r>
            <a:endParaRPr lang="en-US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442355"/>
            <a:ext cx="6600578" cy="1396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DOMContentLoaded </a:t>
            </a:r>
            <a:r>
              <a:rPr lang="zh-CN" altLang="en-US"/>
              <a:t>事件触发时，仅当</a:t>
            </a:r>
            <a:r>
              <a:rPr lang="en-US" altLang="zh-CN"/>
              <a:t>DOM</a:t>
            </a:r>
            <a:r>
              <a:rPr lang="zh-CN" altLang="en-US"/>
              <a:t>加载完成，不包括样式表，图片，</a:t>
            </a:r>
            <a:r>
              <a:rPr lang="en-US" altLang="zh-CN" smtClean="0"/>
              <a:t>flash</a:t>
            </a:r>
            <a:r>
              <a:rPr lang="zh-CN" altLang="en-US" smtClean="0"/>
              <a:t>等等。</a:t>
            </a:r>
            <a:endParaRPr lang="en-US" altLang="zh-CN" smtClean="0"/>
          </a:p>
          <a:p>
            <a:r>
              <a:rPr lang="en-US" altLang="zh-CN" smtClean="0"/>
              <a:t>Ie9</a:t>
            </a:r>
            <a:r>
              <a:rPr lang="zh-CN" altLang="en-US" smtClean="0"/>
              <a:t>以上才支持</a:t>
            </a:r>
            <a:endParaRPr lang="en-US" altLang="zh-CN" smtClean="0"/>
          </a:p>
          <a:p>
            <a:r>
              <a:rPr lang="zh-CN" altLang="en-US"/>
              <a:t>如果页面的图片很多的话</a:t>
            </a:r>
            <a:r>
              <a:rPr lang="en-US" altLang="zh-CN"/>
              <a:t>, </a:t>
            </a:r>
            <a:r>
              <a:rPr lang="zh-CN" altLang="en-US"/>
              <a:t>从用户访问到</a:t>
            </a:r>
            <a:r>
              <a:rPr lang="en-US" altLang="zh-CN"/>
              <a:t>onload</a:t>
            </a:r>
            <a:r>
              <a:rPr lang="zh-CN" altLang="en-US"/>
              <a:t>触发可能需要较长的时间</a:t>
            </a:r>
            <a:r>
              <a:rPr lang="en-US" altLang="zh-CN"/>
              <a:t>, </a:t>
            </a:r>
            <a:r>
              <a:rPr lang="zh-CN" altLang="en-US" smtClean="0"/>
              <a:t>交互效果就不能实现，</a:t>
            </a:r>
            <a:r>
              <a:rPr lang="zh-CN" altLang="en-US"/>
              <a:t>必然影响用户的</a:t>
            </a:r>
            <a:r>
              <a:rPr lang="zh-CN" altLang="en-US" smtClean="0"/>
              <a:t>体验，此时用 </a:t>
            </a:r>
            <a:r>
              <a:rPr lang="en-US" altLang="zh-CN" smtClean="0"/>
              <a:t>DOMContentLoaded </a:t>
            </a:r>
            <a:r>
              <a:rPr lang="zh-CN" altLang="en-US" smtClean="0"/>
              <a:t>事件比较合适。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73534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en-US" altLang="zh-CN">
                <a:sym typeface="+mn-ea"/>
              </a:rPr>
              <a:t>window </a:t>
            </a:r>
            <a:r>
              <a:rPr lang="zh-CN" altLang="en-US" smtClean="0">
                <a:sym typeface="+mn-ea"/>
              </a:rPr>
              <a:t>对象的常见</a:t>
            </a:r>
            <a:r>
              <a:rPr lang="zh-CN" altLang="en-US" dirty="0">
                <a:sym typeface="+mn-ea"/>
              </a:rPr>
              <a:t>事件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05833" y="889645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dirty="0"/>
              <a:t>调整窗口大小事件</a:t>
            </a:r>
          </a:p>
        </p:txBody>
      </p:sp>
      <p:sp>
        <p:nvSpPr>
          <p:cNvPr id="8" name="矩形 7"/>
          <p:cNvSpPr/>
          <p:nvPr/>
        </p:nvSpPr>
        <p:spPr>
          <a:xfrm>
            <a:off x="841375" y="1506219"/>
            <a:ext cx="6130925" cy="88625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window.onresize </a:t>
            </a:r>
            <a:r>
              <a:rPr lang="en-US" sz="105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 function</a:t>
            </a: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05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window.addEventListener("resize",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function(){});</a:t>
            </a:r>
            <a:endParaRPr lang="en-US" altLang="zh-CN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20420" y="2561356"/>
            <a:ext cx="6488430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window.onresize </a:t>
            </a:r>
            <a:r>
              <a:rPr lang="en-US" noProof="0" smtClean="0">
                <a:ln>
                  <a:noFill/>
                </a:ln>
                <a:effectLst/>
                <a:uLnTx/>
                <a:uFillTx/>
              </a:rPr>
              <a:t>是</a:t>
            </a:r>
            <a:r>
              <a:rPr lang="zh-CN" dirty="0">
                <a:sym typeface="+mn-ea"/>
              </a:rPr>
              <a:t>调整</a:t>
            </a:r>
            <a:r>
              <a:rPr lang="en-US" noProof="0">
                <a:ln>
                  <a:noFill/>
                </a:ln>
                <a:effectLst/>
                <a:uLnTx/>
                <a:uFillTx/>
              </a:rPr>
              <a:t>窗口</a:t>
            </a:r>
            <a:r>
              <a:rPr dirty="0">
                <a:sym typeface="+mn-ea"/>
              </a:rPr>
              <a:t>大小</a:t>
            </a:r>
            <a:r>
              <a:rPr lang="en-US" noProof="0">
                <a:ln>
                  <a:noFill/>
                </a:ln>
                <a:effectLst/>
                <a:uLnTx/>
                <a:uFillTx/>
              </a:rPr>
              <a:t>加载事件,  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当</a:t>
            </a:r>
            <a:r>
              <a:rPr lang="en-US" noProof="0">
                <a:ln>
                  <a:noFill/>
                </a:ln>
                <a:effectLst/>
                <a:uLnTx/>
                <a:uFillTx/>
              </a:rPr>
              <a:t>触发时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</a:rPr>
              <a:t>就</a:t>
            </a:r>
            <a:r>
              <a:rPr lang="en-US" noProof="0">
                <a:ln>
                  <a:noFill/>
                </a:ln>
                <a:effectLst/>
                <a:uLnTx/>
                <a:uFillTx/>
              </a:rPr>
              <a:t>调用的处理函数。</a:t>
            </a:r>
          </a:p>
          <a:p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注意：</a:t>
            </a:r>
            <a:endParaRPr lang="zh-CN" altLang="en-US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1. 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只要窗口</a:t>
            </a:r>
            <a:r>
              <a:rPr lang="zh-CN" noProof="0">
                <a:ln>
                  <a:noFill/>
                </a:ln>
                <a:effectLst/>
                <a:uLnTx/>
                <a:uFillTx/>
                <a:sym typeface="+mn-ea"/>
              </a:rPr>
              <a:t>大小</a:t>
            </a:r>
            <a:r>
              <a:rPr 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发生像素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变化，</a:t>
            </a:r>
            <a:r>
              <a:rPr lang="zh-CN" noProof="0">
                <a:ln>
                  <a:noFill/>
                </a:ln>
                <a:effectLst/>
                <a:uLnTx/>
                <a:uFillTx/>
                <a:sym typeface="+mn-ea"/>
              </a:rPr>
              <a:t>就</a:t>
            </a:r>
            <a:r>
              <a:rPr 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会</a:t>
            </a:r>
            <a:r>
              <a:rPr lang="zh-CN" altLang="en-US">
                <a:sym typeface="+mn-ea"/>
              </a:rPr>
              <a:t>触发</a:t>
            </a:r>
            <a:r>
              <a:rPr lang="zh-CN" noProof="0" smtClean="0">
                <a:ln>
                  <a:noFill/>
                </a:ln>
                <a:effectLst/>
                <a:uLnTx/>
                <a:uFillTx/>
                <a:sym typeface="+mn-ea"/>
              </a:rPr>
              <a:t>这个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事件。</a:t>
            </a:r>
          </a:p>
          <a:p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. 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我们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经常</a:t>
            </a:r>
            <a:r>
              <a:rPr lang="zh-CN" altLang="en-US">
                <a:sym typeface="+mn-ea"/>
              </a:rPr>
              <a:t>利用这个事件完成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响应式</a:t>
            </a:r>
            <a:r>
              <a:rPr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布局</a:t>
            </a:r>
            <a:r>
              <a:rPr lang="zh-CN" altLang="en-US" noProof="0" smtClean="0">
                <a:ln>
                  <a:noFill/>
                </a:ln>
                <a:effectLst/>
                <a:uLnTx/>
                <a:uFillTx/>
                <a:sym typeface="+mn-ea"/>
              </a:rPr>
              <a:t>。</a:t>
            </a:r>
            <a:r>
              <a:rPr lang="en-US" altLang="zh-CN"/>
              <a:t> </a:t>
            </a:r>
            <a:r>
              <a:rPr lang="en-US" altLang="zh-CN" smtClean="0"/>
              <a:t>window.innerWidth </a:t>
            </a:r>
            <a:r>
              <a:rPr lang="zh-CN" altLang="en-US" smtClean="0"/>
              <a:t>当前屏幕的宽度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110921</TotalTime>
  <Words>2470</Words>
  <Application>Microsoft Office PowerPoint</Application>
  <PresentationFormat>全屏显示(16:9)</PresentationFormat>
  <Paragraphs>313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黑马程序员主题​​</vt:lpstr>
      <vt:lpstr>BOM 浏览器对象模型</vt:lpstr>
      <vt:lpstr>PowerPoint 演示文稿</vt:lpstr>
      <vt:lpstr>1. BOM 概述</vt:lpstr>
      <vt:lpstr>1. BOM 概述</vt:lpstr>
      <vt:lpstr>1. BOM 概述</vt:lpstr>
      <vt:lpstr>PowerPoint 演示文稿</vt:lpstr>
      <vt:lpstr>2. window 对象的常见事件</vt:lpstr>
      <vt:lpstr>2. window 对象的常见事件</vt:lpstr>
      <vt:lpstr>2. window 对象的常见事件</vt:lpstr>
      <vt:lpstr>PowerPoint 演示文稿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3. 定时器</vt:lpstr>
      <vt:lpstr>PowerPoint 演示文稿</vt:lpstr>
      <vt:lpstr>4. JS 执行机制</vt:lpstr>
      <vt:lpstr>4. JS 执行机制</vt:lpstr>
      <vt:lpstr>4. JS 执行机制</vt:lpstr>
      <vt:lpstr>4. JS 执行机制</vt:lpstr>
      <vt:lpstr>4. JS 执行机制</vt:lpstr>
      <vt:lpstr>4. JS 执行机制</vt:lpstr>
      <vt:lpstr>4. JS 执行机制</vt:lpstr>
      <vt:lpstr>4. JS 执行机制</vt:lpstr>
      <vt:lpstr>PowerPoint 演示文稿</vt:lpstr>
      <vt:lpstr>5. location 对象</vt:lpstr>
      <vt:lpstr>5. location 对象</vt:lpstr>
      <vt:lpstr>5. location 对象</vt:lpstr>
      <vt:lpstr>5. location 对象</vt:lpstr>
      <vt:lpstr>5. location 对象</vt:lpstr>
      <vt:lpstr>5. location 对象</vt:lpstr>
      <vt:lpstr>5. location 对象</vt:lpstr>
      <vt:lpstr>5. location 对象</vt:lpstr>
      <vt:lpstr>PowerPoint 演示文稿</vt:lpstr>
      <vt:lpstr>6. navigator 对象</vt:lpstr>
      <vt:lpstr>PowerPoint 演示文稿</vt:lpstr>
      <vt:lpstr>7. history 对象</vt:lpstr>
      <vt:lpstr>7. history 对象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3622</cp:revision>
  <dcterms:created xsi:type="dcterms:W3CDTF">2018-10-05T21:01:00Z</dcterms:created>
  <dcterms:modified xsi:type="dcterms:W3CDTF">2019-03-08T03:30:37Z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