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1" r:id="rId2"/>
    <p:sldId id="951" r:id="rId3"/>
    <p:sldId id="754" r:id="rId4"/>
    <p:sldId id="892" r:id="rId5"/>
    <p:sldId id="952" r:id="rId6"/>
    <p:sldId id="849" r:id="rId7"/>
    <p:sldId id="938" r:id="rId8"/>
    <p:sldId id="262" r:id="rId9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543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7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2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本地存储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2650" y="1816714"/>
            <a:ext cx="4991100" cy="1137501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window.sessionStorage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window.localStorage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en-US" altLang="zh-CN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本地存储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406" y="1076944"/>
            <a:ext cx="6738620" cy="1578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随着互联网的快速发展，基于网页的应用越来越普遍，同时也变的越来越复杂，为了满足各种各样的需求，会经常性在本地存储大量的数据，</a:t>
            </a:r>
            <a:r>
              <a:rPr lang="en-US" altLang="zh-CN"/>
              <a:t>HTML5</a:t>
            </a:r>
            <a:r>
              <a:rPr lang="zh-CN" altLang="en-US"/>
              <a:t>规范提出了相关解决</a:t>
            </a:r>
            <a:r>
              <a:rPr lang="zh-CN" altLang="en-US"/>
              <a:t>方案</a:t>
            </a:r>
            <a:r>
              <a:rPr lang="zh-CN" altLang="en-US" smtClean="0"/>
              <a:t>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767406" y="1866369"/>
            <a:ext cx="6517622" cy="541557"/>
          </a:xfrm>
        </p:spPr>
        <p:txBody>
          <a:bodyPr/>
          <a:lstStyle/>
          <a:p>
            <a:r>
              <a:rPr lang="zh-CN" altLang="en-US" sz="1600" smtClean="0"/>
              <a:t>本地存储特性</a:t>
            </a:r>
            <a:endParaRPr lang="zh-CN" altLang="en-US" sz="1600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7406" y="2407926"/>
            <a:ext cx="6738620" cy="1578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r>
              <a:rPr lang="zh-CN" altLang="en-US" smtClean="0"/>
              <a:t>、数据存储在用户</a:t>
            </a:r>
            <a:r>
              <a:rPr lang="zh-CN" altLang="en-US"/>
              <a:t>浏览器中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、设置</a:t>
            </a:r>
            <a:r>
              <a:rPr lang="zh-CN" altLang="en-US"/>
              <a:t>、读取</a:t>
            </a:r>
            <a:r>
              <a:rPr lang="zh-CN" altLang="en-US"/>
              <a:t>方便</a:t>
            </a:r>
            <a:r>
              <a:rPr lang="zh-CN" altLang="en-US" smtClean="0"/>
              <a:t>、甚至页面</a:t>
            </a:r>
            <a:r>
              <a:rPr lang="zh-CN" altLang="en-US"/>
              <a:t>刷新不丢失数据</a:t>
            </a:r>
          </a:p>
          <a:p>
            <a:r>
              <a:rPr lang="en-US" altLang="zh-CN"/>
              <a:t>3</a:t>
            </a:r>
            <a:r>
              <a:rPr lang="zh-CN" altLang="en-US" smtClean="0"/>
              <a:t>、</a:t>
            </a:r>
            <a:r>
              <a:rPr lang="zh-CN" altLang="en-US"/>
              <a:t>容量较大，</a:t>
            </a:r>
            <a:r>
              <a:rPr lang="en-US" altLang="zh-CN"/>
              <a:t>sessionStorage</a:t>
            </a:r>
            <a:r>
              <a:rPr lang="zh-CN" altLang="en-US"/>
              <a:t>约</a:t>
            </a:r>
            <a:r>
              <a:rPr lang="en-US" altLang="zh-CN"/>
              <a:t>5M</a:t>
            </a:r>
            <a:r>
              <a:rPr lang="zh-CN" altLang="en-US"/>
              <a:t>、</a:t>
            </a:r>
            <a:r>
              <a:rPr lang="en-US" altLang="zh-CN"/>
              <a:t>localStorage</a:t>
            </a:r>
            <a:r>
              <a:rPr lang="zh-CN" altLang="en-US"/>
              <a:t>约</a:t>
            </a:r>
            <a:r>
              <a:rPr lang="en-US" altLang="zh-CN"/>
              <a:t>20M</a:t>
            </a:r>
          </a:p>
          <a:p>
            <a:r>
              <a:rPr lang="en-US" altLang="zh-CN"/>
              <a:t>4</a:t>
            </a:r>
            <a:r>
              <a:rPr lang="zh-CN" altLang="en-US" smtClean="0"/>
              <a:t>、</a:t>
            </a:r>
            <a:r>
              <a:rPr lang="zh-CN" altLang="en-US"/>
              <a:t>只能存储字符串，可以将对象</a:t>
            </a:r>
            <a:r>
              <a:rPr lang="en-US" altLang="zh-CN"/>
              <a:t>JSON.stringify() </a:t>
            </a:r>
            <a:r>
              <a:rPr lang="zh-CN" altLang="en-US"/>
              <a:t>编码后存储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en-US" altLang="zh-CN" smtClean="0">
                <a:sym typeface="+mn-ea"/>
              </a:rPr>
              <a:t>. </a:t>
            </a:r>
            <a:r>
              <a:rPr lang="en-US" altLang="zh-CN" smtClean="0"/>
              <a:t>window.sessionStorage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1569" y="792000"/>
            <a:ext cx="6738620" cy="10547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r>
              <a:rPr lang="zh-CN" altLang="en-US"/>
              <a:t>、生命周期为关闭浏览器窗口</a:t>
            </a:r>
          </a:p>
          <a:p>
            <a:r>
              <a:rPr lang="en-US" altLang="zh-CN"/>
              <a:t>2</a:t>
            </a:r>
            <a:r>
              <a:rPr lang="zh-CN" altLang="en-US"/>
              <a:t>、在同一个窗口</a:t>
            </a:r>
            <a:r>
              <a:rPr lang="en-US" altLang="zh-CN"/>
              <a:t>(</a:t>
            </a:r>
            <a:r>
              <a:rPr lang="zh-CN" altLang="en-US"/>
              <a:t>页面</a:t>
            </a:r>
            <a:r>
              <a:rPr lang="en-US" altLang="zh-CN"/>
              <a:t>)</a:t>
            </a:r>
            <a:r>
              <a:rPr lang="zh-CN" altLang="en-US"/>
              <a:t>下数据</a:t>
            </a:r>
            <a:r>
              <a:rPr lang="zh-CN" altLang="en-US"/>
              <a:t>可以</a:t>
            </a:r>
            <a:r>
              <a:rPr lang="zh-CN" altLang="en-US" smtClean="0"/>
              <a:t>共享</a:t>
            </a:r>
            <a:endParaRPr lang="en-US" altLang="zh-CN" smtClean="0"/>
          </a:p>
          <a:p>
            <a:r>
              <a:rPr lang="en-US" altLang="zh-CN" smtClean="0"/>
              <a:t>3.   </a:t>
            </a:r>
            <a:r>
              <a:rPr lang="zh-CN" altLang="en-US" smtClean="0"/>
              <a:t>以键值对的形式存储使用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8668" y="2174810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</a:rPr>
              <a:t>sessionStorage</a:t>
            </a:r>
            <a:r>
              <a:rPr lang="en-US" altLang="zh-CN" sz="1050">
                <a:solidFill>
                  <a:schemeClr val="tx1"/>
                </a:solidFill>
              </a:rPr>
              <a:t>.</a:t>
            </a:r>
            <a:r>
              <a:rPr lang="en-US" altLang="zh-CN" sz="1050" smtClean="0">
                <a:solidFill>
                  <a:schemeClr val="tx1"/>
                </a:solidFill>
              </a:rPr>
              <a:t>setItem(key</a:t>
            </a:r>
            <a:r>
              <a:rPr lang="en-US" altLang="zh-CN" sz="1050">
                <a:solidFill>
                  <a:schemeClr val="tx1"/>
                </a:solidFill>
              </a:rPr>
              <a:t>, </a:t>
            </a:r>
            <a:r>
              <a:rPr lang="en-US" altLang="zh-CN" sz="1050">
                <a:solidFill>
                  <a:schemeClr val="tx1"/>
                </a:solidFill>
              </a:rPr>
              <a:t>value</a:t>
            </a:r>
            <a:r>
              <a:rPr lang="en-US" altLang="zh-CN" sz="1050" smtClean="0">
                <a:solidFill>
                  <a:schemeClr val="tx1"/>
                </a:solidFill>
              </a:rPr>
              <a:t>)</a:t>
            </a:r>
            <a:endParaRPr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628668" y="1784803"/>
            <a:ext cx="6738620" cy="36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存储数据：</a:t>
            </a:r>
            <a:endParaRPr lang="en-US" altLang="zh-CN" b="1" smtClean="0"/>
          </a:p>
        </p:txBody>
      </p:sp>
      <p:sp>
        <p:nvSpPr>
          <p:cNvPr id="11" name="矩形 10"/>
          <p:cNvSpPr/>
          <p:nvPr/>
        </p:nvSpPr>
        <p:spPr>
          <a:xfrm>
            <a:off x="628668" y="3072519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</a:rPr>
              <a:t>sessionStorage.getItem(key)</a:t>
            </a:r>
            <a:endParaRPr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628668" y="2650238"/>
            <a:ext cx="6738620" cy="36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获取</a:t>
            </a:r>
            <a:r>
              <a:rPr lang="zh-CN" altLang="en-US" b="1" smtClean="0"/>
              <a:t>数据：</a:t>
            </a:r>
            <a:endParaRPr lang="en-US" altLang="zh-CN" b="1" smtClean="0"/>
          </a:p>
        </p:txBody>
      </p:sp>
      <p:sp>
        <p:nvSpPr>
          <p:cNvPr id="13" name="矩形 12"/>
          <p:cNvSpPr/>
          <p:nvPr/>
        </p:nvSpPr>
        <p:spPr>
          <a:xfrm>
            <a:off x="628668" y="3856714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</a:rPr>
              <a:t>sessionStorage.removeItem(key)</a:t>
            </a:r>
            <a:endParaRPr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628668" y="3509739"/>
            <a:ext cx="6738620" cy="36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删除数据：</a:t>
            </a:r>
            <a:endParaRPr lang="en-US" altLang="zh-CN" b="1" smtClean="0"/>
          </a:p>
        </p:txBody>
      </p:sp>
      <p:sp>
        <p:nvSpPr>
          <p:cNvPr id="15" name="矩形 14"/>
          <p:cNvSpPr/>
          <p:nvPr/>
        </p:nvSpPr>
        <p:spPr>
          <a:xfrm>
            <a:off x="627380" y="4618532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</a:rPr>
              <a:t>sessionStorage.clear()</a:t>
            </a:r>
            <a:endParaRPr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6" name="内容占位符 5"/>
          <p:cNvSpPr>
            <a:spLocks noGrp="1"/>
          </p:cNvSpPr>
          <p:nvPr/>
        </p:nvSpPr>
        <p:spPr>
          <a:xfrm>
            <a:off x="627380" y="4271557"/>
            <a:ext cx="6738620" cy="36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删除所有数据：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 smtClean="0">
                <a:sym typeface="+mn-ea"/>
              </a:rPr>
              <a:t>. </a:t>
            </a:r>
            <a:r>
              <a:rPr lang="en-US" altLang="zh-CN" smtClean="0"/>
              <a:t>window.localStorage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1569" y="792000"/>
            <a:ext cx="6738620" cy="10547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r>
              <a:rPr lang="zh-CN" altLang="en-US" smtClean="0"/>
              <a:t>、声明周期永久</a:t>
            </a:r>
            <a:r>
              <a:rPr lang="zh-CN" altLang="en-US"/>
              <a:t>生效，除非</a:t>
            </a:r>
            <a:r>
              <a:rPr lang="zh-CN" altLang="en-US"/>
              <a:t>手动</a:t>
            </a:r>
            <a:r>
              <a:rPr lang="zh-CN" altLang="en-US" smtClean="0"/>
              <a:t>删除 否则关闭</a:t>
            </a:r>
            <a:r>
              <a:rPr lang="zh-CN" altLang="en-US"/>
              <a:t>页面也会存在</a:t>
            </a:r>
          </a:p>
          <a:p>
            <a:r>
              <a:rPr lang="en-US" altLang="zh-CN"/>
              <a:t>2</a:t>
            </a:r>
            <a:r>
              <a:rPr lang="zh-CN" altLang="en-US"/>
              <a:t>、可以多窗口（页面）共享（同一浏览器可以共享）</a:t>
            </a:r>
          </a:p>
          <a:p>
            <a:r>
              <a:rPr lang="en-US" altLang="zh-CN" smtClean="0"/>
              <a:t>3.   </a:t>
            </a:r>
            <a:r>
              <a:rPr lang="zh-CN" altLang="en-US" smtClean="0"/>
              <a:t>以键值对的形式存储使用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8668" y="2174810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</a:rPr>
              <a:t>localStorage.setItem(key</a:t>
            </a:r>
            <a:r>
              <a:rPr lang="en-US" altLang="zh-CN" sz="1050">
                <a:solidFill>
                  <a:schemeClr val="tx1"/>
                </a:solidFill>
              </a:rPr>
              <a:t>, </a:t>
            </a:r>
            <a:r>
              <a:rPr lang="en-US" altLang="zh-CN" sz="1050">
                <a:solidFill>
                  <a:schemeClr val="tx1"/>
                </a:solidFill>
              </a:rPr>
              <a:t>value</a:t>
            </a:r>
            <a:r>
              <a:rPr lang="en-US" altLang="zh-CN" sz="1050" smtClean="0">
                <a:solidFill>
                  <a:schemeClr val="tx1"/>
                </a:solidFill>
              </a:rPr>
              <a:t>)</a:t>
            </a:r>
            <a:endParaRPr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628668" y="1784803"/>
            <a:ext cx="6738620" cy="36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存储数据：</a:t>
            </a:r>
            <a:endParaRPr lang="en-US" altLang="zh-CN" b="1" smtClean="0"/>
          </a:p>
        </p:txBody>
      </p:sp>
      <p:sp>
        <p:nvSpPr>
          <p:cNvPr id="11" name="矩形 10"/>
          <p:cNvSpPr/>
          <p:nvPr/>
        </p:nvSpPr>
        <p:spPr>
          <a:xfrm>
            <a:off x="628668" y="3072519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</a:rPr>
              <a:t>local</a:t>
            </a:r>
            <a:r>
              <a:rPr lang="en-US" altLang="zh-CN" sz="1050" smtClean="0">
                <a:solidFill>
                  <a:schemeClr val="tx1"/>
                </a:solidFill>
              </a:rPr>
              <a:t>Storage.getItem(key)</a:t>
            </a:r>
            <a:endParaRPr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628668" y="2650238"/>
            <a:ext cx="6738620" cy="36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获取</a:t>
            </a:r>
            <a:r>
              <a:rPr lang="zh-CN" altLang="en-US" b="1" smtClean="0"/>
              <a:t>数据：</a:t>
            </a:r>
            <a:endParaRPr lang="en-US" altLang="zh-CN" b="1" smtClean="0"/>
          </a:p>
        </p:txBody>
      </p:sp>
      <p:sp>
        <p:nvSpPr>
          <p:cNvPr id="13" name="矩形 12"/>
          <p:cNvSpPr/>
          <p:nvPr/>
        </p:nvSpPr>
        <p:spPr>
          <a:xfrm>
            <a:off x="628668" y="3856714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</a:rPr>
              <a:t>local</a:t>
            </a:r>
            <a:r>
              <a:rPr lang="en-US" altLang="zh-CN" sz="1050" smtClean="0">
                <a:solidFill>
                  <a:schemeClr val="tx1"/>
                </a:solidFill>
              </a:rPr>
              <a:t>Storage.removeItem(key)</a:t>
            </a:r>
            <a:endParaRPr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628668" y="3509739"/>
            <a:ext cx="6738620" cy="36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删除数据：</a:t>
            </a:r>
            <a:endParaRPr lang="en-US" altLang="zh-CN" b="1" smtClean="0"/>
          </a:p>
        </p:txBody>
      </p:sp>
      <p:sp>
        <p:nvSpPr>
          <p:cNvPr id="15" name="矩形 14"/>
          <p:cNvSpPr/>
          <p:nvPr/>
        </p:nvSpPr>
        <p:spPr>
          <a:xfrm>
            <a:off x="627380" y="4618532"/>
            <a:ext cx="6403975" cy="40267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</a:rPr>
              <a:t>local</a:t>
            </a:r>
            <a:r>
              <a:rPr lang="en-US" altLang="zh-CN" sz="1050" smtClean="0">
                <a:solidFill>
                  <a:schemeClr val="tx1"/>
                </a:solidFill>
              </a:rPr>
              <a:t>Storage.clear()</a:t>
            </a:r>
            <a:endParaRPr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6" name="内容占位符 5"/>
          <p:cNvSpPr>
            <a:spLocks noGrp="1"/>
          </p:cNvSpPr>
          <p:nvPr/>
        </p:nvSpPr>
        <p:spPr>
          <a:xfrm>
            <a:off x="627380" y="4271557"/>
            <a:ext cx="6738620" cy="36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删除所有数据：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1105643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：记住用户名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628668" y="1793005"/>
            <a:ext cx="6738620" cy="1795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如果勾选记住用户名， 下次用户打开浏览器，就在文本框里面自动显示上次登录的用户名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6" y="1890939"/>
            <a:ext cx="6780213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把数据存起来，用到本地存储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关闭页面，也可以显示用户名，所以用到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打开页面，先判断是否有这个用户名，如果有，就在表单里面显示用户名，并且勾选复选框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当复选框发生改变的时候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change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如果勾选，就存储，否则就移除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 移动端常见特效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25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7951</TotalTime>
  <Words>326</Words>
  <Application>Microsoft Office PowerPoint</Application>
  <PresentationFormat>全屏显示(16:9)</PresentationFormat>
  <Paragraphs>46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黑马程序员主题​​</vt:lpstr>
      <vt:lpstr>本地存储</vt:lpstr>
      <vt:lpstr>PowerPoint 演示文稿</vt:lpstr>
      <vt:lpstr>1. 本地存储</vt:lpstr>
      <vt:lpstr>2. window.sessionStorage</vt:lpstr>
      <vt:lpstr>3. window.localStorage</vt:lpstr>
      <vt:lpstr>2. 移动端常见特效</vt:lpstr>
      <vt:lpstr>2. 移动端常见特效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3621</cp:revision>
  <dcterms:created xsi:type="dcterms:W3CDTF">2018-10-05T21:01:00Z</dcterms:created>
  <dcterms:modified xsi:type="dcterms:W3CDTF">2019-03-04T12:55:54Z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