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61" r:id="rId2"/>
    <p:sldId id="848" r:id="rId3"/>
    <p:sldId id="754" r:id="rId4"/>
    <p:sldId id="898" r:id="rId5"/>
    <p:sldId id="883" r:id="rId6"/>
    <p:sldId id="850" r:id="rId7"/>
    <p:sldId id="896" r:id="rId8"/>
    <p:sldId id="897" r:id="rId9"/>
    <p:sldId id="855" r:id="rId10"/>
    <p:sldId id="894" r:id="rId11"/>
    <p:sldId id="851" r:id="rId12"/>
    <p:sldId id="892" r:id="rId13"/>
    <p:sldId id="899" r:id="rId14"/>
    <p:sldId id="900" r:id="rId15"/>
    <p:sldId id="901" r:id="rId16"/>
    <p:sldId id="902" r:id="rId17"/>
    <p:sldId id="853" r:id="rId18"/>
    <p:sldId id="852" r:id="rId19"/>
    <p:sldId id="859" r:id="rId20"/>
    <p:sldId id="856" r:id="rId21"/>
    <p:sldId id="903" r:id="rId22"/>
    <p:sldId id="857" r:id="rId23"/>
    <p:sldId id="858" r:id="rId24"/>
    <p:sldId id="860" r:id="rId25"/>
    <p:sldId id="866" r:id="rId26"/>
    <p:sldId id="861" r:id="rId27"/>
    <p:sldId id="890" r:id="rId28"/>
    <p:sldId id="904" r:id="rId29"/>
    <p:sldId id="768" r:id="rId30"/>
    <p:sldId id="905" r:id="rId31"/>
    <p:sldId id="906" r:id="rId32"/>
    <p:sldId id="869" r:id="rId33"/>
    <p:sldId id="756" r:id="rId34"/>
    <p:sldId id="870" r:id="rId35"/>
    <p:sldId id="907" r:id="rId36"/>
    <p:sldId id="872" r:id="rId37"/>
    <p:sldId id="871" r:id="rId38"/>
    <p:sldId id="875" r:id="rId39"/>
    <p:sldId id="908" r:id="rId40"/>
    <p:sldId id="878" r:id="rId41"/>
    <p:sldId id="879" r:id="rId42"/>
    <p:sldId id="886" r:id="rId43"/>
    <p:sldId id="909" r:id="rId44"/>
    <p:sldId id="910" r:id="rId45"/>
    <p:sldId id="911" r:id="rId46"/>
    <p:sldId id="912" r:id="rId47"/>
    <p:sldId id="913" r:id="rId48"/>
    <p:sldId id="914" r:id="rId49"/>
    <p:sldId id="915" r:id="rId50"/>
    <p:sldId id="880" r:id="rId51"/>
    <p:sldId id="882" r:id="rId52"/>
    <p:sldId id="917" r:id="rId53"/>
    <p:sldId id="916" r:id="rId54"/>
    <p:sldId id="884" r:id="rId55"/>
    <p:sldId id="262" r:id="rId5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5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5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2/26/2019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2/26/2019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PC </a:t>
            </a:r>
            <a:r>
              <a:rPr kumimoji="1" lang="zh-CN" altLang="en-US" smtClean="0"/>
              <a:t>端</a:t>
            </a:r>
            <a:r>
              <a:rPr kumimoji="1" lang="zh-CN" altLang="en-US" dirty="0"/>
              <a:t>网页特效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7573476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zh-CN" altLang="en-US" sz="1050" smtClean="0">
                <a:sym typeface="+mn-ea"/>
              </a:rPr>
              <a:t>弹</a:t>
            </a:r>
            <a:r>
              <a:rPr lang="zh-CN" altLang="en-US" sz="1050">
                <a:sym typeface="+mn-ea"/>
              </a:rPr>
              <a:t>出层， </a:t>
            </a:r>
            <a:r>
              <a:rPr lang="zh-CN" altLang="en-US" sz="1050" smtClean="0">
                <a:sym typeface="+mn-ea"/>
              </a:rPr>
              <a:t>模态框和遮挡层就会显示出来 </a:t>
            </a:r>
            <a:r>
              <a:rPr lang="en-US" altLang="zh-CN" sz="1050" smtClean="0">
                <a:sym typeface="+mn-ea"/>
              </a:rPr>
              <a:t>display:block;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点击关闭按钮</a:t>
            </a:r>
            <a:r>
              <a:rPr lang="zh-CN" altLang="en-US" sz="1050" smtClean="0">
                <a:sym typeface="+mn-ea"/>
              </a:rPr>
              <a:t>，</a:t>
            </a:r>
            <a:r>
              <a:rPr lang="zh-CN" altLang="en-US" sz="1050">
                <a:sym typeface="+mn-ea"/>
              </a:rPr>
              <a:t>模态框和遮挡层就</a:t>
            </a:r>
            <a:r>
              <a:rPr lang="zh-CN" altLang="en-US" sz="1050" smtClean="0">
                <a:sym typeface="+mn-ea"/>
              </a:rPr>
              <a:t>会隐藏</a:t>
            </a:r>
            <a:r>
              <a:rPr lang="zh-CN" altLang="en-US" sz="1050">
                <a:sym typeface="+mn-ea"/>
              </a:rPr>
              <a:t>起来</a:t>
            </a:r>
            <a:r>
              <a:rPr lang="zh-CN" altLang="en-US" sz="1050" smtClean="0">
                <a:sym typeface="+mn-ea"/>
              </a:rPr>
              <a:t> </a:t>
            </a:r>
            <a:r>
              <a:rPr lang="en-US" altLang="zh-CN" sz="1050" smtClean="0">
                <a:sym typeface="+mn-ea"/>
              </a:rPr>
              <a:t>display:none;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ym typeface="+mn-ea"/>
              </a:rPr>
              <a:t>在</a:t>
            </a:r>
            <a:r>
              <a:rPr lang="zh-CN" altLang="en-US" sz="1050">
                <a:sym typeface="+mn-ea"/>
              </a:rPr>
              <a:t>页面</a:t>
            </a:r>
            <a:r>
              <a:rPr lang="zh-CN" altLang="en-US" sz="1050" smtClean="0">
                <a:sym typeface="+mn-ea"/>
              </a:rPr>
              <a:t>中拖拽的原理： 鼠标按下并且移动， 之后松开鼠标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ym typeface="+mn-ea"/>
              </a:rPr>
              <a:t>触发事件是鼠标按下 </a:t>
            </a:r>
            <a:r>
              <a:rPr lang="en-US" altLang="zh-CN" sz="1050" smtClean="0">
                <a:sym typeface="+mn-ea"/>
              </a:rPr>
              <a:t>mousedown</a:t>
            </a:r>
            <a:r>
              <a:rPr lang="zh-CN" altLang="en-US" sz="1050" smtClean="0">
                <a:sym typeface="+mn-ea"/>
              </a:rPr>
              <a:t>， 鼠标移动</a:t>
            </a:r>
            <a:r>
              <a:rPr lang="en-US" altLang="zh-CN" sz="1050" smtClean="0">
                <a:sym typeface="+mn-ea"/>
              </a:rPr>
              <a:t>mousemove </a:t>
            </a:r>
            <a:r>
              <a:rPr lang="zh-CN" altLang="en-US" sz="1050" smtClean="0">
                <a:sym typeface="+mn-ea"/>
              </a:rPr>
              <a:t>鼠标松开 </a:t>
            </a:r>
            <a:r>
              <a:rPr lang="en-US" altLang="zh-CN" sz="1050" smtClean="0">
                <a:sym typeface="+mn-ea"/>
              </a:rPr>
              <a:t>mouseup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拖</a:t>
            </a:r>
            <a:r>
              <a:rPr lang="zh-CN" altLang="en-US" sz="1050" smtClean="0">
                <a:sym typeface="+mn-ea"/>
              </a:rPr>
              <a:t>拽过程</a:t>
            </a:r>
            <a:r>
              <a:rPr lang="en-US" altLang="zh-CN" sz="1050" smtClean="0">
                <a:sym typeface="+mn-ea"/>
              </a:rPr>
              <a:t>:  </a:t>
            </a:r>
            <a:r>
              <a:rPr lang="zh-CN" altLang="en-US" sz="1050" smtClean="0">
                <a:sym typeface="+mn-ea"/>
              </a:rPr>
              <a:t>鼠标移动过程中，获得最新的值赋值给模态框的</a:t>
            </a:r>
            <a:r>
              <a:rPr lang="en-US" altLang="zh-CN" sz="1050" smtClean="0">
                <a:sym typeface="+mn-ea"/>
              </a:rPr>
              <a:t>left</a:t>
            </a:r>
            <a:r>
              <a:rPr lang="zh-CN" altLang="en-US" sz="1050" smtClean="0">
                <a:sym typeface="+mn-ea"/>
              </a:rPr>
              <a:t>和</a:t>
            </a:r>
            <a:r>
              <a:rPr lang="en-US" altLang="zh-CN" sz="1050" smtClean="0">
                <a:sym typeface="+mn-ea"/>
              </a:rPr>
              <a:t>top</a:t>
            </a:r>
            <a:r>
              <a:rPr lang="zh-CN" altLang="en-US" sz="1050" smtClean="0">
                <a:sym typeface="+mn-ea"/>
              </a:rPr>
              <a:t>值， 这样模态框可以跟着鼠标走了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ym typeface="+mn-ea"/>
              </a:rPr>
              <a:t>鼠标按下触发</a:t>
            </a:r>
            <a:r>
              <a:rPr lang="zh-CN" altLang="en-US" sz="1050">
                <a:sym typeface="+mn-ea"/>
              </a:rPr>
              <a:t>的事件源是 最上面一行，就是  </a:t>
            </a:r>
            <a:r>
              <a:rPr lang="en-US" altLang="zh-CN" sz="1050">
                <a:sym typeface="+mn-ea"/>
              </a:rPr>
              <a:t>id </a:t>
            </a:r>
            <a:r>
              <a:rPr lang="zh-CN" altLang="en-US" sz="1050">
                <a:sym typeface="+mn-ea"/>
              </a:rPr>
              <a:t>为 </a:t>
            </a:r>
            <a:r>
              <a:rPr lang="en-US" altLang="zh-CN" sz="1050"/>
              <a:t>title </a:t>
            </a:r>
            <a:endParaRPr lang="en-US" altLang="zh-CN" sz="105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ym typeface="+mn-ea"/>
              </a:rPr>
              <a:t>鼠标的坐标 减去 鼠标在盒子内的坐标， 才是模态框真正的位置。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鼠标按下</a:t>
            </a:r>
            <a:r>
              <a:rPr lang="zh-CN" altLang="en-US" sz="1050" smtClean="0">
                <a:sym typeface="+mn-ea"/>
              </a:rPr>
              <a:t>，我们要得到鼠标在盒子的坐标。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鼠标移动</a:t>
            </a:r>
            <a:r>
              <a:rPr lang="zh-CN" altLang="en-US" sz="1050" smtClean="0">
                <a:sym typeface="+mn-ea"/>
              </a:rPr>
              <a:t>，就让模态框的坐标  设置为  ： 鼠标坐标 减去盒子坐标即可，注意移动事件写到按下事件里面。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鼠标松开，</a:t>
            </a:r>
            <a:r>
              <a:rPr lang="zh-CN" altLang="en-US" sz="1050" smtClean="0">
                <a:sym typeface="+mn-ea"/>
              </a:rPr>
              <a:t>就停止拖拽，就是可以让鼠标移动事件解除  </a:t>
            </a:r>
            <a:endParaRPr lang="zh-CN" altLang="en-US" sz="1050" dirty="0"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：仿京东放大镜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整个案例可以分为三个功能模块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鼠标经过小图片盒子， 黄色的遮挡层 和 大图片盒子显示，离开隐藏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个盒子功能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黄色的遮挡层跟随鼠标功能。 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移动黄色遮挡层，大图片跟随移动功能。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鼠标经过小图片盒子， 黄色的遮挡层 和 大图片盒子显示，离开隐藏</a:t>
            </a:r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个盒子功能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就是显示与隐藏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黄色的遮挡层跟随鼠标功能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把鼠标坐标给遮挡层不合适。因为遮挡层坐标以父盒子为准。</a:t>
            </a: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首先是获得鼠标在盒子的坐标。 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之后把数值给遮挡层做为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此时用到鼠标移动事件，但是还是在小图片盒子内移动。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发现，遮挡层位置不对，需要再减去盒子自身高度和宽度的一半。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遮挡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层不能超出小图片盒子范围。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如果小于零，就把坐标设置为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如果大于遮挡层最大的移动距离，就把坐标设置为最大的移动距离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遮挡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层的最大移动距离： 小图片盒子宽度 减去 遮挡层盒子宽度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移动黄色遮挡层，大图片跟随移动功能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求大图片的移动距离公式</a:t>
            </a: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715" y="2364250"/>
            <a:ext cx="343364" cy="724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</a:p>
          <a:p>
            <a:r>
              <a:rPr lang="en-US" altLang="zh-CN" smtClean="0"/>
              <a:t>—</a:t>
            </a:r>
          </a:p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4919" y="2365930"/>
            <a:ext cx="343364" cy="724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</a:t>
            </a:r>
            <a:endParaRPr lang="en-US" altLang="zh-CN" smtClean="0"/>
          </a:p>
          <a:p>
            <a:r>
              <a:rPr lang="en-US" altLang="zh-CN" smtClean="0"/>
              <a:t>—</a:t>
            </a:r>
          </a:p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1555" y="2365930"/>
            <a:ext cx="272832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=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82426" y="2609769"/>
            <a:ext cx="692818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求 </a:t>
            </a:r>
            <a:r>
              <a:rPr lang="en-US" altLang="zh-CN" smtClean="0"/>
              <a:t>x 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3332" y="2380198"/>
            <a:ext cx="260008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8536" y="2381878"/>
            <a:ext cx="561372" cy="724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 4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5172" y="2381878"/>
            <a:ext cx="272832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=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9438" y="3692307"/>
            <a:ext cx="1771639" cy="724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遮挡</a:t>
            </a:r>
            <a:r>
              <a:rPr lang="zh-CN" altLang="en-US" smtClean="0"/>
              <a:t>层移动距离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遮挡</a:t>
            </a:r>
            <a:r>
              <a:rPr lang="zh-CN" altLang="en-US" smtClean="0"/>
              <a:t>层最大移动距离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08012" y="3726999"/>
            <a:ext cx="272832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=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39999" y="3920198"/>
            <a:ext cx="1771639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求大图片移动距离？</a:t>
            </a:r>
            <a:endParaRPr lang="zh-CN" altLang="en-US"/>
          </a:p>
        </p:txBody>
      </p:sp>
      <p:cxnSp>
        <p:nvCxnSpPr>
          <p:cNvPr id="5" name="直接连接符 4"/>
          <p:cNvCxnSpPr>
            <a:endCxn id="13" idx="3"/>
          </p:cNvCxnSpPr>
          <p:nvPr/>
        </p:nvCxnSpPr>
        <p:spPr>
          <a:xfrm>
            <a:off x="1231397" y="4054714"/>
            <a:ext cx="164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2184" y="3734568"/>
            <a:ext cx="1771639" cy="724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大图片</a:t>
            </a:r>
            <a:r>
              <a:rPr lang="zh-CN" altLang="en-US" smtClean="0"/>
              <a:t>移动距离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大图片</a:t>
            </a:r>
            <a:r>
              <a:rPr lang="zh-CN" altLang="en-US" smtClean="0"/>
              <a:t>最大移动距离</a:t>
            </a:r>
            <a:endParaRPr lang="zh-CN" altLang="en-US"/>
          </a:p>
        </p:txBody>
      </p:sp>
      <p:cxnSp>
        <p:nvCxnSpPr>
          <p:cNvPr id="23" name="直接连接符 22"/>
          <p:cNvCxnSpPr>
            <a:endCxn id="22" idx="3"/>
          </p:cNvCxnSpPr>
          <p:nvPr/>
        </p:nvCxnSpPr>
        <p:spPr>
          <a:xfrm>
            <a:off x="3444143" y="4096975"/>
            <a:ext cx="164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1"/>
          </p:cNvCxnSpPr>
          <p:nvPr/>
        </p:nvCxnSpPr>
        <p:spPr>
          <a:xfrm>
            <a:off x="4278536" y="2744285"/>
            <a:ext cx="561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  <p:bldP spid="10" grpId="0"/>
      <p:bldP spid="11" grpId="0"/>
      <p:bldP spid="12" grpId="0"/>
      <p:bldP spid="13" grpId="0"/>
      <p:bldP spid="15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移动黄色遮挡层，大图片跟随移动功能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求大图片的移动距离公式</a:t>
            </a: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3485" y="3071189"/>
            <a:ext cx="1418978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大图片移动距离</a:t>
            </a:r>
            <a:endParaRPr lang="en-US" altLang="zh-CN"/>
          </a:p>
          <a:p>
            <a:endParaRPr lang="en-US" altLang="zh-CN" smtClean="0"/>
          </a:p>
        </p:txBody>
      </p:sp>
      <p:sp>
        <p:nvSpPr>
          <p:cNvPr id="15" name="TextBox 14"/>
          <p:cNvSpPr txBox="1"/>
          <p:nvPr/>
        </p:nvSpPr>
        <p:spPr>
          <a:xfrm>
            <a:off x="2811308" y="2867718"/>
            <a:ext cx="272832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=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22183" y="2870440"/>
            <a:ext cx="5118432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遮挡</a:t>
            </a:r>
            <a:r>
              <a:rPr lang="zh-CN" altLang="en-US"/>
              <a:t>层移动</a:t>
            </a:r>
            <a:r>
              <a:rPr lang="zh-CN" altLang="en-US" smtClean="0"/>
              <a:t>距离</a:t>
            </a:r>
            <a:r>
              <a:rPr lang="en-US" altLang="zh-CN" smtClean="0"/>
              <a:t>*</a:t>
            </a:r>
            <a:r>
              <a:rPr lang="zh-CN" altLang="en-US"/>
              <a:t>大图片最大移动距离</a:t>
            </a:r>
          </a:p>
          <a:p>
            <a:endParaRPr lang="en-US" altLang="zh-CN"/>
          </a:p>
          <a:p>
            <a:r>
              <a:rPr lang="zh-CN" altLang="en-US"/>
              <a:t>遮挡层最大移动距离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cxnSp>
        <p:nvCxnSpPr>
          <p:cNvPr id="23" name="直接连接符 22"/>
          <p:cNvCxnSpPr/>
          <p:nvPr/>
        </p:nvCxnSpPr>
        <p:spPr>
          <a:xfrm>
            <a:off x="3444143" y="3232847"/>
            <a:ext cx="2856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488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偏移</a:t>
            </a:r>
            <a:r>
              <a:rPr lang="zh-CN" altLang="en-US" smtClean="0">
                <a:solidFill>
                  <a:schemeClr val="tx1"/>
                </a:solidFill>
              </a:rPr>
              <a:t>量 offset 系列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rgbClr val="FF0000"/>
                </a:solidFill>
              </a:rPr>
              <a:t>元素可视区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smtClean="0">
                <a:solidFill>
                  <a:srgbClr val="FF0000"/>
                </a:solidFill>
              </a:rPr>
              <a:t>client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smtClean="0">
                <a:solidFill>
                  <a:srgbClr val="FF0000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元素滚动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scroll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动画函数封装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元素可视区 client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859790"/>
            <a:ext cx="6738620" cy="622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client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翻译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过来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就是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客户端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我们使用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client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系列的相关属性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来获取元素可视区的相关信息。通过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client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系列的相关属性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动态的得到该元素的边框大小、元素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大小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MZ%S)A0LFISZ{JRQY9_7TM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1704862"/>
            <a:ext cx="6583679" cy="1698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元素可视区 client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4" name="图片 3" descr="1504075813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2" y="1482213"/>
            <a:ext cx="3975058" cy="233670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41375" y="859790"/>
            <a:ext cx="6738620" cy="622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client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翻译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过来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就是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客户端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我们使用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client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系列的相关属性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来获取元素可视区的相关信息。通过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client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系列的相关属性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动态的得到该元素的边框大小、元素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大小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488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>
                <a:solidFill>
                  <a:srgbClr val="FF0000"/>
                </a:solidFill>
              </a:rPr>
              <a:t>偏移</a:t>
            </a:r>
            <a:r>
              <a:rPr lang="zh-CN" altLang="en-US" smtClean="0">
                <a:solidFill>
                  <a:srgbClr val="FF0000"/>
                </a:solidFill>
              </a:rPr>
              <a:t>量 offset 系列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元素可视区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client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元素滚动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scroll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动画函数封装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元素可视区client系列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淘宝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flexible.js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971962"/>
            <a:ext cx="6738620" cy="1183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立即执行函数 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(function() {})()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或者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(function(){}())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主要作用： </a:t>
            </a:r>
            <a:r>
              <a:rPr lang="zh-CN" altLang="en-US" smtClean="0"/>
              <a:t>创建</a:t>
            </a:r>
            <a:r>
              <a:rPr lang="zh-CN" altLang="en-US"/>
              <a:t>一个独立的作用域</a:t>
            </a:r>
            <a:r>
              <a:rPr lang="zh-CN" altLang="en-US" smtClean="0"/>
              <a:t>。 避免了命名冲突问题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元素可视区client系列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淘宝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flexible.js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710704"/>
            <a:ext cx="6738620" cy="3293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下面三种情况都会刷新页面都会触发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load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事件。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smtClean="0"/>
              <a:t>a</a:t>
            </a:r>
            <a:r>
              <a:rPr lang="zh-CN" altLang="en-US"/>
              <a:t>标签的超</a:t>
            </a:r>
            <a:r>
              <a:rPr lang="zh-CN" altLang="en-US" smtClean="0"/>
              <a:t>链接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F5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或者刷新按钮（强制刷新）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前进后退按钮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但是 火狐中，有个特点，有个</a:t>
            </a:r>
            <a:r>
              <a:rPr lang="zh-CN" altLang="en-US" smtClean="0"/>
              <a:t>“往返缓存”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/>
              <a:t>这个缓存中不仅保存着页面数据，还保存了</a:t>
            </a:r>
            <a:r>
              <a:rPr lang="en-US" altLang="zh-CN"/>
              <a:t>DOM</a:t>
            </a:r>
            <a:r>
              <a:rPr lang="zh-CN" altLang="en-US"/>
              <a:t>和</a:t>
            </a:r>
            <a:r>
              <a:rPr lang="en-US" altLang="zh-CN"/>
              <a:t>JavaScript</a:t>
            </a:r>
            <a:r>
              <a:rPr lang="zh-CN" altLang="en-US"/>
              <a:t>的状态；实际上是将整个页面都保存在了内存</a:t>
            </a:r>
            <a:r>
              <a:rPr lang="zh-CN" altLang="en-US" smtClean="0"/>
              <a:t>里。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所以此时后退按钮不能刷新页面。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此时可以使用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pageshow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事件来触发。</a:t>
            </a:r>
            <a:r>
              <a:rPr lang="zh-CN" altLang="en-US" smtClean="0"/>
              <a:t>，</a:t>
            </a:r>
            <a:r>
              <a:rPr lang="zh-CN" altLang="en-US"/>
              <a:t>这个事件在页面显示时触发，无论页面是否</a:t>
            </a:r>
            <a:r>
              <a:rPr lang="zh-CN" altLang="en-US" smtClean="0"/>
              <a:t>来自</a:t>
            </a:r>
            <a:r>
              <a:rPr lang="zh-CN" altLang="en-US"/>
              <a:t>缓存</a:t>
            </a:r>
            <a:r>
              <a:rPr lang="zh-CN" altLang="en-US" smtClean="0"/>
              <a:t>。</a:t>
            </a:r>
            <a:r>
              <a:rPr lang="zh-CN" altLang="en-US"/>
              <a:t>在重新加载页面中，</a:t>
            </a:r>
            <a:r>
              <a:rPr lang="en-US" altLang="zh-CN"/>
              <a:t>pageshow</a:t>
            </a:r>
            <a:r>
              <a:rPr lang="zh-CN" altLang="en-US"/>
              <a:t>会在</a:t>
            </a:r>
            <a:r>
              <a:rPr lang="en-US" altLang="zh-CN"/>
              <a:t>load</a:t>
            </a:r>
            <a:r>
              <a:rPr lang="zh-CN" altLang="en-US"/>
              <a:t>事件触发后触发</a:t>
            </a:r>
            <a:r>
              <a:rPr lang="zh-CN" altLang="en-US" smtClean="0"/>
              <a:t>；根据事件对象中的</a:t>
            </a:r>
            <a:r>
              <a:rPr lang="en-US" altLang="zh-CN" smtClean="0"/>
              <a:t>persisted</a:t>
            </a:r>
            <a:r>
              <a:rPr lang="zh-CN" altLang="en-US"/>
              <a:t>来判断是否</a:t>
            </a:r>
            <a:r>
              <a:rPr lang="zh-CN" altLang="en-US" smtClean="0"/>
              <a:t>是缓存中</a:t>
            </a:r>
            <a:r>
              <a:rPr lang="zh-CN" altLang="en-US"/>
              <a:t>的页面触发的</a:t>
            </a:r>
            <a:r>
              <a:rPr lang="en-US" altLang="zh-CN"/>
              <a:t>pageshow</a:t>
            </a:r>
            <a:r>
              <a:rPr lang="zh-CN" altLang="en-US" smtClean="0"/>
              <a:t>事件，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注意这个事件给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window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添加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137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488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偏移</a:t>
            </a:r>
            <a:r>
              <a:rPr lang="zh-CN" altLang="en-US" smtClean="0">
                <a:solidFill>
                  <a:schemeClr val="tx1"/>
                </a:solidFill>
              </a:rPr>
              <a:t>量 offset 系列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元素可视区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client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rgbClr val="FF0000"/>
                </a:solidFill>
              </a:rPr>
              <a:t>元素滚动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smtClean="0">
                <a:solidFill>
                  <a:srgbClr val="FF0000"/>
                </a:solidFill>
              </a:rPr>
              <a:t>scroll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smtClean="0">
                <a:solidFill>
                  <a:srgbClr val="FF0000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动画函数封装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元素滚动 scroll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55834" y="1348966"/>
            <a:ext cx="6738620" cy="4355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scroll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翻译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过来就是滚动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，我们使用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系列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相关属性可以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动态的得到该元素的大小、滚动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距离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YZT[F`TDJD8VW[UI%L]_J{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6" y="1874569"/>
            <a:ext cx="6542100" cy="1659177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元素 </a:t>
            </a:r>
            <a:r>
              <a:rPr lang="en-US" altLang="zh-CN" smtClean="0"/>
              <a:t>scroll </a:t>
            </a:r>
            <a:r>
              <a:rPr lang="zh-CN" altLang="en-US" smtClean="0"/>
              <a:t>系列</a:t>
            </a:r>
            <a:r>
              <a:rPr lang="zh-CN" altLang="en-US"/>
              <a:t>属性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元素滚动 scroll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元素 </a:t>
            </a:r>
            <a:r>
              <a:rPr lang="en-US" altLang="zh-CN" smtClean="0"/>
              <a:t>scroll </a:t>
            </a:r>
            <a:r>
              <a:rPr lang="zh-CN" altLang="en-US" smtClean="0"/>
              <a:t>系列</a:t>
            </a:r>
            <a:r>
              <a:rPr lang="zh-CN" altLang="en-US"/>
              <a:t>属性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55834" y="1348966"/>
            <a:ext cx="6738620" cy="4355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sym typeface="+mn-ea"/>
              </a:rPr>
              <a:t>scroll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翻译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过来就是滚动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，我们使用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系列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相关属性可以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动态的得到该元素的大小、滚动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距离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7" y="1890523"/>
            <a:ext cx="2565662" cy="28725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元素滚动 scroll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859790"/>
            <a:ext cx="6738620" cy="1242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页面被卷去的头部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1375" y="1387210"/>
            <a:ext cx="6738620" cy="7006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如果浏览器的高（或宽）度不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足以显示整个页面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时，会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自动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出现滚动条。当滚动条向下滚动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，页面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上面被隐藏掉的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高度，我们就称为页面被卷去的头部。滚动条在滚动时会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触发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onscroll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事件。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元素滚动 scroll 系列</a:t>
            </a:r>
            <a:endParaRPr lang="en-US" altLang="zh-CN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：仿淘宝固定右侧侧边栏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41375" y="1909724"/>
            <a:ext cx="6738620" cy="2300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原先侧边栏是绝对定位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当页面滚动到一定位置，侧边栏改为固定定位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页面继续滚动，会让 返回顶部显示出来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8317053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需要用到页面滚动事件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因为是页面滚动，所以事件源是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滚动到某个位置，就是判断页面被卷去的上部值。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页面被卷去的头部：可以通过</a:t>
            </a:r>
            <a:r>
              <a:rPr lang="en-US" altLang="zh-CN" sz="1050">
                <a:solidFill>
                  <a:srgbClr val="FF0000"/>
                </a:solidFill>
              </a:rPr>
              <a:t>window.pageYOffset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获得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zh-CN" altLang="en-US" sz="1050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如果是被卷去的左侧 </a:t>
            </a:r>
            <a:r>
              <a:rPr lang="en-US" altLang="zh-CN" sz="1050" smtClean="0"/>
              <a:t>window.pageXOffset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注意，元素被卷去的头部是 </a:t>
            </a:r>
            <a:r>
              <a:rPr lang="en-US" altLang="zh-CN" sz="1050" smtClean="0">
                <a:solidFill>
                  <a:srgbClr val="FF0000"/>
                </a:solidFill>
              </a:rPr>
              <a:t>element.scrollTop</a:t>
            </a:r>
            <a:r>
              <a:rPr lang="en-US" altLang="zh-CN" sz="1050" smtClean="0"/>
              <a:t>  , </a:t>
            </a:r>
            <a:r>
              <a:rPr lang="zh-CN" altLang="en-US" sz="1050" smtClean="0"/>
              <a:t>如果是页面被卷去的头部 则是 </a:t>
            </a:r>
            <a:r>
              <a:rPr lang="en-US" altLang="zh-CN" sz="1050" smtClean="0">
                <a:solidFill>
                  <a:srgbClr val="FF0000"/>
                </a:solidFill>
              </a:rPr>
              <a:t>window.pageYOffset</a:t>
            </a:r>
            <a:endParaRPr lang="en-US" altLang="zh-CN" sz="1050" smtClean="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其实这个值 可以通过盒子的 </a:t>
            </a:r>
            <a:r>
              <a:rPr lang="en-US" altLang="zh-CN" sz="1050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offsetTop </a:t>
            </a:r>
            <a:r>
              <a:rPr lang="zh-CN" altLang="en-US" sz="1050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可以得到，如果大于等于这个值，就可以让盒子固定定位了</a:t>
            </a:r>
            <a:endParaRPr lang="en-US" altLang="zh-CN" sz="105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元素滚动 scroll 系列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3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元素滚动 scroll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859790"/>
            <a:ext cx="6738620" cy="1242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dirty="0"/>
              <a:t>页面被卷去</a:t>
            </a:r>
            <a:r>
              <a:rPr lang="zh-CN" altLang="en-US"/>
              <a:t>的</a:t>
            </a:r>
            <a:r>
              <a:rPr lang="zh-CN" altLang="en-US" smtClean="0"/>
              <a:t>头部兼容性解决方案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157" y="2969455"/>
            <a:ext cx="8205450" cy="17429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getScroll()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left: window.pageXOffset || document.documentElement.scrollLeft || document.body.scrollLeft||0,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top: window.pageYOffset || document.documentElement.scrollTop || document.body.scrollTop || 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};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cap="none" spc="0" normalizeH="0" baseline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使用的时候  </a:t>
            </a:r>
            <a:r>
              <a:rPr kumimoji="0" lang="en-US" altLang="zh-CN" sz="1050" b="0" i="0" u="none" strike="noStrike" cap="none" spc="0" normalizeH="0" baseline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getScroll().left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5495" y="1431202"/>
            <a:ext cx="6738620" cy="1431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需要注意的是，页面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被卷去的头部，有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兼容性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问题，因此被卷去的头部通常有如下几种写法：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声明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了 </a:t>
            </a: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DTD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，使用 </a:t>
            </a: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document.documentElement.scrollTop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未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声明 </a:t>
            </a: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DTD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，使用 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document.body.scrollTop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新方法 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window.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pageYOffset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window.page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Offset，</a:t>
            </a: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IE9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开始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支持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4285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三大系列总结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6645"/>
            <a:ext cx="6864370" cy="1361417"/>
          </a:xfrm>
          <a:prstGeom prst="rect">
            <a:avLst/>
          </a:prstGeom>
        </p:spPr>
      </p:pic>
      <p:pic>
        <p:nvPicPr>
          <p:cNvPr id="7" name="图片 6" descr="1504075813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36" y="2786238"/>
            <a:ext cx="2734274" cy="1607322"/>
          </a:xfrm>
          <a:prstGeom prst="rect">
            <a:avLst/>
          </a:prstGeom>
        </p:spPr>
      </p:pic>
      <p:pic>
        <p:nvPicPr>
          <p:cNvPr id="8" name="图片 7" descr="14987432162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2" y="2786238"/>
            <a:ext cx="2841866" cy="1628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960" y="2657710"/>
            <a:ext cx="1880438" cy="21053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99673" y="1281038"/>
            <a:ext cx="6738620" cy="1338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offset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翻译过来就是偏移量，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我们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offset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系列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属性可以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动态的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得到该元素的位置（偏移）、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大小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 获得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元素距离带有定位父元素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位置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获得元素自身的大小（宽度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高度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注意： 返回的数值都不带单位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2" name="图片 11" descr="Z24(36HY@~U{_$85{F2A6V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92" y="2915126"/>
            <a:ext cx="6518765" cy="1905899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en-US" altLang="zh-CN" smtClean="0"/>
              <a:t>offset </a:t>
            </a:r>
            <a:r>
              <a:rPr lang="zh-CN" altLang="en-US" smtClean="0"/>
              <a:t>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99673" y="2619692"/>
            <a:ext cx="6738620" cy="4260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sym typeface="+mn-ea"/>
              </a:rPr>
              <a:t>offset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系列常用属性：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三大系列总结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50" y="1215827"/>
            <a:ext cx="6488430" cy="2120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他们主要用法：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noProof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o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ffset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系列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经常用于获得元素位置   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offsetLeft  offsetTop</a:t>
            </a:r>
          </a:p>
          <a:p>
            <a:pPr marL="228600" indent="-2286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c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lient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经常用于获取元素大小  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clientWidth  clientHeight</a:t>
            </a:r>
          </a:p>
          <a:p>
            <a:pPr marL="228600" indent="-2286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s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croll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经常用于获取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滚动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距离  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scrollTop  scrollLeft   </a:t>
            </a:r>
          </a:p>
          <a:p>
            <a:pPr marL="228600" indent="-228600">
              <a:buAutoNum type="arabicPeriod"/>
            </a:pP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注意页面滚动的距离通过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window.pageXOffset </a:t>
            </a: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获得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920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</a:t>
            </a:r>
            <a:r>
              <a:rPr lang="en-US" altLang="zh-CN" smtClean="0"/>
              <a:t>ouseenter </a:t>
            </a:r>
            <a:r>
              <a:rPr lang="zh-CN" altLang="en-US" smtClean="0"/>
              <a:t>和</a:t>
            </a:r>
            <a:r>
              <a:rPr lang="en-US" altLang="zh-CN" smtClean="0"/>
              <a:t>mouseover</a:t>
            </a:r>
            <a:r>
              <a:rPr lang="zh-CN" altLang="en-US" smtClean="0"/>
              <a:t>的区别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55345" y="1426844"/>
            <a:ext cx="6738620" cy="2451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当鼠标移动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到元素上时就会触发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mouseenter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事件</a:t>
            </a:r>
            <a:endParaRPr lang="en-US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olidFill>
                  <a:schemeClr val="tx1"/>
                </a:solidFill>
                <a:sym typeface="+mn-ea"/>
              </a:rPr>
              <a:t> </a:t>
            </a:r>
            <a:r>
              <a:rPr smtClean="0">
                <a:solidFill>
                  <a:schemeClr val="tx1"/>
                </a:solidFill>
                <a:sym typeface="+mn-ea"/>
              </a:rPr>
              <a:t>类似 </a:t>
            </a:r>
            <a:r>
              <a:rPr dirty="0">
                <a:solidFill>
                  <a:schemeClr val="tx1"/>
                </a:solidFill>
                <a:sym typeface="+mn-ea"/>
              </a:rPr>
              <a:t>mouseover</a:t>
            </a:r>
            <a:r>
              <a:rPr>
                <a:solidFill>
                  <a:schemeClr val="tx1"/>
                </a:solidFill>
                <a:sym typeface="+mn-ea"/>
              </a:rPr>
              <a:t>，</a:t>
            </a:r>
            <a:r>
              <a:rPr smtClean="0">
                <a:solidFill>
                  <a:schemeClr val="tx1"/>
                </a:solidFill>
                <a:sym typeface="+mn-ea"/>
              </a:rPr>
              <a:t>它们两者之间的差别是</a:t>
            </a:r>
            <a:endParaRPr lang="en-US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mouseover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鼠标经过自身盒子会触发，经过子盒子还会触发。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ouseenter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只会经过自身盒子触发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之所以这样，就是因为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mouseenter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不会冒泡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跟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mouseenter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搭配 鼠标离开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mouseleave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同样不会冒泡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mouseenter </a:t>
            </a:r>
            <a:r>
              <a:rPr lang="zh-CN" altLang="en-US"/>
              <a:t>鼠标</a:t>
            </a:r>
            <a:r>
              <a:rPr lang="zh-CN" altLang="en-US" smtClean="0"/>
              <a:t>事件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3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488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偏移</a:t>
            </a:r>
            <a:r>
              <a:rPr lang="zh-CN" altLang="en-US" smtClean="0">
                <a:solidFill>
                  <a:schemeClr val="tx1"/>
                </a:solidFill>
              </a:rPr>
              <a:t>量 offset 系列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元素可视区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client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元素滚动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scroll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rgbClr val="FF0000"/>
                </a:solidFill>
              </a:rPr>
              <a:t>动画函数封装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动画实现原理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0" y="1424524"/>
            <a:ext cx="6488430" cy="419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核心原理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通过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定时器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setInterval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()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不断移动盒子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位置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77570" y="1833865"/>
            <a:ext cx="6488430" cy="23562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实现步骤：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1.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获得盒子当前位置</a:t>
            </a: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让盒子在当前位置加上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个移动距离</a:t>
            </a: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利用定时器不断重复这个操作</a:t>
            </a: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4.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加一个结束定时器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条件</a:t>
            </a:r>
            <a:endParaRPr lang="en-US" altLang="zh-CN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5.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注意此元素需要添加定位，才能使用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element.style.left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动画函数简单封装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0" y="1431202"/>
            <a:ext cx="6488430" cy="439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注意函数需要传递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参数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动画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和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移动到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距离。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dirty="0"/>
              <a:t>动画函数给不同元素记录不同定时器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1431290"/>
            <a:ext cx="6545580" cy="206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如果多个元素都使用这个动画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函数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每次都要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var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声明定时器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我们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可以给不同的元素使用不同的定时器（自己专门用自己的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定时器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核心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原理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利用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JS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一门动态语言，可以很方便的给当前对象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添加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属性。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122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缓</a:t>
            </a:r>
            <a:r>
              <a:rPr lang="zh-CN" altLang="en-US"/>
              <a:t>动</a:t>
            </a:r>
            <a:r>
              <a:rPr lang="zh-CN" altLang="en-US" smtClean="0"/>
              <a:t>效果原理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0" y="1431289"/>
            <a:ext cx="6488430" cy="2487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缓动动画就是让元素运动速度有所变化，最常见的是让速度慢慢停下来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思路：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1.  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让盒子每次移动的距离慢慢变小，速度就会慢慢落下来。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核心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算法： 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(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目标值 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-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现在的位置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)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/   10  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做为每次移动的距离 步长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停止的条件是： 让当前盒子位置等于目标位置就停止定时器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 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注意步长值需要取整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  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4.5 </a:t>
            </a:r>
            <a:r>
              <a:rPr lang="zh-CN" altLang="en-US" dirty="0"/>
              <a:t>动画函数多个目标值之间移动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35025" y="1431290"/>
            <a:ext cx="6488430" cy="1884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可以让动画函数从 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800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移动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到 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5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00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当我们点击按钮时候，判断步长是正值还是负值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如果是正值，则步长 往大了取整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如果是负值，则步长 向小了取整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dirty="0"/>
              <a:t>动画函数添加回调函数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35025" y="1417239"/>
            <a:ext cx="6488430" cy="11637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回调函数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原理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：函数可以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作为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一个参数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将这个函数作为参数传到另一个函数里面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，当那个函数执行完之后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再执行传进去的这个函数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这个过程就叫做</a:t>
            </a:r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回调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en-US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回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调函数写的位置：定时器结束的位置。</a:t>
            </a:r>
            <a:endParaRPr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>
                <a:sym typeface="+mn-ea"/>
              </a:rPr>
              <a:t>动画函数封装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4.7 </a:t>
            </a:r>
            <a:r>
              <a:rPr lang="zh-CN" altLang="en-US"/>
              <a:t>动画</a:t>
            </a:r>
            <a:r>
              <a:rPr lang="zh-CN" altLang="en-US" smtClean="0"/>
              <a:t>函数封装到单独</a:t>
            </a:r>
            <a:r>
              <a:rPr lang="en-US" altLang="zh-CN" smtClean="0"/>
              <a:t>JS</a:t>
            </a:r>
            <a:r>
              <a:rPr lang="zh-CN" altLang="en-US" smtClean="0"/>
              <a:t>文件里面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35025" y="1417239"/>
            <a:ext cx="6488430" cy="29638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因为以后经常使用这个动画函数，可以单独封装到一个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JS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文件里面，使用的时候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引用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这个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JS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文件即可。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单独新建一个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JS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文件。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HTML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文件引入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JS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文件。</a:t>
            </a:r>
            <a:endParaRPr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70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offset </a:t>
            </a:r>
            <a:r>
              <a:rPr lang="zh-CN" altLang="en-US" smtClean="0"/>
              <a:t>与 </a:t>
            </a:r>
            <a:r>
              <a:rPr lang="en-US" altLang="zh-CN" smtClean="0"/>
              <a:t>style </a:t>
            </a:r>
            <a:r>
              <a:rPr lang="zh-CN" altLang="en-US" smtClean="0"/>
              <a:t>区别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572000" y="1643879"/>
            <a:ext cx="0" cy="290195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7"/>
          <p:cNvSpPr txBox="1"/>
          <p:nvPr/>
        </p:nvSpPr>
        <p:spPr>
          <a:xfrm>
            <a:off x="841375" y="1644196"/>
            <a:ext cx="3946525" cy="37741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1"/>
          <p:cNvSpPr txBox="1"/>
          <p:nvPr/>
        </p:nvSpPr>
        <p:spPr>
          <a:xfrm>
            <a:off x="4832350" y="1644196"/>
            <a:ext cx="3513138" cy="37741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95288" y="2093459"/>
            <a:ext cx="398462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ffset 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可以得到任意样式表中的样式值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 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系列获得的数值是没有单位的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offsetWidth 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padding+border+width</a:t>
            </a:r>
          </a:p>
          <a:p>
            <a:pPr lvl="1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offsetWidth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等属性是只读属性，只能获取不能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所以，我们想要获取元素大小位置，用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更合适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379913" y="2093459"/>
            <a:ext cx="4191331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tyle 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只能得到行内样式表中的样式值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105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tyle.width </a:t>
            </a:r>
            <a:r>
              <a:rPr lang="zh-CN" altLang="en-US" sz="105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获得的是带有单位的字符串</a:t>
            </a:r>
            <a:endParaRPr lang="en-US" altLang="zh-CN" sz="1050" baseline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style.width 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获得不包含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 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style.width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是可读写属性，可以获取也可以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</a:t>
            </a:r>
            <a:endParaRPr lang="en-US" altLang="zh-CN" sz="1050" baseline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baseline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所以，我们想要给元素更改值，则需要用</a:t>
            </a:r>
            <a:r>
              <a:rPr lang="en-US" altLang="zh-CN" sz="1050" baseline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</a:t>
            </a:r>
            <a:r>
              <a:rPr lang="zh-CN" altLang="en-US" sz="1050" baseline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46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488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偏移</a:t>
            </a:r>
            <a:r>
              <a:rPr lang="zh-CN" altLang="en-US" smtClean="0">
                <a:solidFill>
                  <a:schemeClr val="tx1"/>
                </a:solidFill>
              </a:rPr>
              <a:t>量 offset 系列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元素可视区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client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元素滚动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scroll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动画函数封装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rgbClr val="FF0000"/>
                </a:solidFill>
                <a:sym typeface="+mn-ea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：网页轮播图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35025" y="1889512"/>
            <a:ext cx="6488430" cy="29638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轮播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图也称为焦点图，是网页中比较常见的网页特效。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功能需求：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鼠标经过轮播图模块，左右按钮显示，离开隐藏左右按钮。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点击右侧按钮一次，图片往左播放一张，以此类推， 左侧按钮同理。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图片播放的同时，下面小圆圈模块跟随一起变化。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点击小圆圈，可以播放相应图片。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鼠标不经过轮播图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 轮播图也会自动播放图片。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鼠标经过，轮播图模块， 自动播放停止。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cs typeface="+mn-lt"/>
                <a:sym typeface="+mn-ea"/>
              </a:rPr>
              <a:t>因为</a:t>
            </a:r>
            <a:r>
              <a:rPr lang="en-US" altLang="zh-CN" sz="1050" b="1" smtClean="0">
                <a:cs typeface="+mn-lt"/>
                <a:sym typeface="+mn-ea"/>
              </a:rPr>
              <a:t>js</a:t>
            </a:r>
            <a:r>
              <a:rPr lang="zh-CN" altLang="en-US" sz="1050" b="1" smtClean="0">
                <a:cs typeface="+mn-lt"/>
                <a:sym typeface="+mn-ea"/>
              </a:rPr>
              <a:t>较多，我们单独新建</a:t>
            </a:r>
            <a:r>
              <a:rPr lang="en-US" altLang="zh-CN" sz="1050" b="1" smtClean="0">
                <a:cs typeface="+mn-lt"/>
                <a:sym typeface="+mn-ea"/>
              </a:rPr>
              <a:t>js</a:t>
            </a:r>
            <a:r>
              <a:rPr lang="zh-CN" altLang="en-US" sz="1050" b="1" smtClean="0">
                <a:cs typeface="+mn-lt"/>
                <a:sym typeface="+mn-ea"/>
              </a:rPr>
              <a:t>文件夹，再新建</a:t>
            </a:r>
            <a:r>
              <a:rPr lang="en-US" altLang="zh-CN" sz="1050" b="1" smtClean="0">
                <a:cs typeface="+mn-lt"/>
                <a:sym typeface="+mn-ea"/>
              </a:rPr>
              <a:t>js</a:t>
            </a:r>
            <a:r>
              <a:rPr lang="zh-CN" altLang="en-US" sz="1050" b="1" smtClean="0">
                <a:cs typeface="+mn-lt"/>
                <a:sym typeface="+mn-ea"/>
              </a:rPr>
              <a:t>文件， 引入页面中。</a:t>
            </a:r>
            <a:endParaRPr lang="en-US" altLang="zh-CN" sz="1050" b="1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cs typeface="+mn-lt"/>
                <a:sym typeface="+mn-ea"/>
              </a:rPr>
              <a:t>此时需要添加 </a:t>
            </a:r>
            <a:r>
              <a:rPr lang="en-US" altLang="zh-CN" sz="1050" b="1" smtClean="0">
                <a:cs typeface="+mn-lt"/>
                <a:sym typeface="+mn-ea"/>
              </a:rPr>
              <a:t>load </a:t>
            </a:r>
            <a:r>
              <a:rPr lang="zh-CN" altLang="en-US" sz="1050" b="1" smtClean="0">
                <a:cs typeface="+mn-lt"/>
                <a:sym typeface="+mn-ea"/>
              </a:rPr>
              <a:t>事件。</a:t>
            </a:r>
            <a:endParaRPr lang="en-US" altLang="zh-CN" sz="1050" b="1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鼠标</a:t>
            </a:r>
            <a:r>
              <a:rPr lang="zh-CN" altLang="en-US" sz="1050" b="1">
                <a:solidFill>
                  <a:srgbClr val="FF0000"/>
                </a:solidFill>
                <a:cs typeface="+mn-lt"/>
                <a:sym typeface="+mn-ea"/>
              </a:rPr>
              <a:t>经过轮播图模块，左右按钮显示，离开隐藏左右按钮。</a:t>
            </a:r>
            <a:endParaRPr lang="en-US" altLang="zh-CN" sz="1050" b="1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显示隐藏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3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动态生成小圆圈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核心思路：小圆圈的个数要跟图片张数一致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所以首先先</a:t>
            </a:r>
            <a:r>
              <a:rPr lang="zh-CN" altLang="en-US" sz="1050" smtClean="0">
                <a:cs typeface="+mn-lt"/>
                <a:sym typeface="+mn-ea"/>
              </a:rPr>
              <a:t>得到</a:t>
            </a:r>
            <a:r>
              <a:rPr lang="en-US" altLang="zh-CN" sz="1050" smtClean="0">
                <a:cs typeface="+mn-lt"/>
                <a:sym typeface="+mn-ea"/>
              </a:rPr>
              <a:t>ul</a:t>
            </a:r>
            <a:r>
              <a:rPr lang="zh-CN" altLang="en-US" sz="1050" smtClean="0">
                <a:cs typeface="+mn-lt"/>
                <a:sym typeface="+mn-ea"/>
              </a:rPr>
              <a:t>里面图片</a:t>
            </a:r>
            <a:r>
              <a:rPr lang="zh-CN" altLang="en-US" sz="1050">
                <a:cs typeface="+mn-lt"/>
                <a:sym typeface="+mn-ea"/>
              </a:rPr>
              <a:t>的张</a:t>
            </a:r>
            <a:r>
              <a:rPr lang="zh-CN" altLang="en-US" sz="1050" smtClean="0">
                <a:cs typeface="+mn-lt"/>
                <a:sym typeface="+mn-ea"/>
              </a:rPr>
              <a:t>数（图片放入</a:t>
            </a:r>
            <a:r>
              <a:rPr lang="en-US" altLang="zh-CN" sz="1050" smtClean="0">
                <a:cs typeface="+mn-lt"/>
                <a:sym typeface="+mn-ea"/>
              </a:rPr>
              <a:t>li</a:t>
            </a:r>
            <a:r>
              <a:rPr lang="zh-CN" altLang="en-US" sz="1050" smtClean="0">
                <a:cs typeface="+mn-lt"/>
                <a:sym typeface="+mn-ea"/>
              </a:rPr>
              <a:t>里面，所以就是</a:t>
            </a:r>
            <a:r>
              <a:rPr lang="en-US" altLang="zh-CN" sz="1050" smtClean="0">
                <a:cs typeface="+mn-lt"/>
                <a:sym typeface="+mn-ea"/>
              </a:rPr>
              <a:t>li</a:t>
            </a:r>
            <a:r>
              <a:rPr lang="zh-CN" altLang="en-US" sz="1050" smtClean="0">
                <a:cs typeface="+mn-lt"/>
                <a:sym typeface="+mn-ea"/>
              </a:rPr>
              <a:t>的个数）</a:t>
            </a:r>
            <a:endParaRPr lang="en-US" altLang="zh-CN" sz="105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利用循环动态生成小</a:t>
            </a:r>
            <a:r>
              <a:rPr lang="zh-CN" altLang="en-US" sz="1050" smtClean="0">
                <a:cs typeface="+mn-lt"/>
                <a:sym typeface="+mn-ea"/>
              </a:rPr>
              <a:t>圆圈（这个小圆圈要放入</a:t>
            </a:r>
            <a:r>
              <a:rPr lang="en-US" altLang="zh-CN" sz="1050" smtClean="0">
                <a:cs typeface="+mn-lt"/>
                <a:sym typeface="+mn-ea"/>
              </a:rPr>
              <a:t>ol</a:t>
            </a:r>
            <a:r>
              <a:rPr lang="zh-CN" altLang="en-US" sz="1050" smtClean="0">
                <a:cs typeface="+mn-lt"/>
                <a:sym typeface="+mn-ea"/>
              </a:rPr>
              <a:t>里面）</a:t>
            </a:r>
            <a:endParaRPr lang="en-US" altLang="zh-CN" sz="105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创建节点 </a:t>
            </a:r>
            <a:r>
              <a:rPr lang="en-US" altLang="zh-CN" sz="1050">
                <a:cs typeface="+mn-lt"/>
                <a:sym typeface="+mn-ea"/>
              </a:rPr>
              <a:t>createElement</a:t>
            </a:r>
            <a:r>
              <a:rPr lang="en-US" altLang="zh-CN" sz="1050" smtClean="0">
                <a:cs typeface="+mn-lt"/>
                <a:sym typeface="+mn-ea"/>
              </a:rPr>
              <a:t>(‘li’)</a:t>
            </a:r>
            <a:endParaRPr lang="en-US" altLang="zh-CN" sz="105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插入节点 </a:t>
            </a:r>
            <a:r>
              <a:rPr lang="en-US" altLang="zh-CN" sz="1050" smtClean="0">
                <a:cs typeface="+mn-lt"/>
                <a:sym typeface="+mn-ea"/>
              </a:rPr>
              <a:t>ol.</a:t>
            </a:r>
            <a:r>
              <a:rPr lang="zh-CN" altLang="en-US" sz="1050" smtClean="0">
                <a:cs typeface="+mn-lt"/>
                <a:sym typeface="+mn-ea"/>
              </a:rPr>
              <a:t> </a:t>
            </a:r>
            <a:r>
              <a:rPr lang="en-US" altLang="zh-CN" sz="1050" smtClean="0">
                <a:cs typeface="+mn-lt"/>
                <a:sym typeface="+mn-ea"/>
              </a:rPr>
              <a:t>appendChild(li)</a:t>
            </a:r>
            <a:endParaRPr lang="en-US" altLang="zh-CN" sz="105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第一个小圆圈需要添加 </a:t>
            </a:r>
            <a:r>
              <a:rPr lang="en-US" altLang="zh-CN" sz="1050">
                <a:cs typeface="+mn-lt"/>
                <a:sym typeface="+mn-ea"/>
              </a:rPr>
              <a:t>current </a:t>
            </a:r>
            <a:r>
              <a:rPr lang="zh-CN" altLang="en-US" sz="1050">
                <a:cs typeface="+mn-lt"/>
                <a:sym typeface="+mn-ea"/>
              </a:rPr>
              <a:t>类</a:t>
            </a:r>
            <a:endParaRPr lang="en-US" altLang="zh-CN" sz="1050"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小圆圈的排他思想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点击当前小圆圈，就添加</a:t>
            </a:r>
            <a:r>
              <a:rPr lang="en-US" altLang="zh-CN" sz="1050" smtClean="0">
                <a:cs typeface="+mn-lt"/>
                <a:sym typeface="+mn-ea"/>
              </a:rPr>
              <a:t>current</a:t>
            </a:r>
            <a:r>
              <a:rPr lang="zh-CN" altLang="en-US" sz="1050" smtClean="0">
                <a:cs typeface="+mn-lt"/>
                <a:sym typeface="+mn-ea"/>
              </a:rPr>
              <a:t>类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其余的小圆圈就移除这个</a:t>
            </a:r>
            <a:r>
              <a:rPr lang="en-US" altLang="zh-CN" sz="1050" smtClean="0">
                <a:cs typeface="+mn-lt"/>
                <a:sym typeface="+mn-ea"/>
              </a:rPr>
              <a:t>current</a:t>
            </a:r>
            <a:r>
              <a:rPr lang="zh-CN" altLang="en-US" sz="1050" smtClean="0">
                <a:cs typeface="+mn-lt"/>
                <a:sym typeface="+mn-ea"/>
              </a:rPr>
              <a:t>类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注意： 我们在刚才生成小圆圈的同时，就可以直接绑定这个点击事件了</a:t>
            </a:r>
            <a:r>
              <a:rPr lang="zh-CN" altLang="en-US" sz="1050" smtClean="0">
                <a:cs typeface="+mn-lt"/>
                <a:sym typeface="+mn-ea"/>
              </a:rPr>
              <a:t>。</a:t>
            </a:r>
            <a:endParaRPr lang="en-US" altLang="zh-CN" sz="1050"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03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7824683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点击小圆圈滚动图片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此时用到</a:t>
            </a:r>
            <a:r>
              <a:rPr lang="en-US" altLang="zh-CN" sz="1050" smtClean="0">
                <a:cs typeface="+mn-lt"/>
                <a:sym typeface="+mn-ea"/>
              </a:rPr>
              <a:t>animate</a:t>
            </a:r>
            <a:r>
              <a:rPr lang="zh-CN" altLang="en-US" sz="1050" smtClean="0">
                <a:cs typeface="+mn-lt"/>
                <a:sym typeface="+mn-ea"/>
              </a:rPr>
              <a:t>动画函数，将</a:t>
            </a:r>
            <a:r>
              <a:rPr lang="en-US" altLang="zh-CN" sz="1050" smtClean="0">
                <a:cs typeface="+mn-lt"/>
                <a:sym typeface="+mn-ea"/>
              </a:rPr>
              <a:t>js</a:t>
            </a:r>
            <a:r>
              <a:rPr lang="zh-CN" altLang="en-US" sz="1050" smtClean="0">
                <a:cs typeface="+mn-lt"/>
                <a:sym typeface="+mn-ea"/>
              </a:rPr>
              <a:t>文件引入（注意，因为</a:t>
            </a:r>
            <a:r>
              <a:rPr lang="en-US" altLang="zh-CN" sz="1050" smtClean="0">
                <a:cs typeface="+mn-lt"/>
                <a:sym typeface="+mn-ea"/>
              </a:rPr>
              <a:t>index.js </a:t>
            </a:r>
            <a:r>
              <a:rPr lang="zh-CN" altLang="en-US" sz="1050" smtClean="0">
                <a:cs typeface="+mn-lt"/>
                <a:sym typeface="+mn-ea"/>
              </a:rPr>
              <a:t>依赖 </a:t>
            </a:r>
            <a:r>
              <a:rPr lang="en-US" altLang="zh-CN" sz="1050" smtClean="0">
                <a:cs typeface="+mn-lt"/>
                <a:sym typeface="+mn-ea"/>
              </a:rPr>
              <a:t>animate.js </a:t>
            </a:r>
            <a:r>
              <a:rPr lang="zh-CN" altLang="en-US" sz="1050" smtClean="0">
                <a:cs typeface="+mn-lt"/>
                <a:sym typeface="+mn-ea"/>
              </a:rPr>
              <a:t>所以，</a:t>
            </a:r>
            <a:r>
              <a:rPr lang="en-US" altLang="zh-CN" sz="1050" smtClean="0">
                <a:cs typeface="+mn-lt"/>
                <a:sym typeface="+mn-ea"/>
              </a:rPr>
              <a:t>animate.js </a:t>
            </a:r>
            <a:r>
              <a:rPr lang="zh-CN" altLang="en-US" sz="1050" smtClean="0">
                <a:cs typeface="+mn-lt"/>
                <a:sym typeface="+mn-ea"/>
              </a:rPr>
              <a:t>要写到 </a:t>
            </a:r>
            <a:r>
              <a:rPr lang="en-US" altLang="zh-CN" sz="1050" smtClean="0">
                <a:cs typeface="+mn-lt"/>
                <a:sym typeface="+mn-ea"/>
              </a:rPr>
              <a:t>index.js </a:t>
            </a:r>
            <a:r>
              <a:rPr lang="zh-CN" altLang="en-US" sz="1050" smtClean="0">
                <a:cs typeface="+mn-lt"/>
                <a:sym typeface="+mn-ea"/>
              </a:rPr>
              <a:t>上面）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使用动画函数的前提，该元素必须有定位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注意是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移动 而不是小</a:t>
            </a:r>
            <a:r>
              <a:rPr lang="en-US" altLang="zh-CN" sz="1050" smtClean="0">
                <a:cs typeface="+mn-lt"/>
                <a:sym typeface="+mn-ea"/>
              </a:rPr>
              <a:t>li 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滚动图片的核心算法： 点击某个小</a:t>
            </a:r>
            <a:r>
              <a:rPr lang="zh-CN" altLang="en-US" sz="1050">
                <a:cs typeface="+mn-lt"/>
                <a:sym typeface="+mn-ea"/>
              </a:rPr>
              <a:t>圆圈</a:t>
            </a:r>
            <a:r>
              <a:rPr lang="en-US" altLang="zh-CN" sz="1050" smtClean="0">
                <a:cs typeface="+mn-lt"/>
                <a:sym typeface="+mn-ea"/>
              </a:rPr>
              <a:t> </a:t>
            </a:r>
            <a:r>
              <a:rPr lang="zh-CN" altLang="en-US" sz="1050" smtClean="0">
                <a:cs typeface="+mn-lt"/>
                <a:sym typeface="+mn-ea"/>
              </a:rPr>
              <a:t>， 就让图片滚动  小</a:t>
            </a:r>
            <a:r>
              <a:rPr lang="zh-CN" altLang="en-US" sz="1050">
                <a:cs typeface="+mn-lt"/>
                <a:sym typeface="+mn-ea"/>
              </a:rPr>
              <a:t>圆圈</a:t>
            </a:r>
            <a:r>
              <a:rPr lang="zh-CN" altLang="en-US" sz="1050" smtClean="0">
                <a:cs typeface="+mn-lt"/>
                <a:sym typeface="+mn-ea"/>
              </a:rPr>
              <a:t>的</a:t>
            </a: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索引号乘以图片的宽度</a:t>
            </a:r>
            <a:r>
              <a:rPr lang="zh-CN" altLang="en-US" sz="1050" smtClean="0">
                <a:cs typeface="+mn-lt"/>
                <a:sym typeface="+mn-ea"/>
              </a:rPr>
              <a:t>做为</a:t>
            </a:r>
            <a:r>
              <a:rPr lang="en-US" altLang="zh-CN" sz="1050" smtClean="0">
                <a:cs typeface="+mn-lt"/>
                <a:sym typeface="+mn-ea"/>
              </a:rPr>
              <a:t>ul</a:t>
            </a:r>
            <a:r>
              <a:rPr lang="zh-CN" altLang="en-US" sz="1050" smtClean="0">
                <a:cs typeface="+mn-lt"/>
                <a:sym typeface="+mn-ea"/>
              </a:rPr>
              <a:t>移动距离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此时需要知道小</a:t>
            </a:r>
            <a:r>
              <a:rPr lang="zh-CN" altLang="en-US" sz="1050">
                <a:cs typeface="+mn-lt"/>
                <a:sym typeface="+mn-ea"/>
              </a:rPr>
              <a:t>圆圈</a:t>
            </a:r>
            <a:r>
              <a:rPr lang="zh-CN" altLang="en-US" sz="1050" smtClean="0">
                <a:cs typeface="+mn-lt"/>
                <a:sym typeface="+mn-ea"/>
              </a:rPr>
              <a:t>的索引号， 我们可以在生成小圆圈的时候，给它设置一个自定义属性，点击的时候获取这个自定义属性即可。</a:t>
            </a:r>
            <a:endParaRPr lang="en-US" altLang="zh-CN" sz="1050" smtClean="0"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7824683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点击右侧按钮一次，就让图片滚动一张。 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声明一个变量</a:t>
            </a:r>
            <a:r>
              <a:rPr lang="en-US" altLang="zh-CN" sz="1050">
                <a:cs typeface="+mn-lt"/>
                <a:sym typeface="+mn-ea"/>
              </a:rPr>
              <a:t>num</a:t>
            </a:r>
            <a:r>
              <a:rPr lang="zh-CN" altLang="en-US" sz="1050" smtClean="0">
                <a:cs typeface="+mn-lt"/>
                <a:sym typeface="+mn-ea"/>
              </a:rPr>
              <a:t>， 点击一次，自增</a:t>
            </a:r>
            <a:r>
              <a:rPr lang="en-US" altLang="zh-CN" sz="1050" smtClean="0">
                <a:cs typeface="+mn-lt"/>
                <a:sym typeface="+mn-ea"/>
              </a:rPr>
              <a:t>1</a:t>
            </a:r>
            <a:r>
              <a:rPr lang="zh-CN" altLang="en-US" sz="1050" smtClean="0">
                <a:cs typeface="+mn-lt"/>
                <a:sym typeface="+mn-ea"/>
              </a:rPr>
              <a:t>， 让这个变量乘以图片宽度，就是 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的滚动距离。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图片无缝滚动原理</a:t>
            </a:r>
            <a:endParaRPr lang="en-US" altLang="zh-CN" sz="105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把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第一个</a:t>
            </a:r>
            <a:r>
              <a:rPr lang="en-US" altLang="zh-CN" sz="1050" smtClean="0">
                <a:cs typeface="+mn-lt"/>
                <a:sym typeface="+mn-ea"/>
              </a:rPr>
              <a:t>li </a:t>
            </a:r>
            <a:r>
              <a:rPr lang="zh-CN" altLang="en-US" sz="1050" smtClean="0">
                <a:cs typeface="+mn-lt"/>
                <a:sym typeface="+mn-ea"/>
              </a:rPr>
              <a:t>复制一份，放到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的最后面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当图片滚动到克隆的最后一张图片时， 让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快速的、不做动画的跳到最左侧： </a:t>
            </a:r>
            <a:r>
              <a:rPr lang="en-US" altLang="zh-CN" sz="1050" smtClean="0">
                <a:cs typeface="+mn-lt"/>
                <a:sym typeface="+mn-ea"/>
              </a:rPr>
              <a:t>left </a:t>
            </a:r>
            <a:r>
              <a:rPr lang="zh-CN" altLang="en-US" sz="1050" smtClean="0">
                <a:cs typeface="+mn-lt"/>
                <a:sym typeface="+mn-ea"/>
              </a:rPr>
              <a:t>为</a:t>
            </a:r>
            <a:r>
              <a:rPr lang="en-US" altLang="zh-CN" sz="1050" smtClean="0">
                <a:cs typeface="+mn-lt"/>
                <a:sym typeface="+mn-ea"/>
              </a:rPr>
              <a:t>0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同时</a:t>
            </a:r>
            <a:r>
              <a:rPr lang="en-US" altLang="zh-CN" sz="1050" smtClean="0">
                <a:cs typeface="+mn-lt"/>
                <a:sym typeface="+mn-ea"/>
              </a:rPr>
              <a:t>num </a:t>
            </a:r>
            <a:r>
              <a:rPr lang="zh-CN" altLang="en-US" sz="1050" smtClean="0">
                <a:cs typeface="+mn-lt"/>
                <a:sym typeface="+mn-ea"/>
              </a:rPr>
              <a:t>赋值为</a:t>
            </a:r>
            <a:r>
              <a:rPr lang="en-US" altLang="zh-CN" sz="1050" smtClean="0">
                <a:cs typeface="+mn-lt"/>
                <a:sym typeface="+mn-ea"/>
              </a:rPr>
              <a:t>0</a:t>
            </a:r>
            <a:r>
              <a:rPr lang="zh-CN" altLang="en-US" sz="1050" smtClean="0">
                <a:cs typeface="+mn-lt"/>
                <a:sym typeface="+mn-ea"/>
              </a:rPr>
              <a:t>，可以从新开始滚动图片了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4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7824683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克隆第一张图片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克隆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第一个</a:t>
            </a:r>
            <a:r>
              <a:rPr lang="en-US" altLang="zh-CN" sz="1050" smtClean="0">
                <a:cs typeface="+mn-lt"/>
                <a:sym typeface="+mn-ea"/>
              </a:rPr>
              <a:t>li  cloneNode()   </a:t>
            </a:r>
            <a:r>
              <a:rPr lang="zh-CN" altLang="en-US" sz="1050" smtClean="0">
                <a:cs typeface="+mn-lt"/>
                <a:sym typeface="+mn-ea"/>
              </a:rPr>
              <a:t>加</a:t>
            </a:r>
            <a:r>
              <a:rPr lang="en-US" altLang="zh-CN" sz="1050" smtClean="0">
                <a:cs typeface="+mn-lt"/>
                <a:sym typeface="+mn-ea"/>
              </a:rPr>
              <a:t>true </a:t>
            </a:r>
            <a:r>
              <a:rPr lang="zh-CN" altLang="en-US" sz="1050" smtClean="0">
                <a:cs typeface="+mn-lt"/>
                <a:sym typeface="+mn-ea"/>
              </a:rPr>
              <a:t>深克隆 复制里面的子节点    </a:t>
            </a:r>
            <a:r>
              <a:rPr lang="en-US" altLang="zh-CN" sz="1050" smtClean="0">
                <a:cs typeface="+mn-lt"/>
                <a:sym typeface="+mn-ea"/>
              </a:rPr>
              <a:t>false </a:t>
            </a:r>
            <a:r>
              <a:rPr lang="zh-CN" altLang="en-US" sz="1050" smtClean="0">
                <a:cs typeface="+mn-lt"/>
                <a:sym typeface="+mn-ea"/>
              </a:rPr>
              <a:t>浅克隆 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cs typeface="+mn-lt"/>
                <a:sym typeface="+mn-ea"/>
              </a:rPr>
              <a:t>添加</a:t>
            </a:r>
            <a:r>
              <a:rPr lang="zh-CN" altLang="en-US" sz="1050" smtClean="0">
                <a:cs typeface="+mn-lt"/>
                <a:sym typeface="+mn-ea"/>
              </a:rPr>
              <a:t>到 </a:t>
            </a:r>
            <a:r>
              <a:rPr lang="en-US" altLang="zh-CN" sz="1050" smtClean="0">
                <a:cs typeface="+mn-lt"/>
                <a:sym typeface="+mn-ea"/>
              </a:rPr>
              <a:t>ul </a:t>
            </a:r>
            <a:r>
              <a:rPr lang="zh-CN" altLang="en-US" sz="1050" smtClean="0">
                <a:cs typeface="+mn-lt"/>
                <a:sym typeface="+mn-ea"/>
              </a:rPr>
              <a:t>最后面  </a:t>
            </a:r>
            <a:r>
              <a:rPr lang="en-US" altLang="zh-CN" sz="1050" smtClean="0">
                <a:cs typeface="+mn-lt"/>
                <a:sym typeface="+mn-ea"/>
              </a:rPr>
              <a:t>appendChild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18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7824683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点击右侧按钮， 小圆圈跟随变化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最简单的做法是再声明一个变量</a:t>
            </a:r>
            <a:r>
              <a:rPr lang="en-US" altLang="zh-CN" sz="1050" smtClean="0">
                <a:cs typeface="+mn-lt"/>
                <a:sym typeface="+mn-ea"/>
              </a:rPr>
              <a:t>circle</a:t>
            </a:r>
            <a:r>
              <a:rPr lang="zh-CN" altLang="en-US" sz="1050" smtClean="0">
                <a:cs typeface="+mn-lt"/>
                <a:sym typeface="+mn-ea"/>
              </a:rPr>
              <a:t>，每次点击自增</a:t>
            </a:r>
            <a:r>
              <a:rPr lang="en-US" altLang="zh-CN" sz="1050" smtClean="0">
                <a:cs typeface="+mn-lt"/>
                <a:sym typeface="+mn-ea"/>
              </a:rPr>
              <a:t>1</a:t>
            </a:r>
            <a:r>
              <a:rPr lang="zh-CN" altLang="en-US" sz="1050" smtClean="0">
                <a:cs typeface="+mn-lt"/>
                <a:sym typeface="+mn-ea"/>
              </a:rPr>
              <a:t>，注意，左侧按钮也需要这个变量，因此要声明全局变量。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但是图片有</a:t>
            </a:r>
            <a:r>
              <a:rPr lang="en-US" altLang="zh-CN" sz="1050" smtClean="0">
                <a:cs typeface="+mn-lt"/>
                <a:sym typeface="+mn-ea"/>
              </a:rPr>
              <a:t>5</a:t>
            </a:r>
            <a:r>
              <a:rPr lang="zh-CN" altLang="en-US" sz="1050" smtClean="0">
                <a:cs typeface="+mn-lt"/>
                <a:sym typeface="+mn-ea"/>
              </a:rPr>
              <a:t>张，我们小圆圈只有</a:t>
            </a:r>
            <a:r>
              <a:rPr lang="en-US" altLang="zh-CN" sz="1050" smtClean="0">
                <a:cs typeface="+mn-lt"/>
                <a:sym typeface="+mn-ea"/>
              </a:rPr>
              <a:t>4</a:t>
            </a:r>
            <a:r>
              <a:rPr lang="zh-CN" altLang="en-US" sz="1050" smtClean="0">
                <a:cs typeface="+mn-lt"/>
                <a:sym typeface="+mn-ea"/>
              </a:rPr>
              <a:t>个少一个，必须</a:t>
            </a:r>
            <a:r>
              <a:rPr lang="zh-CN" altLang="en-US" sz="1050">
                <a:cs typeface="+mn-lt"/>
                <a:sym typeface="+mn-ea"/>
              </a:rPr>
              <a:t>加一个</a:t>
            </a:r>
            <a:r>
              <a:rPr lang="zh-CN" altLang="en-US" sz="1050">
                <a:cs typeface="+mn-lt"/>
                <a:sym typeface="+mn-ea"/>
              </a:rPr>
              <a:t>判断</a:t>
            </a:r>
            <a:r>
              <a:rPr lang="zh-CN" altLang="en-US" sz="1050" smtClean="0">
                <a:cs typeface="+mn-lt"/>
                <a:sym typeface="+mn-ea"/>
              </a:rPr>
              <a:t>条件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如果</a:t>
            </a:r>
            <a:r>
              <a:rPr lang="en-US" altLang="zh-CN" sz="1050" smtClean="0">
                <a:cs typeface="+mn-lt"/>
                <a:sym typeface="+mn-ea"/>
              </a:rPr>
              <a:t>circle  ==  4 </a:t>
            </a:r>
            <a:r>
              <a:rPr lang="zh-CN" altLang="en-US" sz="1050" smtClean="0">
                <a:cs typeface="+mn-lt"/>
                <a:sym typeface="+mn-ea"/>
              </a:rPr>
              <a:t>就 从新复原为 </a:t>
            </a:r>
            <a:r>
              <a:rPr lang="en-US" altLang="zh-CN" sz="1050" smtClean="0">
                <a:cs typeface="+mn-lt"/>
                <a:sym typeface="+mn-ea"/>
              </a:rPr>
              <a:t>0</a:t>
            </a:r>
            <a:endParaRPr lang="en-US" altLang="zh-CN" sz="1050"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05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7824683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cs typeface="+mn-lt"/>
                <a:sym typeface="+mn-ea"/>
              </a:rPr>
              <a:t>自动播放功能</a:t>
            </a:r>
            <a:endParaRPr lang="en-US" altLang="zh-CN" sz="1050" b="1" smtClean="0">
              <a:solidFill>
                <a:srgbClr val="FF0000"/>
              </a:solidFill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添加一个定时器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自动播放轮播图，实际就类似于点击了右侧按钮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此时我们使用</a:t>
            </a:r>
            <a:r>
              <a:rPr lang="zh-CN" altLang="en-US" sz="1050" smtClean="0">
                <a:solidFill>
                  <a:srgbClr val="FF0000"/>
                </a:solidFill>
                <a:cs typeface="+mn-lt"/>
                <a:sym typeface="+mn-ea"/>
              </a:rPr>
              <a:t>手动调用</a:t>
            </a:r>
            <a:r>
              <a:rPr lang="zh-CN" altLang="en-US" sz="1050" smtClean="0">
                <a:cs typeface="+mn-lt"/>
                <a:sym typeface="+mn-ea"/>
              </a:rPr>
              <a:t>右侧按钮</a:t>
            </a:r>
            <a:r>
              <a:rPr lang="zh-CN" altLang="en-US" sz="1050" smtClean="0">
                <a:solidFill>
                  <a:srgbClr val="FF0000"/>
                </a:solidFill>
                <a:cs typeface="+mn-lt"/>
                <a:sym typeface="+mn-ea"/>
              </a:rPr>
              <a:t>点击事件  </a:t>
            </a:r>
            <a:r>
              <a:rPr lang="en-US" altLang="zh-CN" sz="1050" smtClean="0">
                <a:cs typeface="+mn-lt"/>
                <a:sym typeface="+mn-ea"/>
              </a:rPr>
              <a:t>arrow_r.click()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鼠标经过</a:t>
            </a:r>
            <a:r>
              <a:rPr lang="en-US" altLang="zh-CN" sz="1050" smtClean="0">
                <a:cs typeface="+mn-lt"/>
                <a:sym typeface="+mn-ea"/>
              </a:rPr>
              <a:t>focus </a:t>
            </a:r>
            <a:r>
              <a:rPr lang="zh-CN" altLang="en-US" sz="1050" smtClean="0">
                <a:cs typeface="+mn-lt"/>
                <a:sym typeface="+mn-ea"/>
              </a:rPr>
              <a:t>就停止定时器 </a:t>
            </a:r>
            <a:endParaRPr lang="en-US" altLang="zh-CN" sz="1050" smtClean="0">
              <a:cs typeface="+mn-lt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cs typeface="+mn-lt"/>
                <a:sym typeface="+mn-ea"/>
              </a:rPr>
              <a:t>鼠标离开</a:t>
            </a:r>
            <a:r>
              <a:rPr lang="en-US" altLang="zh-CN" sz="1050" smtClean="0">
                <a:cs typeface="+mn-lt"/>
                <a:sym typeface="+mn-ea"/>
              </a:rPr>
              <a:t>focus </a:t>
            </a:r>
            <a:r>
              <a:rPr lang="zh-CN" altLang="en-US" sz="1050" smtClean="0">
                <a:cs typeface="+mn-lt"/>
                <a:sym typeface="+mn-ea"/>
              </a:rPr>
              <a:t>就开启定时器</a:t>
            </a:r>
            <a:endParaRPr lang="en-US" altLang="zh-CN" sz="1050" smtClean="0">
              <a:cs typeface="+mn-lt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99673" y="1281038"/>
            <a:ext cx="6738620" cy="1242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sym typeface="+mn-ea"/>
              </a:rPr>
              <a:t>offset </a:t>
            </a:r>
            <a:r>
              <a:rPr lang="zh-CN" altLang="en-US" dirty="0">
                <a:solidFill>
                  <a:prstClr val="black"/>
                </a:solidFill>
                <a:sym typeface="+mn-ea"/>
              </a:rPr>
              <a:t>翻译过来就是偏移量， 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我们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使用 </a:t>
            </a:r>
            <a:r>
              <a:rPr lang="en-US" altLang="zh-CN" smtClean="0">
                <a:solidFill>
                  <a:prstClr val="black"/>
                </a:solidFill>
                <a:sym typeface="+mn-ea"/>
              </a:rPr>
              <a:t>offset 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系列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相关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属性可以</a:t>
            </a:r>
            <a:r>
              <a:rPr lang="zh-CN" altLang="en-US" dirty="0">
                <a:solidFill>
                  <a:prstClr val="black"/>
                </a:solidFill>
                <a:sym typeface="+mn-ea"/>
              </a:rPr>
              <a:t>动态的得到该元素的位置（偏移）、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大小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等。</a:t>
            </a:r>
            <a:endParaRPr lang="zh-CN" altLang="en-US" dirty="0">
              <a:solidFill>
                <a:prstClr val="black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/>
                </a:solidFill>
                <a:sym typeface="+mn-ea"/>
              </a:rPr>
              <a:t> 获得</a:t>
            </a:r>
            <a:r>
              <a:rPr lang="zh-CN" altLang="en-US" dirty="0">
                <a:solidFill>
                  <a:prstClr val="black"/>
                </a:solidFill>
                <a:sym typeface="+mn-ea"/>
              </a:rPr>
              <a:t>元素距离带有定位父元素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位置</a:t>
            </a:r>
            <a:endParaRPr lang="zh-CN" altLang="en-US" dirty="0">
              <a:solidFill>
                <a:prstClr val="black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prstClr val="black"/>
                </a:solidFill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sym typeface="+mn-ea"/>
              </a:rPr>
              <a:t>获得元素自身的大小（宽度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高度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）</a:t>
            </a:r>
            <a:endParaRPr lang="zh-CN" altLang="en-US" dirty="0">
              <a:solidFill>
                <a:prstClr val="black"/>
              </a:solidFill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en-US" altLang="zh-CN" smtClean="0"/>
              <a:t>offset </a:t>
            </a:r>
            <a:r>
              <a:rPr lang="zh-CN" altLang="en-US" smtClean="0"/>
              <a:t>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pic>
        <p:nvPicPr>
          <p:cNvPr id="7" name="图片 6" descr="1498743216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24" y="2355482"/>
            <a:ext cx="3907320" cy="22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 smtClean="0"/>
              <a:t>节流阀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1431290"/>
            <a:ext cx="6488430" cy="206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947420" y="1433537"/>
            <a:ext cx="6488430" cy="206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防止轮播图按钮连续点击造成播放过快。</a:t>
            </a:r>
          </a:p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节流阀目的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当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上一个函数动画内容执行完毕，再去执行下一个函数动画，让事件无法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连续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触发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核心实现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思路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：利用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回调函数，添加一个变量来控制，锁住函数和解锁函数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 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开始设置一个变量 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var flag = true;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If(flag) {flag = false; do something}      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关闭水龙头</a:t>
            </a:r>
            <a:endParaRPr lang="en-US" altLang="zh-CN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利用回调函数 动画执行完毕， 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flag = true    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打开水龙头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返回顶部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94544" y="1835471"/>
            <a:ext cx="6488430" cy="206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滚动窗口至文档中的</a:t>
            </a:r>
            <a:r>
              <a:rPr lang="zh-CN" altLang="en-US"/>
              <a:t>特定</a:t>
            </a:r>
            <a:r>
              <a:rPr lang="zh-CN" altLang="en-US" smtClean="0"/>
              <a:t>位置。</a:t>
            </a:r>
            <a:endParaRPr lang="en-US" altLang="zh-CN" smtClean="0"/>
          </a:p>
          <a:p>
            <a:r>
              <a:rPr lang="en-US" altLang="zh-CN" smtClean="0"/>
              <a:t>window.scroll(x, y) </a:t>
            </a:r>
          </a:p>
          <a:p>
            <a:r>
              <a:rPr lang="zh-CN" altLang="en-US" smtClean="0"/>
              <a:t>注意，里面的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 </a:t>
            </a:r>
            <a:r>
              <a:rPr lang="zh-CN" altLang="en-US" smtClean="0"/>
              <a:t>不跟单位，直接写数字</a:t>
            </a:r>
            <a:endParaRPr lang="en-US" altLang="zh-CN" smtClean="0"/>
          </a:p>
          <a:p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带有动画的返回顶部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此时可以继续使用我们封装的动画函数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只需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要把所有的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相关的值 改为 跟 页面垂直滚动距离相关就可以了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页面滚动了多少，可以通过 </a:t>
            </a:r>
            <a:r>
              <a:rPr lang="en-US" altLang="zh-CN" sz="1050" smtClean="0"/>
              <a:t>window.pageYOffset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最后是页面滚动，使用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window.scroll(x,y) </a:t>
            </a:r>
            <a:endParaRPr lang="en-US" altLang="zh-CN" sz="1050"/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5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：筋头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8"/>
          <p:cNvSpPr txBox="1"/>
          <p:nvPr/>
        </p:nvSpPr>
        <p:spPr>
          <a:xfrm>
            <a:off x="585787" y="189093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鼠标经过某个小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筋斗云跟这到当前小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鼠标离开这个小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筋斗云复原为原来的位置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鼠标点击了某个小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筋斗云就会留在点击这个小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的位置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5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利用动画函数做动画效果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原先筋斗云的起始位置是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鼠标经过某个小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把当前小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offsetLeft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 做为目标值即可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鼠标离开某个小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就把目标值设为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如果点击了某个小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就把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当前的位置存储起来，做为筋斗云的起始位置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常见网页特效案例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：获取鼠标在盒子内的坐标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6780213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我们在盒子内点击，想要得到鼠标距离盒子左右的距离。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首先得到鼠标在页面中的坐标（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e.pageX, e.pageY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其次得到盒子在页面中的距离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box.offsetLeft, box.offsetTop)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用鼠标距离页面的坐标减去盒子在页面中的距离，得到 鼠标在盒子内的坐标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如果想要移动一下鼠标，就要获取最新的坐标，使用鼠标移动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mousemove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18002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box = document.querySelector('.box');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box.addEventListener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('mousemove', function(e)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e.pageX - this.offsetLeft;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e.pageY - this.offsetTop;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 = 'x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' 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元素偏移量 offset 系列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：模态框拖拽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41375" y="1809241"/>
            <a:ext cx="6738620" cy="27627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弹出框，我们也称为模态框。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点击弹出层， 会弹出模态框， 并且显示灰色半透明的遮挡层。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点击关闭按钮，可以关闭模态框，并且同时关闭灰色半透明遮挡层。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鼠标放到模态框最上面一行，可以按住鼠标拖拽模态框在页面中移动。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鼠标松开，可以停止拖动模态框移动。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8308</TotalTime>
  <Words>3325</Words>
  <Application>Microsoft Office PowerPoint</Application>
  <PresentationFormat>全屏显示(16:9)</PresentationFormat>
  <Paragraphs>358</Paragraphs>
  <Slides>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黑马程序员主题​​</vt:lpstr>
      <vt:lpstr>PC 端网页特效</vt:lpstr>
      <vt:lpstr>PowerPoint 演示文稿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1. 元素偏移量 offset 系列</vt:lpstr>
      <vt:lpstr>PowerPoint 演示文稿</vt:lpstr>
      <vt:lpstr>2. 元素可视区 client 系列</vt:lpstr>
      <vt:lpstr>2. 元素可视区 client 系列</vt:lpstr>
      <vt:lpstr>2. 元素可视区client系列</vt:lpstr>
      <vt:lpstr>2. 元素可视区client系列</vt:lpstr>
      <vt:lpstr>PowerPoint 演示文稿</vt:lpstr>
      <vt:lpstr>3. 元素滚动 scroll 系列</vt:lpstr>
      <vt:lpstr>3. 元素滚动 scroll 系列</vt:lpstr>
      <vt:lpstr>3. 元素滚动 scroll 系列</vt:lpstr>
      <vt:lpstr>3. 元素滚动 scroll 系列</vt:lpstr>
      <vt:lpstr>3. 元素滚动 scroll 系列</vt:lpstr>
      <vt:lpstr>3. 元素滚动 scroll 系列</vt:lpstr>
      <vt:lpstr>三大系列总结</vt:lpstr>
      <vt:lpstr>三大系列总结</vt:lpstr>
      <vt:lpstr>mouseenter 和mouseover的区别</vt:lpstr>
      <vt:lpstr>PowerPoint 演示文稿</vt:lpstr>
      <vt:lpstr>4. 动画函数封装</vt:lpstr>
      <vt:lpstr>4. 动画函数封装</vt:lpstr>
      <vt:lpstr>4. 动画函数封装</vt:lpstr>
      <vt:lpstr>4. 动画函数封装</vt:lpstr>
      <vt:lpstr>4. 动画函数封装</vt:lpstr>
      <vt:lpstr>4. 动画函数封装</vt:lpstr>
      <vt:lpstr>4. 动画函数封装</vt:lpstr>
      <vt:lpstr>PowerPoint 演示文稿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5. 常见网页特效案例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3625</cp:revision>
  <dcterms:created xsi:type="dcterms:W3CDTF">2018-10-05T21:01:00Z</dcterms:created>
  <dcterms:modified xsi:type="dcterms:W3CDTF">2019-02-26T11:46:27Z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