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4FB353-15C9-4881-B37A-12CD4D3B0DE6}">
  <a:tblStyle styleId="{CB4FB353-15C9-4881-B37A-12CD4D3B0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4BC6931-FD03-4913-A7E4-3AA36A2C6DE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2a62a38e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2a62a3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22a62a38e_1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22a62a38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2a62a38e_1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22a62a38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22a62a38e_1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22a62a38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22a62a38e_1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22a62a38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22a62a38e_1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22a62a38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22a62a38e_1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22a62a38e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22a62a38e_1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22a62a38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22a62a38e_1_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22a62a38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22a62a38e_1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22a62a38e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22a62a38e_1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22a62a38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6518cf1f0_1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6518cf1f0_1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522a62a38e_1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522a62a38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22a62a38e_1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22a62a38e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22a62a38e_1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522a62a38e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22a62a38e_1_1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22a62a38e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22a62a38e_1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522a62a38e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22a62a38e_1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22a62a38e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22a62a38e_1_1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22a62a38e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522a62a38e_1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522a62a38e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22a62a38e_1_1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22a62a38e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22a62a38e_1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22a62a38e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22a62a38e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22a62a38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22a62a38e_1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22a62a38e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22a62a38e_1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22a62a38e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22a62a38e_1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22a62a38e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22a62a38e_1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22a62a38e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22a62a38e_1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22a62a38e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522a62a38e_1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522a62a38e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22a62a38e_1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22a62a38e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2a62a38e_1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2a62a38e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6518cf1f0_1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6518cf1f0_1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522a62a38e_1_2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522a62a38e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22a62a38e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22a62a38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22a62a38e_1_2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22a62a38e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b3a6e7d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b3a6e7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6518cf1f0_1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f6518cf1f0_1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6518cf1f0_1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f6518cf1f0_1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22a62a38e_1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22a62a38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22a62a38e_1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22a62a38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22a62a38e_1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22a62a38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22a62a38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22a62a38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22a62a38e_1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22a62a38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appschool.co.il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www.appschool.co.i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appschool.co.il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appschool.co.il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www.appschool.co.il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70975" y="212786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FF"/>
                </a:solidFill>
              </a:rPr>
              <a:t>SQL</a:t>
            </a:r>
            <a:endParaRPr b="1" sz="4800">
              <a:solidFill>
                <a:srgbClr val="38761D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0975" y="1888400"/>
            <a:ext cx="77724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</a:rPr>
              <a:t>appSchool.co.il</a:t>
            </a:r>
            <a:endParaRPr sz="3000">
              <a:solidFill>
                <a:srgbClr val="38761D"/>
              </a:solidFill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</a:rPr>
              <a:t>עוד על sql ניתן למצא ב </a:t>
            </a:r>
            <a:r>
              <a:rPr lang="en" sz="3000">
                <a:solidFill>
                  <a:srgbClr val="38761D"/>
                </a:solidFill>
              </a:rPr>
              <a:t>https://www.w3schools.com/sql/default.asp</a:t>
            </a:r>
            <a:endParaRPr sz="3000">
              <a:solidFill>
                <a:srgbClr val="38761D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7000" y="4580909"/>
            <a:ext cx="822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Copyright © 2013 appSchool. Powered by </a:t>
            </a:r>
            <a:r>
              <a:rPr b="1" lang="en" sz="1200">
                <a:solidFill>
                  <a:srgbClr val="66996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appSchool.co.il</a:t>
            </a: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 </a:t>
            </a:r>
            <a:endParaRPr b="1" sz="1200">
              <a:solidFill>
                <a:srgbClr val="274E13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57200" y="205976"/>
            <a:ext cx="8229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command to create a table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57200" y="7575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create Table  tblCities(cityId INTEGER PRIMARY KEY, name varchar(50));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2973725" y="13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</a:tblGrid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cityId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/>
        </p:nvSpPr>
        <p:spPr>
          <a:xfrm>
            <a:off x="465000" y="1378875"/>
            <a:ext cx="1598100" cy="35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Create a table</a:t>
            </a:r>
            <a:endParaRPr sz="1100"/>
          </a:p>
        </p:txBody>
      </p:sp>
      <p:cxnSp>
        <p:nvCxnSpPr>
          <p:cNvPr id="138" name="Google Shape;138;p22"/>
          <p:cNvCxnSpPr/>
          <p:nvPr/>
        </p:nvCxnSpPr>
        <p:spPr>
          <a:xfrm>
            <a:off x="2063100" y="1505600"/>
            <a:ext cx="885600" cy="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39" name="Google Shape;139;p22"/>
          <p:cNvGraphicFramePr/>
          <p:nvPr/>
        </p:nvGraphicFramePr>
        <p:xfrm>
          <a:off x="719800" y="19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3932000"/>
                <a:gridCol w="3932000"/>
              </a:tblGrid>
              <a:tr h="381000"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פקודה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הסבר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create Table tblCities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Create a table named tblCities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cityId INTEGER PRIMARY KEY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The first column of the table is a master key. That is, a value that cannot be repeated. The word Integer signifies a number type field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 varchar(50));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second column in the table indicates that this is a string type field of 50 at most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05976"/>
            <a:ext cx="8229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INSERT to tblCities  </a:t>
            </a:r>
            <a:endParaRPr sz="30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Using the INSERT command we enter data into the table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</a:rPr>
              <a:t>INSERT INTO</a:t>
            </a:r>
            <a:r>
              <a:rPr lang="en" sz="1100">
                <a:solidFill>
                  <a:srgbClr val="222222"/>
                </a:solidFill>
              </a:rPr>
              <a:t> tblCities (cityId, name) </a:t>
            </a:r>
            <a:r>
              <a:rPr b="1" lang="en" sz="1100">
                <a:solidFill>
                  <a:srgbClr val="222222"/>
                </a:solidFill>
              </a:rPr>
              <a:t>VALUES</a:t>
            </a:r>
            <a:r>
              <a:rPr lang="en" sz="1100">
                <a:solidFill>
                  <a:srgbClr val="222222"/>
                </a:solidFill>
              </a:rPr>
              <a:t> (1,'Tel-Aviv');</a:t>
            </a:r>
            <a:endParaRPr sz="11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Will insert another row in the table.</a:t>
            </a:r>
            <a:endParaRPr sz="2000"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2423500" y="243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</a:tblGrid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cityId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Tel-Aviv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758500" y="200400"/>
            <a:ext cx="4959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Hands On </a:t>
            </a:r>
            <a:endParaRPr sz="3000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the table named tblPerson with the fields -, personId, fname, lname, 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Insert a row in the 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Insert additional rows in the table</a:t>
            </a:r>
            <a:endParaRPr sz="1600"/>
          </a:p>
          <a:p>
            <a:pPr indent="0" lvl="0" marL="45720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2056375" y="2010750"/>
            <a:ext cx="4959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select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command structure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3054700"/>
            <a:ext cx="8175600" cy="18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0" marR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0" marR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952500" y="117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the columns, fixed them and removable. Required command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names of the tables from which the information will be extracted - mandatory in the ordinance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retrieval conditions that will determine the rows that will be retrieved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מאפשר קיבוץ רשומות לקבוצות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Having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logical conditions on the grouped rows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Displays the order in which the retrieved records will be displayed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05976"/>
            <a:ext cx="82296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Suppose we set up the following table with 4 rows</a:t>
            </a:r>
            <a:endParaRPr sz="25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tblPersons(personId,fname,lname,salary,birthday)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659025" y="188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uziel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12/10/1987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15/6/1990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15/4/1984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10/3/2000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Retrieving the personId, fname, lname column</a:t>
            </a:r>
            <a:endParaRPr sz="280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Select</a:t>
            </a:r>
            <a:r>
              <a:rPr lang="en"/>
              <a:t> personId, fname, lname </a:t>
            </a:r>
            <a:r>
              <a:rPr lang="en">
                <a:solidFill>
                  <a:srgbClr val="0000FF"/>
                </a:solidFill>
              </a:rPr>
              <a:t>from</a:t>
            </a:r>
            <a:r>
              <a:rPr lang="en"/>
              <a:t> </a:t>
            </a:r>
            <a:r>
              <a:rPr lang="en" sz="2400"/>
              <a:t>tblPersons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78" name="Google Shape;178;p28"/>
          <p:cNvGraphicFramePr/>
          <p:nvPr/>
        </p:nvGraphicFramePr>
        <p:xfrm>
          <a:off x="1656525" y="212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lname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uziel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azulay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457200" y="205976"/>
            <a:ext cx="8229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Retrieve All Columns: An asterisk indicates all columns</a:t>
            </a:r>
            <a:endParaRPr sz="2300"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Select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*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from</a:t>
            </a:r>
            <a:r>
              <a:rPr lang="en"/>
              <a:t> </a:t>
            </a:r>
            <a:r>
              <a:rPr lang="en" sz="2400"/>
              <a:t>tblPersons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659025" y="188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uziel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12/10/1987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15/6/1990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15/4/1984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10/3/2000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623725" y="117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3844800"/>
                <a:gridCol w="3844800"/>
              </a:tblGrid>
              <a:tr h="3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^= , &lt;&gt;,!=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Bigger than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Bigger or equal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Smaller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Smaller  or equal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05976"/>
            <a:ext cx="82296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all the </a:t>
            </a:r>
            <a:r>
              <a:rPr lang="en" sz="2400"/>
              <a:t>records</a:t>
            </a:r>
            <a:r>
              <a:rPr lang="en" sz="2400"/>
              <a:t>  that the salary is higher than 3000</a:t>
            </a:r>
            <a:endParaRPr sz="24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Select</a:t>
            </a:r>
            <a:r>
              <a:rPr lang="en" sz="2000"/>
              <a:t> personId, fname,lname, salary,birthday </a:t>
            </a:r>
            <a:r>
              <a:rPr lang="en" sz="2000">
                <a:solidFill>
                  <a:srgbClr val="FF0000"/>
                </a:solidFill>
              </a:rPr>
              <a:t>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from</a:t>
            </a:r>
            <a:r>
              <a:rPr lang="en" sz="2000"/>
              <a:t> tblPersons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Where</a:t>
            </a:r>
            <a:r>
              <a:rPr lang="en" sz="2000"/>
              <a:t> salary &gt; 3000</a:t>
            </a:r>
            <a:endParaRPr sz="20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98" name="Google Shape;198;p31"/>
          <p:cNvGraphicFramePr/>
          <p:nvPr/>
        </p:nvGraphicFramePr>
        <p:xfrm>
          <a:off x="720900" y="31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5000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10//3/1995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9" name="Google Shape;199;p31"/>
          <p:cNvCxnSpPr>
            <a:stCxn id="200" idx="2"/>
          </p:cNvCxnSpPr>
          <p:nvPr/>
        </p:nvCxnSpPr>
        <p:spPr>
          <a:xfrm>
            <a:off x="4573050" y="2783100"/>
            <a:ext cx="470400" cy="9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1"/>
          <p:cNvSpPr txBox="1"/>
          <p:nvPr/>
        </p:nvSpPr>
        <p:spPr>
          <a:xfrm>
            <a:off x="3170850" y="2382900"/>
            <a:ext cx="280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retrieval higher than 3000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123550" y="1848750"/>
            <a:ext cx="14424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407975" y="2183975"/>
            <a:ext cx="14424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 ios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72950" y="3166900"/>
            <a:ext cx="14424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 android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72950" y="4047825"/>
            <a:ext cx="14424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 robot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>
            <a:endCxn id="62" idx="1"/>
          </p:cNvCxnSpPr>
          <p:nvPr/>
        </p:nvCxnSpPr>
        <p:spPr>
          <a:xfrm>
            <a:off x="2002850" y="1499100"/>
            <a:ext cx="2120700" cy="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560375" y="1353450"/>
            <a:ext cx="1442400" cy="49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- chrome</a:t>
            </a:r>
            <a:endParaRPr/>
          </a:p>
        </p:txBody>
      </p:sp>
      <p:cxnSp>
        <p:nvCxnSpPr>
          <p:cNvPr id="68" name="Google Shape;68;p14"/>
          <p:cNvCxnSpPr>
            <a:stCxn id="63" idx="3"/>
            <a:endCxn id="62" idx="1"/>
          </p:cNvCxnSpPr>
          <p:nvPr/>
        </p:nvCxnSpPr>
        <p:spPr>
          <a:xfrm flipH="1" rot="10800000">
            <a:off x="1850375" y="2096525"/>
            <a:ext cx="227310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4" idx="3"/>
            <a:endCxn id="62" idx="1"/>
          </p:cNvCxnSpPr>
          <p:nvPr/>
        </p:nvCxnSpPr>
        <p:spPr>
          <a:xfrm flipH="1" rot="10800000">
            <a:off x="1915350" y="2096350"/>
            <a:ext cx="2208300" cy="13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5" idx="3"/>
            <a:endCxn id="62" idx="1"/>
          </p:cNvCxnSpPr>
          <p:nvPr/>
        </p:nvCxnSpPr>
        <p:spPr>
          <a:xfrm flipH="1" rot="10800000">
            <a:off x="1915350" y="2096475"/>
            <a:ext cx="2208300" cy="21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2338575" y="1928850"/>
            <a:ext cx="896100" cy="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</a:t>
            </a:r>
            <a:endParaRPr/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2156450" y="1157400"/>
            <a:ext cx="1661100" cy="4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2615150" y="959300"/>
            <a:ext cx="1202400" cy="33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921125" y="2187188"/>
            <a:ext cx="1034525" cy="11365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5988600" y="2119025"/>
            <a:ext cx="8160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 rot="10800000">
            <a:off x="5857325" y="2337550"/>
            <a:ext cx="10638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Pull out all the rows and all the columns that the salary is higher than 3000</a:t>
            </a:r>
            <a:endParaRPr sz="2000"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Select</a:t>
            </a:r>
            <a:r>
              <a:rPr lang="en" sz="2000"/>
              <a:t> </a:t>
            </a:r>
            <a:r>
              <a:rPr b="1" lang="en" sz="2000">
                <a:solidFill>
                  <a:srgbClr val="FF0000"/>
                </a:solidFill>
              </a:rPr>
              <a:t>*</a:t>
            </a:r>
            <a:r>
              <a:rPr lang="en" sz="2000"/>
              <a:t> </a:t>
            </a:r>
            <a:r>
              <a:rPr lang="en" sz="2000">
                <a:solidFill>
                  <a:srgbClr val="FF0000"/>
                </a:solidFill>
              </a:rPr>
              <a:t> 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from</a:t>
            </a:r>
            <a:r>
              <a:rPr lang="en" sz="2000"/>
              <a:t> tblPersons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Where</a:t>
            </a:r>
            <a:r>
              <a:rPr lang="en" sz="2000"/>
              <a:t> salary &gt; 3000</a:t>
            </a:r>
            <a:endParaRPr sz="20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207" name="Google Shape;207;p32"/>
          <p:cNvGraphicFramePr/>
          <p:nvPr/>
        </p:nvGraphicFramePr>
        <p:xfrm>
          <a:off x="720900" y="31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5000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10//3/1995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8" name="Google Shape;208;p32"/>
          <p:cNvCxnSpPr>
            <a:stCxn id="209" idx="2"/>
          </p:cNvCxnSpPr>
          <p:nvPr/>
        </p:nvCxnSpPr>
        <p:spPr>
          <a:xfrm>
            <a:off x="4458150" y="2998500"/>
            <a:ext cx="585300" cy="6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2"/>
          <p:cNvSpPr txBox="1"/>
          <p:nvPr/>
        </p:nvSpPr>
        <p:spPr>
          <a:xfrm>
            <a:off x="3170850" y="2382900"/>
            <a:ext cx="257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out people whose wages are higher than 3000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05977"/>
            <a:ext cx="8229600" cy="4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Retrieving records in the table of all people born after 14.5.1999</a:t>
            </a:r>
            <a:endParaRPr sz="2100"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34900" y="61502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select</a:t>
            </a:r>
            <a:r>
              <a:rPr lang="en" sz="2000"/>
              <a:t> personId,fname,lname, salary, birthday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from</a:t>
            </a:r>
            <a:r>
              <a:rPr lang="en" sz="2000"/>
              <a:t> tblPersons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where</a:t>
            </a:r>
            <a:r>
              <a:rPr lang="en" sz="2000"/>
              <a:t> birthday &gt;  ‘14.5.1999’ </a:t>
            </a:r>
            <a:endParaRPr sz="20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703525" y="232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15/6/1999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10/3/2000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Between 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</a:rPr>
              <a:t>select</a:t>
            </a:r>
            <a:r>
              <a:rPr lang="en" sz="2000"/>
              <a:t> personId,fname,lname, salary, birthday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FF"/>
                </a:solidFill>
              </a:rPr>
              <a:t>from</a:t>
            </a:r>
            <a:r>
              <a:rPr lang="en" sz="2000"/>
              <a:t> tblPersons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where</a:t>
            </a:r>
            <a:r>
              <a:rPr lang="en" sz="2000"/>
              <a:t> birthday </a:t>
            </a:r>
            <a:r>
              <a:rPr lang="en" sz="2000">
                <a:solidFill>
                  <a:srgbClr val="0000FF"/>
                </a:solidFill>
              </a:rPr>
              <a:t>BETWEEN</a:t>
            </a:r>
            <a:r>
              <a:rPr lang="en" sz="2000"/>
              <a:t> ‘1.1.90’  </a:t>
            </a:r>
            <a:r>
              <a:rPr lang="en" sz="2000">
                <a:solidFill>
                  <a:srgbClr val="0000FF"/>
                </a:solidFill>
              </a:rPr>
              <a:t>AND</a:t>
            </a:r>
            <a:r>
              <a:rPr lang="en" sz="2000"/>
              <a:t> ‘31.12.96’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636725" y="28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15/6/1990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457200" y="205976"/>
            <a:ext cx="8229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Not Between </a:t>
            </a:r>
            <a:endParaRPr sz="20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457200" y="9352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select</a:t>
            </a:r>
            <a:r>
              <a:rPr lang="en" sz="2000"/>
              <a:t> personId,fname,lname, salary, birthday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from</a:t>
            </a:r>
            <a:r>
              <a:rPr lang="en" sz="2000"/>
              <a:t> tblPersons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FF"/>
                </a:solidFill>
              </a:rPr>
              <a:t>where</a:t>
            </a:r>
            <a:r>
              <a:rPr lang="en" sz="2000"/>
              <a:t> birthday </a:t>
            </a:r>
            <a:r>
              <a:rPr lang="en" sz="2000">
                <a:solidFill>
                  <a:srgbClr val="0000FF"/>
                </a:solidFill>
              </a:rPr>
              <a:t>NOT BETWEEN</a:t>
            </a:r>
            <a:r>
              <a:rPr lang="en" sz="2000"/>
              <a:t> ‘1.1.90  AND ‘31.12.96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642300" y="261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uziel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12/10/1987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15/4/1984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457200" y="205975"/>
            <a:ext cx="82296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DISTINCT</a:t>
            </a:r>
            <a:endParaRPr sz="2000"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429325" y="610675"/>
            <a:ext cx="8229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תפקידו לבטל שורות כפולות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select distinct</a:t>
            </a:r>
            <a:r>
              <a:rPr lang="en" sz="1600"/>
              <a:t> fname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</a:rPr>
              <a:t>from</a:t>
            </a:r>
            <a:r>
              <a:rPr lang="en" sz="1600"/>
              <a:t> tblPerson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636725" y="24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65">
                <a:solidFill>
                  <a:srgbClr val="0000FF"/>
                </a:solidFill>
                <a:highlight>
                  <a:srgbClr val="F1F1F1"/>
                </a:highlight>
              </a:rPr>
              <a:t>UPDATE</a:t>
            </a:r>
            <a:r>
              <a:rPr b="1" lang="en" sz="5465">
                <a:solidFill>
                  <a:srgbClr val="000000"/>
                </a:solidFill>
                <a:highlight>
                  <a:srgbClr val="F1F1F1"/>
                </a:highlight>
              </a:rPr>
              <a:t> TABLE_NAME </a:t>
            </a:r>
            <a:endParaRPr b="1" sz="5465">
              <a:solidFill>
                <a:srgbClr val="000000"/>
              </a:solidFill>
              <a:highlight>
                <a:srgbClr val="F1F1F1"/>
              </a:highlight>
            </a:endParaRPr>
          </a:p>
          <a:p>
            <a:pPr indent="0" lvl="0" marL="0" rtl="0" algn="l">
              <a:lnSpc>
                <a:spcPct val="14610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5465">
                <a:solidFill>
                  <a:srgbClr val="0000FF"/>
                </a:solidFill>
                <a:highlight>
                  <a:srgbClr val="F1F1F1"/>
                </a:highlight>
              </a:rPr>
              <a:t>SET</a:t>
            </a:r>
            <a:r>
              <a:rPr b="1" lang="en" sz="5465">
                <a:solidFill>
                  <a:srgbClr val="000000"/>
                </a:solidFill>
                <a:highlight>
                  <a:srgbClr val="F1F1F1"/>
                </a:highlight>
              </a:rPr>
              <a:t> COULUMN1 = ‘VALUE1’,COLUMN2 = ‘VALUE2’ </a:t>
            </a:r>
            <a:endParaRPr b="1" sz="5465">
              <a:solidFill>
                <a:srgbClr val="000000"/>
              </a:solidFill>
              <a:highlight>
                <a:srgbClr val="F1F1F1"/>
              </a:highlight>
            </a:endParaRPr>
          </a:p>
          <a:p>
            <a:pPr indent="0" lvl="0" marL="0" rtl="0" algn="l">
              <a:lnSpc>
                <a:spcPct val="14610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5465">
                <a:solidFill>
                  <a:srgbClr val="0000FF"/>
                </a:solidFill>
                <a:highlight>
                  <a:srgbClr val="F1F1F1"/>
                </a:highlight>
              </a:rPr>
              <a:t>WHERE</a:t>
            </a:r>
            <a:r>
              <a:rPr b="1" lang="en" sz="5465">
                <a:solidFill>
                  <a:srgbClr val="000000"/>
                </a:solidFill>
                <a:highlight>
                  <a:srgbClr val="F1F1F1"/>
                </a:highlight>
              </a:rPr>
              <a:t> SOME_COLUMN=’SOME_VALUE’</a:t>
            </a:r>
            <a:endParaRPr b="1" sz="5465">
              <a:solidFill>
                <a:srgbClr val="000000"/>
              </a:solidFill>
              <a:highlight>
                <a:srgbClr val="F1F1F1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65">
                <a:highlight>
                  <a:srgbClr val="FFFFFF"/>
                </a:highlight>
              </a:rPr>
              <a:t>UPDATE tblPerson </a:t>
            </a:r>
            <a:endParaRPr sz="546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465">
                <a:highlight>
                  <a:srgbClr val="FFFFFF"/>
                </a:highlight>
              </a:rPr>
              <a:t>SET fname=’shoosha’ lname=’gusha’</a:t>
            </a:r>
            <a:endParaRPr sz="546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65">
                <a:highlight>
                  <a:srgbClr val="FFFFFF"/>
                </a:highlight>
              </a:rPr>
              <a:t>WHERE fname=’uzi’;</a:t>
            </a:r>
            <a:endParaRPr sz="546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6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465">
                <a:highlight>
                  <a:srgbClr val="FFFFFF"/>
                </a:highlight>
              </a:rPr>
              <a:t>Go to all lines where the name is uzi and change the first name to shoosha and the last name to gusha.</a:t>
            </a:r>
            <a:endParaRPr sz="546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65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76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UPDATE</a:t>
            </a:r>
            <a:r>
              <a:rPr lang="en" sz="1800">
                <a:highlight>
                  <a:srgbClr val="FFFFFF"/>
                </a:highlight>
              </a:rPr>
              <a:t> tblPerson 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SET</a:t>
            </a:r>
            <a:r>
              <a:rPr lang="en" sz="1800">
                <a:highlight>
                  <a:srgbClr val="FFFFFF"/>
                </a:highlight>
              </a:rPr>
              <a:t> fname=’shoosha’ lname=’gusha’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</a:rPr>
              <a:t>WHERE</a:t>
            </a:r>
            <a:r>
              <a:rPr lang="en" sz="1800">
                <a:highlight>
                  <a:srgbClr val="FFFFFF"/>
                </a:highlight>
              </a:rPr>
              <a:t> fname=’uzi’;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Go to all lines where the name is uzi and change the first name to shoosha and the last name to gusha.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7613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DELETE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FROM</a:t>
            </a:r>
            <a:r>
              <a:rPr lang="en"/>
              <a:t> TABLE NAME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WHERE</a:t>
            </a:r>
            <a:r>
              <a:rPr lang="en"/>
              <a:t> SOME_COLUMN=SOME_VALUE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 FROM tblPerson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salary&gt;2000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Will delete all lines where the salary is higher than 2000.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DELETE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FROM</a:t>
            </a:r>
            <a:r>
              <a:rPr lang="en"/>
              <a:t> tblPersons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 salary&gt;2000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ימחק את כל השורות בהם המשכורת גבוה מ - 2000.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492550" y="200400"/>
            <a:ext cx="8074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Hands On </a:t>
            </a:r>
            <a:endParaRPr sz="3000"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457200" y="9995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Create the table named tblProducts with the productId, name, description, price, category, quantity fields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tblProducts(productId,name,description,price,category,quantity)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create Table</a:t>
            </a:r>
            <a:r>
              <a:rPr lang="en" sz="1400"/>
              <a:t>  </a:t>
            </a:r>
            <a:r>
              <a:rPr lang="en" sz="1300"/>
              <a:t>tblProducts</a:t>
            </a:r>
            <a:r>
              <a:rPr lang="en" sz="1400"/>
              <a:t>(</a:t>
            </a:r>
            <a:r>
              <a:rPr lang="en" sz="1300"/>
              <a:t>productId</a:t>
            </a:r>
            <a:r>
              <a:rPr lang="en" sz="1400"/>
              <a:t> </a:t>
            </a:r>
            <a:r>
              <a:rPr lang="en" sz="1400">
                <a:solidFill>
                  <a:srgbClr val="0000FF"/>
                </a:solidFill>
              </a:rPr>
              <a:t>INTEGER PRIMARY KEY</a:t>
            </a:r>
            <a:r>
              <a:rPr lang="en" sz="1400"/>
              <a:t>, name </a:t>
            </a:r>
            <a:r>
              <a:rPr lang="en" sz="1400">
                <a:solidFill>
                  <a:srgbClr val="0000FF"/>
                </a:solidFill>
              </a:rPr>
              <a:t>varchar</a:t>
            </a:r>
            <a:r>
              <a:rPr lang="en" sz="1400"/>
              <a:t>(50),</a:t>
            </a:r>
            <a:r>
              <a:rPr lang="en" sz="1300"/>
              <a:t>description</a:t>
            </a:r>
            <a:r>
              <a:rPr lang="en" sz="1400"/>
              <a:t> </a:t>
            </a:r>
            <a:r>
              <a:rPr lang="en" sz="1400">
                <a:solidFill>
                  <a:srgbClr val="0000FF"/>
                </a:solidFill>
              </a:rPr>
              <a:t>varchar</a:t>
            </a:r>
            <a:r>
              <a:rPr lang="en" sz="1400"/>
              <a:t>(200),</a:t>
            </a:r>
            <a:r>
              <a:rPr lang="en" sz="1300"/>
              <a:t> price</a:t>
            </a:r>
            <a:r>
              <a:rPr lang="en" sz="1400"/>
              <a:t> </a:t>
            </a:r>
            <a:r>
              <a:rPr lang="en" sz="1400">
                <a:solidFill>
                  <a:srgbClr val="0000FF"/>
                </a:solidFill>
              </a:rPr>
              <a:t>INTEGER</a:t>
            </a:r>
            <a:r>
              <a:rPr lang="en" sz="1400"/>
              <a:t>,</a:t>
            </a:r>
            <a:r>
              <a:rPr lang="en" sz="1300"/>
              <a:t>category </a:t>
            </a:r>
            <a:r>
              <a:rPr lang="en" sz="1400">
                <a:solidFill>
                  <a:srgbClr val="0000FF"/>
                </a:solidFill>
              </a:rPr>
              <a:t>varchar</a:t>
            </a:r>
            <a:r>
              <a:rPr lang="en" sz="1400"/>
              <a:t>(50),</a:t>
            </a:r>
            <a:r>
              <a:rPr lang="en" sz="1300"/>
              <a:t>quantity</a:t>
            </a:r>
            <a:r>
              <a:rPr lang="en" sz="1400"/>
              <a:t> </a:t>
            </a:r>
            <a:r>
              <a:rPr lang="en" sz="1400">
                <a:solidFill>
                  <a:srgbClr val="0000FF"/>
                </a:solidFill>
              </a:rPr>
              <a:t>INTEGER</a:t>
            </a:r>
            <a:r>
              <a:rPr lang="en" sz="1400"/>
              <a:t>);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Insert a row in the table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22222"/>
                </a:solidFill>
              </a:rPr>
              <a:t>INSERT INTO</a:t>
            </a:r>
            <a:r>
              <a:rPr lang="en" sz="1400">
                <a:solidFill>
                  <a:srgbClr val="222222"/>
                </a:solidFill>
              </a:rPr>
              <a:t> </a:t>
            </a:r>
            <a:r>
              <a:rPr lang="en" sz="1300"/>
              <a:t>tblProducts</a:t>
            </a:r>
            <a:r>
              <a:rPr lang="en" sz="1400">
                <a:solidFill>
                  <a:srgbClr val="222222"/>
                </a:solidFill>
              </a:rPr>
              <a:t> (</a:t>
            </a:r>
            <a:r>
              <a:rPr lang="en" sz="1300"/>
              <a:t>productId,name,description,price,category,quantity</a:t>
            </a:r>
            <a:r>
              <a:rPr lang="en" sz="1400">
                <a:solidFill>
                  <a:srgbClr val="222222"/>
                </a:solidFill>
              </a:rPr>
              <a:t>) </a:t>
            </a:r>
            <a:r>
              <a:rPr b="1" lang="en" sz="1400">
                <a:solidFill>
                  <a:srgbClr val="222222"/>
                </a:solidFill>
              </a:rPr>
              <a:t>VALUES</a:t>
            </a:r>
            <a:r>
              <a:rPr lang="en" sz="1400">
                <a:solidFill>
                  <a:srgbClr val="222222"/>
                </a:solidFill>
              </a:rPr>
              <a:t> (1,'Ball','Red ball',10,'Sport',123);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Insert additional rows in the table</a:t>
            </a:r>
            <a:endParaRPr b="1" sz="1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22222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8" name="Google Shape;268;p41"/>
          <p:cNvSpPr txBox="1"/>
          <p:nvPr/>
        </p:nvSpPr>
        <p:spPr>
          <a:xfrm>
            <a:off x="537000" y="4580909"/>
            <a:ext cx="822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Copyright © 2013 appSchool. Powered by </a:t>
            </a:r>
            <a:r>
              <a:rPr b="1" lang="en" sz="1200">
                <a:solidFill>
                  <a:srgbClr val="66996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appSchool.co.il</a:t>
            </a: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 </a:t>
            </a:r>
            <a:endParaRPr b="1" sz="12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sql language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57200" y="1186175"/>
            <a:ext cx="82296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 language that enables the handling of tables of a tabular database and the execution of any operation on them (reading, updating, adding).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 American Standards Institute has defined sql as a standard language for working with table databases.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457200" y="681725"/>
            <a:ext cx="8229600" cy="3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After setting up the table in mysql. Build the following queries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tblProducts (productId, name, description, price, category, dateProductuon, quantity)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Insert 4 products into the table using the insert command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See all products in the table.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all categories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Show only the productId, price fields.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See all products whose category is 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Show all products whose code is 10 or 15 Price between 100 200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See all product names that contain the word "game"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View all products sorted by year of issue.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Delete all products that have a quantity equal to 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Upload all products for NIS 100 using an update query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Add a city table. Show product name, price, city name (help in inner join)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4" name="Google Shape;274;p42"/>
          <p:cNvSpPr txBox="1"/>
          <p:nvPr/>
        </p:nvSpPr>
        <p:spPr>
          <a:xfrm>
            <a:off x="537000" y="4673834"/>
            <a:ext cx="822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Copyright © 2013 appSchool. Powered by </a:t>
            </a:r>
            <a:r>
              <a:rPr b="1" lang="en" sz="1200">
                <a:solidFill>
                  <a:srgbClr val="66996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appSchool.co.il</a:t>
            </a: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 </a:t>
            </a:r>
            <a:endParaRPr b="1" sz="1200">
              <a:solidFill>
                <a:srgbClr val="274E13"/>
              </a:solidFill>
            </a:endParaRPr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2758500" y="200400"/>
            <a:ext cx="49596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Hands On 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rules for sql</a:t>
            </a:r>
            <a:endParaRPr/>
          </a:p>
        </p:txBody>
      </p:sp>
      <p:graphicFrame>
        <p:nvGraphicFramePr>
          <p:cNvPr id="281" name="Google Shape;281;p43"/>
          <p:cNvGraphicFramePr/>
          <p:nvPr/>
        </p:nvGraphicFramePr>
        <p:xfrm>
          <a:off x="831950" y="140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374005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(רשימת הערכים) IN</a:t>
                      </a:r>
                      <a:endParaRPr b="1" sz="2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to one of the entries in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in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to any of the entries in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תבנית מחרוזתית LIKE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Compared to a string pattern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</a:rPr>
                        <a:t>IS 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value is 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IS NOT NULL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value is not 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2" name="Google Shape;282;p43"/>
          <p:cNvSpPr txBox="1"/>
          <p:nvPr/>
        </p:nvSpPr>
        <p:spPr>
          <a:xfrm>
            <a:off x="537000" y="4580909"/>
            <a:ext cx="822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Copyright © 2013 appSchool. Powered by </a:t>
            </a:r>
            <a:r>
              <a:rPr b="1" lang="en" sz="1200">
                <a:solidFill>
                  <a:srgbClr val="66996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appSchool.co.il</a:t>
            </a: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 </a:t>
            </a:r>
            <a:endParaRPr b="1" sz="12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- like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select personId , fname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from tblPerson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where fname like ‘a%’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Displays all the people whose names begin with the letter a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select personId , fname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from tblPerson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where fname like ‘%a’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Displays all the people whose names end in the letter a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89" name="Google Shape;289;p44"/>
          <p:cNvSpPr txBox="1"/>
          <p:nvPr/>
        </p:nvSpPr>
        <p:spPr>
          <a:xfrm>
            <a:off x="537000" y="4580909"/>
            <a:ext cx="82296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Copyright © 2013 appSchool. Powered by </a:t>
            </a:r>
            <a:r>
              <a:rPr b="1" lang="en" sz="1200">
                <a:solidFill>
                  <a:srgbClr val="669966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appSchool.co.il</a:t>
            </a:r>
            <a:r>
              <a:rPr b="1" lang="en" sz="1200">
                <a:solidFill>
                  <a:srgbClr val="030002"/>
                </a:solidFill>
                <a:highlight>
                  <a:srgbClr val="FFFFFF"/>
                </a:highlight>
              </a:rPr>
              <a:t> </a:t>
            </a:r>
            <a:endParaRPr b="1" sz="12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null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457200" y="1063375"/>
            <a:ext cx="82296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 NULL value in the field means that the value is unknown, missing.List all people who are missing a last name in the table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select personId , fname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from tblPerson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where fname  is null</a:t>
            </a:r>
            <a:endParaRPr b="1" sz="2000"/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not null</a:t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457200" y="1063375"/>
            <a:ext cx="82296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Displays all the people who do not have a last name in the table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select personId , fname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from tblPerson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where fname  is  not null</a:t>
            </a:r>
            <a:endParaRPr b="1" sz="2000"/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a complex condition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An example of a complex condition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Show all the people who call them Uzi and their salary is higher than 2000</a:t>
            </a:r>
            <a:endParaRPr b="1" sz="2000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select personId , fname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from tblPerson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where salary &gt; 2000 </a:t>
            </a:r>
            <a:r>
              <a:rPr b="1" lang="en" sz="2000">
                <a:solidFill>
                  <a:srgbClr val="FF0000"/>
                </a:solidFill>
              </a:rPr>
              <a:t>AND</a:t>
            </a:r>
            <a:r>
              <a:rPr b="1" lang="en" sz="2000"/>
              <a:t> fname = ‘uzi’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a complex condition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 example of a complex condition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Show all people who call themselves Uzi or whose salary is higher than 2000</a:t>
            </a:r>
            <a:endParaRPr b="1" sz="20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select personId , fname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from tblPerson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where salary&gt;2000  OR fname = ‘uzi’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rows in a certain order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Will show all employees with a salary higher than 2000 in </a:t>
            </a:r>
            <a:r>
              <a:rPr b="1" lang="en" sz="2000">
                <a:solidFill>
                  <a:srgbClr val="0000FF"/>
                </a:solidFill>
              </a:rPr>
              <a:t>descending</a:t>
            </a:r>
            <a:r>
              <a:rPr b="1" lang="en" sz="2000"/>
              <a:t> order of salary: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select lname  , fname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from tblPerson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where </a:t>
            </a:r>
            <a:r>
              <a:rPr b="1" lang="en" sz="2000"/>
              <a:t>salary </a:t>
            </a:r>
            <a:r>
              <a:rPr b="1" lang="en" sz="2000"/>
              <a:t>&gt;2000 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ORDER BY salary desc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rows in a certain order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Will show all employees with a salary higher than 2000 in 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ascending </a:t>
            </a:r>
            <a:r>
              <a:rPr b="1" lang="en" sz="2000"/>
              <a:t>order of salary: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select lname  , fname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/>
              <a:t>from tblPerson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where salary &gt;2000 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ORDER BY salary 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ascending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select tblPerson.fname,tblPerson.lname,tblCity.cityName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FROM  tblPerson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</a:rPr>
              <a:t>INNER  JOIN   tblCity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on </a:t>
            </a:r>
            <a:r>
              <a:rPr lang="en" sz="1800"/>
              <a:t>tblCIty.cityId = tblPerson.cityId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Will display the columns first name and last name baptizes people and cities table the cities column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table?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Example of a table containing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5 columns - personId, firstname, lastname, salary, birthday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The table contains 4 rows. Each line represents one person and shows the details about him.</a:t>
            </a:r>
            <a:endParaRPr sz="13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820625" y="25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uziel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12/10/1987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15/6/1990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15/4/1984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10//3/1995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457200" y="205976"/>
            <a:ext cx="82296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exercise. Add a table of cities and make an inner join</a:t>
            </a:r>
            <a:endParaRPr sz="2000"/>
          </a:p>
        </p:txBody>
      </p:sp>
      <p:sp>
        <p:nvSpPr>
          <p:cNvPr id="339" name="Google Shape;339;p52"/>
          <p:cNvSpPr txBox="1"/>
          <p:nvPr>
            <p:ph idx="1" type="body"/>
          </p:nvPr>
        </p:nvSpPr>
        <p:spPr>
          <a:xfrm>
            <a:off x="457200" y="681725"/>
            <a:ext cx="8229600" cy="3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 up a table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tblProduct(productId,name,description,price,category,dateProductuon,quantity)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17500" lvl="0" marL="457200" marR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Add a city table. Show product name, price, city name (help in inner join)</a:t>
            </a:r>
            <a:endParaRPr sz="14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קשר יחיד לרבים </a:t>
            </a:r>
            <a:endParaRPr/>
          </a:p>
        </p:txBody>
      </p:sp>
      <p:graphicFrame>
        <p:nvGraphicFramePr>
          <p:cNvPr id="345" name="Google Shape;345;p53"/>
          <p:cNvGraphicFramePr/>
          <p:nvPr/>
        </p:nvGraphicFramePr>
        <p:xfrm>
          <a:off x="2391925" y="18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{04BC6931-FD03-4913-A7E4-3AA36A2C6DE6}</a:tableStyleId>
              </a:tblPr>
              <a:tblGrid>
                <a:gridCol w="590550"/>
                <a:gridCol w="42862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userId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cityId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salary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cityId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6" name="Google Shape;346;p53"/>
          <p:cNvCxnSpPr/>
          <p:nvPr/>
        </p:nvCxnSpPr>
        <p:spPr>
          <a:xfrm flipH="1" rot="10800000">
            <a:off x="2891675" y="1997950"/>
            <a:ext cx="143970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53"/>
          <p:cNvSpPr/>
          <p:nvPr/>
        </p:nvSpPr>
        <p:spPr>
          <a:xfrm>
            <a:off x="3986825" y="1741800"/>
            <a:ext cx="376800" cy="3447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8" name="Google Shape;348;p53"/>
          <p:cNvSpPr/>
          <p:nvPr/>
        </p:nvSpPr>
        <p:spPr>
          <a:xfrm rot="-5274051">
            <a:off x="2851878" y="2778335"/>
            <a:ext cx="376753" cy="34463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49" name="Google Shape;349;p53"/>
          <p:cNvSpPr/>
          <p:nvPr/>
        </p:nvSpPr>
        <p:spPr>
          <a:xfrm>
            <a:off x="174850" y="3080700"/>
            <a:ext cx="1850700" cy="6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מפתח זר - מפתח ראשי בטבלה אחרת </a:t>
            </a:r>
            <a:endParaRPr/>
          </a:p>
        </p:txBody>
      </p:sp>
      <p:sp>
        <p:nvSpPr>
          <p:cNvPr id="350" name="Google Shape;350;p53"/>
          <p:cNvSpPr/>
          <p:nvPr/>
        </p:nvSpPr>
        <p:spPr>
          <a:xfrm>
            <a:off x="5864175" y="1378025"/>
            <a:ext cx="1850700" cy="6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מפתח ראשי </a:t>
            </a:r>
            <a:endParaRPr/>
          </a:p>
        </p:txBody>
      </p:sp>
      <p:cxnSp>
        <p:nvCxnSpPr>
          <p:cNvPr id="351" name="Google Shape;351;p53"/>
          <p:cNvCxnSpPr>
            <a:stCxn id="350" idx="1"/>
          </p:cNvCxnSpPr>
          <p:nvPr/>
        </p:nvCxnSpPr>
        <p:spPr>
          <a:xfrm flipH="1">
            <a:off x="4924875" y="1727675"/>
            <a:ext cx="9393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53"/>
          <p:cNvCxnSpPr>
            <a:stCxn id="349" idx="3"/>
          </p:cNvCxnSpPr>
          <p:nvPr/>
        </p:nvCxnSpPr>
        <p:spPr>
          <a:xfrm flipH="1" rot="10800000">
            <a:off x="2025550" y="3095250"/>
            <a:ext cx="32040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53"/>
          <p:cNvSpPr/>
          <p:nvPr/>
        </p:nvSpPr>
        <p:spPr>
          <a:xfrm>
            <a:off x="-6850" y="1378025"/>
            <a:ext cx="1850700" cy="699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מפתח ראשי </a:t>
            </a:r>
            <a:endParaRPr/>
          </a:p>
        </p:txBody>
      </p:sp>
      <p:cxnSp>
        <p:nvCxnSpPr>
          <p:cNvPr id="354" name="Google Shape;354;p53"/>
          <p:cNvCxnSpPr/>
          <p:nvPr/>
        </p:nvCxnSpPr>
        <p:spPr>
          <a:xfrm>
            <a:off x="1843850" y="1650750"/>
            <a:ext cx="545700" cy="3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53"/>
          <p:cNvSpPr/>
          <p:nvPr/>
        </p:nvSpPr>
        <p:spPr>
          <a:xfrm>
            <a:off x="2273050" y="1405050"/>
            <a:ext cx="9393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356" name="Google Shape;356;p53"/>
          <p:cNvSpPr/>
          <p:nvPr/>
        </p:nvSpPr>
        <p:spPr>
          <a:xfrm>
            <a:off x="4254250" y="1405050"/>
            <a:ext cx="9393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שיעורי בית 	</a:t>
            </a:r>
            <a:endParaRPr/>
          </a:p>
        </p:txBody>
      </p:sp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לעשות את כל ה hands on במצגת זו שקופית 12 ו 29 בתוכנת sqlite 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לעבור על 7 הסרטונים שישלחו בוואטסאפפ להוריד my sql ולעקוב אחרי הסרטונים. חשוב לעבור על כל השבעה סרטונים ולזכור סיסמאות. רצוי למטרת אימוו ולימו בלבד לשים סיסמאות פשוטות 123456 או Aa123456 </a:t>
            </a:r>
            <a:endParaRPr/>
          </a:p>
          <a:p>
            <a:pPr indent="0" lvl="0" marL="45720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קשר יחיד לרבים </a:t>
            </a:r>
            <a:endParaRPr/>
          </a:p>
        </p:txBody>
      </p:sp>
      <p:graphicFrame>
        <p:nvGraphicFramePr>
          <p:cNvPr id="368" name="Google Shape;368;p55"/>
          <p:cNvGraphicFramePr/>
          <p:nvPr/>
        </p:nvGraphicFramePr>
        <p:xfrm>
          <a:off x="2391925" y="18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{04BC6931-FD03-4913-A7E4-3AA36A2C6DE6}</a:tableStyleId>
              </a:tblPr>
              <a:tblGrid>
                <a:gridCol w="590550"/>
                <a:gridCol w="428625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userId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cityId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salary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cityId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1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9" name="Google Shape;369;p55"/>
          <p:cNvCxnSpPr/>
          <p:nvPr/>
        </p:nvCxnSpPr>
        <p:spPr>
          <a:xfrm flipH="1" rot="10800000">
            <a:off x="2891675" y="1997950"/>
            <a:ext cx="1439700" cy="9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55"/>
          <p:cNvSpPr/>
          <p:nvPr/>
        </p:nvSpPr>
        <p:spPr>
          <a:xfrm>
            <a:off x="3986825" y="1741800"/>
            <a:ext cx="376800" cy="34470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1" name="Google Shape;371;p55"/>
          <p:cNvSpPr/>
          <p:nvPr/>
        </p:nvSpPr>
        <p:spPr>
          <a:xfrm rot="-5274051">
            <a:off x="2851878" y="2778335"/>
            <a:ext cx="376753" cy="344630"/>
          </a:xfrm>
          <a:prstGeom prst="rect">
            <a:avLst/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72" name="Google Shape;372;p55"/>
          <p:cNvSpPr/>
          <p:nvPr/>
        </p:nvSpPr>
        <p:spPr>
          <a:xfrm>
            <a:off x="174850" y="3080700"/>
            <a:ext cx="1850700" cy="6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מפתח זר - מפתח ראשי בטבלה אחרת </a:t>
            </a:r>
            <a:endParaRPr/>
          </a:p>
        </p:txBody>
      </p:sp>
      <p:sp>
        <p:nvSpPr>
          <p:cNvPr id="373" name="Google Shape;373;p55"/>
          <p:cNvSpPr/>
          <p:nvPr/>
        </p:nvSpPr>
        <p:spPr>
          <a:xfrm>
            <a:off x="5864175" y="1378025"/>
            <a:ext cx="1850700" cy="69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מפתח ראשי </a:t>
            </a:r>
            <a:endParaRPr/>
          </a:p>
        </p:txBody>
      </p:sp>
      <p:cxnSp>
        <p:nvCxnSpPr>
          <p:cNvPr id="374" name="Google Shape;374;p55"/>
          <p:cNvCxnSpPr>
            <a:stCxn id="373" idx="1"/>
          </p:cNvCxnSpPr>
          <p:nvPr/>
        </p:nvCxnSpPr>
        <p:spPr>
          <a:xfrm flipH="1">
            <a:off x="4924875" y="1727675"/>
            <a:ext cx="9393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55"/>
          <p:cNvCxnSpPr>
            <a:stCxn id="372" idx="3"/>
          </p:cNvCxnSpPr>
          <p:nvPr/>
        </p:nvCxnSpPr>
        <p:spPr>
          <a:xfrm flipH="1" rot="10800000">
            <a:off x="2025550" y="3095250"/>
            <a:ext cx="320400" cy="3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55"/>
          <p:cNvSpPr/>
          <p:nvPr/>
        </p:nvSpPr>
        <p:spPr>
          <a:xfrm>
            <a:off x="-6850" y="1378025"/>
            <a:ext cx="1850700" cy="699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מפתח ראשי </a:t>
            </a:r>
            <a:endParaRPr/>
          </a:p>
        </p:txBody>
      </p:sp>
      <p:cxnSp>
        <p:nvCxnSpPr>
          <p:cNvPr id="377" name="Google Shape;377;p55"/>
          <p:cNvCxnSpPr/>
          <p:nvPr/>
        </p:nvCxnSpPr>
        <p:spPr>
          <a:xfrm>
            <a:off x="1843850" y="1650750"/>
            <a:ext cx="545700" cy="3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55"/>
          <p:cNvSpPr/>
          <p:nvPr/>
        </p:nvSpPr>
        <p:spPr>
          <a:xfrm>
            <a:off x="2273050" y="1405050"/>
            <a:ext cx="9393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379" name="Google Shape;379;p55"/>
          <p:cNvSpPr/>
          <p:nvPr/>
        </p:nvSpPr>
        <p:spPr>
          <a:xfrm>
            <a:off x="4254250" y="1405050"/>
            <a:ext cx="939300" cy="2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row in a table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The table contains 4 rows. Each line represents one person and shows the details about him.</a:t>
            </a:r>
            <a:endParaRPr sz="1300"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1735700" y="252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uziel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12/10/1987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15/6/1990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15/4/1984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10//3/1995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>
            <a:off x="53850" y="2946025"/>
            <a:ext cx="1367400" cy="523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Sample row in table</a:t>
            </a:r>
            <a:endParaRPr sz="1100"/>
          </a:p>
        </p:txBody>
      </p:sp>
      <p:cxnSp>
        <p:nvCxnSpPr>
          <p:cNvPr id="98" name="Google Shape;98;p17"/>
          <p:cNvCxnSpPr>
            <a:stCxn id="97" idx="3"/>
          </p:cNvCxnSpPr>
          <p:nvPr/>
        </p:nvCxnSpPr>
        <p:spPr>
          <a:xfrm>
            <a:off x="1421250" y="3207625"/>
            <a:ext cx="351600" cy="3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05976"/>
            <a:ext cx="8229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column in a table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7575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Sample column</a:t>
            </a:r>
            <a:endParaRPr sz="1300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The table contains 5 columns</a:t>
            </a:r>
            <a:endParaRPr sz="13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850550" y="232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uziel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12/10/1987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azulay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15/6/1990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15/4/1984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10//3/1995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2015550" y="1376950"/>
            <a:ext cx="1900500" cy="35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Sample column in table</a:t>
            </a:r>
            <a:endParaRPr sz="1100"/>
          </a:p>
        </p:txBody>
      </p:sp>
      <p:cxnSp>
        <p:nvCxnSpPr>
          <p:cNvPr id="107" name="Google Shape;107;p18"/>
          <p:cNvCxnSpPr/>
          <p:nvPr/>
        </p:nvCxnSpPr>
        <p:spPr>
          <a:xfrm>
            <a:off x="2949800" y="1757725"/>
            <a:ext cx="4800" cy="57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205976"/>
            <a:ext cx="8229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 in table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7575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Sample cell</a:t>
            </a:r>
            <a:endParaRPr sz="1300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The table contains 20 cells</a:t>
            </a:r>
            <a:endParaRPr sz="1300"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14" name="Google Shape;114;p19"/>
          <p:cNvGraphicFramePr/>
          <p:nvPr/>
        </p:nvGraphicFramePr>
        <p:xfrm>
          <a:off x="850550" y="232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personId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birthday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uziel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12/10/1987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azulay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15/6/1990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kabuli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15/4/1984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afula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10//3/1995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" name="Google Shape;115;p19"/>
          <p:cNvSpPr txBox="1"/>
          <p:nvPr/>
        </p:nvSpPr>
        <p:spPr>
          <a:xfrm>
            <a:off x="2451850" y="1376950"/>
            <a:ext cx="1521000" cy="35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Example of a cell</a:t>
            </a:r>
            <a:endParaRPr sz="1100"/>
          </a:p>
        </p:txBody>
      </p:sp>
      <p:cxnSp>
        <p:nvCxnSpPr>
          <p:cNvPr id="116" name="Google Shape;116;p19"/>
          <p:cNvCxnSpPr/>
          <p:nvPr/>
        </p:nvCxnSpPr>
        <p:spPr>
          <a:xfrm flipH="1">
            <a:off x="2894600" y="1757725"/>
            <a:ext cx="55200" cy="148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</a:t>
            </a:r>
            <a:r>
              <a:rPr lang="en"/>
              <a:t> - create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</a:t>
            </a:r>
            <a:r>
              <a:rPr lang="en"/>
              <a:t> - read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U</a:t>
            </a:r>
            <a:r>
              <a:rPr lang="en"/>
              <a:t> - update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D</a:t>
            </a:r>
            <a:r>
              <a:rPr lang="en"/>
              <a:t> - delete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205976"/>
            <a:ext cx="82296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command to create a table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75750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create Table tblCities(cityId INTEGER PRIMARY KEY, name varchar(50));</a:t>
            </a:r>
            <a:endParaRPr sz="1300"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423500" y="243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{CB4FB353-15C9-4881-B37A-12CD4D3B0DE6}</a:tableStyleId>
              </a:tblPr>
              <a:tblGrid>
                <a:gridCol w="1447800"/>
                <a:gridCol w="1447800"/>
              </a:tblGrid>
              <a:tr h="38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cityId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david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shula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