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79" r:id="rId10"/>
    <p:sldId id="281" r:id="rId11"/>
    <p:sldId id="273" r:id="rId12"/>
    <p:sldId id="270" r:id="rId13"/>
    <p:sldId id="261" r:id="rId14"/>
    <p:sldId id="263" r:id="rId15"/>
    <p:sldId id="264" r:id="rId16"/>
    <p:sldId id="265" r:id="rId17"/>
    <p:sldId id="272" r:id="rId18"/>
    <p:sldId id="275" r:id="rId19"/>
    <p:sldId id="266" r:id="rId20"/>
    <p:sldId id="280" r:id="rId21"/>
    <p:sldId id="274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0A2E4-864B-4357-90FE-ABF5F1196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948953F-3286-42F8-AAD2-00C56358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C37C8F-EAE8-4C85-9915-6DF0537B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F338ED-77A8-40B6-854D-37A216D4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D8004C-4E10-41AF-9B99-C5D6DBD5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62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A8EE4-3D77-47A4-8707-371C3D12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BC8C67C-C00A-4BDC-980D-ADB5F370B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D55A64-9C9D-42D9-969F-A026B94E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BE1FCA-C692-41CF-9975-FDB95054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348515-FBA6-4F4B-BD34-BD077548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20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63E6840-BF56-4E2E-AA2E-A2983AB20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8F272B-989F-4EFE-A1BA-1051EFAC0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0B2BBB-B4CD-4DA9-A611-9828FFC0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CDB6D0-A85B-4853-A2DA-118D8634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847954-220E-433D-958E-1BBC34E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296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8751BF-2073-4841-805F-78BD1ADF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96F730-E3E6-4E52-8B27-F05E9C99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F13672-3AFC-44B3-A59E-C9FEAD3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B296A7-A7B6-4242-9005-4C72160B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4D705D-6063-4ED9-88CB-15A77BF3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6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61E307-80FF-44B8-A0EE-596B2D25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69DAA0-0BC1-48B3-9FD0-D0D0E0EE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C3A5E6-39A9-40A0-9427-B8852BE6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D6C5D9-3789-4FE7-A212-94C19E0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F98567-A232-4FF7-86BD-C41445FA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65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A4574C-1D81-472B-A382-CCB59E3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988AD8-CEB2-44F0-A132-2FCDD472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055874-10AF-49A2-BEDF-D59D4097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E15F70D-A654-45EF-B9C1-7752A760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3348D4-2CBA-4EA7-A108-45968DD2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D6F6890-A4B8-474D-AA48-85057F5E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45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2CBCC8-61F6-467F-9C6B-80C014A5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C22A86-491C-4A61-AC39-63C36803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7E7264-3860-4837-A331-BA0376B9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665111A-DE9C-4EEA-A668-E0D9664ED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1AE73D9-C573-4D24-B36D-7438BCAF6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6AEB02D-7EEA-4248-A9FA-736C945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FB05AD1-E3B6-4D8B-8EBF-550326C2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80763DB-98A0-41CC-8C9E-50E34FA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2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D6C26A-2142-4E8A-A3A4-8E6FC625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97E3F5-6008-4A06-A945-7A59E8D0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6237FC7-10A3-4E83-A10A-B8AAD03C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76A02A0-583A-4C10-9A25-46506C93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9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3055E1E-60F9-41F7-8407-7DC497AF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1CDED22-A881-4509-AF14-1BC2D5B0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A090DBF-EC19-415A-A1F5-2C7C10F8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71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4CA199-7A96-4DF2-9D71-EF6BD2A1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25EEC5-7055-4374-B777-F30BC600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91C5B4-E26A-47FD-AB0B-14E45C42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BD5AB2-C80C-4088-A389-ED0F9208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34F37C-C4A7-4977-B480-5CB43C73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6B94C-413C-434D-A2B7-F5197256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3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39678B-8EC1-464C-9F9E-72739AB6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F22184A-CB64-43DE-B9AF-1B0495B8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073E525-8C7D-4110-9E69-45CC015B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05D956-4447-484B-BEE7-8C67CCC4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17F723-7653-437E-BDB3-D5EB4F7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E687F7-DCBA-4CFB-ACC4-E87A2A0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090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A918132-7A07-490D-BA32-7BBCCD71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3B2AF5-4F8E-4E1E-97CC-E6D6F134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736455-BB61-4E91-97B3-0C70C7F6A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E10AB7-3BE5-4F38-ADE7-E49C7B1B5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FDD18E-3FD0-45B2-99D1-EAD2FC5A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84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redict-red-wine-quality/data" TargetMode="External"/><Relationship Id="rId2" Type="http://schemas.openxmlformats.org/officeDocument/2006/relationships/hyperlink" Target="https://www.kaggle.com/piyushagni5/white-wine-quality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BBDEEFD-27F0-45AB-B36C-EFF6B2A2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035"/>
            <a:ext cx="12192000" cy="685096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E7039E4-3AEC-472F-8F22-5A48DBC0F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9650" y="2808288"/>
            <a:ext cx="9144000" cy="2387600"/>
          </a:xfrm>
        </p:spPr>
        <p:txBody>
          <a:bodyPr/>
          <a:lstStyle/>
          <a:p>
            <a:r>
              <a:rPr lang="he-IL" dirty="0"/>
              <a:t>פרויקט יינות</a:t>
            </a:r>
          </a:p>
        </p:txBody>
      </p:sp>
    </p:spTree>
    <p:extLst>
      <p:ext uri="{BB962C8B-B14F-4D97-AF65-F5344CB8AC3E}">
        <p14:creationId xmlns:p14="http://schemas.microsoft.com/office/powerpoint/2010/main" val="1211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92BD72-2E2C-479A-BE73-6B932C9FFF8D}"/>
              </a:ext>
            </a:extLst>
          </p:cNvPr>
          <p:cNvSpPr txBox="1">
            <a:spLocks/>
          </p:cNvSpPr>
          <p:nvPr/>
        </p:nvSpPr>
        <p:spPr>
          <a:xfrm>
            <a:off x="400878" y="236916"/>
            <a:ext cx="1093967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ה</a:t>
            </a:r>
            <a:r>
              <a:rPr lang="en-US" dirty="0"/>
              <a:t>Data Frame </a:t>
            </a:r>
            <a:r>
              <a:rPr lang="he-IL" dirty="0"/>
              <a:t> שמתקבל לאחר טיפול בנתונים החריגים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CF26A80-B8F5-48AE-AEE4-D3A70F95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60545"/>
            <a:ext cx="11201400" cy="48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7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9EC4792D-629A-4ACE-9536-EDB410F7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8" y="149087"/>
            <a:ext cx="8447377" cy="6241772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6A6A1BE6-EEF9-431E-8555-C0E8F0647A58}"/>
              </a:ext>
            </a:extLst>
          </p:cNvPr>
          <p:cNvSpPr txBox="1">
            <a:spLocks/>
          </p:cNvSpPr>
          <p:nvPr/>
        </p:nvSpPr>
        <p:spPr>
          <a:xfrm>
            <a:off x="8637104" y="689182"/>
            <a:ext cx="3280308" cy="5479635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רציתי לראות מה רמת ההשפעה של כל אחד מנתוני היין שיש לנו על איכות הטעם. </a:t>
            </a:r>
          </a:p>
          <a:p>
            <a:r>
              <a:rPr lang="he-IL" dirty="0"/>
              <a:t>ניתן לראות שיש קשר חזק בין איכות היין לרמת האלכוהול וקשר חלש בין איכות היין לצפיפות וחומציות נדיפה.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76489EE-F204-49D4-94E7-64166B8EA16A}"/>
              </a:ext>
            </a:extLst>
          </p:cNvPr>
          <p:cNvSpPr/>
          <p:nvPr/>
        </p:nvSpPr>
        <p:spPr>
          <a:xfrm>
            <a:off x="6400799" y="4147930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B24BD15-CC65-4BD9-BE27-64ABA4B592BB}"/>
              </a:ext>
            </a:extLst>
          </p:cNvPr>
          <p:cNvSpPr/>
          <p:nvPr/>
        </p:nvSpPr>
        <p:spPr>
          <a:xfrm>
            <a:off x="6400799" y="3041373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1907BC5-E6B7-4A99-92DF-AF1C5CACC7B4}"/>
              </a:ext>
            </a:extLst>
          </p:cNvPr>
          <p:cNvSpPr/>
          <p:nvPr/>
        </p:nvSpPr>
        <p:spPr>
          <a:xfrm>
            <a:off x="6400799" y="689182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2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0A5087-70BF-44E1-9E12-767944373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3790" y="897928"/>
            <a:ext cx="5181600" cy="4351338"/>
          </a:xfrm>
        </p:spPr>
        <p:txBody>
          <a:bodyPr/>
          <a:lstStyle/>
          <a:p>
            <a:r>
              <a:rPr lang="he-IL" dirty="0"/>
              <a:t>תחילה הצגתי את המשתנים כמשתנים יחידים בהצגה גרפית.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46C0E10-A4C0-4120-B16B-481BE760541F}"/>
              </a:ext>
            </a:extLst>
          </p:cNvPr>
          <p:cNvSpPr txBox="1"/>
          <p:nvPr/>
        </p:nvSpPr>
        <p:spPr>
          <a:xfrm>
            <a:off x="2335696" y="536713"/>
            <a:ext cx="26338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FF0000"/>
                </a:solidFill>
              </a:rPr>
              <a:t>יין אדום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408CB0E-ED8A-43D3-AABA-579866741565}"/>
              </a:ext>
            </a:extLst>
          </p:cNvPr>
          <p:cNvSpPr txBox="1"/>
          <p:nvPr/>
        </p:nvSpPr>
        <p:spPr>
          <a:xfrm>
            <a:off x="7166113" y="2822713"/>
            <a:ext cx="329979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chemeClr val="bg1">
                    <a:lumMod val="50000"/>
                  </a:schemeClr>
                </a:solidFill>
              </a:rPr>
              <a:t>יין לבן</a:t>
            </a: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0182E2B0-BA15-4E29-8F3F-2473513D322B}"/>
              </a:ext>
            </a:extLst>
          </p:cNvPr>
          <p:cNvSpPr txBox="1">
            <a:spLocks/>
          </p:cNvSpPr>
          <p:nvPr/>
        </p:nvSpPr>
        <p:spPr>
          <a:xfrm>
            <a:off x="566610" y="468233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ואז החלטתי לחקור כמה פיצ'רים מעט יותר לעומק ..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399B516-96FF-4D15-9DAF-5703E1B3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90" y="2029367"/>
            <a:ext cx="5649113" cy="695422"/>
          </a:xfrm>
          <a:prstGeom prst="rect">
            <a:avLst/>
          </a:prstGeom>
        </p:spPr>
      </p:pic>
      <p:pic>
        <p:nvPicPr>
          <p:cNvPr id="17" name="מציין מיקום תוכן 16">
            <a:extLst>
              <a:ext uri="{FF2B5EF4-FFF2-40B4-BE49-F238E27FC236}">
                <a16:creationId xmlns:a16="http://schemas.microsoft.com/office/drawing/2014/main" id="{93DD188C-1786-467C-9C2E-F8C4C6BEF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4677" y="1244561"/>
            <a:ext cx="5181600" cy="3156304"/>
          </a:xfr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0ECE728-AF7A-4804-840E-BE9375E18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014" y="3320747"/>
            <a:ext cx="520137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9125" y="44685"/>
            <a:ext cx="10515600" cy="1325563"/>
          </a:xfrm>
        </p:spPr>
        <p:txBody>
          <a:bodyPr/>
          <a:lstStyle/>
          <a:p>
            <a:r>
              <a:rPr lang="he-IL" dirty="0"/>
              <a:t>איפה רמת החומציות </a:t>
            </a:r>
            <a:r>
              <a:rPr lang="en-US" dirty="0"/>
              <a:t>PH</a:t>
            </a:r>
            <a:r>
              <a:rPr lang="he-IL" dirty="0"/>
              <a:t> גבוהה יותר?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7325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79ABB02-A5B7-4825-8185-8600F89D4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52"/>
          <a:stretch/>
        </p:blipFill>
        <p:spPr>
          <a:xfrm>
            <a:off x="7544031" y="1083586"/>
            <a:ext cx="4595852" cy="2947763"/>
          </a:xfrm>
          <a:prstGeom prst="rect">
            <a:avLst/>
          </a:prstGeom>
        </p:spPr>
      </p:pic>
      <p:sp>
        <p:nvSpPr>
          <p:cNvPr id="13" name="מציין מיקום תוכן 3">
            <a:extLst>
              <a:ext uri="{FF2B5EF4-FFF2-40B4-BE49-F238E27FC236}">
                <a16:creationId xmlns:a16="http://schemas.microsoft.com/office/drawing/2014/main" id="{757A2045-4495-4702-A08E-DA06158A2089}"/>
              </a:ext>
            </a:extLst>
          </p:cNvPr>
          <p:cNvSpPr txBox="1">
            <a:spLocks/>
          </p:cNvSpPr>
          <p:nvPr/>
        </p:nvSpPr>
        <p:spPr>
          <a:xfrm>
            <a:off x="4437489" y="1787205"/>
            <a:ext cx="3090591" cy="422878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</a:t>
            </a:r>
            <a:r>
              <a:rPr lang="he-IL" sz="2200" dirty="0" err="1"/>
              <a:t>היסטוגרמה</a:t>
            </a:r>
            <a:r>
              <a:rPr lang="he-IL" sz="2200" dirty="0"/>
              <a:t> לקטגוריית החומציות .רציתי להבין איפה החומציות גבוהה יותר? ביין לבן או אדום?</a:t>
            </a:r>
          </a:p>
        </p:txBody>
      </p: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C2855A1C-7A54-4075-BAB0-D4AFD7F21BB9}"/>
              </a:ext>
            </a:extLst>
          </p:cNvPr>
          <p:cNvSpPr txBox="1">
            <a:spLocks/>
          </p:cNvSpPr>
          <p:nvPr/>
        </p:nvSpPr>
        <p:spPr>
          <a:xfrm>
            <a:off x="8467621" y="453435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שרמת החומציות ביינות האדומים באופן כללי גבוהה יותר מהלבנים המצויים ברמת החומציות הנמוכות יותר.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C6CFB722-21DB-4AF6-8428-EA0F94B7E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7"/>
          <a:stretch/>
        </p:blipFill>
        <p:spPr>
          <a:xfrm>
            <a:off x="53594" y="4612202"/>
            <a:ext cx="3713336" cy="1110989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2359D497-F6A2-4708-B4DF-57FBF9AD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69" y="1134809"/>
            <a:ext cx="3848637" cy="2581635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A8842311-A4FE-4DDC-BEF3-6E09A4F9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219" y="4096725"/>
            <a:ext cx="403916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8070" y="303830"/>
            <a:ext cx="10515600" cy="1325563"/>
          </a:xfrm>
        </p:spPr>
        <p:txBody>
          <a:bodyPr/>
          <a:lstStyle/>
          <a:p>
            <a:r>
              <a:rPr lang="he-IL" dirty="0"/>
              <a:t>איזה יין מכיל יותר סוכרים?</a:t>
            </a:r>
            <a:br>
              <a:rPr lang="he-IL" dirty="0"/>
            </a:b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A5A84E1E-1A45-4BA4-A328-EF35FFE7FE08}"/>
              </a:ext>
            </a:extLst>
          </p:cNvPr>
          <p:cNvSpPr txBox="1">
            <a:spLocks/>
          </p:cNvSpPr>
          <p:nvPr/>
        </p:nvSpPr>
        <p:spPr>
          <a:xfrm>
            <a:off x="4401416" y="125333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</a:t>
            </a:r>
            <a:r>
              <a:rPr lang="he-IL" sz="2200" dirty="0" err="1"/>
              <a:t>היסטוגרמה</a:t>
            </a:r>
            <a:r>
              <a:rPr lang="he-IL" sz="2200" dirty="0"/>
              <a:t> לקטגוריית הסוכרים .רציתי להבין איפה רמת הסוכרים גבוהה יותר? ביין לבן או אדום?</a:t>
            </a: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EC10B8EA-F416-45D7-9CC2-7268EDC7D176}"/>
              </a:ext>
            </a:extLst>
          </p:cNvPr>
          <p:cNvSpPr txBox="1">
            <a:spLocks/>
          </p:cNvSpPr>
          <p:nvPr/>
        </p:nvSpPr>
        <p:spPr>
          <a:xfrm>
            <a:off x="8502200" y="4312780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באופן מובהק כי כמות הסוכרים ביין לבן גבוהה יותר מאשר ביין אדום שערך הסוכרים שלו ברובו הגדול נע בין 0-4.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A8025F5C-9DF4-4AAC-8E67-E69545F7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50" y="4223328"/>
            <a:ext cx="3979385" cy="62318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4D7249DD-C6E7-4512-8E76-AC5D2A20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45" y="1085105"/>
            <a:ext cx="3934374" cy="2829320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4068CF9A-2015-45D0-862B-34EF593E4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064" y="966611"/>
            <a:ext cx="4515480" cy="2734057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B1A884A-129F-450B-8E67-EA0D66B16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535" y="3914425"/>
            <a:ext cx="459169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9676" y="3547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e-IL" dirty="0"/>
              <a:t>איזה יין בעל צפיפות גדולה יותר?</a:t>
            </a:r>
            <a:br>
              <a:rPr lang="he-IL" dirty="0"/>
            </a:br>
            <a:br>
              <a:rPr lang="he-IL" dirty="0"/>
            </a:b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D6C8FA52-FAB9-4FA0-A056-0A6EB764C92B}"/>
              </a:ext>
            </a:extLst>
          </p:cNvPr>
          <p:cNvSpPr txBox="1">
            <a:spLocks/>
          </p:cNvSpPr>
          <p:nvPr/>
        </p:nvSpPr>
        <p:spPr>
          <a:xfrm>
            <a:off x="4258811" y="1406286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</a:t>
            </a:r>
            <a:r>
              <a:rPr lang="he-IL" sz="2200" dirty="0" err="1"/>
              <a:t>היסטוגרמה</a:t>
            </a:r>
            <a:r>
              <a:rPr lang="he-IL" sz="2200" dirty="0"/>
              <a:t> לקטגוריית הצפיפות .רציתי להבין איזה יין בעל צפיפות גבוהה יותר? יין לבן או אדום?</a:t>
            </a: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52657862-84ED-4F8E-B1B4-94DAF50489C9}"/>
              </a:ext>
            </a:extLst>
          </p:cNvPr>
          <p:cNvSpPr txBox="1">
            <a:spLocks/>
          </p:cNvSpPr>
          <p:nvPr/>
        </p:nvSpPr>
        <p:spPr>
          <a:xfrm>
            <a:off x="8715376" y="4327608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שבמספרי צפיפות גבוהים יותר אנו רואים יותר יינות אדומים , ובמספרים נמוכים יותר – נצפים יותר יינות לבנים.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3E16AF5D-EC1B-41C3-9A17-01ABE303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9" y="4880808"/>
            <a:ext cx="3897008" cy="741149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FE17FFA8-D7C9-45B3-88B7-A6D2DA29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6" y="958517"/>
            <a:ext cx="4191585" cy="2800741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855D48D0-A4E1-4590-80EE-7D121322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36" y="1017504"/>
            <a:ext cx="4210638" cy="2838846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2211EBC-391B-4BAC-909B-B7193257D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255" y="4096069"/>
            <a:ext cx="410584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CB7989FD-485C-41EA-A683-F1F24374C435}"/>
              </a:ext>
            </a:extLst>
          </p:cNvPr>
          <p:cNvSpPr txBox="1">
            <a:spLocks/>
          </p:cNvSpPr>
          <p:nvPr/>
        </p:nvSpPr>
        <p:spPr>
          <a:xfrm>
            <a:off x="8477688" y="36435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ראיתי שקטגוריית הטעם נעה בין 3-9</a:t>
            </a:r>
          </a:p>
          <a:p>
            <a:pPr algn="ctr"/>
            <a:endParaRPr lang="he-IL" sz="2200" dirty="0"/>
          </a:p>
          <a:p>
            <a:pPr algn="ctr"/>
            <a:endParaRPr lang="he-IL" sz="2200" dirty="0"/>
          </a:p>
          <a:p>
            <a:pPr algn="ctr"/>
            <a:endParaRPr lang="he-IL" sz="2200" dirty="0"/>
          </a:p>
          <a:p>
            <a:pPr algn="ctr"/>
            <a:r>
              <a:rPr lang="he-IL" sz="2200" dirty="0"/>
              <a:t>רציתי לראות האם יש קשר בין אלכוהול לטעם היין.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02DD55A-8B99-4C81-B140-BA83F635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41" y="1106469"/>
            <a:ext cx="800212" cy="117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A04B4DA-7FA8-40D5-8E60-0E4BCB78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07" y="544146"/>
            <a:ext cx="7401958" cy="2962688"/>
          </a:xfrm>
          <a:prstGeom prst="rect">
            <a:avLst/>
          </a:prstGeom>
        </p:spPr>
      </p:pic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F3DA333B-E84C-48F3-A6F4-CEB5F19250D6}"/>
              </a:ext>
            </a:extLst>
          </p:cNvPr>
          <p:cNvSpPr txBox="1">
            <a:spLocks/>
          </p:cNvSpPr>
          <p:nvPr/>
        </p:nvSpPr>
        <p:spPr>
          <a:xfrm>
            <a:off x="2249396" y="5040657"/>
            <a:ext cx="775036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אפשר לראות בגרף שעד דירוג טעם 5, אחוזי האלכוהול נמוכים יותר ולאחר דירוג טעם 5 – האחוזים והדירוג עולים בהדרגה.</a:t>
            </a:r>
            <a:br>
              <a:rPr lang="en-US" sz="2200" dirty="0"/>
            </a:br>
            <a:r>
              <a:rPr lang="he-IL" sz="2200" dirty="0"/>
              <a:t> </a:t>
            </a: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6F91D107-4BE1-4428-B375-62996E85A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293"/>
          <a:stretch/>
        </p:blipFill>
        <p:spPr>
          <a:xfrm>
            <a:off x="6522301" y="3629132"/>
            <a:ext cx="543447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0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382C89-AC60-44F0-8FE1-87303010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6887" y="0"/>
            <a:ext cx="10515600" cy="1325563"/>
          </a:xfrm>
        </p:spPr>
        <p:txBody>
          <a:bodyPr/>
          <a:lstStyle/>
          <a:p>
            <a:r>
              <a:rPr lang="he-IL" dirty="0"/>
              <a:t>השוואות של משתנים נוספים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7F26335-94F3-4B37-833A-7E88461D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75" y="1113183"/>
            <a:ext cx="10914800" cy="56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1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26780A-5B2E-4F19-BC18-8AB9505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3417" y="255795"/>
            <a:ext cx="10515600" cy="1325563"/>
          </a:xfrm>
        </p:spPr>
        <p:txBody>
          <a:bodyPr/>
          <a:lstStyle/>
          <a:p>
            <a:r>
              <a:rPr lang="he-IL" dirty="0"/>
              <a:t>רגרסיה לוגיסטית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EB0019-CEFE-4584-926B-BACB54B01D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רציתי לחזות לפי הנתונים שלי מה איכות היין (מבחינת טעם).</a:t>
            </a:r>
          </a:p>
          <a:p>
            <a:r>
              <a:rPr lang="he-IL" dirty="0"/>
              <a:t>הרצתי רגרסיה לוגיסטית על מנת לבחון את האחוזים שחוזרים</a:t>
            </a:r>
          </a:p>
          <a:p>
            <a:r>
              <a:rPr lang="he-IL" dirty="0"/>
              <a:t>לאחר אימון המודל, התוצאות על הטסט היו סביב ה76%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0F13232-6CA9-469D-B1D8-4C697AE4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2220681"/>
            <a:ext cx="5372850" cy="134321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D63FFEF-BE34-47E3-ADE4-68ACE5407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334" y="4629570"/>
            <a:ext cx="3726422" cy="6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7C3318-BFF2-4BDB-BACC-4EFEB6E5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64835" y="285612"/>
            <a:ext cx="10515600" cy="1325563"/>
          </a:xfrm>
        </p:spPr>
        <p:txBody>
          <a:bodyPr/>
          <a:lstStyle/>
          <a:p>
            <a:r>
              <a:rPr lang="en-US" dirty="0"/>
              <a:t>KNN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0B7669-2577-46F3-A99C-18129B47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775" y="1460879"/>
            <a:ext cx="5181600" cy="4351338"/>
          </a:xfrm>
        </p:spPr>
        <p:txBody>
          <a:bodyPr/>
          <a:lstStyle/>
          <a:p>
            <a:r>
              <a:rPr lang="he-IL" dirty="0"/>
              <a:t>הרצתי את האלגוריתם עם </a:t>
            </a:r>
            <a:r>
              <a:rPr lang="en-US" dirty="0"/>
              <a:t>k</a:t>
            </a:r>
            <a:r>
              <a:rPr lang="he-IL" dirty="0"/>
              <a:t>שכנים שונים וראיתי שהתוצאה הטובה ביותר מתקבלת עם </a:t>
            </a:r>
            <a:r>
              <a:rPr lang="en-US" dirty="0"/>
              <a:t>k=8 </a:t>
            </a:r>
            <a:r>
              <a:rPr lang="he-IL" dirty="0"/>
              <a:t>. תוצאה של 77.34% הצלחה</a:t>
            </a:r>
          </a:p>
          <a:p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59CD01A-46AC-4152-AD87-61E623FD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246" y="1460879"/>
            <a:ext cx="5181600" cy="4351338"/>
          </a:xfrm>
        </p:spPr>
        <p:txBody>
          <a:bodyPr/>
          <a:lstStyle/>
          <a:p>
            <a:r>
              <a:rPr lang="he-IL" dirty="0"/>
              <a:t>רציתי לחזות לפי הנתונים שלי מה איכות היין (מבחינת טעם).</a:t>
            </a:r>
          </a:p>
          <a:p>
            <a:r>
              <a:rPr lang="he-IL" dirty="0"/>
              <a:t>בטבלה ישנה עמודה של טעם שנעה בין 3-9. צמצמתי את הטווח ל-</a:t>
            </a:r>
          </a:p>
          <a:p>
            <a:pPr lvl="1"/>
            <a:r>
              <a:rPr lang="en-US" dirty="0"/>
              <a:t>3,4</a:t>
            </a:r>
            <a:r>
              <a:rPr lang="he-IL" dirty="0"/>
              <a:t> – 0</a:t>
            </a:r>
          </a:p>
          <a:p>
            <a:pPr lvl="1"/>
            <a:r>
              <a:rPr lang="en-US" dirty="0"/>
              <a:t>5,6</a:t>
            </a:r>
            <a:r>
              <a:rPr lang="he-IL" dirty="0"/>
              <a:t> – 1</a:t>
            </a:r>
          </a:p>
          <a:p>
            <a:pPr lvl="1"/>
            <a:r>
              <a:rPr lang="en-US" dirty="0"/>
              <a:t>7,8,9</a:t>
            </a:r>
            <a:r>
              <a:rPr lang="he-IL" dirty="0"/>
              <a:t> – 2</a:t>
            </a:r>
          </a:p>
          <a:p>
            <a:pPr marL="457200" lvl="1" indent="0">
              <a:buNone/>
            </a:pPr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469BC62-76F9-4A0E-87A0-2E068797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97" y="3816243"/>
            <a:ext cx="5666671" cy="265675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F5675E3-0F76-4285-80BB-FFBE764F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95" y="3468373"/>
            <a:ext cx="1695537" cy="15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9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64C7454-A15C-4108-87F8-612609E0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4718230"/>
            <a:ext cx="2590800" cy="213977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2248EA8-E236-4B56-B2BC-B1B162FE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4975" y="450850"/>
            <a:ext cx="10515600" cy="1325563"/>
          </a:xfrm>
        </p:spPr>
        <p:txBody>
          <a:bodyPr/>
          <a:lstStyle/>
          <a:p>
            <a:r>
              <a:rPr lang="he-IL" dirty="0"/>
              <a:t>שאלות המחקר שלי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3108B2-2302-4EE3-B82D-9609916A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9893" y="1774428"/>
            <a:ext cx="9658350" cy="4157663"/>
          </a:xfrm>
        </p:spPr>
        <p:txBody>
          <a:bodyPr/>
          <a:lstStyle/>
          <a:p>
            <a:r>
              <a:rPr lang="he-IL" dirty="0"/>
              <a:t>התרכזתי בכמה שאלות מחקר :</a:t>
            </a:r>
          </a:p>
          <a:p>
            <a:pPr lvl="1"/>
            <a:r>
              <a:rPr lang="he-IL" dirty="0"/>
              <a:t>השאלה העיקרית- האם על סמך כל נתוני היינות שיש לנו ניתן לחזות את דרגת טעם היין לפני הנתונים על מרכיבי היין? </a:t>
            </a:r>
          </a:p>
          <a:p>
            <a:pPr lvl="1"/>
            <a:r>
              <a:rPr lang="he-IL" dirty="0"/>
              <a:t>ובנוסף נראה בפרויקט גם-</a:t>
            </a:r>
          </a:p>
          <a:p>
            <a:pPr lvl="2"/>
            <a:r>
              <a:rPr lang="he-IL" dirty="0"/>
              <a:t>איפה רמת בחומציות (</a:t>
            </a:r>
            <a:r>
              <a:rPr lang="en-US" dirty="0"/>
              <a:t>HP</a:t>
            </a:r>
            <a:r>
              <a:rPr lang="he-IL" dirty="0"/>
              <a:t>) גבוהה יותר- ביין לבן או אדום?</a:t>
            </a:r>
          </a:p>
          <a:p>
            <a:pPr lvl="2"/>
            <a:r>
              <a:rPr lang="he-IL" dirty="0"/>
              <a:t>איזה יין מכיל יותר סוכרים?</a:t>
            </a:r>
          </a:p>
          <a:p>
            <a:pPr lvl="2"/>
            <a:r>
              <a:rPr lang="he-IL" dirty="0"/>
              <a:t>איזה יין בעל צפיפות גדולה יותר?</a:t>
            </a:r>
          </a:p>
          <a:p>
            <a:pPr lvl="2"/>
            <a:r>
              <a:rPr lang="he-IL" dirty="0"/>
              <a:t>מה הקשר בין הטעם לאלכוהול?</a:t>
            </a:r>
          </a:p>
        </p:txBody>
      </p:sp>
      <p:pic>
        <p:nvPicPr>
          <p:cNvPr id="2050" name="Picture 2" descr="הצעה לסדר: עשרה יינות שיתאימו גם לארוחת החג בזום - גלובס">
            <a:extLst>
              <a:ext uri="{FF2B5EF4-FFF2-40B4-BE49-F238E27FC236}">
                <a16:creationId xmlns:a16="http://schemas.microsoft.com/office/drawing/2014/main" id="{B46E7983-5849-482A-B800-4C68008F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3572"/>
            <a:ext cx="3660912" cy="179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0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BBFC8F-E79F-41ED-B3E4-D39CCA5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Perceptron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17D5EEE3-66ED-4B1A-B9E2-3FA291B75D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9085" y="2872360"/>
            <a:ext cx="4532778" cy="397613"/>
          </a:xfr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C23861A-ACC8-45B5-825B-C72A701434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קראתי על עוד אלגוריתם נפוץ לחיזוי – </a:t>
            </a:r>
            <a:r>
              <a:rPr lang="en-US" dirty="0"/>
              <a:t>perceptron</a:t>
            </a:r>
          </a:p>
          <a:p>
            <a:r>
              <a:rPr lang="he-IL" dirty="0"/>
              <a:t>עניין אותי לדעת לכמה אחוזים הוא יצליח להגיע . מימשתי אותו ובדקתי.</a:t>
            </a:r>
          </a:p>
          <a:p>
            <a:r>
              <a:rPr lang="he-IL" dirty="0"/>
              <a:t>הגעתי לאחוזי הצלחה של 70% , </a:t>
            </a:r>
            <a:r>
              <a:rPr lang="he-IL" dirty="0" err="1"/>
              <a:t>כשאשר</a:t>
            </a:r>
            <a:r>
              <a:rPr lang="he-IL" dirty="0"/>
              <a:t> בחלק מהריצות שלו ניתן לראות אפילו אחוזים נמוכים יותר בהרבה (40%).</a:t>
            </a:r>
          </a:p>
        </p:txBody>
      </p:sp>
      <p:pic>
        <p:nvPicPr>
          <p:cNvPr id="1026" name="Picture 2" descr="גביע בורגון PREMIUM">
            <a:extLst>
              <a:ext uri="{FF2B5EF4-FFF2-40B4-BE49-F238E27FC236}">
                <a16:creationId xmlns:a16="http://schemas.microsoft.com/office/drawing/2014/main" id="{B9C081BC-25AA-40B1-A087-AD2FF9B4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01" y="3697356"/>
            <a:ext cx="2737600" cy="30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3AC9EDC-EAE5-4634-BD05-555874EC8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084" y="2211363"/>
            <a:ext cx="4532777" cy="5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11">
            <a:extLst>
              <a:ext uri="{FF2B5EF4-FFF2-40B4-BE49-F238E27FC236}">
                <a16:creationId xmlns:a16="http://schemas.microsoft.com/office/drawing/2014/main" id="{A82BE044-15EF-4B67-B833-50BC9ED453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522" y="2037523"/>
            <a:ext cx="7696986" cy="4713064"/>
          </a:xfrm>
        </p:spPr>
      </p:pic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846C243B-5702-4160-8843-E78802F5C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7214" y="82749"/>
            <a:ext cx="5456260" cy="2600816"/>
          </a:xfrm>
        </p:spPr>
      </p:pic>
    </p:spTree>
    <p:extLst>
      <p:ext uri="{BB962C8B-B14F-4D97-AF65-F5344CB8AC3E}">
        <p14:creationId xmlns:p14="http://schemas.microsoft.com/office/powerpoint/2010/main" val="80321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0F052F13-4879-40CB-BEFC-9205034A2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072"/>
          <a:stretch/>
        </p:blipFill>
        <p:spPr>
          <a:xfrm>
            <a:off x="838200" y="2256182"/>
            <a:ext cx="10095275" cy="3578088"/>
          </a:xfrm>
          <a:prstGeom prst="rect">
            <a:avLst/>
          </a:prstGeo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88F679D6-C017-4A71-AA31-36526D096EC1}"/>
              </a:ext>
            </a:extLst>
          </p:cNvPr>
          <p:cNvSpPr txBox="1">
            <a:spLocks/>
          </p:cNvSpPr>
          <p:nvPr/>
        </p:nvSpPr>
        <p:spPr>
          <a:xfrm>
            <a:off x="718930" y="58378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דוגמא לנתונים לאחר נרמול</a:t>
            </a:r>
          </a:p>
        </p:txBody>
      </p:sp>
    </p:spTree>
    <p:extLst>
      <p:ext uri="{BB962C8B-B14F-4D97-AF65-F5344CB8AC3E}">
        <p14:creationId xmlns:p14="http://schemas.microsoft.com/office/powerpoint/2010/main" val="3339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37BD2E-6291-48E6-A3C4-B63A0FAD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1956" y="18255"/>
            <a:ext cx="10515600" cy="1325563"/>
          </a:xfrm>
        </p:spPr>
        <p:txBody>
          <a:bodyPr/>
          <a:lstStyle/>
          <a:p>
            <a:r>
              <a:rPr lang="he-IL" dirty="0"/>
              <a:t>מסקנות וסיכום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21B8540-144D-4B3A-8C3A-0B347E7C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3061" y="1437999"/>
            <a:ext cx="10200861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בעבודת חקר זו עסקנו בעצם בשאלה מחקר- האם על סמך כל נתוני היינות שיש לנו ניתן לחזות את דרגת טעם היין לפני הנתונים על מרכיבי היין?</a:t>
            </a:r>
          </a:p>
          <a:p>
            <a:r>
              <a:rPr lang="he-IL" dirty="0"/>
              <a:t>ראינו כי הקריטריונים שהכי משפיעים על איכות הטעם הם אלכוהול וחומצת לימון.</a:t>
            </a:r>
          </a:p>
          <a:p>
            <a:r>
              <a:rPr lang="he-IL" dirty="0"/>
              <a:t>ערכנו השוואה בין יינות אדומים ללבנים מבחינת כמה קריטריונים- צפיפות , סוכר וחומציות.</a:t>
            </a:r>
          </a:p>
          <a:p>
            <a:r>
              <a:rPr lang="he-IL" dirty="0"/>
              <a:t>הרצנו מגוון אלגוריתמי חיזוי על מנת לנסות ולחזות מה איכות הטעם מקבלת נתוני היינות .</a:t>
            </a:r>
          </a:p>
          <a:p>
            <a:r>
              <a:rPr lang="he-IL" dirty="0"/>
              <a:t>ראינו שאלגוריתם החיזוי שנתן לנו תוצאה הכי טובה הוא </a:t>
            </a:r>
            <a:r>
              <a:rPr lang="en-US" dirty="0"/>
              <a:t>KNN k=8</a:t>
            </a:r>
            <a:r>
              <a:rPr lang="he-IL" dirty="0"/>
              <a:t> .</a:t>
            </a:r>
          </a:p>
          <a:p>
            <a:endParaRPr lang="he-IL" b="1" dirty="0"/>
          </a:p>
          <a:p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24947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8E5C58-33EB-4F78-8ABF-22B65A08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025" y="2766218"/>
            <a:ext cx="10515600" cy="1325563"/>
          </a:xfrm>
        </p:spPr>
        <p:txBody>
          <a:bodyPr/>
          <a:lstStyle/>
          <a:p>
            <a:r>
              <a:rPr lang="he-IL" dirty="0"/>
              <a:t>תודה על ההקשבה ועל קורס מלמד מאוד!</a:t>
            </a:r>
          </a:p>
        </p:txBody>
      </p:sp>
    </p:spTree>
    <p:extLst>
      <p:ext uri="{BB962C8B-B14F-4D97-AF65-F5344CB8AC3E}">
        <p14:creationId xmlns:p14="http://schemas.microsoft.com/office/powerpoint/2010/main" val="278682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B124C-32C9-48F6-9A6F-DA54F0D2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8875" y="336550"/>
            <a:ext cx="10515600" cy="1325563"/>
          </a:xfrm>
        </p:spPr>
        <p:txBody>
          <a:bodyPr/>
          <a:lstStyle/>
          <a:p>
            <a:r>
              <a:rPr lang="he-IL" dirty="0"/>
              <a:t>הרכשת נתונים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019DC3C-451F-4DAD-BEF8-5AD1FE98E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816100"/>
            <a:ext cx="9677400" cy="4351338"/>
          </a:xfrm>
        </p:spPr>
        <p:txBody>
          <a:bodyPr/>
          <a:lstStyle/>
          <a:p>
            <a:r>
              <a:rPr lang="he-IL" dirty="0"/>
              <a:t>השתמשתי ב-</a:t>
            </a:r>
            <a:r>
              <a:rPr lang="en-US" dirty="0"/>
              <a:t>API</a:t>
            </a:r>
            <a:r>
              <a:rPr lang="he-IL" dirty="0"/>
              <a:t> של אתר </a:t>
            </a:r>
            <a:r>
              <a:rPr lang="en-US" dirty="0"/>
              <a:t>Kaggle</a:t>
            </a:r>
            <a:r>
              <a:rPr lang="he-IL" dirty="0"/>
              <a:t> על מנת לשלוף את הנתונים על היינות השונים.</a:t>
            </a:r>
          </a:p>
          <a:p>
            <a:r>
              <a:rPr lang="he-IL" dirty="0"/>
              <a:t>יין לבן- 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https://www.kaggle.com/piyushagni5/white-wine-quality</a:t>
            </a:r>
            <a:endParaRPr lang="he-IL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r>
              <a:rPr lang="he-IL" dirty="0"/>
              <a:t>יין אדום- </a:t>
            </a:r>
            <a:r>
              <a:rPr lang="en-US" dirty="0">
                <a:hlinkClick r:id="rId3"/>
              </a:rPr>
              <a:t>https://www.kaggle.com/c/predict-red-wine-quality/data</a:t>
            </a:r>
            <a:endParaRPr lang="he-IL" u="sng" dirty="0">
              <a:solidFill>
                <a:srgbClr val="296EAA"/>
              </a:solidFill>
              <a:latin typeface="Helvetica Neue"/>
            </a:endParaRP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7C75A50-EE04-4BD3-86EA-227291F0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28" y="4412973"/>
            <a:ext cx="7104613" cy="71276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0BED2DE-1EC7-434D-9DFD-6B2AA892B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464" y="5286126"/>
            <a:ext cx="6979277" cy="8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9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AD8D9F-E2DD-447C-94A9-0D659372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7625" y="247650"/>
            <a:ext cx="8334375" cy="5700713"/>
          </a:xfrm>
        </p:spPr>
        <p:txBody>
          <a:bodyPr/>
          <a:lstStyle/>
          <a:p>
            <a:r>
              <a:rPr lang="he-IL" dirty="0"/>
              <a:t>הפיצ'רים שהתקבלו בשליפת הנתונים הם-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fixed acidity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(חומציות קבועה)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volatile acidity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(חומציות נדיפה)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citric acid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(חומצת לימון)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residual sugar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(סוכר)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Chlorides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(כלורידים)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free sulfur dioxide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(גופרית דו חמצנית חופשית)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total sulfur dioxide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(גופרית דו חמנית כוללת)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Density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(צפיפות)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pH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(חומציות)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Sulphates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(מלח)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Alcohol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(אלכוהול)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Quality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(איכות טעם)</a:t>
            </a:r>
          </a:p>
          <a:p>
            <a:pPr lvl="1"/>
            <a:r>
              <a:rPr lang="he-IL" dirty="0">
                <a:solidFill>
                  <a:srgbClr val="202124"/>
                </a:solidFill>
                <a:latin typeface="Inter"/>
              </a:rPr>
              <a:t>הוספתי עמודת צבע יין בהתאמה – אדום או לבן.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FD1B743-3632-412D-8E05-C46C4463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1" y="992187"/>
            <a:ext cx="5615609" cy="2737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F7A0413-A82B-400F-941C-F793E353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465" y="4228708"/>
            <a:ext cx="5353797" cy="1143160"/>
          </a:xfrm>
          <a:prstGeom prst="rect">
            <a:avLst/>
          </a:prstGeom>
        </p:spPr>
      </p:pic>
      <p:pic>
        <p:nvPicPr>
          <p:cNvPr id="3074" name="Picture 2" descr="יין אדום / לבן - קייטרינג גבריאל">
            <a:extLst>
              <a:ext uri="{FF2B5EF4-FFF2-40B4-BE49-F238E27FC236}">
                <a16:creationId xmlns:a16="http://schemas.microsoft.com/office/drawing/2014/main" id="{5BB168A3-7881-4615-A1D3-AC0536C2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3" y="5078689"/>
            <a:ext cx="2606202" cy="17393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7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38CF06-8B42-4CC0-9614-46B4DAD8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2895" y="186911"/>
            <a:ext cx="5324475" cy="6051550"/>
          </a:xfrm>
        </p:spPr>
        <p:txBody>
          <a:bodyPr>
            <a:normAutofit/>
          </a:bodyPr>
          <a:lstStyle/>
          <a:p>
            <a:r>
              <a:rPr lang="he-IL" dirty="0"/>
              <a:t>הכנסתי את הנתונים ל</a:t>
            </a:r>
            <a:r>
              <a:rPr lang="en-US" dirty="0"/>
              <a:t>data frame </a:t>
            </a:r>
            <a:r>
              <a:rPr lang="he-IL" dirty="0"/>
              <a:t> ואיחדתי את הטבלאות נתונים (של היין האדום והלבן).קיבלתי טבלה כוללת של נותנים בגודל-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52465BC-EBB6-4867-A9A7-F8156DFB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037" y="1882204"/>
            <a:ext cx="3389670" cy="50484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841BE36-A863-4ED4-BB8B-03D2554A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3" y="711839"/>
            <a:ext cx="5867407" cy="87842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CEBC3EC5-3CAB-4852-BB8F-029EDFD4B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73" y="2862765"/>
            <a:ext cx="931675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38CF06-8B42-4CC0-9614-46B4DAD8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599" y="654050"/>
            <a:ext cx="5324475" cy="6051550"/>
          </a:xfrm>
        </p:spPr>
        <p:txBody>
          <a:bodyPr>
            <a:normAutofit/>
          </a:bodyPr>
          <a:lstStyle/>
          <a:p>
            <a:endParaRPr lang="he-IL" dirty="0"/>
          </a:p>
          <a:p>
            <a:endParaRPr lang="he-IL" dirty="0"/>
          </a:p>
          <a:p>
            <a:r>
              <a:rPr lang="he-IL" dirty="0"/>
              <a:t>בדקתי שאין שורות המכילות את הערך </a:t>
            </a:r>
            <a:r>
              <a:rPr lang="en-US" dirty="0"/>
              <a:t>null</a:t>
            </a:r>
            <a:r>
              <a:rPr lang="he-IL" dirty="0"/>
              <a:t>-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את הערכים תחת העמודה </a:t>
            </a:r>
            <a:r>
              <a:rPr lang="en-US" dirty="0"/>
              <a:t>color </a:t>
            </a:r>
            <a:r>
              <a:rPr lang="he-IL" dirty="0"/>
              <a:t> שיניתי לערכים נומריים – </a:t>
            </a:r>
          </a:p>
          <a:p>
            <a:pPr lvl="1"/>
            <a:r>
              <a:rPr lang="he-IL" dirty="0"/>
              <a:t>0-</a:t>
            </a:r>
            <a:r>
              <a:rPr lang="en-US" dirty="0"/>
              <a:t>red</a:t>
            </a:r>
          </a:p>
          <a:p>
            <a:pPr lvl="1"/>
            <a:r>
              <a:rPr lang="en-US" dirty="0"/>
              <a:t>1</a:t>
            </a:r>
            <a:r>
              <a:rPr lang="he-IL" dirty="0"/>
              <a:t>-</a:t>
            </a:r>
            <a:r>
              <a:rPr lang="en-US" dirty="0"/>
              <a:t>white</a:t>
            </a:r>
            <a:endParaRPr lang="he-IL" dirty="0"/>
          </a:p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D38002C-6697-4A95-9C8F-D7C63F9D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4" y="92075"/>
            <a:ext cx="1847955" cy="4339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F5A492C5-8324-4F9F-966F-CC1031F13BD0}"/>
              </a:ext>
            </a:extLst>
          </p:cNvPr>
          <p:cNvCxnSpPr/>
          <p:nvPr/>
        </p:nvCxnSpPr>
        <p:spPr>
          <a:xfrm flipH="1">
            <a:off x="5353050" y="4829175"/>
            <a:ext cx="1381125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A3451AC2-DF75-4814-85FF-D61CE1B365E5}"/>
              </a:ext>
            </a:extLst>
          </p:cNvPr>
          <p:cNvCxnSpPr>
            <a:cxnSpLocks/>
          </p:cNvCxnSpPr>
          <p:nvPr/>
        </p:nvCxnSpPr>
        <p:spPr>
          <a:xfrm flipH="1">
            <a:off x="2885718" y="1190625"/>
            <a:ext cx="3157894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5134018D-E1D3-42E3-86D4-C763E24A4258}"/>
              </a:ext>
            </a:extLst>
          </p:cNvPr>
          <p:cNvCxnSpPr>
            <a:cxnSpLocks/>
          </p:cNvCxnSpPr>
          <p:nvPr/>
        </p:nvCxnSpPr>
        <p:spPr>
          <a:xfrm>
            <a:off x="6043612" y="1190625"/>
            <a:ext cx="0" cy="72997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DECDE1F6-CA6A-49F5-93F5-D1862D594F65}"/>
              </a:ext>
            </a:extLst>
          </p:cNvPr>
          <p:cNvCxnSpPr/>
          <p:nvPr/>
        </p:nvCxnSpPr>
        <p:spPr>
          <a:xfrm>
            <a:off x="6043612" y="1920599"/>
            <a:ext cx="690563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תמונה 2">
            <a:extLst>
              <a:ext uri="{FF2B5EF4-FFF2-40B4-BE49-F238E27FC236}">
                <a16:creationId xmlns:a16="http://schemas.microsoft.com/office/drawing/2014/main" id="{837EAB0B-41F8-4B41-82FE-AC245CB86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56" y="2332947"/>
            <a:ext cx="816708" cy="419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EACA5EC-2FE6-46B0-93AE-D463D27E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5365079"/>
            <a:ext cx="4551501" cy="838871"/>
          </a:xfrm>
          <a:prstGeom prst="rect">
            <a:avLst/>
          </a:prstGeom>
        </p:spPr>
      </p:pic>
      <p:pic>
        <p:nvPicPr>
          <p:cNvPr id="4100" name="Picture 4" descr="ענבים ובריאות: מידע על הערכים התזונתיים של הענבים">
            <a:extLst>
              <a:ext uri="{FF2B5EF4-FFF2-40B4-BE49-F238E27FC236}">
                <a16:creationId xmlns:a16="http://schemas.microsoft.com/office/drawing/2014/main" id="{AFC612C6-78D2-464C-99B4-06096979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39" y="90833"/>
            <a:ext cx="2994471" cy="16312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1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2B619C-1BBA-4073-9EEE-1DF2D59C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307" y="-195674"/>
            <a:ext cx="10515600" cy="1325563"/>
          </a:xfrm>
        </p:spPr>
        <p:txBody>
          <a:bodyPr/>
          <a:lstStyle/>
          <a:p>
            <a:r>
              <a:rPr lang="he-IL" dirty="0"/>
              <a:t>טיפול בנתונים חריגים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3203686-FE67-4630-A532-F9F9B3404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245" y="626535"/>
            <a:ext cx="5181600" cy="4351338"/>
          </a:xfrm>
        </p:spPr>
        <p:txBody>
          <a:bodyPr>
            <a:normAutofit/>
          </a:bodyPr>
          <a:lstStyle/>
          <a:p>
            <a:r>
              <a:rPr lang="he-IL" dirty="0"/>
              <a:t>בדקתי נתונים חריגים בעזרת הפקודה-</a:t>
            </a:r>
            <a:endParaRPr lang="en-US" dirty="0"/>
          </a:p>
          <a:p>
            <a:endParaRPr lang="he-IL" dirty="0"/>
          </a:p>
          <a:p>
            <a:r>
              <a:rPr lang="he-IL" dirty="0"/>
              <a:t>ראיתי בטבלה שיש טווח ערכים גדול מידי בחלק מהנתונים (בדקתי זאת לפי ממוצע וסטיית תקן) ולכן יש צורך לטפל בערכים חריגים.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97A5B43-A8D7-4E92-A87B-0780D1FF5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36" b="9455"/>
          <a:stretch/>
        </p:blipFill>
        <p:spPr>
          <a:xfrm>
            <a:off x="6339467" y="1577962"/>
            <a:ext cx="5181600" cy="38073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E7834AB-D18D-4DD1-882C-3C3D91EA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29" y="3754684"/>
            <a:ext cx="9059539" cy="2600688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CC0E2F8C-E108-486E-B9FB-C9CEABA9B40D}"/>
              </a:ext>
            </a:extLst>
          </p:cNvPr>
          <p:cNvSpPr/>
          <p:nvPr/>
        </p:nvSpPr>
        <p:spPr>
          <a:xfrm>
            <a:off x="4532243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E9D0FE5-D9BD-4133-B708-2EDF015D9EAA}"/>
              </a:ext>
            </a:extLst>
          </p:cNvPr>
          <p:cNvSpPr/>
          <p:nvPr/>
        </p:nvSpPr>
        <p:spPr>
          <a:xfrm>
            <a:off x="4532243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2CEE77C-749D-4CD0-8A78-599E5573DBC1}"/>
              </a:ext>
            </a:extLst>
          </p:cNvPr>
          <p:cNvSpPr/>
          <p:nvPr/>
        </p:nvSpPr>
        <p:spPr>
          <a:xfrm>
            <a:off x="6096000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FB610F4-B4F5-4859-AC78-0A499C281E21}"/>
              </a:ext>
            </a:extLst>
          </p:cNvPr>
          <p:cNvSpPr/>
          <p:nvPr/>
        </p:nvSpPr>
        <p:spPr>
          <a:xfrm>
            <a:off x="6089375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6301372-832E-4A4A-83DF-687917C8414F}"/>
              </a:ext>
            </a:extLst>
          </p:cNvPr>
          <p:cNvSpPr/>
          <p:nvPr/>
        </p:nvSpPr>
        <p:spPr>
          <a:xfrm>
            <a:off x="6855927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FCCD609-25F2-4509-8604-A9B396005AAE}"/>
              </a:ext>
            </a:extLst>
          </p:cNvPr>
          <p:cNvSpPr/>
          <p:nvPr/>
        </p:nvSpPr>
        <p:spPr>
          <a:xfrm>
            <a:off x="6886983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01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4394D5-5EE0-4C8A-8A27-71AE46090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5270" y="265182"/>
            <a:ext cx="5181600" cy="4351338"/>
          </a:xfrm>
        </p:spPr>
        <p:txBody>
          <a:bodyPr/>
          <a:lstStyle/>
          <a:p>
            <a:r>
              <a:rPr lang="he-IL" dirty="0"/>
              <a:t>הצגת הנתונים החריגים שאיתרנו-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0EBCD9-E34A-43B6-83C9-F8FB96A0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504" y="969411"/>
            <a:ext cx="4566007" cy="42206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6AEE2EC-B54B-4807-9F13-CB7B1DF9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17" y="0"/>
            <a:ext cx="3820809" cy="278622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D6A9173-76D3-4F62-9361-EF7DFEB1E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99" y="2564485"/>
            <a:ext cx="3553321" cy="260068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08F68A7-616D-4AD0-AB51-51F3B45BC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774" y="4047096"/>
            <a:ext cx="3591426" cy="2610214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4A2F1C18-2F9A-47AD-BF85-CB75F066163E}"/>
              </a:ext>
            </a:extLst>
          </p:cNvPr>
          <p:cNvSpPr/>
          <p:nvPr/>
        </p:nvSpPr>
        <p:spPr>
          <a:xfrm>
            <a:off x="3886199" y="5075720"/>
            <a:ext cx="1272209" cy="182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C533114-2C34-4C6B-84AC-DE36C2D480AB}"/>
              </a:ext>
            </a:extLst>
          </p:cNvPr>
          <p:cNvSpPr/>
          <p:nvPr/>
        </p:nvSpPr>
        <p:spPr>
          <a:xfrm>
            <a:off x="8706678" y="3611217"/>
            <a:ext cx="2196548" cy="195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8FB9A91-32B6-4350-87C3-BD71B12DDDAC}"/>
              </a:ext>
            </a:extLst>
          </p:cNvPr>
          <p:cNvSpPr/>
          <p:nvPr/>
        </p:nvSpPr>
        <p:spPr>
          <a:xfrm>
            <a:off x="3190458" y="1180583"/>
            <a:ext cx="2335741" cy="210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88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9055CC4-2E7F-4A75-8865-2A6395490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טיפלתי בנתונים חריגים על ידי כך שקודם כל הבנתי מי הם הנתונים החריגים. הגדרתי טווח מקסימלי שכל מספר מעליו יהיה חריג. </a:t>
            </a:r>
          </a:p>
          <a:p>
            <a:r>
              <a:rPr lang="he-IL" dirty="0"/>
              <a:t>לאחר הרצת הפקודה </a:t>
            </a:r>
            <a:r>
              <a:rPr lang="en-US" dirty="0"/>
              <a:t>describe</a:t>
            </a:r>
            <a:r>
              <a:rPr lang="he-IL" dirty="0"/>
              <a:t> ניתן לראות את הנתונים העדכניים לאחר השוואת הנתונים ל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r>
              <a:rPr lang="he-IL" dirty="0"/>
              <a:t>לאחר מכן נטפל בנתונים בעלי הערך </a:t>
            </a:r>
            <a:r>
              <a:rPr lang="en-US" dirty="0"/>
              <a:t>null</a:t>
            </a:r>
            <a:r>
              <a:rPr lang="he-IL" dirty="0"/>
              <a:t> כמו שהיינו מטפלים במידה והיו לנו נתונים חסרים.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49849253-1611-4C05-AA45-839B189E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6522" y="18255"/>
            <a:ext cx="10515600" cy="1325563"/>
          </a:xfrm>
        </p:spPr>
        <p:txBody>
          <a:bodyPr/>
          <a:lstStyle/>
          <a:p>
            <a:r>
              <a:rPr lang="he-IL" dirty="0"/>
              <a:t>טיפול בנתונים חריגים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F5A9F57-95C9-4E90-A167-58356FF9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81" b="18436"/>
          <a:stretch/>
        </p:blipFill>
        <p:spPr>
          <a:xfrm>
            <a:off x="424024" y="4545763"/>
            <a:ext cx="5499398" cy="791549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CA4D8213-2925-4CD8-B651-9B8EA124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3" y="1044388"/>
            <a:ext cx="6096000" cy="2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68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מסך רחב</PresentationFormat>
  <Paragraphs>93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Inter</vt:lpstr>
      <vt:lpstr>ערכת נושא Office</vt:lpstr>
      <vt:lpstr>פרויקט יינות</vt:lpstr>
      <vt:lpstr>שאלות המחקר שלי</vt:lpstr>
      <vt:lpstr>הרכשת נתונים</vt:lpstr>
      <vt:lpstr>מצגת של PowerPoint‏</vt:lpstr>
      <vt:lpstr>מצגת של PowerPoint‏</vt:lpstr>
      <vt:lpstr>מצגת של PowerPoint‏</vt:lpstr>
      <vt:lpstr>טיפול בנתונים חריגים</vt:lpstr>
      <vt:lpstr>מצגת של PowerPoint‏</vt:lpstr>
      <vt:lpstr>טיפול בנתונים חריגים</vt:lpstr>
      <vt:lpstr>מצגת של PowerPoint‏</vt:lpstr>
      <vt:lpstr>מצגת של PowerPoint‏</vt:lpstr>
      <vt:lpstr>מצגת של PowerPoint‏</vt:lpstr>
      <vt:lpstr>איפה רמת החומציות PH גבוהה יותר?</vt:lpstr>
      <vt:lpstr>איזה יין מכיל יותר סוכרים? </vt:lpstr>
      <vt:lpstr>איזה יין בעל צפיפות גדולה יותר?  </vt:lpstr>
      <vt:lpstr>מצגת של PowerPoint‏</vt:lpstr>
      <vt:lpstr>השוואות של משתנים נוספים</vt:lpstr>
      <vt:lpstr>רגרסיה לוגיסטית</vt:lpstr>
      <vt:lpstr>KNN </vt:lpstr>
      <vt:lpstr>Perceptron</vt:lpstr>
      <vt:lpstr>מצגת של PowerPoint‏</vt:lpstr>
      <vt:lpstr>מצגת של PowerPoint‏</vt:lpstr>
      <vt:lpstr>מסקנות וסיכום</vt:lpstr>
      <vt:lpstr>תודה על ההקשבה ועל קורס מלמד מאוד!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יינות</dc:title>
  <dc:creator>lior19970@gmail.com</dc:creator>
  <cp:lastModifiedBy>lior19970@gmail.com</cp:lastModifiedBy>
  <cp:revision>95</cp:revision>
  <dcterms:created xsi:type="dcterms:W3CDTF">2021-06-19T08:18:38Z</dcterms:created>
  <dcterms:modified xsi:type="dcterms:W3CDTF">2021-06-25T07:51:31Z</dcterms:modified>
</cp:coreProperties>
</file>