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3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501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227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961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9691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89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3143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2069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514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397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76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949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876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403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302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543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604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7101AA5-9BD8-40D3-B211-636AE41AAA90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E6C836-6378-4BFF-8F26-2E18E5DDFB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7423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0FE55A-B0A4-4B63-B04A-DE631441A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586" y="1122363"/>
            <a:ext cx="9954827" cy="2387600"/>
          </a:xfrm>
        </p:spPr>
        <p:txBody>
          <a:bodyPr>
            <a:normAutofit fontScale="90000"/>
          </a:bodyPr>
          <a:lstStyle/>
          <a:p>
            <a:r>
              <a:rPr lang="en-IL" sz="8000" b="1" i="1" dirty="0"/>
              <a:t>Traffic Sign Recognition</a:t>
            </a:r>
            <a:br>
              <a:rPr lang="en-IL" sz="8000" b="1" i="1" dirty="0"/>
            </a:br>
            <a:r>
              <a:rPr lang="en-IL" sz="3600" b="1" i="1" dirty="0"/>
              <a:t>Deep Learning 046211</a:t>
            </a:r>
            <a:endParaRPr lang="en-IL" sz="8000" b="1" i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0A46030-19F5-45E2-9B39-BED4FB5EE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IL" i="1" dirty="0"/>
              <a:t>Students: Kfir Levi, Li-or Bar David</a:t>
            </a:r>
          </a:p>
          <a:p>
            <a:pPr rtl="0"/>
            <a:r>
              <a:rPr lang="en-IL" i="1" dirty="0"/>
              <a:t>Semester: Spring 2021</a:t>
            </a:r>
          </a:p>
        </p:txBody>
      </p:sp>
    </p:spTree>
    <p:extLst>
      <p:ext uri="{BB962C8B-B14F-4D97-AF65-F5344CB8AC3E}">
        <p14:creationId xmlns:p14="http://schemas.microsoft.com/office/powerpoint/2010/main" val="201673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7DA547-52BE-4010-AA42-A5DAFDED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46151"/>
            <a:ext cx="8534400" cy="1507067"/>
          </a:xfrm>
        </p:spPr>
        <p:txBody>
          <a:bodyPr/>
          <a:lstStyle/>
          <a:p>
            <a:pPr algn="ctr" rtl="0"/>
            <a:r>
              <a:rPr lang="en-IL" b="1" i="1" dirty="0"/>
              <a:t>Abstract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3F5BB-0C86-4C58-AA12-AEAF6A8D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IL" i="1" dirty="0"/>
              <a:t>Implement in </a:t>
            </a:r>
            <a:r>
              <a:rPr lang="en-IL" i="1" dirty="0" err="1"/>
              <a:t>PyTorch</a:t>
            </a:r>
            <a:r>
              <a:rPr lang="en-IL" i="1" dirty="0"/>
              <a:t> a model from TensorFlow</a:t>
            </a:r>
          </a:p>
          <a:p>
            <a:pPr algn="l" rtl="0"/>
            <a:r>
              <a:rPr lang="en-IL" i="1" dirty="0"/>
              <a:t>Compare performance with known architectures</a:t>
            </a:r>
          </a:p>
          <a:p>
            <a:pPr algn="l" rtl="0"/>
            <a:r>
              <a:rPr lang="en-IL" i="1" dirty="0"/>
              <a:t>Test accuracy with and </a:t>
            </a:r>
            <a:r>
              <a:rPr lang="en-IL" i="1" dirty="0" err="1"/>
              <a:t>withou</a:t>
            </a:r>
            <a:r>
              <a:rPr lang="en-GB" i="1" dirty="0"/>
              <a:t>t</a:t>
            </a:r>
            <a:r>
              <a:rPr lang="en-IL" i="1" dirty="0"/>
              <a:t>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200131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0DE960-1CF7-4111-8D81-14306F67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02353"/>
            <a:ext cx="8534400" cy="1507067"/>
          </a:xfrm>
        </p:spPr>
        <p:txBody>
          <a:bodyPr/>
          <a:lstStyle/>
          <a:p>
            <a:pPr algn="ctr" rtl="0"/>
            <a:r>
              <a:rPr lang="en-IL" b="1" i="1" dirty="0"/>
              <a:t>The GTSRB Dataset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7F683D-E222-45E8-AAB5-7CD81C562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i="1" dirty="0"/>
              <a:t>O</a:t>
            </a:r>
            <a:r>
              <a:rPr lang="en-IL" i="1" dirty="0" err="1"/>
              <a:t>ver</a:t>
            </a:r>
            <a:r>
              <a:rPr lang="en-IL" i="1" dirty="0"/>
              <a:t> 50,000 samples of 43 classes</a:t>
            </a:r>
          </a:p>
          <a:p>
            <a:pPr algn="l" rtl="0"/>
            <a:r>
              <a:rPr lang="en-GB" i="1" dirty="0"/>
              <a:t>L</a:t>
            </a:r>
            <a:r>
              <a:rPr lang="en-IL" i="1" dirty="0" err="1"/>
              <a:t>abeled</a:t>
            </a:r>
            <a:r>
              <a:rPr lang="en-IL" i="1" dirty="0"/>
              <a:t> 30x30 pre-processed images of </a:t>
            </a:r>
            <a:r>
              <a:rPr lang="en-IL" i="1" dirty="0" err="1"/>
              <a:t>traf</a:t>
            </a:r>
            <a:r>
              <a:rPr lang="en-GB" i="1" dirty="0"/>
              <a:t>f</a:t>
            </a:r>
            <a:r>
              <a:rPr lang="en-IL" i="1" dirty="0" err="1"/>
              <a:t>ic</a:t>
            </a:r>
            <a:r>
              <a:rPr lang="en-IL" i="1" dirty="0"/>
              <a:t> signs</a:t>
            </a:r>
          </a:p>
          <a:p>
            <a:pPr marL="0" indent="0" algn="l" rtl="0">
              <a:buNone/>
            </a:pP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9D65DC3-28EF-43B2-9C51-97E2B73F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53" y="3274489"/>
            <a:ext cx="1464247" cy="1375757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617444-A75B-41FE-9575-6C585D26EE02}"/>
              </a:ext>
            </a:extLst>
          </p:cNvPr>
          <p:cNvSpPr txBox="1"/>
          <p:nvPr/>
        </p:nvSpPr>
        <p:spPr>
          <a:xfrm>
            <a:off x="2150631" y="2903200"/>
            <a:ext cx="214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Ground Truth: 12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7E84A8D-87B0-4A99-BC3F-70C535578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07" y="3273035"/>
            <a:ext cx="1464247" cy="1375757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7FAEC0C-C434-4E55-A953-BF5B4AADCC57}"/>
              </a:ext>
            </a:extLst>
          </p:cNvPr>
          <p:cNvSpPr txBox="1"/>
          <p:nvPr/>
        </p:nvSpPr>
        <p:spPr>
          <a:xfrm>
            <a:off x="4890115" y="2911955"/>
            <a:ext cx="218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Ground Truth: 18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5F867707-3E57-48CA-A90C-56A7B5BE3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67" y="3273035"/>
            <a:ext cx="1463106" cy="1375757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50817A91-0A1D-4F20-893A-4E5FA4DAFFE4}"/>
              </a:ext>
            </a:extLst>
          </p:cNvPr>
          <p:cNvSpPr txBox="1"/>
          <p:nvPr/>
        </p:nvSpPr>
        <p:spPr>
          <a:xfrm>
            <a:off x="7767347" y="2903703"/>
            <a:ext cx="19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Ground Truth: 9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DB3D87C8-3D23-4A37-8BD0-066DA4184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53" y="5268723"/>
            <a:ext cx="1464247" cy="1504920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A2E11E3-D3FB-4E42-8ABB-1E0F20C48EF7}"/>
              </a:ext>
            </a:extLst>
          </p:cNvPr>
          <p:cNvSpPr txBox="1"/>
          <p:nvPr/>
        </p:nvSpPr>
        <p:spPr>
          <a:xfrm>
            <a:off x="2244975" y="4910682"/>
            <a:ext cx="195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Ground Truth: 0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15398FFE-0C41-4737-9AD0-26EE70F2A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50" y="5268723"/>
            <a:ext cx="1477804" cy="150492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45BD621-1D99-4AAF-9F63-0F2C95CBBABD}"/>
              </a:ext>
            </a:extLst>
          </p:cNvPr>
          <p:cNvSpPr txBox="1"/>
          <p:nvPr/>
        </p:nvSpPr>
        <p:spPr>
          <a:xfrm>
            <a:off x="4936532" y="4899391"/>
            <a:ext cx="209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Ground Truth: 32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7C944D47-487F-4DFE-B967-31ADCFC17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52" y="5268723"/>
            <a:ext cx="1463106" cy="1504920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2724C6C6-FC16-4276-8C1D-0642BA3A94E8}"/>
              </a:ext>
            </a:extLst>
          </p:cNvPr>
          <p:cNvSpPr txBox="1"/>
          <p:nvPr/>
        </p:nvSpPr>
        <p:spPr>
          <a:xfrm>
            <a:off x="7718285" y="4885132"/>
            <a:ext cx="209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Ground Truth: 24</a:t>
            </a:r>
          </a:p>
        </p:txBody>
      </p:sp>
    </p:spTree>
    <p:extLst>
      <p:ext uri="{BB962C8B-B14F-4D97-AF65-F5344CB8AC3E}">
        <p14:creationId xmlns:p14="http://schemas.microsoft.com/office/powerpoint/2010/main" val="106972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53FDD9-8FD5-4BA0-A7F0-50D0BD2C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495" y="228200"/>
            <a:ext cx="8534400" cy="1507067"/>
          </a:xfrm>
        </p:spPr>
        <p:txBody>
          <a:bodyPr/>
          <a:lstStyle/>
          <a:p>
            <a:pPr algn="ctr" rtl="0"/>
            <a:r>
              <a:rPr lang="en-IL" b="1" i="1" dirty="0"/>
              <a:t>The Original network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49CE70-5251-44E0-9546-1360E6BF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IL" i="1" dirty="0"/>
              <a:t>4 convolutional layers</a:t>
            </a:r>
          </a:p>
          <a:p>
            <a:pPr algn="l" rtl="0"/>
            <a:r>
              <a:rPr lang="en-IL" i="1" dirty="0"/>
              <a:t>ReLU activation function, max pooling and dropout</a:t>
            </a:r>
          </a:p>
          <a:p>
            <a:pPr algn="l" rtl="0"/>
            <a:r>
              <a:rPr lang="en-IL" i="1" dirty="0"/>
              <a:t>2 Fully-Connected layers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B310F2B-6A8A-4296-AC70-9571291A63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36" y="3391434"/>
            <a:ext cx="7730919" cy="3223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2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B18A96-7878-4E62-BE1B-09D30E88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78497"/>
            <a:ext cx="8534400" cy="1507067"/>
          </a:xfrm>
        </p:spPr>
        <p:txBody>
          <a:bodyPr/>
          <a:lstStyle/>
          <a:p>
            <a:pPr algn="ctr" rtl="0"/>
            <a:r>
              <a:rPr lang="en-IL" b="1" i="1" dirty="0"/>
              <a:t>The other models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26779E-02FC-4BDA-8535-A0097146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IL" i="1" dirty="0"/>
              <a:t>CifarCNN</a:t>
            </a:r>
          </a:p>
          <a:p>
            <a:pPr algn="l" rtl="0"/>
            <a:r>
              <a:rPr lang="en-IL" i="1" dirty="0"/>
              <a:t>Transfer Learning with fine tuning: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IL" i="1" dirty="0"/>
              <a:t>ResNet-18 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IL" i="1" dirty="0"/>
              <a:t>DenseNet </a:t>
            </a:r>
          </a:p>
        </p:txBody>
      </p:sp>
    </p:spTree>
    <p:extLst>
      <p:ext uri="{BB962C8B-B14F-4D97-AF65-F5344CB8AC3E}">
        <p14:creationId xmlns:p14="http://schemas.microsoft.com/office/powerpoint/2010/main" val="133474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398A2-0A9A-4B05-A20F-4F46B476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1763"/>
            <a:ext cx="8534400" cy="1507067"/>
          </a:xfrm>
        </p:spPr>
        <p:txBody>
          <a:bodyPr/>
          <a:lstStyle/>
          <a:p>
            <a:pPr algn="ctr" rtl="0"/>
            <a:r>
              <a:rPr lang="en-IL" b="1" i="1" dirty="0"/>
              <a:t>Results</a:t>
            </a:r>
          </a:p>
        </p:txBody>
      </p:sp>
      <p:graphicFrame>
        <p:nvGraphicFramePr>
          <p:cNvPr id="7" name="מציין מיקום תוכן 3">
            <a:extLst>
              <a:ext uri="{FF2B5EF4-FFF2-40B4-BE49-F238E27FC236}">
                <a16:creationId xmlns:a16="http://schemas.microsoft.com/office/drawing/2014/main" id="{4DC4F14B-CF93-404E-BC2A-1383F8947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780862"/>
              </p:ext>
            </p:extLst>
          </p:nvPr>
        </p:nvGraphicFramePr>
        <p:xfrm>
          <a:off x="1172893" y="1671221"/>
          <a:ext cx="9846214" cy="4722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1274">
                  <a:extLst>
                    <a:ext uri="{9D8B030D-6E8A-4147-A177-3AD203B41FA5}">
                      <a16:colId xmlns:a16="http://schemas.microsoft.com/office/drawing/2014/main" val="2801564218"/>
                    </a:ext>
                  </a:extLst>
                </a:gridCol>
                <a:gridCol w="1399756">
                  <a:extLst>
                    <a:ext uri="{9D8B030D-6E8A-4147-A177-3AD203B41FA5}">
                      <a16:colId xmlns:a16="http://schemas.microsoft.com/office/drawing/2014/main" val="2254172709"/>
                    </a:ext>
                  </a:extLst>
                </a:gridCol>
                <a:gridCol w="2065991">
                  <a:extLst>
                    <a:ext uri="{9D8B030D-6E8A-4147-A177-3AD203B41FA5}">
                      <a16:colId xmlns:a16="http://schemas.microsoft.com/office/drawing/2014/main" val="2248773961"/>
                    </a:ext>
                  </a:extLst>
                </a:gridCol>
                <a:gridCol w="2061809">
                  <a:extLst>
                    <a:ext uri="{9D8B030D-6E8A-4147-A177-3AD203B41FA5}">
                      <a16:colId xmlns:a16="http://schemas.microsoft.com/office/drawing/2014/main" val="1461034377"/>
                    </a:ext>
                  </a:extLst>
                </a:gridCol>
                <a:gridCol w="2067384">
                  <a:extLst>
                    <a:ext uri="{9D8B030D-6E8A-4147-A177-3AD203B41FA5}">
                      <a16:colId xmlns:a16="http://schemas.microsoft.com/office/drawing/2014/main" val="4060157381"/>
                    </a:ext>
                  </a:extLst>
                </a:gridCol>
              </a:tblGrid>
              <a:tr h="125935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400" i="1" dirty="0">
                          <a:effectLst/>
                        </a:rPr>
                        <a:t> </a:t>
                      </a:r>
                      <a:endParaRPr lang="en-IL" sz="2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>
                          <a:effectLst/>
                        </a:rPr>
                        <a:t>Original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 dirty="0">
                          <a:effectLst/>
                        </a:rPr>
                        <a:t>CifarCNN</a:t>
                      </a:r>
                      <a:endParaRPr lang="en-IL" sz="2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>
                          <a:effectLst/>
                        </a:rPr>
                        <a:t>Res</a:t>
                      </a:r>
                      <a:r>
                        <a:rPr lang="en-IL" sz="2400" i="1">
                          <a:effectLst/>
                        </a:rPr>
                        <a:t>N</a:t>
                      </a:r>
                      <a:r>
                        <a:rPr lang="en-US" sz="2400" i="1">
                          <a:effectLst/>
                        </a:rPr>
                        <a:t>et-18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400" i="1">
                          <a:effectLst/>
                        </a:rPr>
                        <a:t>D</a:t>
                      </a:r>
                      <a:r>
                        <a:rPr lang="en-US" sz="2400" i="1">
                          <a:effectLst/>
                        </a:rPr>
                        <a:t>ense</a:t>
                      </a:r>
                      <a:r>
                        <a:rPr lang="en-IL" sz="2400" i="1">
                          <a:effectLst/>
                        </a:rPr>
                        <a:t>N</a:t>
                      </a:r>
                      <a:r>
                        <a:rPr lang="en-US" sz="2400" i="1">
                          <a:effectLst/>
                        </a:rPr>
                        <a:t>et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8245576"/>
                  </a:ext>
                </a:extLst>
              </a:tr>
              <a:tr h="125935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 dirty="0">
                          <a:effectLst/>
                        </a:rPr>
                        <a:t>Original Data</a:t>
                      </a:r>
                      <a:endParaRPr lang="en-IL" sz="2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>
                          <a:effectLst/>
                        </a:rPr>
                        <a:t>96.097%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 dirty="0">
                          <a:effectLst/>
                        </a:rPr>
                        <a:t>96.785%</a:t>
                      </a:r>
                      <a:endParaRPr lang="en-IL" sz="2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>
                          <a:effectLst/>
                        </a:rPr>
                        <a:t>96.825%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>
                          <a:effectLst/>
                        </a:rPr>
                        <a:t>98.060%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4661863"/>
                  </a:ext>
                </a:extLst>
              </a:tr>
              <a:tr h="94486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>
                          <a:effectLst/>
                        </a:rPr>
                        <a:t>Augmentation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>
                          <a:effectLst/>
                        </a:rPr>
                        <a:t>96.793%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>
                          <a:effectLst/>
                        </a:rPr>
                        <a:t>97.356%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>
                          <a:effectLst/>
                        </a:rPr>
                        <a:t>98.480%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>
                          <a:effectLst/>
                        </a:rPr>
                        <a:t>98.393%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2214363"/>
                  </a:ext>
                </a:extLst>
              </a:tr>
              <a:tr h="125935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>
                          <a:effectLst/>
                        </a:rPr>
                        <a:t>Noise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>
                          <a:effectLst/>
                        </a:rPr>
                        <a:t>59.691%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>
                          <a:effectLst/>
                        </a:rPr>
                        <a:t>49.042%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>
                          <a:effectLst/>
                        </a:rPr>
                        <a:t>83.753%</a:t>
                      </a:r>
                      <a:endParaRPr lang="en-IL" sz="20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i="1" dirty="0">
                          <a:effectLst/>
                        </a:rPr>
                        <a:t>79.881%</a:t>
                      </a:r>
                      <a:endParaRPr lang="en-IL" sz="2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248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2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05196794-BF2B-4731-A9D9-F6899B91E0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אליפסה 4">
            <a:extLst>
              <a:ext uri="{FF2B5EF4-FFF2-40B4-BE49-F238E27FC236}">
                <a16:creationId xmlns:a16="http://schemas.microsoft.com/office/drawing/2014/main" id="{6B37D164-7E2E-48D9-A5CD-AE82BAC97285}"/>
              </a:ext>
            </a:extLst>
          </p:cNvPr>
          <p:cNvSpPr/>
          <p:nvPr/>
        </p:nvSpPr>
        <p:spPr>
          <a:xfrm>
            <a:off x="6613864" y="3429000"/>
            <a:ext cx="577049" cy="4860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4FB2B1AA-8EC3-430B-B3AB-2E7793ED95B1}"/>
              </a:ext>
            </a:extLst>
          </p:cNvPr>
          <p:cNvSpPr/>
          <p:nvPr/>
        </p:nvSpPr>
        <p:spPr>
          <a:xfrm>
            <a:off x="2729883" y="3429000"/>
            <a:ext cx="577049" cy="4860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F48221F-E5DC-4A3E-A64C-3641A75B82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460" y="4057095"/>
            <a:ext cx="2253856" cy="204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26E7BE57-A2E3-4F8D-A55D-C9CE1CCA1AC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80" y="4057095"/>
            <a:ext cx="2253856" cy="2045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8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כותרת 15">
            <a:extLst>
              <a:ext uri="{FF2B5EF4-FFF2-40B4-BE49-F238E27FC236}">
                <a16:creationId xmlns:a16="http://schemas.microsoft.com/office/drawing/2014/main" id="{6A13FE1D-7F3E-405C-8D62-2617AD00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562" y="2675466"/>
            <a:ext cx="5734876" cy="1507067"/>
          </a:xfrm>
        </p:spPr>
        <p:txBody>
          <a:bodyPr/>
          <a:lstStyle/>
          <a:p>
            <a:pPr algn="ctr"/>
            <a:r>
              <a:rPr lang="en-IL" b="1" i="1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792025139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ה">
  <a:themeElements>
    <a:clrScheme name="פרוסה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TM02900771[[fn=פרוסה]]</Template>
  <TotalTime>51</TotalTime>
  <Words>156</Words>
  <Application>Microsoft Office PowerPoint</Application>
  <PresentationFormat>מסך רחב</PresentationFormat>
  <Paragraphs>47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פרוסה</vt:lpstr>
      <vt:lpstr>Traffic Sign Recognition Deep Learning 046211</vt:lpstr>
      <vt:lpstr>Abstract</vt:lpstr>
      <vt:lpstr>The GTSRB Dataset</vt:lpstr>
      <vt:lpstr>The Original network</vt:lpstr>
      <vt:lpstr>The other models</vt:lpstr>
      <vt:lpstr>Results</vt:lpstr>
      <vt:lpstr>מצגת של PowerPoint‏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Project 046211</dc:title>
  <dc:creator>kfir levi</dc:creator>
  <cp:lastModifiedBy>kfir levi</cp:lastModifiedBy>
  <cp:revision>6</cp:revision>
  <dcterms:created xsi:type="dcterms:W3CDTF">2021-06-27T09:44:44Z</dcterms:created>
  <dcterms:modified xsi:type="dcterms:W3CDTF">2021-06-27T10:35:56Z</dcterms:modified>
</cp:coreProperties>
</file>