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844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4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5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683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21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5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9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48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3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6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10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2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9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3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8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groups.google.com/forum/#!forum/nemerle-en" TargetMode="Externa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hyperlink" Target="http://nemerle.org/About" TargetMode="External"/><Relationship Id="rId5" Type="http://schemas.openxmlformats.org/officeDocument/2006/relationships/hyperlink" Target="https://en.wikipedia.org/wiki/Nemerle" TargetMode="External"/><Relationship Id="rId4" Type="http://schemas.openxmlformats.org/officeDocument/2006/relationships/hyperlink" Target="https://github.com/rsdn/nemerle/wik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117571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NEMERLE</a:t>
            </a:r>
            <a:endParaRPr lang="he-IL" sz="7200" b="1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210049" y="3340100"/>
            <a:ext cx="3722688" cy="1371599"/>
          </a:xfrm>
        </p:spPr>
        <p:txBody>
          <a:bodyPr>
            <a:noAutofit/>
          </a:bodyPr>
          <a:lstStyle/>
          <a:p>
            <a:r>
              <a:rPr lang="he-IL" sz="3200" b="1" dirty="0" smtClean="0">
                <a:solidFill>
                  <a:schemeClr val="tx1">
                    <a:lumMod val="95000"/>
                  </a:schemeClr>
                </a:solidFill>
              </a:rPr>
              <a:t>מגישות:</a:t>
            </a:r>
          </a:p>
          <a:p>
            <a:r>
              <a:rPr lang="he-IL" sz="3200" dirty="0" smtClean="0">
                <a:solidFill>
                  <a:schemeClr val="tx1">
                    <a:lumMod val="95000"/>
                  </a:schemeClr>
                </a:solidFill>
              </a:rPr>
              <a:t>יסכה בן חיים</a:t>
            </a:r>
          </a:p>
          <a:p>
            <a:r>
              <a:rPr lang="he-IL" sz="3200" dirty="0" smtClean="0">
                <a:solidFill>
                  <a:schemeClr val="tx1">
                    <a:lumMod val="95000"/>
                  </a:schemeClr>
                </a:solidFill>
              </a:rPr>
              <a:t>ליאורה סימוני</a:t>
            </a:r>
            <a:endParaRPr lang="he-IL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37" y="1234971"/>
            <a:ext cx="1316774" cy="124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868945" y="4445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מנגנון הטיפוסים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901700" y="1397000"/>
            <a:ext cx="10319755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>
                <a:solidFill>
                  <a:schemeClr val="tx1"/>
                </a:solidFill>
              </a:rPr>
              <a:t>מנגנון חזק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מונע המרה מרומזת של משתנים – אם ננסה לבצע פעולות בין סוגים שונים של משתנים תיזרק הזהרת שגיאה.</a:t>
            </a:r>
          </a:p>
          <a:p>
            <a:pPr marL="0" indent="0">
              <a:buNone/>
            </a:pPr>
            <a:r>
              <a:rPr lang="he-IL" dirty="0">
                <a:solidFill>
                  <a:schemeClr val="tx1"/>
                </a:solidFill>
              </a:rPr>
              <a:t>כמו כן, אם נצהיר על פונקציה שהיא מחזירה טיפוס אחד ובפועל יוחזר משתנה מטיפוס אחר תהיה שגיאה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(כנ"ל לגבי קריאה לפונקציות).</a:t>
            </a:r>
          </a:p>
          <a:p>
            <a:pPr marL="0" indent="0">
              <a:buNone/>
            </a:pPr>
            <a:r>
              <a:rPr lang="he-IL" dirty="0" smtClean="0">
                <a:solidFill>
                  <a:schemeClr val="tx1"/>
                </a:solidFill>
              </a:rPr>
              <a:t>לדוגמה:</a:t>
            </a:r>
            <a:endParaRPr lang="he-IL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3923" y="4140200"/>
            <a:ext cx="8387864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1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754380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טיפוסי נתונים ומימושם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866900" y="1897380"/>
            <a:ext cx="93980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Mutable</a:t>
            </a:r>
            <a:r>
              <a:rPr lang="he-IL" dirty="0">
                <a:solidFill>
                  <a:schemeClr val="tx1"/>
                </a:solidFill>
              </a:rPr>
              <a:t> – משתנים שניתן לשנות את ערכם</a:t>
            </a:r>
          </a:p>
          <a:p>
            <a:r>
              <a:rPr lang="en-US" dirty="0" err="1">
                <a:solidFill>
                  <a:schemeClr val="tx1"/>
                </a:solidFill>
              </a:rPr>
              <a:t>Def</a:t>
            </a:r>
            <a:r>
              <a:rPr lang="he-IL" dirty="0">
                <a:solidFill>
                  <a:schemeClr val="tx1"/>
                </a:solidFill>
              </a:rPr>
              <a:t>– משתנים שלא ניתן לשנות את ערכם</a:t>
            </a:r>
          </a:p>
          <a:p>
            <a:r>
              <a:rPr lang="he-IL" dirty="0">
                <a:solidFill>
                  <a:schemeClr val="tx1"/>
                </a:solidFill>
              </a:rPr>
              <a:t>מורכבים – ניתן להגדיר מחלקות ובכך להצהיר על טיפוס חדש של משתנה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e-IL" dirty="0">
                <a:solidFill>
                  <a:schemeClr val="tx1"/>
                </a:solidFill>
              </a:rPr>
              <a:t>פרימיטיביים – הטיפוסים הבסיסיים מוכרים בשפה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, string</a:t>
            </a:r>
            <a:r>
              <a:rPr lang="he-IL" dirty="0">
                <a:solidFill>
                  <a:schemeClr val="tx1"/>
                </a:solidFill>
              </a:rPr>
              <a:t>).</a:t>
            </a:r>
            <a:r>
              <a:rPr lang="en-US" sz="2800" dirty="0" smtClean="0">
                <a:solidFill>
                  <a:srgbClr val="FF0000"/>
                </a:solidFill>
                <a:cs typeface="+mj-cs"/>
              </a:rPr>
              <a:t/>
            </a:r>
            <a:br>
              <a:rPr lang="en-US" sz="2800" dirty="0" smtClean="0">
                <a:solidFill>
                  <a:srgbClr val="FF0000"/>
                </a:solidFill>
                <a:cs typeface="+mj-cs"/>
              </a:rPr>
            </a:br>
            <a:endParaRPr lang="he-IL" sz="2800" dirty="0" smtClean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516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965200" y="5715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תתי </a:t>
            </a:r>
            <a:r>
              <a:rPr lang="he-IL" sz="3900" dirty="0" err="1">
                <a:cs typeface="+mn-cs"/>
              </a:rPr>
              <a:t>תוכניות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73100" y="1143000"/>
            <a:ext cx="10883900" cy="53086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u="sng" dirty="0">
                <a:solidFill>
                  <a:schemeClr val="tx1"/>
                </a:solidFill>
              </a:rPr>
              <a:t>העברת </a:t>
            </a:r>
            <a:r>
              <a:rPr lang="he-IL" u="sng" dirty="0" smtClean="0">
                <a:solidFill>
                  <a:schemeClr val="tx1"/>
                </a:solidFill>
              </a:rPr>
              <a:t>פרמטרים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עבור טיפוסים מסוג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, string, </a:t>
            </a:r>
            <a:r>
              <a:rPr lang="en-US" dirty="0" err="1">
                <a:solidFill>
                  <a:schemeClr val="tx1"/>
                </a:solidFill>
              </a:rPr>
              <a:t>enum</a:t>
            </a:r>
            <a:r>
              <a:rPr lang="he-IL" dirty="0">
                <a:solidFill>
                  <a:schemeClr val="tx1"/>
                </a:solidFill>
              </a:rPr>
              <a:t> וכדו' המשתנים מועברים לפונקציה בתור רשימה </a:t>
            </a:r>
            <a:r>
              <a:rPr lang="en-US" dirty="0">
                <a:solidFill>
                  <a:schemeClr val="tx1"/>
                </a:solidFill>
              </a:rPr>
              <a:t>by value</a:t>
            </a:r>
            <a:r>
              <a:rPr lang="he-IL" dirty="0">
                <a:solidFill>
                  <a:schemeClr val="tx1"/>
                </a:solidFill>
              </a:rPr>
              <a:t> 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e-IL" dirty="0">
                <a:solidFill>
                  <a:schemeClr val="tx1"/>
                </a:solidFill>
              </a:rPr>
              <a:t> כעותק של המשתנה המקורי.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ואילו משתנים מורכבים – מסוג מחלקה </a:t>
            </a:r>
            <a:r>
              <a:rPr lang="he-IL" dirty="0">
                <a:solidFill>
                  <a:schemeClr val="tx1"/>
                </a:solidFill>
              </a:rPr>
              <a:t>מועברים </a:t>
            </a:r>
            <a:r>
              <a:rPr lang="en-US" dirty="0">
                <a:solidFill>
                  <a:schemeClr val="tx1"/>
                </a:solidFill>
              </a:rPr>
              <a:t>by </a:t>
            </a:r>
            <a:r>
              <a:rPr lang="en-US" dirty="0">
                <a:solidFill>
                  <a:schemeClr val="tx1"/>
                </a:solidFill>
              </a:rPr>
              <a:t>reference</a:t>
            </a:r>
            <a:r>
              <a:rPr lang="he-IL" dirty="0">
                <a:solidFill>
                  <a:schemeClr val="tx1"/>
                </a:solidFill>
              </a:rPr>
              <a:t>, אך זה פוגע </a:t>
            </a:r>
            <a:r>
              <a:rPr lang="he-IL" dirty="0" smtClean="0">
                <a:solidFill>
                  <a:schemeClr val="tx1"/>
                </a:solidFill>
              </a:rPr>
              <a:t>באמינות.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u="sng" dirty="0">
                <a:solidFill>
                  <a:schemeClr val="tx1"/>
                </a:solidFill>
              </a:rPr>
              <a:t>חפיפת </a:t>
            </a:r>
            <a:r>
              <a:rPr lang="he-IL" u="sng" dirty="0">
                <a:solidFill>
                  <a:schemeClr val="tx1"/>
                </a:solidFill>
              </a:rPr>
              <a:t>תתי </a:t>
            </a:r>
            <a:r>
              <a:rPr lang="he-IL" u="sng" dirty="0" err="1">
                <a:solidFill>
                  <a:schemeClr val="tx1"/>
                </a:solidFill>
              </a:rPr>
              <a:t>תוכניות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השפה מאפשרת חפיפת תת </a:t>
            </a:r>
            <a:r>
              <a:rPr lang="he-IL" dirty="0" err="1">
                <a:solidFill>
                  <a:schemeClr val="tx1"/>
                </a:solidFill>
              </a:rPr>
              <a:t>תוכניות</a:t>
            </a:r>
            <a:r>
              <a:rPr lang="he-IL" dirty="0">
                <a:solidFill>
                  <a:schemeClr val="tx1"/>
                </a:solidFill>
              </a:rPr>
              <a:t> – העמסת פונקציות, על ידי קריאה ל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he-IL" dirty="0">
                <a:solidFill>
                  <a:schemeClr val="tx1"/>
                </a:solidFill>
              </a:rPr>
              <a:t> פונקציות ויותר באותו השם, והבדלה ביניהם במספר/ סוג/ סדר הפרמטרים הנשלחים לפונקציה.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he-IL" u="sng" dirty="0">
                <a:solidFill>
                  <a:schemeClr val="tx1"/>
                </a:solidFill>
              </a:rPr>
              <a:t>פונקציות </a:t>
            </a:r>
          </a:p>
          <a:p>
            <a:pPr marL="0" indent="0">
              <a:lnSpc>
                <a:spcPct val="120000"/>
              </a:lnSpc>
              <a:buFont typeface="Wingdings 3" panose="05040102010807070707" pitchFamily="18" charset="2"/>
              <a:buNone/>
            </a:pPr>
            <a:r>
              <a:rPr lang="he-IL" dirty="0">
                <a:solidFill>
                  <a:schemeClr val="tx1"/>
                </a:solidFill>
              </a:rPr>
              <a:t>ניתן לכתוב בשפה פונקציות ובכך לחסוך בכתיבת קוד כפול.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בשפה אין הבדל בין פונקציה למתודה, והן נכללות מאותו סוג. 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he-IL" u="sng" dirty="0">
                <a:solidFill>
                  <a:schemeClr val="tx1"/>
                </a:solidFill>
              </a:rPr>
              <a:t>סדר העברת פרמטרים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he-IL" dirty="0">
                <a:solidFill>
                  <a:schemeClr val="tx1"/>
                </a:solidFill>
              </a:rPr>
              <a:t>העברת הפרמטרים נעשית בשיטת </a:t>
            </a:r>
            <a:r>
              <a:rPr lang="en-US" dirty="0">
                <a:solidFill>
                  <a:schemeClr val="tx1"/>
                </a:solidFill>
              </a:rPr>
              <a:t>positional parameters</a:t>
            </a:r>
            <a:r>
              <a:rPr lang="he-IL" dirty="0">
                <a:solidFill>
                  <a:schemeClr val="tx1"/>
                </a:solidFill>
              </a:rPr>
              <a:t>- הקישור בין הפורמאליים לממשיים נעשה על פי המיקום.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endParaRPr lang="he-IL" dirty="0" smtClean="0"/>
          </a:p>
          <a:p>
            <a:pPr marL="0" indent="0">
              <a:buFont typeface="Wingdings 3" panose="05040102010807070707" pitchFamily="18" charset="2"/>
              <a:buNone/>
            </a:pPr>
            <a:endParaRPr lang="he-IL" b="1" dirty="0" smtClean="0"/>
          </a:p>
          <a:p>
            <a:pPr marL="0" indent="0">
              <a:buFont typeface="Wingdings 3" panose="05040102010807070707" pitchFamily="18" charset="2"/>
              <a:buNone/>
            </a:pP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04518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667000" y="469170"/>
            <a:ext cx="44069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תתי </a:t>
            </a:r>
            <a:r>
              <a:rPr lang="he-IL" sz="3900" dirty="0" err="1">
                <a:cs typeface="+mn-cs"/>
              </a:rPr>
              <a:t>תוכניות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832100" y="1511300"/>
            <a:ext cx="82296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e-IL" u="sng" dirty="0" err="1">
                <a:solidFill>
                  <a:schemeClr val="tx1"/>
                </a:solidFill>
              </a:rPr>
              <a:t>רקורסיות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השפה תומכת </a:t>
            </a:r>
            <a:r>
              <a:rPr lang="he-IL" dirty="0" err="1">
                <a:solidFill>
                  <a:schemeClr val="tx1"/>
                </a:solidFill>
              </a:rPr>
              <a:t>ברקורסיות</a:t>
            </a:r>
            <a:r>
              <a:rPr lang="he-IL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he-IL" dirty="0">
                <a:solidFill>
                  <a:schemeClr val="tx1"/>
                </a:solidFill>
              </a:rPr>
              <a:t>לדוגמא</a:t>
            </a:r>
            <a:r>
              <a:rPr lang="he-IL" sz="28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+mj-cs"/>
              </a:rPr>
              <a:t>: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he-IL" sz="2800" dirty="0" smtClean="0">
              <a:cs typeface="+mj-cs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he-IL" sz="2800" b="1" dirty="0" smtClean="0">
              <a:cs typeface="+mj-cs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he-IL" sz="2800" b="1" dirty="0"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3187700"/>
            <a:ext cx="634249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089" y="3021870"/>
            <a:ext cx="2209800" cy="351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04300" y="2837204"/>
            <a:ext cx="1905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cs typeface="+mj-cs"/>
              </a:rPr>
              <a:t>קוד:</a:t>
            </a:r>
            <a:endParaRPr lang="he-IL" b="1" dirty="0"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6896" y="2641089"/>
            <a:ext cx="1905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dirty="0" smtClean="0">
                <a:cs typeface="+mj-cs"/>
              </a:rPr>
              <a:t>פלט:</a:t>
            </a:r>
            <a:endParaRPr lang="he-IL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4743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1460500" y="58978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mtClean="0"/>
              <a:t>Scope</a:t>
            </a:r>
            <a:endParaRPr lang="he-IL" dirty="0"/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349500" y="1593088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e-IL" dirty="0">
                <a:solidFill>
                  <a:schemeClr val="tx1"/>
                </a:solidFill>
              </a:rPr>
              <a:t>קישור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הסקופ הוא סטטי – כאשר נחפש משתנה </a:t>
            </a:r>
            <a:r>
              <a:rPr lang="he-IL" dirty="0" err="1">
                <a:solidFill>
                  <a:schemeClr val="tx1"/>
                </a:solidFill>
              </a:rPr>
              <a:t>מסויים</a:t>
            </a:r>
            <a:r>
              <a:rPr lang="he-IL" dirty="0">
                <a:solidFill>
                  <a:schemeClr val="tx1"/>
                </a:solidFill>
              </a:rPr>
              <a:t> תחילה נחפש אותו בתוך ה</a:t>
            </a:r>
            <a:r>
              <a:rPr lang="en-US" dirty="0">
                <a:solidFill>
                  <a:schemeClr val="tx1"/>
                </a:solidFill>
              </a:rPr>
              <a:t>scope</a:t>
            </a:r>
            <a:r>
              <a:rPr lang="he-IL" dirty="0">
                <a:solidFill>
                  <a:schemeClr val="tx1"/>
                </a:solidFill>
              </a:rPr>
              <a:t> שאנו נמצאים בו – לוקאלית, ובמידה ולא נמצא נחפש אותו באבא הסטטי, </a:t>
            </a:r>
            <a:r>
              <a:rPr lang="he-IL" dirty="0" err="1">
                <a:solidFill>
                  <a:schemeClr val="tx1"/>
                </a:solidFill>
              </a:rPr>
              <a:t>וכו</a:t>
            </a:r>
            <a:r>
              <a:rPr lang="he-IL" dirty="0">
                <a:solidFill>
                  <a:schemeClr val="tx1"/>
                </a:solidFill>
              </a:rPr>
              <a:t> עד שנמצא אותו לפי סדר הכתיבה.</a:t>
            </a: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endParaRPr lang="he-IL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3189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1701800" y="58978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 smtClean="0"/>
              <a:t>Scope</a:t>
            </a:r>
            <a:endParaRPr lang="he-IL" dirty="0"/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905000" y="1554480"/>
            <a:ext cx="93853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e-IL" dirty="0">
                <a:solidFill>
                  <a:schemeClr val="tx1"/>
                </a:solidFill>
              </a:rPr>
              <a:t>ניתן לראות בדוג הבאה שהפונקציה </a:t>
            </a:r>
            <a:r>
              <a:rPr lang="en-US" dirty="0">
                <a:solidFill>
                  <a:schemeClr val="tx1"/>
                </a:solidFill>
              </a:rPr>
              <a:t>func1</a:t>
            </a:r>
            <a:r>
              <a:rPr lang="he-IL" dirty="0">
                <a:solidFill>
                  <a:schemeClr val="tx1"/>
                </a:solidFill>
              </a:rPr>
              <a:t> הולכת למשתנה </a:t>
            </a:r>
            <a:r>
              <a:rPr lang="en-US" dirty="0">
                <a:solidFill>
                  <a:schemeClr val="tx1"/>
                </a:solidFill>
              </a:rPr>
              <a:t>  x </a:t>
            </a:r>
            <a:r>
              <a:rPr lang="he-IL" dirty="0">
                <a:solidFill>
                  <a:schemeClr val="tx1"/>
                </a:solidFill>
              </a:rPr>
              <a:t>הסטטי – המוגדר אצל האבא,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ואילו הפונקציה </a:t>
            </a:r>
            <a:r>
              <a:rPr lang="en-US" dirty="0">
                <a:solidFill>
                  <a:schemeClr val="tx1"/>
                </a:solidFill>
              </a:rPr>
              <a:t>func2</a:t>
            </a:r>
            <a:r>
              <a:rPr lang="he-IL" dirty="0">
                <a:solidFill>
                  <a:schemeClr val="tx1"/>
                </a:solidFill>
              </a:rPr>
              <a:t> מזהה את </a:t>
            </a:r>
            <a:r>
              <a:rPr lang="en-US" dirty="0">
                <a:solidFill>
                  <a:schemeClr val="tx1"/>
                </a:solidFill>
              </a:rPr>
              <a:t> x </a:t>
            </a:r>
            <a:r>
              <a:rPr lang="he-IL" dirty="0">
                <a:solidFill>
                  <a:schemeClr val="tx1"/>
                </a:solidFill>
              </a:rPr>
              <a:t>כמשתנה לוקאלי אצלה ולכן התוצאות הן כלהלן.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he-IL" sz="2800" dirty="0" smtClean="0">
              <a:cs typeface="+mj-cs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he-IL" sz="2800" dirty="0" smtClean="0">
              <a:cs typeface="+mj-cs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he-IL" sz="2800" dirty="0" smtClean="0"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6400" y="3520753"/>
            <a:ext cx="4525720" cy="304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80804" y="3520753"/>
            <a:ext cx="2950396" cy="2271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13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1524000" y="62788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 smtClean="0"/>
              <a:t>Scope</a:t>
            </a:r>
            <a:endParaRPr lang="he-IL" dirty="0"/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25500" y="1541780"/>
            <a:ext cx="104267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he-IL" dirty="0">
                <a:solidFill>
                  <a:schemeClr val="tx1"/>
                </a:solidFill>
              </a:rPr>
              <a:t>מנגנון לאחזור זיכרון</a:t>
            </a:r>
            <a:r>
              <a:rPr lang="en-US" dirty="0">
                <a:solidFill>
                  <a:schemeClr val="tx1"/>
                </a:solidFill>
              </a:rPr>
              <a:t>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garbage collector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אין את בעיית המעגליות של</a:t>
            </a:r>
            <a:r>
              <a:rPr lang="en-US" dirty="0">
                <a:solidFill>
                  <a:schemeClr val="tx1"/>
                </a:solidFill>
              </a:rPr>
              <a:t>reference counting </a:t>
            </a:r>
            <a:r>
              <a:rPr lang="he-IL" dirty="0">
                <a:solidFill>
                  <a:schemeClr val="tx1"/>
                </a:solidFill>
              </a:rPr>
              <a:t> - שיש אוסף מצביעים שיוצרים מעגל</a:t>
            </a:r>
            <a:r>
              <a:rPr lang="en-US" dirty="0">
                <a:solidFill>
                  <a:schemeClr val="tx1"/>
                </a:solidFill>
              </a:rPr>
              <a:t>,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אלא עובדים בשיטת </a:t>
            </a:r>
            <a:r>
              <a:rPr lang="en-US" dirty="0">
                <a:solidFill>
                  <a:schemeClr val="tx1"/>
                </a:solidFill>
              </a:rPr>
              <a:t>mark and sweep</a:t>
            </a:r>
            <a:r>
              <a:rPr lang="he-IL" dirty="0">
                <a:solidFill>
                  <a:schemeClr val="tx1"/>
                </a:solidFill>
              </a:rPr>
              <a:t> – כשאין יותר זיכרון להקצות מופעל אלגוריתם לאיסוף אשפה שתפקידו לאסוף את כל אותם תאים שאינם שימושיים יותר – שביט השימוש שלהם לא דלוק.</a:t>
            </a: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endParaRPr lang="he-IL" sz="2800" dirty="0" smtClean="0">
              <a:cs typeface="+mj-cs"/>
            </a:endParaRPr>
          </a:p>
          <a:p>
            <a:endParaRPr lang="he-IL" sz="2800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6323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8600" y="576580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הקצאות נתונים דינאמיים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816100" y="1719580"/>
            <a:ext cx="95631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e-IL" dirty="0">
                <a:solidFill>
                  <a:schemeClr val="tx1"/>
                </a:solidFill>
              </a:rPr>
              <a:t>אין תמיכה בהקצאת נתונים דינאמיים.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e-IL" dirty="0">
                <a:solidFill>
                  <a:schemeClr val="tx1"/>
                </a:solidFill>
              </a:rPr>
              <a:t>הערה: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e-IL" dirty="0">
                <a:solidFill>
                  <a:schemeClr val="tx1"/>
                </a:solidFill>
              </a:rPr>
              <a:t>זה גם אחד ההבדלים בין </a:t>
            </a:r>
            <a:r>
              <a:rPr lang="en-US" dirty="0" err="1">
                <a:solidFill>
                  <a:schemeClr val="tx1"/>
                </a:solidFill>
              </a:rPr>
              <a:t>nemerle</a:t>
            </a:r>
            <a:r>
              <a:rPr lang="he-IL" dirty="0">
                <a:solidFill>
                  <a:schemeClr val="tx1"/>
                </a:solidFill>
              </a:rPr>
              <a:t> ל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he-IL" dirty="0">
                <a:solidFill>
                  <a:schemeClr val="tx1"/>
                </a:solidFill>
              </a:rPr>
              <a:t>, שהופך את </a:t>
            </a:r>
            <a:r>
              <a:rPr lang="en-US" dirty="0" err="1">
                <a:solidFill>
                  <a:schemeClr val="tx1"/>
                </a:solidFill>
              </a:rPr>
              <a:t>nemerle</a:t>
            </a:r>
            <a:r>
              <a:rPr lang="he-IL" dirty="0">
                <a:solidFill>
                  <a:schemeClr val="tx1"/>
                </a:solidFill>
              </a:rPr>
              <a:t> ליותר חזקה.</a:t>
            </a: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endParaRPr lang="he-IL" sz="2800" dirty="0">
              <a:cs typeface="+mj-cs"/>
            </a:endParaRPr>
          </a:p>
        </p:txBody>
      </p:sp>
      <p:sp>
        <p:nvSpPr>
          <p:cNvPr id="4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302000" y="18719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r" rtl="1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r" rtl="1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endParaRPr lang="he-IL" sz="2800" dirty="0">
              <a:cs typeface="+mj-cs"/>
            </a:endParaRPr>
          </a:p>
        </p:txBody>
      </p:sp>
      <p:sp>
        <p:nvSpPr>
          <p:cNvPr id="5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302000" y="16891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r" rtl="1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r" rtl="1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he-IL" sz="28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28040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81300" y="650240"/>
            <a:ext cx="87630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he-IL" sz="3900" dirty="0">
                <a:cs typeface="+mn-cs"/>
              </a:rPr>
              <a:t>חישובים, השמות וסוגי </a:t>
            </a:r>
            <a:r>
              <a:rPr lang="he-IL" sz="3900" dirty="0" smtClean="0">
                <a:cs typeface="+mn-cs"/>
              </a:rPr>
              <a:t>אופרטורים:</a:t>
            </a:r>
            <a:endParaRPr lang="en-US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314700" y="167640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>
                <a:solidFill>
                  <a:schemeClr val="tx1"/>
                </a:solidFill>
              </a:rPr>
              <a:t>אופרטורים</a:t>
            </a:r>
          </a:p>
          <a:p>
            <a:pPr marL="0" indent="0">
              <a:buNone/>
            </a:pPr>
            <a:r>
              <a:rPr lang="he-IL" dirty="0">
                <a:solidFill>
                  <a:schemeClr val="tx1"/>
                </a:solidFill>
              </a:rPr>
              <a:t>השפה תומכת בכל סוגי האופרטורים הידועים ב#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he-I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e-IL" dirty="0">
                <a:solidFill>
                  <a:schemeClr val="tx1"/>
                </a:solidFill>
              </a:rPr>
              <a:t>ביטויים </a:t>
            </a:r>
            <a:r>
              <a:rPr lang="he-IL" dirty="0" err="1">
                <a:solidFill>
                  <a:schemeClr val="tx1"/>
                </a:solidFill>
              </a:rPr>
              <a:t>רגולרים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השפה תומכת בביטויים </a:t>
            </a:r>
            <a:r>
              <a:rPr lang="he-IL" dirty="0" err="1">
                <a:solidFill>
                  <a:schemeClr val="tx1"/>
                </a:solidFill>
              </a:rPr>
              <a:t>רגולרים</a:t>
            </a:r>
            <a:r>
              <a:rPr lang="he-IL" dirty="0">
                <a:solidFill>
                  <a:schemeClr val="tx1"/>
                </a:solidFill>
              </a:rPr>
              <a:t>. לדוגמא:</a:t>
            </a: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endParaRPr lang="he-IL" sz="2800" b="1" dirty="0">
              <a:cs typeface="+mj-cs"/>
            </a:endParaRPr>
          </a:p>
        </p:txBody>
      </p:sp>
      <p:sp>
        <p:nvSpPr>
          <p:cNvPr id="4" name="Content Placeholder 4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225800" y="19100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r" rtl="1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r" rtl="1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r" rtl="1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r" rtl="1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r" rtl="1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r" rtl="1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r" rtl="1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he-IL" sz="2800" dirty="0">
              <a:cs typeface="+mj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087" y="4719320"/>
            <a:ext cx="899642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55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1498600" y="843788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 smtClean="0"/>
              <a:t>ABSTRACT</a:t>
            </a:r>
            <a:endParaRPr lang="he-IL" dirty="0"/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00100" y="1656080"/>
            <a:ext cx="102362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>
                <a:solidFill>
                  <a:schemeClr val="tx1"/>
                </a:solidFill>
              </a:rPr>
              <a:t>הפשטה פרוצדורלית</a:t>
            </a:r>
          </a:p>
          <a:p>
            <a:pPr marL="0" indent="0">
              <a:buNone/>
            </a:pPr>
            <a:r>
              <a:rPr lang="he-IL" dirty="0">
                <a:solidFill>
                  <a:schemeClr val="tx1"/>
                </a:solidFill>
              </a:rPr>
              <a:t>יש תמיכה בפונקציות, ובכך יש חיסכון בכתיבת קוד שחוזר על עצמו מספר פעמים בתכנית.</a:t>
            </a:r>
          </a:p>
          <a:p>
            <a:pPr marL="0" indent="0">
              <a:buNone/>
            </a:pPr>
            <a:r>
              <a:rPr lang="he-IL" dirty="0">
                <a:solidFill>
                  <a:schemeClr val="tx1"/>
                </a:solidFill>
              </a:rPr>
              <a:t>הפשטת נתונים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e-IL" dirty="0">
                <a:solidFill>
                  <a:schemeClr val="tx1"/>
                </a:solidFill>
              </a:rPr>
              <a:t>תומכת בתכנות מונחה עצמים – </a:t>
            </a:r>
            <a:r>
              <a:rPr lang="en-US" dirty="0">
                <a:solidFill>
                  <a:schemeClr val="tx1"/>
                </a:solidFill>
              </a:rPr>
              <a:t>OOP</a:t>
            </a:r>
            <a:r>
              <a:rPr lang="he-IL" dirty="0">
                <a:solidFill>
                  <a:schemeClr val="tx1"/>
                </a:solidFill>
              </a:rPr>
              <a:t> – ניתן להגדיר מחלקות ולהגדיר אלו נתונים יש למחלקה, וכן אלו פעולות ניתן לבצע עליה.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+mj-cs"/>
              </a:rPr>
              <a:t/>
            </a:r>
            <a:b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+mj-cs"/>
              </a:rPr>
            </a:b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endParaRPr lang="he-IL" sz="2800" dirty="0" smtClean="0">
              <a:cs typeface="+mj-cs"/>
            </a:endParaRPr>
          </a:p>
          <a:p>
            <a:endParaRPr lang="he-IL" sz="2800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504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2445" y="622300"/>
            <a:ext cx="95631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4000" dirty="0" smtClean="0">
                <a:cs typeface="+mn-cs"/>
              </a:rPr>
              <a:t>היסטוריית השפה והרקע </a:t>
            </a:r>
            <a:r>
              <a:rPr lang="he-IL" sz="4000" dirty="0" smtClean="0">
                <a:cs typeface="+mn-cs"/>
              </a:rPr>
              <a:t>לפיתוחה:</a:t>
            </a:r>
            <a:endParaRPr lang="he-IL" sz="4000" dirty="0">
              <a:cs typeface="+mn-cs"/>
            </a:endParaRPr>
          </a:p>
        </p:txBody>
      </p:sp>
      <p:sp>
        <p:nvSpPr>
          <p:cNvPr id="4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87400" y="1447800"/>
            <a:ext cx="11277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Nemerle</a:t>
            </a:r>
            <a:r>
              <a:rPr lang="en-US" dirty="0" smtClean="0">
                <a:solidFill>
                  <a:schemeClr val="tx1"/>
                </a:solidFill>
              </a:rPr>
              <a:t> 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he-IL" dirty="0" smtClean="0">
                <a:solidFill>
                  <a:schemeClr val="tx1"/>
                </a:solidFill>
              </a:rPr>
              <a:t>היא </a:t>
            </a:r>
            <a:r>
              <a:rPr lang="he-IL" dirty="0">
                <a:solidFill>
                  <a:schemeClr val="tx1"/>
                </a:solidFill>
              </a:rPr>
              <a:t>שפה עילית המבוססת על </a:t>
            </a:r>
            <a:r>
              <a:rPr lang="en-US" dirty="0" smtClean="0">
                <a:solidFill>
                  <a:schemeClr val="tx1"/>
                </a:solidFill>
              </a:rPr>
              <a:t>C#</a:t>
            </a:r>
            <a:r>
              <a:rPr lang="he-IL" dirty="0" smtClean="0">
                <a:solidFill>
                  <a:schemeClr val="tx1"/>
                </a:solidFill>
              </a:rPr>
              <a:t> ומשתמשת </a:t>
            </a:r>
            <a:r>
              <a:rPr lang="he-IL" dirty="0">
                <a:solidFill>
                  <a:schemeClr val="tx1"/>
                </a:solidFill>
              </a:rPr>
              <a:t>בטכנולוגית .</a:t>
            </a:r>
            <a:r>
              <a:rPr lang="en-US" dirty="0">
                <a:solidFill>
                  <a:schemeClr val="tx1"/>
                </a:solidFill>
              </a:rPr>
              <a:t>NET </a:t>
            </a:r>
            <a:r>
              <a:rPr lang="he-IL" dirty="0" smtClean="0">
                <a:solidFill>
                  <a:schemeClr val="tx1"/>
                </a:solidFill>
              </a:rPr>
              <a:t> בשפה </a:t>
            </a:r>
            <a:r>
              <a:rPr lang="he-IL" dirty="0">
                <a:solidFill>
                  <a:schemeClr val="tx1"/>
                </a:solidFill>
              </a:rPr>
              <a:t>יש שילוב של פונקציונאליות, פרוצדורליות ומונחה עצמים</a:t>
            </a:r>
            <a:r>
              <a:rPr lang="he-IL" dirty="0" smtClean="0">
                <a:solidFill>
                  <a:schemeClr val="tx1"/>
                </a:solidFill>
              </a:rPr>
              <a:t>.</a:t>
            </a:r>
          </a:p>
          <a:p>
            <a:endParaRPr lang="he-IL" dirty="0" smtClean="0">
              <a:solidFill>
                <a:schemeClr val="tx1"/>
              </a:solidFill>
            </a:endParaRPr>
          </a:p>
          <a:p>
            <a:r>
              <a:rPr lang="he-IL" dirty="0" smtClean="0">
                <a:solidFill>
                  <a:schemeClr val="tx1"/>
                </a:solidFill>
              </a:rPr>
              <a:t>השפה נקראה על שם </a:t>
            </a:r>
            <a:r>
              <a:rPr lang="en-US" dirty="0" err="1" smtClean="0">
                <a:solidFill>
                  <a:schemeClr val="tx1"/>
                </a:solidFill>
              </a:rPr>
              <a:t>Archmage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Nemerle</a:t>
            </a:r>
            <a:r>
              <a:rPr lang="he-IL" dirty="0" smtClean="0">
                <a:solidFill>
                  <a:schemeClr val="tx1"/>
                </a:solidFill>
              </a:rPr>
              <a:t> – דמות באגדת הילדים </a:t>
            </a:r>
            <a:r>
              <a:rPr lang="en-US" dirty="0" smtClean="0">
                <a:solidFill>
                  <a:schemeClr val="tx1"/>
                </a:solidFill>
              </a:rPr>
              <a:t>A Wizard Of </a:t>
            </a:r>
            <a:r>
              <a:rPr lang="en-US" dirty="0" err="1" smtClean="0">
                <a:solidFill>
                  <a:schemeClr val="tx1"/>
                </a:solidFill>
              </a:rPr>
              <a:t>Earthsea</a:t>
            </a:r>
            <a:r>
              <a:rPr lang="he-IL" dirty="0" smtClean="0">
                <a:solidFill>
                  <a:schemeClr val="tx1"/>
                </a:solidFill>
              </a:rPr>
              <a:t> – הקוסם מארץ ים</a:t>
            </a:r>
            <a:r>
              <a:rPr lang="he-IL" dirty="0" smtClean="0">
                <a:solidFill>
                  <a:schemeClr val="tx1"/>
                </a:solidFill>
              </a:rPr>
              <a:t>.</a:t>
            </a:r>
          </a:p>
          <a:p>
            <a:endParaRPr lang="he-IL" dirty="0" smtClean="0">
              <a:solidFill>
                <a:schemeClr val="tx1"/>
              </a:solidFill>
            </a:endParaRPr>
          </a:p>
          <a:p>
            <a:r>
              <a:rPr lang="he-IL" dirty="0" smtClean="0">
                <a:solidFill>
                  <a:schemeClr val="tx1"/>
                </a:solidFill>
              </a:rPr>
              <a:t>השפה פורסמה לראשונה בשנת 2003, </a:t>
            </a:r>
            <a:r>
              <a:rPr lang="he-IL" dirty="0" err="1">
                <a:solidFill>
                  <a:schemeClr val="tx1"/>
                </a:solidFill>
              </a:rPr>
              <a:t>גירסת</a:t>
            </a:r>
            <a:r>
              <a:rPr lang="he-IL" dirty="0">
                <a:solidFill>
                  <a:schemeClr val="tx1"/>
                </a:solidFill>
              </a:rPr>
              <a:t> </a:t>
            </a:r>
            <a:r>
              <a:rPr lang="he-IL" dirty="0" err="1">
                <a:solidFill>
                  <a:schemeClr val="tx1"/>
                </a:solidFill>
              </a:rPr>
              <a:t>הבטא</a:t>
            </a:r>
            <a:r>
              <a:rPr lang="he-IL" dirty="0">
                <a:solidFill>
                  <a:schemeClr val="tx1"/>
                </a:solidFill>
              </a:rPr>
              <a:t> </a:t>
            </a:r>
            <a:r>
              <a:rPr lang="he-IL" dirty="0" smtClean="0">
                <a:solidFill>
                  <a:schemeClr val="tx1"/>
                </a:solidFill>
              </a:rPr>
              <a:t>יצאה </a:t>
            </a:r>
            <a:r>
              <a:rPr lang="he-IL" dirty="0">
                <a:solidFill>
                  <a:schemeClr val="tx1"/>
                </a:solidFill>
              </a:rPr>
              <a:t>בשנת </a:t>
            </a:r>
            <a:r>
              <a:rPr lang="he-IL" dirty="0" smtClean="0">
                <a:solidFill>
                  <a:schemeClr val="tx1"/>
                </a:solidFill>
              </a:rPr>
              <a:t>2010, </a:t>
            </a:r>
            <a:r>
              <a:rPr lang="he-IL" dirty="0" smtClean="0">
                <a:solidFill>
                  <a:schemeClr val="tx1"/>
                </a:solidFill>
              </a:rPr>
              <a:t>והגרסה </a:t>
            </a:r>
            <a:r>
              <a:rPr lang="he-IL" dirty="0" smtClean="0">
                <a:solidFill>
                  <a:schemeClr val="tx1"/>
                </a:solidFill>
              </a:rPr>
              <a:t>העדכנית ביותר (1.2.507.0) יצאה בשנת 2016</a:t>
            </a:r>
            <a:r>
              <a:rPr lang="he-IL" dirty="0" smtClean="0">
                <a:solidFill>
                  <a:schemeClr val="tx1"/>
                </a:solidFill>
              </a:rPr>
              <a:t>.</a:t>
            </a:r>
          </a:p>
          <a:p>
            <a:endParaRPr lang="he-IL" dirty="0" smtClean="0">
              <a:solidFill>
                <a:schemeClr val="tx1"/>
              </a:solidFill>
            </a:endParaRPr>
          </a:p>
          <a:p>
            <a:r>
              <a:rPr lang="he-IL" dirty="0" smtClean="0">
                <a:solidFill>
                  <a:schemeClr val="tx1"/>
                </a:solidFill>
              </a:rPr>
              <a:t>מעצבי השפה היו </a:t>
            </a:r>
            <a:r>
              <a:rPr lang="he-IL" dirty="0" err="1" smtClean="0">
                <a:solidFill>
                  <a:schemeClr val="tx1"/>
                </a:solidFill>
              </a:rPr>
              <a:t>קמיל</a:t>
            </a:r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he-IL" dirty="0" err="1" smtClean="0">
                <a:solidFill>
                  <a:schemeClr val="tx1"/>
                </a:solidFill>
              </a:rPr>
              <a:t>סקלסקי</a:t>
            </a:r>
            <a:r>
              <a:rPr lang="he-IL" dirty="0" smtClean="0">
                <a:solidFill>
                  <a:schemeClr val="tx1"/>
                </a:solidFill>
              </a:rPr>
              <a:t>, מיכל </a:t>
            </a:r>
            <a:r>
              <a:rPr lang="he-IL" dirty="0" err="1" smtClean="0">
                <a:solidFill>
                  <a:schemeClr val="tx1"/>
                </a:solidFill>
              </a:rPr>
              <a:t>מוסקל</a:t>
            </a:r>
            <a:r>
              <a:rPr lang="he-IL" dirty="0" smtClean="0">
                <a:solidFill>
                  <a:schemeClr val="tx1"/>
                </a:solidFill>
              </a:rPr>
              <a:t>, </a:t>
            </a:r>
            <a:r>
              <a:rPr lang="he-IL" dirty="0" err="1" smtClean="0">
                <a:solidFill>
                  <a:schemeClr val="tx1"/>
                </a:solidFill>
              </a:rPr>
              <a:t>לסזק</a:t>
            </a:r>
            <a:r>
              <a:rPr lang="he-IL" dirty="0" smtClean="0">
                <a:solidFill>
                  <a:schemeClr val="tx1"/>
                </a:solidFill>
              </a:rPr>
              <a:t> </a:t>
            </a:r>
            <a:r>
              <a:rPr lang="he-IL" dirty="0" err="1" smtClean="0">
                <a:solidFill>
                  <a:schemeClr val="tx1"/>
                </a:solidFill>
              </a:rPr>
              <a:t>פחולסקי</a:t>
            </a:r>
            <a:r>
              <a:rPr lang="he-IL" dirty="0" smtClean="0">
                <a:solidFill>
                  <a:schemeClr val="tx1"/>
                </a:solidFill>
              </a:rPr>
              <a:t> ופאוול </a:t>
            </a:r>
            <a:r>
              <a:rPr lang="he-IL" dirty="0" err="1" smtClean="0">
                <a:solidFill>
                  <a:schemeClr val="tx1"/>
                </a:solidFill>
              </a:rPr>
              <a:t>אולסזטה</a:t>
            </a:r>
            <a:r>
              <a:rPr lang="he-IL" dirty="0" smtClean="0">
                <a:solidFill>
                  <a:schemeClr val="tx1"/>
                </a:solidFill>
              </a:rPr>
              <a:t> מאוניברסיטת </a:t>
            </a:r>
            <a:r>
              <a:rPr lang="en-US" dirty="0" smtClean="0">
                <a:solidFill>
                  <a:schemeClr val="tx1"/>
                </a:solidFill>
              </a:rPr>
              <a:t>Wroclaw</a:t>
            </a:r>
            <a:r>
              <a:rPr lang="he-IL" dirty="0" smtClean="0">
                <a:solidFill>
                  <a:schemeClr val="tx1"/>
                </a:solidFill>
              </a:rPr>
              <a:t> בפולין</a:t>
            </a:r>
            <a:r>
              <a:rPr lang="he-IL" dirty="0" smtClean="0">
                <a:solidFill>
                  <a:schemeClr val="tx1"/>
                </a:solidFill>
              </a:rPr>
              <a:t>.</a:t>
            </a:r>
          </a:p>
          <a:p>
            <a:endParaRPr lang="he-IL" dirty="0" smtClean="0">
              <a:solidFill>
                <a:schemeClr val="tx1"/>
              </a:solidFill>
            </a:endParaRPr>
          </a:p>
          <a:p>
            <a:r>
              <a:rPr lang="he-IL" dirty="0" smtClean="0">
                <a:solidFill>
                  <a:schemeClr val="tx1"/>
                </a:solidFill>
              </a:rPr>
              <a:t>תחילה המפתחים במסגרת עבודתם בחברת </a:t>
            </a:r>
            <a:r>
              <a:rPr lang="en-US" dirty="0" err="1" smtClean="0">
                <a:solidFill>
                  <a:schemeClr val="tx1"/>
                </a:solidFill>
              </a:rPr>
              <a:t>JetBrains</a:t>
            </a:r>
            <a:r>
              <a:rPr lang="he-IL" dirty="0" smtClean="0">
                <a:solidFill>
                  <a:schemeClr val="tx1"/>
                </a:solidFill>
              </a:rPr>
              <a:t> פיתחו את </a:t>
            </a:r>
            <a:r>
              <a:rPr lang="en-US" dirty="0" err="1" smtClean="0">
                <a:solidFill>
                  <a:schemeClr val="tx1"/>
                </a:solidFill>
              </a:rPr>
              <a:t>nitra</a:t>
            </a:r>
            <a:r>
              <a:rPr lang="he-IL" dirty="0" smtClean="0">
                <a:solidFill>
                  <a:schemeClr val="tx1"/>
                </a:solidFill>
              </a:rPr>
              <a:t> שבהמשך התפתחה לשפה </a:t>
            </a:r>
            <a:r>
              <a:rPr lang="en-US" dirty="0" err="1" smtClean="0">
                <a:solidFill>
                  <a:schemeClr val="tx1"/>
                </a:solidFill>
              </a:rPr>
              <a:t>nemerle</a:t>
            </a:r>
            <a:endParaRPr lang="he-IL" dirty="0" smtClean="0">
              <a:solidFill>
                <a:schemeClr val="tx1"/>
              </a:solidFill>
            </a:endParaRPr>
          </a:p>
          <a:p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25900" y="612140"/>
            <a:ext cx="3136900" cy="1143000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טיפול בשגיאות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149600" y="14655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e-IL" dirty="0">
                <a:solidFill>
                  <a:schemeClr val="tx1"/>
                </a:solidFill>
              </a:rPr>
              <a:t>השפה תומכת בטיפול בשגיאות ובמנגנון </a:t>
            </a:r>
            <a:r>
              <a:rPr lang="en-US" dirty="0" err="1">
                <a:solidFill>
                  <a:schemeClr val="tx1"/>
                </a:solidFill>
              </a:rPr>
              <a:t>excpetions</a:t>
            </a:r>
            <a:r>
              <a:rPr lang="he-IL" dirty="0">
                <a:solidFill>
                  <a:schemeClr val="tx1"/>
                </a:solidFill>
              </a:rPr>
              <a:t>:</a:t>
            </a:r>
            <a:r>
              <a:rPr lang="en-US" sz="2800" dirty="0" smtClean="0">
                <a:solidFill>
                  <a:schemeClr val="tx1"/>
                </a:solidFill>
                <a:cs typeface="+mj-cs"/>
              </a:rPr>
              <a:t/>
            </a:r>
            <a:br>
              <a:rPr lang="en-US" sz="2800" dirty="0" smtClean="0">
                <a:solidFill>
                  <a:schemeClr val="tx1"/>
                </a:solidFill>
                <a:cs typeface="+mj-cs"/>
              </a:rPr>
            </a:br>
            <a:endParaRPr lang="he-IL" sz="2800" dirty="0" smtClean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13053" y="2044700"/>
            <a:ext cx="910734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97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579859" y="499256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קבצים ומחרוזות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073400" y="17449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e-IL" dirty="0">
                <a:solidFill>
                  <a:schemeClr val="tx1"/>
                </a:solidFill>
              </a:rPr>
              <a:t>ניתן לכתוב ולקרוא לקבצים ע"י </a:t>
            </a:r>
            <a:r>
              <a:rPr lang="en-US" dirty="0">
                <a:solidFill>
                  <a:schemeClr val="tx1"/>
                </a:solidFill>
              </a:rPr>
              <a:t>using System.IO</a:t>
            </a:r>
            <a:r>
              <a:rPr lang="he-IL" dirty="0">
                <a:solidFill>
                  <a:schemeClr val="tx1"/>
                </a:solidFill>
              </a:rPr>
              <a:t>, לדוגמא: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he-IL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he-IL" dirty="0" smtClean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he-IL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he-IL" dirty="0" smtClean="0">
                <a:solidFill>
                  <a:schemeClr val="tx1"/>
                </a:solidFill>
              </a:rPr>
              <a:t>וכן </a:t>
            </a:r>
            <a:r>
              <a:rPr lang="he-IL" dirty="0">
                <a:solidFill>
                  <a:schemeClr val="tx1"/>
                </a:solidFill>
              </a:rPr>
              <a:t>ניתן להצהיר על משתנים מטיפוס מחרוזות ולבצע עליהן פעולות מתאימות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he-IL" dirty="0">
                <a:solidFill>
                  <a:schemeClr val="tx1"/>
                </a:solidFill>
              </a:rPr>
              <a:t> לדוגמא: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r>
              <a:rPr lang="en-US" sz="2800" dirty="0" smtClean="0">
                <a:cs typeface="+mj-cs"/>
              </a:rPr>
              <a:t/>
            </a:r>
            <a:br>
              <a:rPr lang="en-US" sz="2800" dirty="0" smtClean="0">
                <a:cs typeface="+mj-cs"/>
              </a:rPr>
            </a:br>
            <a:endParaRPr lang="he-IL" sz="2800" dirty="0" smtClean="0">
              <a:cs typeface="+mj-cs"/>
            </a:endParaRPr>
          </a:p>
          <a:p>
            <a:endParaRPr lang="he-IL" sz="2800" dirty="0" smtClean="0"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440" y="2417952"/>
            <a:ext cx="9144000" cy="54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58320" y="4305300"/>
            <a:ext cx="3776241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9925" y="3786852"/>
            <a:ext cx="4027990" cy="307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17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1193800" y="398780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 err="1">
                <a:cs typeface="+mn-cs"/>
              </a:rPr>
              <a:t>ביביליוגרפיה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06400" y="1541780"/>
            <a:ext cx="112903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Wingdings 3" panose="05040102010807070707" pitchFamily="18" charset="2"/>
              <a:buNone/>
            </a:pPr>
            <a:r>
              <a:rPr lang="en-US" sz="3200" dirty="0" smtClean="0">
                <a:solidFill>
                  <a:schemeClr val="tx1"/>
                </a:solidFill>
                <a:hlinkClick r:id="rId4"/>
              </a:rPr>
              <a:t>https://github.com/rsdn/nemerle/wiki</a:t>
            </a:r>
            <a:r>
              <a:rPr lang="en-US" sz="3200" dirty="0" smtClean="0">
                <a:solidFill>
                  <a:schemeClr val="tx1"/>
                </a:solidFill>
              </a:rPr>
              <a:t/>
            </a:r>
            <a:br>
              <a:rPr lang="en-US" sz="3200" dirty="0" smtClean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  <a:hlinkClick r:id="rId5"/>
              </a:rPr>
              <a:t>https://en.wikipedia.org/wiki/Nemerle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0" indent="0" algn="l">
              <a:buFont typeface="Wingdings 3" panose="05040102010807070707" pitchFamily="18" charset="2"/>
              <a:buNone/>
            </a:pPr>
            <a:r>
              <a:rPr lang="en-US" sz="3200" dirty="0" smtClean="0">
                <a:solidFill>
                  <a:schemeClr val="tx1"/>
                </a:solidFill>
                <a:hlinkClick r:id="rId6"/>
              </a:rPr>
              <a:t>http://nemerle.org/About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0" indent="0" algn="l">
              <a:buFont typeface="Wingdings 3" panose="05040102010807070707" pitchFamily="18" charset="2"/>
              <a:buNone/>
            </a:pPr>
            <a:r>
              <a:rPr lang="en-US" sz="3200" dirty="0" smtClean="0">
                <a:solidFill>
                  <a:schemeClr val="tx1"/>
                </a:solidFill>
                <a:hlinkClick r:id="rId7"/>
              </a:rPr>
              <a:t>https://groups.google.com/forum/#!forum/nemerle-en</a:t>
            </a:r>
            <a:r>
              <a:rPr lang="en-US" sz="3200" dirty="0" smtClean="0">
                <a:cs typeface="+mj-cs"/>
              </a:rPr>
              <a:t/>
            </a:r>
            <a:br>
              <a:rPr lang="en-US" sz="3200" dirty="0" smtClean="0">
                <a:cs typeface="+mj-cs"/>
              </a:rPr>
            </a:br>
            <a:r>
              <a:rPr lang="en-US" sz="3200" dirty="0" smtClean="0">
                <a:cs typeface="+mj-cs"/>
              </a:rPr>
              <a:t/>
            </a:r>
            <a:br>
              <a:rPr lang="en-US" sz="3200" dirty="0" smtClean="0">
                <a:cs typeface="+mj-cs"/>
              </a:rPr>
            </a:br>
            <a:endParaRPr lang="he-IL" sz="3200" dirty="0" smtClean="0">
              <a:cs typeface="+mj-cs"/>
            </a:endParaRPr>
          </a:p>
          <a:p>
            <a:endParaRPr lang="he-IL" sz="3200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685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165100" y="571500"/>
            <a:ext cx="843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מטרות ומאפייני </a:t>
            </a:r>
            <a:r>
              <a:rPr lang="he-IL" sz="3900" dirty="0" smtClean="0">
                <a:cs typeface="+mn-cs"/>
              </a:rPr>
              <a:t>השפה:</a:t>
            </a:r>
            <a:endParaRPr lang="he-IL" sz="3900" dirty="0">
              <a:cs typeface="+mn-cs"/>
            </a:endParaRPr>
          </a:p>
        </p:txBody>
      </p:sp>
      <p:sp>
        <p:nvSpPr>
          <p:cNvPr id="3" name="מציין מיקום תוכן 2"/>
          <p:cNvSpPr txBox="1">
            <a:spLocks/>
          </p:cNvSpPr>
          <p:nvPr/>
        </p:nvSpPr>
        <p:spPr>
          <a:xfrm>
            <a:off x="749300" y="1511300"/>
            <a:ext cx="10909300" cy="50749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e-IL" sz="2200" u="sng" dirty="0">
                <a:solidFill>
                  <a:schemeClr val="tx1"/>
                </a:solidFill>
              </a:rPr>
              <a:t>מטרת </a:t>
            </a:r>
            <a:r>
              <a:rPr lang="he-IL" sz="2200" u="sng" dirty="0" smtClean="0">
                <a:solidFill>
                  <a:schemeClr val="tx1"/>
                </a:solidFill>
              </a:rPr>
              <a:t>השפה: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e-IL" sz="2200" dirty="0" smtClean="0">
                <a:solidFill>
                  <a:schemeClr val="tx1"/>
                </a:solidFill>
              </a:rPr>
              <a:t> לייצר </a:t>
            </a:r>
            <a:r>
              <a:rPr lang="he-IL" sz="2200" dirty="0">
                <a:solidFill>
                  <a:schemeClr val="tx1"/>
                </a:solidFill>
              </a:rPr>
              <a:t>שפה אחת בעלת היתרונות והיכולות של השפות </a:t>
            </a:r>
            <a:r>
              <a:rPr lang="en-US" sz="2200" dirty="0" smtClean="0">
                <a:solidFill>
                  <a:schemeClr val="tx1"/>
                </a:solidFill>
              </a:rPr>
              <a:t>C#, LISP, ML</a:t>
            </a:r>
            <a:r>
              <a:rPr lang="he-IL" sz="2200" dirty="0" smtClean="0">
                <a:solidFill>
                  <a:schemeClr val="tx1"/>
                </a:solidFill>
              </a:rPr>
              <a:t> </a:t>
            </a:r>
            <a:r>
              <a:rPr lang="he-IL" sz="2200" dirty="0">
                <a:solidFill>
                  <a:schemeClr val="tx1"/>
                </a:solidFill>
              </a:rPr>
              <a:t>ולקבל שפה עוצמתית יותר וקלה ללמידה.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e-IL" sz="2200" u="sng" dirty="0">
                <a:solidFill>
                  <a:schemeClr val="tx1"/>
                </a:solidFill>
              </a:rPr>
              <a:t>מאפייני </a:t>
            </a:r>
            <a:r>
              <a:rPr lang="he-IL" sz="2200" u="sng" dirty="0" smtClean="0">
                <a:solidFill>
                  <a:schemeClr val="tx1"/>
                </a:solidFill>
              </a:rPr>
              <a:t>השפה:</a:t>
            </a:r>
            <a:endParaRPr lang="he-IL" sz="2200" u="sng" dirty="0">
              <a:solidFill>
                <a:schemeClr val="tx1"/>
              </a:solidFill>
            </a:endParaRPr>
          </a:p>
          <a:p>
            <a:r>
              <a:rPr lang="he-IL" sz="2200" dirty="0">
                <a:solidFill>
                  <a:schemeClr val="tx1"/>
                </a:solidFill>
              </a:rPr>
              <a:t>שפה עילית.</a:t>
            </a:r>
          </a:p>
          <a:p>
            <a:r>
              <a:rPr lang="en-US" sz="2200" dirty="0">
                <a:solidFill>
                  <a:schemeClr val="tx1"/>
                </a:solidFill>
              </a:rPr>
              <a:t>OOP</a:t>
            </a:r>
            <a:r>
              <a:rPr lang="he-IL" sz="2200" dirty="0">
                <a:solidFill>
                  <a:schemeClr val="tx1"/>
                </a:solidFill>
              </a:rPr>
              <a:t>- מונחה עצמים – </a:t>
            </a:r>
            <a:r>
              <a:rPr lang="he-IL" sz="2200" dirty="0">
                <a:solidFill>
                  <a:schemeClr val="tx1"/>
                </a:solidFill>
              </a:rPr>
              <a:t> השפה תומכת ב </a:t>
            </a:r>
            <a:r>
              <a:rPr lang="he-IL" sz="2200" dirty="0">
                <a:solidFill>
                  <a:schemeClr val="tx1"/>
                </a:solidFill>
              </a:rPr>
              <a:t>- </a:t>
            </a:r>
            <a:r>
              <a:rPr lang="en-US" sz="2200" dirty="0">
                <a:solidFill>
                  <a:schemeClr val="tx1"/>
                </a:solidFill>
              </a:rPr>
              <a:t>(ADT)</a:t>
            </a:r>
            <a:r>
              <a:rPr lang="he-IL" sz="2200" dirty="0">
                <a:solidFill>
                  <a:schemeClr val="tx1"/>
                </a:solidFill>
              </a:rPr>
              <a:t>מבנה </a:t>
            </a:r>
            <a:r>
              <a:rPr lang="he-IL" sz="2200" dirty="0">
                <a:solidFill>
                  <a:schemeClr val="tx1"/>
                </a:solidFill>
              </a:rPr>
              <a:t>מופשט עם ירושות, פולימורפיזם  וכו' </a:t>
            </a:r>
            <a:r>
              <a:rPr lang="he-IL" sz="2200" dirty="0">
                <a:solidFill>
                  <a:schemeClr val="tx1"/>
                </a:solidFill>
              </a:rPr>
              <a:t>-&gt;</a:t>
            </a:r>
            <a:r>
              <a:rPr lang="he-IL" sz="2200" dirty="0">
                <a:solidFill>
                  <a:schemeClr val="tx1"/>
                </a:solidFill>
              </a:rPr>
              <a:t> ירשה משפת </a:t>
            </a:r>
            <a:r>
              <a:rPr lang="en-US" sz="2200" dirty="0">
                <a:solidFill>
                  <a:schemeClr val="tx1"/>
                </a:solidFill>
              </a:rPr>
              <a:t>.C#</a:t>
            </a:r>
            <a:endParaRPr lang="he-IL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Imperative</a:t>
            </a:r>
            <a:r>
              <a:rPr lang="he-IL" sz="2200" dirty="0">
                <a:solidFill>
                  <a:schemeClr val="tx1"/>
                </a:solidFill>
              </a:rPr>
              <a:t>- יש לה סדרתיות, משתנים ומבני בקרה-&gt;</a:t>
            </a:r>
            <a:r>
              <a:rPr lang="he-IL" sz="2200" dirty="0">
                <a:solidFill>
                  <a:schemeClr val="tx1"/>
                </a:solidFill>
              </a:rPr>
              <a:t>ירשה משפת </a:t>
            </a:r>
            <a:r>
              <a:rPr lang="en-US" sz="2200" dirty="0">
                <a:solidFill>
                  <a:schemeClr val="tx1"/>
                </a:solidFill>
              </a:rPr>
              <a:t>.C</a:t>
            </a:r>
            <a:r>
              <a:rPr lang="en-US" sz="2200" dirty="0">
                <a:solidFill>
                  <a:schemeClr val="tx1"/>
                </a:solidFill>
              </a:rPr>
              <a:t>#</a:t>
            </a:r>
            <a:endParaRPr lang="he-IL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Functional</a:t>
            </a:r>
            <a:r>
              <a:rPr lang="he-IL" sz="2200" dirty="0">
                <a:solidFill>
                  <a:schemeClr val="tx1"/>
                </a:solidFill>
              </a:rPr>
              <a:t>- חישוב ביטויים תוך כדי שימוש </a:t>
            </a:r>
            <a:r>
              <a:rPr lang="he-IL" sz="2200" dirty="0" err="1">
                <a:solidFill>
                  <a:schemeClr val="tx1"/>
                </a:solidFill>
              </a:rPr>
              <a:t>בפוקנציות</a:t>
            </a:r>
            <a:r>
              <a:rPr lang="he-IL" sz="2200" dirty="0">
                <a:solidFill>
                  <a:schemeClr val="tx1"/>
                </a:solidFill>
              </a:rPr>
              <a:t>-&gt;</a:t>
            </a:r>
            <a:r>
              <a:rPr lang="he-IL" sz="2200" dirty="0">
                <a:solidFill>
                  <a:schemeClr val="tx1"/>
                </a:solidFill>
              </a:rPr>
              <a:t> ירשה משפות </a:t>
            </a:r>
            <a:r>
              <a:rPr lang="en-US" sz="2200" dirty="0">
                <a:solidFill>
                  <a:schemeClr val="tx1"/>
                </a:solidFill>
              </a:rPr>
              <a:t>.LISP</a:t>
            </a:r>
            <a:r>
              <a:rPr lang="en-US" sz="2200" dirty="0">
                <a:solidFill>
                  <a:schemeClr val="tx1"/>
                </a:solidFill>
              </a:rPr>
              <a:t>, ML</a:t>
            </a:r>
            <a:endParaRPr lang="he-IL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Static typing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Nested function Strong Typing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ns</a:t>
            </a:r>
            <a:r>
              <a:rPr lang="he-IL" sz="2200" dirty="0" smtClean="0">
                <a:solidFill>
                  <a:schemeClr val="tx1"/>
                </a:solidFill>
              </a:rPr>
              <a:t>- תומכת בקינון פונקציות.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Meta </a:t>
            </a:r>
            <a:r>
              <a:rPr lang="en-US" sz="2200" dirty="0">
                <a:solidFill>
                  <a:schemeClr val="tx1"/>
                </a:solidFill>
              </a:rPr>
              <a:t>programming</a:t>
            </a:r>
            <a:r>
              <a:rPr lang="he-IL" sz="2200" dirty="0">
                <a:solidFill>
                  <a:schemeClr val="tx1"/>
                </a:solidFill>
              </a:rPr>
              <a:t>- יכולת לקרוא </a:t>
            </a:r>
            <a:r>
              <a:rPr lang="he-IL" sz="2200" dirty="0" err="1">
                <a:solidFill>
                  <a:schemeClr val="tx1"/>
                </a:solidFill>
              </a:rPr>
              <a:t>תוכניות</a:t>
            </a:r>
            <a:r>
              <a:rPr lang="he-IL" sz="2200" dirty="0">
                <a:solidFill>
                  <a:schemeClr val="tx1"/>
                </a:solidFill>
              </a:rPr>
              <a:t> אחרות כמידע וכן לבצע את החישובים כבר בזמן קומפילציה ובכך לחסוך בזמן הריצה ובעלויות הפיתוח.</a:t>
            </a:r>
            <a:endParaRPr lang="en-US" sz="2200" dirty="0">
              <a:solidFill>
                <a:schemeClr val="tx1"/>
              </a:solidFill>
            </a:endParaRPr>
          </a:p>
          <a:p>
            <a:endParaRPr lang="he-IL" sz="2400" dirty="0" smtClean="0">
              <a:solidFill>
                <a:schemeClr val="tx1"/>
              </a:solidFill>
              <a:cs typeface="+mj-cs"/>
            </a:endParaRPr>
          </a:p>
          <a:p>
            <a:endParaRPr lang="he-IL" sz="2400" dirty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21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635000" y="4572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יתרונות וחסרונות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812800" y="1333500"/>
            <a:ext cx="10426700" cy="50292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e-IL" u="sng" dirty="0">
                <a:solidFill>
                  <a:schemeClr val="tx1"/>
                </a:solidFill>
              </a:rPr>
              <a:t>יתרונות</a:t>
            </a:r>
          </a:p>
          <a:p>
            <a:r>
              <a:rPr lang="he-IL" dirty="0">
                <a:solidFill>
                  <a:schemeClr val="tx1"/>
                </a:solidFill>
              </a:rPr>
              <a:t>שפה עילית – תומכת בתכנות מונחה עצמים.</a:t>
            </a:r>
          </a:p>
          <a:p>
            <a:r>
              <a:rPr lang="he-IL" dirty="0">
                <a:solidFill>
                  <a:schemeClr val="tx1"/>
                </a:solidFill>
              </a:rPr>
              <a:t>תומכת בתכנות פונקציונאלי ואימפרטיבי.</a:t>
            </a:r>
          </a:p>
          <a:p>
            <a:r>
              <a:rPr lang="he-IL" dirty="0">
                <a:solidFill>
                  <a:schemeClr val="tx1"/>
                </a:solidFill>
              </a:rPr>
              <a:t>קינון פונקציות – לדוגמא: מניעת גישה לפונקציות מחוץ ל</a:t>
            </a:r>
            <a:r>
              <a:rPr lang="en-US" dirty="0">
                <a:solidFill>
                  <a:schemeClr val="tx1"/>
                </a:solidFill>
              </a:rPr>
              <a:t>scope</a:t>
            </a:r>
            <a:r>
              <a:rPr lang="he-IL" dirty="0">
                <a:solidFill>
                  <a:schemeClr val="tx1"/>
                </a:solidFill>
              </a:rPr>
              <a:t> המכיל את הפונקציה.</a:t>
            </a:r>
          </a:p>
          <a:p>
            <a:r>
              <a:rPr lang="he-IL" dirty="0">
                <a:solidFill>
                  <a:schemeClr val="tx1"/>
                </a:solidFill>
              </a:rPr>
              <a:t>השפה תומכת במקביליות – משימות א-סינכרוניות, וכן נעילת משאבים –</a:t>
            </a:r>
            <a:r>
              <a:rPr lang="en-US" dirty="0">
                <a:solidFill>
                  <a:schemeClr val="tx1"/>
                </a:solidFill>
              </a:rPr>
              <a:t>lock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  <a:p>
            <a:r>
              <a:rPr lang="he-IL" dirty="0">
                <a:solidFill>
                  <a:schemeClr val="tx1"/>
                </a:solidFill>
              </a:rPr>
              <a:t>תומכת ב</a:t>
            </a:r>
            <a:r>
              <a:rPr lang="en-US" dirty="0">
                <a:solidFill>
                  <a:schemeClr val="tx1"/>
                </a:solidFill>
              </a:rPr>
              <a:t>meta </a:t>
            </a:r>
            <a:r>
              <a:rPr lang="en-US" dirty="0" err="1">
                <a:solidFill>
                  <a:schemeClr val="tx1"/>
                </a:solidFill>
              </a:rPr>
              <a:t>progarmming</a:t>
            </a:r>
            <a:r>
              <a:rPr lang="he-IL" dirty="0">
                <a:solidFill>
                  <a:schemeClr val="tx1"/>
                </a:solidFill>
              </a:rPr>
              <a:t>, מקרו.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e-IL" u="sng" dirty="0">
                <a:solidFill>
                  <a:schemeClr val="tx1"/>
                </a:solidFill>
              </a:rPr>
              <a:t>חסרונות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e-IL" dirty="0">
                <a:solidFill>
                  <a:schemeClr val="tx1"/>
                </a:solidFill>
              </a:rPr>
              <a:t>לא פופולרית כי אין מספיק תיעוד והסברים על השפה, וכן היא בנויה בצורה מאוד דומה ל</a:t>
            </a:r>
            <a:r>
              <a:rPr lang="en-US" dirty="0">
                <a:solidFill>
                  <a:schemeClr val="tx1"/>
                </a:solidFill>
              </a:rPr>
              <a:t>c#</a:t>
            </a:r>
            <a:r>
              <a:rPr lang="he-IL" dirty="0">
                <a:solidFill>
                  <a:schemeClr val="tx1"/>
                </a:solidFill>
              </a:rPr>
              <a:t> ולכן דורשת יידע מוקדם בשפה ומי שאין לו את הרקע המתאים </a:t>
            </a:r>
            <a:r>
              <a:rPr lang="he-IL" dirty="0" err="1">
                <a:solidFill>
                  <a:schemeClr val="tx1"/>
                </a:solidFill>
              </a:rPr>
              <a:t>ייתקשה</a:t>
            </a:r>
            <a:r>
              <a:rPr lang="he-IL" dirty="0">
                <a:solidFill>
                  <a:schemeClr val="tx1"/>
                </a:solidFill>
              </a:rPr>
              <a:t> בהבנת השפה.</a:t>
            </a:r>
          </a:p>
          <a:p>
            <a:endParaRPr lang="he-IL" sz="2400" dirty="0" smtClean="0">
              <a:solidFill>
                <a:schemeClr val="tx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914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587500" y="792988"/>
            <a:ext cx="8229600" cy="11120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לאלו פרדיגמות השפה </a:t>
            </a:r>
            <a:r>
              <a:rPr lang="he-IL" sz="3900" dirty="0" smtClean="0">
                <a:cs typeface="+mn-cs"/>
              </a:rPr>
              <a:t>משתייכת ולמה: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22300" y="1739900"/>
            <a:ext cx="11112500" cy="4270126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solidFill>
                  <a:schemeClr val="tx1"/>
                </a:solidFill>
              </a:rPr>
              <a:t>פונקציונאלית – הפונקציה היא אזרח מדרגה ראשונה, והיא עצם בעל קיום משל עצמו, והיא ערך לכל דבר. ניתן לשלוח פונקציה כפרמטר לפונקציה אחרת, ויכולה לשמש כערכי החזרה. </a:t>
            </a:r>
          </a:p>
          <a:p>
            <a:r>
              <a:rPr lang="he-IL" dirty="0">
                <a:solidFill>
                  <a:schemeClr val="tx1"/>
                </a:solidFill>
              </a:rPr>
              <a:t>פרוצדוראליות – צורת הכתיבה היא באמצעות פונקציות.</a:t>
            </a:r>
          </a:p>
          <a:p>
            <a:r>
              <a:rPr lang="he-IL" dirty="0">
                <a:solidFill>
                  <a:schemeClr val="tx1"/>
                </a:solidFill>
              </a:rPr>
              <a:t>אימפרטיבית – ניתן לכתוב רצף הוראות והיא תעבוד בסדר מסוים. כמו כן יש שליטה על זרימת הנתונים (</a:t>
            </a:r>
            <a:r>
              <a:rPr lang="en-US" dirty="0">
                <a:solidFill>
                  <a:schemeClr val="tx1"/>
                </a:solidFill>
              </a:rPr>
              <a:t>if, else</a:t>
            </a:r>
            <a:r>
              <a:rPr lang="he-IL" dirty="0">
                <a:solidFill>
                  <a:schemeClr val="tx1"/>
                </a:solidFill>
              </a:rPr>
              <a:t>).</a:t>
            </a:r>
          </a:p>
          <a:p>
            <a:r>
              <a:rPr lang="he-IL" dirty="0">
                <a:solidFill>
                  <a:schemeClr val="tx1"/>
                </a:solidFill>
              </a:rPr>
              <a:t>מונחית עצמים – מבנה מופשט עם ירושות-פולימורפיזם.</a:t>
            </a:r>
          </a:p>
          <a:p>
            <a:r>
              <a:rPr lang="he-IL" dirty="0">
                <a:solidFill>
                  <a:schemeClr val="tx1"/>
                </a:solidFill>
              </a:rPr>
              <a:t>מקבילית – ניתן לעבוד במקביל ע"י </a:t>
            </a:r>
            <a:r>
              <a:rPr lang="en-US" dirty="0">
                <a:solidFill>
                  <a:schemeClr val="tx1"/>
                </a:solidFill>
              </a:rPr>
              <a:t>thread</a:t>
            </a:r>
            <a:r>
              <a:rPr lang="he-IL" dirty="0">
                <a:solidFill>
                  <a:schemeClr val="tx1"/>
                </a:solidFill>
              </a:rPr>
              <a:t> ובכך להאיץ את זמן הריצה, וכן יש נעילת משאבים-ניתן למנוע שינוי של ערכים ע"י </a:t>
            </a:r>
            <a:r>
              <a:rPr lang="en-US" dirty="0">
                <a:solidFill>
                  <a:schemeClr val="tx1"/>
                </a:solidFill>
              </a:rPr>
              <a:t>lock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32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7239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קריטריונים</a:t>
            </a:r>
            <a:r>
              <a:rPr lang="he-IL" sz="3900" dirty="0">
                <a:cs typeface="+mn-cs"/>
              </a:rPr>
              <a:t> להערכת השפה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55600" y="1701800"/>
            <a:ext cx="108966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  <a:cs typeface="+mj-cs"/>
              </a:rPr>
              <a:t>Readabili</a:t>
            </a:r>
            <a:r>
              <a:rPr lang="en-US" b="1" dirty="0">
                <a:solidFill>
                  <a:schemeClr val="tx1"/>
                </a:solidFill>
              </a:rPr>
              <a:t>ty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ניתן לשלוט על זרימת הנתונים בעזרת מבנים סינטקטיים, כמו </a:t>
            </a:r>
            <a:r>
              <a:rPr lang="en-US" dirty="0">
                <a:solidFill>
                  <a:schemeClr val="tx1"/>
                </a:solidFill>
              </a:rPr>
              <a:t>if, else, </a:t>
            </a:r>
            <a:r>
              <a:rPr lang="en-US" dirty="0" err="1">
                <a:solidFill>
                  <a:schemeClr val="tx1"/>
                </a:solidFill>
              </a:rPr>
              <a:t>foreach</a:t>
            </a:r>
            <a:r>
              <a:rPr lang="he-IL" dirty="0">
                <a:solidFill>
                  <a:schemeClr val="tx1"/>
                </a:solidFill>
              </a:rPr>
              <a:t>. ניתן להגדיר טיפוסי נתונים וסינטקס השפה מובן ככה שהוא מהווה תיעוד לעצמו.</a:t>
            </a:r>
          </a:p>
          <a:p>
            <a:r>
              <a:rPr lang="en-US" b="1" dirty="0" err="1">
                <a:solidFill>
                  <a:schemeClr val="tx1"/>
                </a:solidFill>
                <a:cs typeface="+mj-cs"/>
              </a:rPr>
              <a:t>Writability</a:t>
            </a:r>
            <a:r>
              <a:rPr lang="he-IL" dirty="0">
                <a:solidFill>
                  <a:schemeClr val="tx1"/>
                </a:solidFill>
              </a:rPr>
              <a:t> - תומכת בזה שניתן לכתוב בה בצורה </a:t>
            </a:r>
            <a:r>
              <a:rPr lang="he-IL" dirty="0" smtClean="0">
                <a:solidFill>
                  <a:schemeClr val="tx1"/>
                </a:solidFill>
              </a:rPr>
              <a:t>קלה.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he-IL" dirty="0">
                <a:solidFill>
                  <a:schemeClr val="tx1"/>
                </a:solidFill>
              </a:rPr>
              <a:t>קל ללמוד את השפה וממילא קל לתכנת בה. כמו כן תומכת בהפשטת נתונים-</a:t>
            </a:r>
            <a:r>
              <a:rPr lang="en-US" dirty="0">
                <a:solidFill>
                  <a:schemeClr val="tx1"/>
                </a:solidFill>
              </a:rPr>
              <a:t>Abstract</a:t>
            </a:r>
            <a:r>
              <a:rPr lang="he-IL" dirty="0">
                <a:solidFill>
                  <a:schemeClr val="tx1"/>
                </a:solidFill>
              </a:rPr>
              <a:t>. השפה אורתוגונאלית – יש מספיק דרכים לבטא </a:t>
            </a:r>
            <a:r>
              <a:rPr lang="he-IL" dirty="0" err="1">
                <a:solidFill>
                  <a:schemeClr val="tx1"/>
                </a:solidFill>
              </a:rPr>
              <a:t>הכל</a:t>
            </a:r>
            <a:r>
              <a:rPr lang="he-IL" dirty="0">
                <a:solidFill>
                  <a:schemeClr val="tx1"/>
                </a:solidFill>
              </a:rPr>
              <a:t>, אבל לא יותר מידי.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  <a:cs typeface="+mj-cs"/>
              </a:rPr>
              <a:t>Reliability</a:t>
            </a:r>
            <a:r>
              <a:rPr lang="he-IL" dirty="0">
                <a:solidFill>
                  <a:schemeClr val="tx1"/>
                </a:solidFill>
              </a:rPr>
              <a:t> - זה מונע מהמשתמש לעשות טעויות </a:t>
            </a:r>
            <a:r>
              <a:rPr lang="he-IL" dirty="0" smtClean="0">
                <a:solidFill>
                  <a:schemeClr val="tx1"/>
                </a:solidFill>
              </a:rPr>
              <a:t>שהוא </a:t>
            </a:r>
            <a:r>
              <a:rPr lang="he-IL" dirty="0">
                <a:solidFill>
                  <a:schemeClr val="tx1"/>
                </a:solidFill>
              </a:rPr>
              <a:t>לא אמור </a:t>
            </a:r>
            <a:r>
              <a:rPr lang="he-IL" dirty="0" smtClean="0">
                <a:solidFill>
                  <a:schemeClr val="tx1"/>
                </a:solidFill>
              </a:rPr>
              <a:t>לעשות(טיפול </a:t>
            </a:r>
            <a:r>
              <a:rPr lang="he-IL" dirty="0">
                <a:solidFill>
                  <a:schemeClr val="tx1"/>
                </a:solidFill>
              </a:rPr>
              <a:t>בחריגות, למשתנה יש שתי שמות )</a:t>
            </a:r>
          </a:p>
          <a:p>
            <a:r>
              <a:rPr lang="he-IL" dirty="0">
                <a:solidFill>
                  <a:schemeClr val="tx1"/>
                </a:solidFill>
              </a:rPr>
              <a:t>היא </a:t>
            </a:r>
            <a:r>
              <a:rPr lang="en-US" b="1" dirty="0">
                <a:solidFill>
                  <a:schemeClr val="tx1"/>
                </a:solidFill>
                <a:cs typeface="+mj-cs"/>
              </a:rPr>
              <a:t>strong typed</a:t>
            </a:r>
            <a:r>
              <a:rPr lang="he-IL" dirty="0">
                <a:solidFill>
                  <a:schemeClr val="tx1"/>
                </a:solidFill>
              </a:rPr>
              <a:t>-אין בה המרה מרומזת, וכן היא 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  <a:cs typeface="+mj-cs"/>
              </a:rPr>
              <a:t>static typing</a:t>
            </a:r>
            <a:r>
              <a:rPr lang="he-IL" dirty="0">
                <a:solidFill>
                  <a:schemeClr val="tx1"/>
                </a:solidFill>
              </a:rPr>
              <a:t>-תופסת שגיאות השמה כבר בזמן </a:t>
            </a:r>
            <a:r>
              <a:rPr lang="he-IL" dirty="0" err="1">
                <a:solidFill>
                  <a:schemeClr val="tx1"/>
                </a:solidFill>
              </a:rPr>
              <a:t>קומפליציה</a:t>
            </a:r>
            <a:r>
              <a:rPr lang="he-IL" dirty="0">
                <a:solidFill>
                  <a:schemeClr val="tx1"/>
                </a:solidFill>
              </a:rPr>
              <a:t>.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אין בה מצביעים-אין מצב ששני משתנים יצביעו על אותו מקום.</a:t>
            </a:r>
          </a:p>
        </p:txBody>
      </p:sp>
    </p:spTree>
    <p:extLst>
      <p:ext uri="{BB962C8B-B14F-4D97-AF65-F5344CB8AC3E}">
        <p14:creationId xmlns:p14="http://schemas.microsoft.com/office/powerpoint/2010/main" val="234054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55600" y="533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קריטריונים להערכת השפה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346200" y="1676400"/>
            <a:ext cx="100076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chemeClr val="tx1"/>
                </a:solidFill>
              </a:rPr>
              <a:t>Mobility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השפה אינה ניידת כיוון שהיא תלוית חומרה-עובדת רק בסביבת </a:t>
            </a:r>
            <a:r>
              <a:rPr lang="en-US" dirty="0">
                <a:solidFill>
                  <a:schemeClr val="tx1"/>
                </a:solidFill>
              </a:rPr>
              <a:t>visual studio</a:t>
            </a:r>
            <a:r>
              <a:rPr lang="he-IL" dirty="0">
                <a:solidFill>
                  <a:schemeClr val="tx1"/>
                </a:solidFill>
              </a:rPr>
              <a:t>, עקב כך לא ניתן לפתח בפלטפורמה אחת ולהריץ בפלטפורמה אחרת.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chemeClr val="tx1"/>
                </a:solidFill>
              </a:rPr>
              <a:t>Cost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e-IL" dirty="0">
                <a:solidFill>
                  <a:schemeClr val="tx1"/>
                </a:solidFill>
              </a:rPr>
              <a:t>עלות הפיתוח זולה יותר כיוון שהשפה קלה ללמידה וקל לתכנת בה, אך הקומפיילר הוא אמין-מבצע הרבה בדיקות, מה שמעלה את עלות הפיתוח.</a:t>
            </a:r>
          </a:p>
        </p:txBody>
      </p:sp>
    </p:spTree>
    <p:extLst>
      <p:ext uri="{BB962C8B-B14F-4D97-AF65-F5344CB8AC3E}">
        <p14:creationId xmlns:p14="http://schemas.microsoft.com/office/powerpoint/2010/main" val="303378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114800" y="780288"/>
            <a:ext cx="3276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מנגנון הטיפוסים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81000" y="1770380"/>
            <a:ext cx="109220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he-IL" b="1" dirty="0">
                <a:solidFill>
                  <a:schemeClr val="tx1"/>
                </a:solidFill>
              </a:rPr>
              <a:t>אמינות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בגלל שטיפוס הנתונים מסווג כבר בזמן קומפילציה </a:t>
            </a:r>
            <a:r>
              <a:rPr lang="he-IL" dirty="0" smtClean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tx1"/>
                </a:solidFill>
              </a:rPr>
              <a:t>Statically typed</a:t>
            </a:r>
            <a:r>
              <a:rPr lang="he-IL" dirty="0">
                <a:solidFill>
                  <a:schemeClr val="tx1"/>
                </a:solidFill>
              </a:rPr>
              <a:t>) מתאפשרת מציאת טעויות בשלב מוקדם יותר, ובכך ניתן למנוע קריסה של תוכנות כתוצאה משימוש לא נכון בנתונים.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he-IL" b="1" dirty="0">
                <a:solidFill>
                  <a:schemeClr val="tx1"/>
                </a:solidFill>
              </a:rPr>
              <a:t>טיפוסים סטטיים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he-IL" dirty="0">
                <a:solidFill>
                  <a:schemeClr val="tx1"/>
                </a:solidFill>
              </a:rPr>
              <a:t>טיפוס המשתנים הוא מסוג</a:t>
            </a:r>
            <a:r>
              <a:rPr lang="en-US" dirty="0">
                <a:solidFill>
                  <a:schemeClr val="tx1"/>
                </a:solidFill>
              </a:rPr>
              <a:t>typed </a:t>
            </a:r>
            <a:r>
              <a:rPr lang="he-IL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Statically </a:t>
            </a:r>
            <a:r>
              <a:rPr lang="he-IL" dirty="0">
                <a:solidFill>
                  <a:schemeClr val="tx1"/>
                </a:solidFill>
              </a:rPr>
              <a:t>– מסווגים בזמן קומפילציה, ובכך מונעים שגיאות המרה בזמן ריצה, מאחר והבדיקה מתבצעת לפני הריצה.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6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44600" y="640080"/>
            <a:ext cx="6286500" cy="1143000"/>
          </a:xfrm>
          <a:prstGeom prst="rect">
            <a:avLst/>
          </a:prstGeom>
        </p:spPr>
        <p:txBody>
          <a:bodyPr/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he-IL" sz="3900" dirty="0">
                <a:cs typeface="+mn-cs"/>
              </a:rPr>
              <a:t>מנגנון הטיפוסים</a:t>
            </a:r>
            <a:endParaRPr lang="he-IL" sz="3900" dirty="0">
              <a:cs typeface="+mn-cs"/>
            </a:endParaRPr>
          </a:p>
        </p:txBody>
      </p:sp>
      <p:sp>
        <p:nvSpPr>
          <p:cNvPr id="3" name="Content Placeholder 4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-228600" y="1783080"/>
            <a:ext cx="11277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 smtClean="0">
                <a:solidFill>
                  <a:schemeClr val="tx1"/>
                </a:solidFill>
              </a:rPr>
              <a:t>חזק = המרה </a:t>
            </a:r>
            <a:r>
              <a:rPr lang="he-IL" dirty="0">
                <a:solidFill>
                  <a:schemeClr val="tx1"/>
                </a:solidFill>
              </a:rPr>
              <a:t>מפורשת </a:t>
            </a:r>
            <a:endParaRPr lang="he-IL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e-IL" dirty="0" smtClean="0">
                <a:solidFill>
                  <a:schemeClr val="tx1"/>
                </a:solidFill>
              </a:rPr>
              <a:t>לדוגמה: </a:t>
            </a:r>
            <a:r>
              <a:rPr lang="he-IL" dirty="0">
                <a:solidFill>
                  <a:schemeClr val="tx1"/>
                </a:solidFill>
              </a:rPr>
              <a:t>ניתן לראות שכאשר ניסינו לחבר תו למחרוזת הקומפיילר צעק שיש שגיאה, כיוון שיש לנו </a:t>
            </a:r>
            <a:r>
              <a:rPr lang="en-US" dirty="0">
                <a:solidFill>
                  <a:schemeClr val="tx1"/>
                </a:solidFill>
              </a:rPr>
              <a:t>type checking</a:t>
            </a:r>
            <a:r>
              <a:rPr lang="he-IL" dirty="0">
                <a:solidFill>
                  <a:schemeClr val="tx1"/>
                </a:solidFill>
              </a:rPr>
              <a:t>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800" dirty="0" smtClean="0">
                <a:solidFill>
                  <a:schemeClr val="tx1"/>
                </a:solidFill>
                <a:cs typeface="+mj-cs"/>
              </a:rPr>
              <a:t/>
            </a:r>
            <a:br>
              <a:rPr lang="en-US" sz="2800" dirty="0" smtClean="0">
                <a:solidFill>
                  <a:schemeClr val="tx1"/>
                </a:solidFill>
                <a:cs typeface="+mj-cs"/>
              </a:rPr>
            </a:br>
            <a:r>
              <a:rPr lang="en-US" sz="2800" dirty="0" smtClean="0">
                <a:solidFill>
                  <a:schemeClr val="tx1"/>
                </a:solidFill>
                <a:cs typeface="+mj-cs"/>
              </a:rPr>
              <a:t/>
            </a:r>
            <a:br>
              <a:rPr lang="en-US" sz="2800" dirty="0" smtClean="0">
                <a:solidFill>
                  <a:schemeClr val="tx1"/>
                </a:solidFill>
                <a:cs typeface="+mj-cs"/>
              </a:rPr>
            </a:br>
            <a:endParaRPr lang="he-IL" sz="2800" dirty="0" smtClean="0">
              <a:solidFill>
                <a:schemeClr val="tx1"/>
              </a:solidFill>
              <a:cs typeface="+mj-cs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he-IL" sz="2800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000" y="3225800"/>
            <a:ext cx="816244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8373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טיפה">
  <a:themeElements>
    <a:clrScheme name="טיפה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טיפה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טיפה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TM04033925[[fn=טיפה]]</Template>
  <TotalTime>174</TotalTime>
  <Words>465</Words>
  <Application>Microsoft Office PowerPoint</Application>
  <PresentationFormat>מסך רחב</PresentationFormat>
  <Paragraphs>115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Tw Cen MT</vt:lpstr>
      <vt:lpstr>Wingdings 2</vt:lpstr>
      <vt:lpstr>Wingdings 3</vt:lpstr>
      <vt:lpstr>טיפה</vt:lpstr>
      <vt:lpstr>NEMERLE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NEMERLE</dc:title>
  <dc:creator>איילת קנילסקי</dc:creator>
  <cp:lastModifiedBy>Yiska Ashkenazi</cp:lastModifiedBy>
  <cp:revision>18</cp:revision>
  <dcterms:created xsi:type="dcterms:W3CDTF">2020-07-26T13:11:01Z</dcterms:created>
  <dcterms:modified xsi:type="dcterms:W3CDTF">2021-07-04T19:00:33Z</dcterms:modified>
</cp:coreProperties>
</file>