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With stem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TF-DF</c:v>
                </c:pt>
                <c:pt idx="1">
                  <c:v>COS SIM</c:v>
                </c:pt>
                <c:pt idx="2">
                  <c:v>BM25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0.21</c:v>
                </c:pt>
                <c:pt idx="1">
                  <c:v>0.23699999999999999</c:v>
                </c:pt>
                <c:pt idx="2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A-4F9D-9D5C-30DC413BDD96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Without stem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TF-DF</c:v>
                </c:pt>
                <c:pt idx="1">
                  <c:v>COS SIM</c:v>
                </c:pt>
                <c:pt idx="2">
                  <c:v>BM25</c:v>
                </c:pt>
              </c:strCache>
            </c:strRef>
          </c:cat>
          <c:val>
            <c:numRef>
              <c:f>גיליון1!$C$2:$C$4</c:f>
              <c:numCache>
                <c:formatCode>General</c:formatCode>
                <c:ptCount val="3"/>
                <c:pt idx="0">
                  <c:v>0.19700000000000001</c:v>
                </c:pt>
                <c:pt idx="1">
                  <c:v>0.23200000000000001</c:v>
                </c:pt>
                <c:pt idx="2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9A-4F9D-9D5C-30DC413BDD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0414528"/>
        <c:axId val="1310415488"/>
      </c:barChart>
      <c:catAx>
        <c:axId val="1310414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Method of Retrieval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10415488"/>
        <c:crosses val="autoZero"/>
        <c:auto val="1"/>
        <c:lblAlgn val="ctr"/>
        <c:lblOffset val="100"/>
        <c:noMultiLvlLbl val="0"/>
      </c:catAx>
      <c:valAx>
        <c:axId val="131041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Result</a:t>
                </a:r>
                <a:r>
                  <a:rPr lang="en-US" baseline="0" dirty="0"/>
                  <a:t> Quality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1041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00D-B39E-6504-DFCA-CE2E9CA3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5D1E1-904C-F14B-03D7-4A558B5F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305-575E-EF98-D7C7-1DAC9E34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D3A7-E9F1-301E-8846-B2B6767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EBE1-C6C8-2949-ADE5-0D28DDC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0A-232C-4213-6390-12C18BC5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D83E9-C89B-A19F-7357-F57E0603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3B7A-8E1D-3A2D-104B-B3657B70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45D7-CC6B-DA89-CB71-9919D87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C6A4-2383-29DF-4323-3523C5EE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AE858-5E16-9DE0-A883-68124E3F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900AC-2719-3BA1-E0BD-F20BC7F4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D099-9959-382C-E66F-0371D92B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3098-D4D3-D842-9985-0C2BCC3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A4B0-4E8E-EA86-808D-C4C8E8C0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253-54FE-FB8D-8C64-BBD2E022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7D63-99F1-DE86-1DD7-9B7C3A6A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FED7-C136-BF54-8353-11EEF9E6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4B8D-873F-23F3-1467-340A741C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C937-D56C-4F0A-142A-5E8265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109-3CEE-3385-D508-606340D7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53C8-8072-B86F-47F4-E0F3D8CA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8E53-2066-32E3-8923-E46CA94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C950-FCDF-B7DF-8092-09A5919F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5B9A6-B483-8423-700A-70031DE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11A-3313-AFE2-2D00-CB29A977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0347-F56E-EAD7-50F7-831BF441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72137-D1F5-6E5F-18EC-8EA24C45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0D95-E00B-705D-2C6E-1B2A7F9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1B1C-07EB-E7AB-5B21-CBDCFC1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2B0F-F819-9CED-0DC7-4FBC792C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03DA-B3BD-03D6-ECF4-8F1EAFD1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FFB6-DF04-EA35-430A-663C39CA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66CA-CD5E-F992-38BE-E460F34C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BBA95-CE9C-ABE2-0A49-C8602F54E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0EB0-B4A3-14D6-5545-DFB0949FD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71227-6BC2-23D9-7DA3-C786D0B5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14CC6-EA98-9341-7046-8B4C06D6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4100A-E1DF-023B-4830-7A025369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AF12-E556-DAB9-074E-122266C5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EAA6-AA6C-B28E-F5B2-D74F4FBB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F496-E62F-C731-D580-A0F06848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B6DD2-A26C-91CD-FAFC-4ABAF7A5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5CF64-AF34-537F-0B0A-31BFBE9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B1713-AEFE-745E-CF8C-C3426A4D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D3B0E-F0A1-55CC-B4A1-2CEA9C83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5EA6-1D47-8F33-9C34-7B194F28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3588-EDF6-E065-AA1A-9F33A666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6E71-1E67-6FE9-32EA-7E9B338AB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2543-CE86-B914-205C-404FF7BA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D607-5EB6-6268-06DF-38BCD9C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5D53-0DDA-196A-8286-BA1EF4C6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81A-7273-C4CD-6BB7-FE8165F2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BC00-4761-07B9-7734-0F92DB60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34B90-0BBD-6EF1-1ED7-2CDDC8E7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DF3C-18C2-0643-6F6A-CD587DB8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C495-995A-91D0-F9FB-71D388EA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C761-67AC-123F-D756-0644DE1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BCCBC-B7D0-696A-3E30-04789764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3C42-32C5-E68E-B052-77A600FF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0E8E-43CC-4659-DD87-8DBA4DC5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86D12-E48B-44E6-A11B-31D62273DF1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2134-205D-50CB-9437-91FC1B19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6759-CDEF-F82A-DF65-95171607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66CE5-DD60-4683-ABAC-57576D36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metal dumbell">
            <a:extLst>
              <a:ext uri="{FF2B5EF4-FFF2-40B4-BE49-F238E27FC236}">
                <a16:creationId xmlns:a16="http://schemas.microsoft.com/office/drawing/2014/main" id="{D6102A19-2FFE-7276-935B-503DD1AD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63" b="289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819C-176F-371D-E1CA-EE84EC0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OCR A Extended" panose="02010509020102010303" pitchFamily="50" charset="0"/>
                <a:ea typeface="SimSun" panose="02010600030101010101" pitchFamily="2" charset="-122"/>
              </a:rPr>
              <a:t>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B0B19-5D15-48F5-BB88-B150A847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0033"/>
            <a:ext cx="9144000" cy="10983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Modern Love" panose="04090805081005020601" pitchFamily="82" charset="0"/>
              </a:rPr>
              <a:t>Lior </a:t>
            </a:r>
            <a:r>
              <a:rPr lang="en-US" sz="2000" dirty="0" err="1">
                <a:solidFill>
                  <a:srgbClr val="FFFFFF"/>
                </a:solidFill>
                <a:latin typeface="Modern Love" panose="04090805081005020601" pitchFamily="82" charset="0"/>
              </a:rPr>
              <a:t>Aftabi</a:t>
            </a:r>
            <a:r>
              <a:rPr lang="en-US" sz="2000" dirty="0">
                <a:solidFill>
                  <a:srgbClr val="FFFFFF"/>
                </a:solidFill>
                <a:latin typeface="Modern Love" panose="04090805081005020601" pitchFamily="82" charset="0"/>
              </a:rPr>
              <a:t> and Rotem Amir</a:t>
            </a:r>
          </a:p>
        </p:txBody>
      </p:sp>
    </p:spTree>
    <p:extLst>
      <p:ext uri="{BB962C8B-B14F-4D97-AF65-F5344CB8AC3E}">
        <p14:creationId xmlns:p14="http://schemas.microsoft.com/office/powerpoint/2010/main" val="169484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FD20EB-D020-4E52-C627-1562958D3F4E}"/>
              </a:ext>
            </a:extLst>
          </p:cNvPr>
          <p:cNvGrpSpPr/>
          <p:nvPr/>
        </p:nvGrpSpPr>
        <p:grpSpPr>
          <a:xfrm>
            <a:off x="306183" y="-30275"/>
            <a:ext cx="1680939" cy="1614303"/>
            <a:chOff x="-1628538" y="2448354"/>
            <a:chExt cx="3153486" cy="3882007"/>
          </a:xfrm>
        </p:grpSpPr>
        <p:pic>
          <p:nvPicPr>
            <p:cNvPr id="2" name="Graphic 1" descr="Robot with solid fill">
              <a:extLst>
                <a:ext uri="{FF2B5EF4-FFF2-40B4-BE49-F238E27FC236}">
                  <a16:creationId xmlns:a16="http://schemas.microsoft.com/office/drawing/2014/main" id="{83DE6E40-DD10-21CE-349C-43140424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-1628538" y="2448354"/>
              <a:ext cx="3153486" cy="3072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027A4-FDCD-3241-5BCD-BA55D7EE32E7}"/>
                </a:ext>
              </a:extLst>
            </p:cNvPr>
            <p:cNvSpPr txBox="1"/>
            <p:nvPr/>
          </p:nvSpPr>
          <p:spPr>
            <a:xfrm>
              <a:off x="-1103033" y="5590232"/>
              <a:ext cx="2102474" cy="74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BM25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D51EC-2B66-E020-0976-4589F899C128}"/>
              </a:ext>
            </a:extLst>
          </p:cNvPr>
          <p:cNvGrpSpPr/>
          <p:nvPr/>
        </p:nvGrpSpPr>
        <p:grpSpPr>
          <a:xfrm>
            <a:off x="1577737" y="-181653"/>
            <a:ext cx="2468514" cy="1761544"/>
            <a:chOff x="-1622774" y="-93275"/>
            <a:chExt cx="3895136" cy="2451082"/>
          </a:xfrm>
        </p:grpSpPr>
        <p:pic>
          <p:nvPicPr>
            <p:cNvPr id="3" name="Graphic 2" descr="Linear Graph with solid fill">
              <a:extLst>
                <a:ext uri="{FF2B5EF4-FFF2-40B4-BE49-F238E27FC236}">
                  <a16:creationId xmlns:a16="http://schemas.microsoft.com/office/drawing/2014/main" id="{5D3E6B8C-F31C-D73F-613A-3BAAB621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-976796" y="-93275"/>
              <a:ext cx="2603181" cy="22955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EEE41A-929A-7DBD-DA15-0AA480B5BF69}"/>
                </a:ext>
              </a:extLst>
            </p:cNvPr>
            <p:cNvSpPr txBox="1"/>
            <p:nvPr/>
          </p:nvSpPr>
          <p:spPr>
            <a:xfrm>
              <a:off x="-1622774" y="1929554"/>
              <a:ext cx="3895136" cy="42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COSINE SIMILARITY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167D7-59AB-1A5B-DE79-7BE1AB518D6A}"/>
              </a:ext>
            </a:extLst>
          </p:cNvPr>
          <p:cNvGrpSpPr/>
          <p:nvPr/>
        </p:nvGrpSpPr>
        <p:grpSpPr>
          <a:xfrm>
            <a:off x="3838619" y="-44413"/>
            <a:ext cx="1541376" cy="1622996"/>
            <a:chOff x="8381716" y="-792003"/>
            <a:chExt cx="2316109" cy="2438752"/>
          </a:xfrm>
        </p:grpSpPr>
        <p:pic>
          <p:nvPicPr>
            <p:cNvPr id="6" name="Graphic 5" descr="Calculator with solid fill">
              <a:extLst>
                <a:ext uri="{FF2B5EF4-FFF2-40B4-BE49-F238E27FC236}">
                  <a16:creationId xmlns:a16="http://schemas.microsoft.com/office/drawing/2014/main" id="{C985FF07-D3BF-F11F-FF49-2553A0A5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06518" y="-792003"/>
              <a:ext cx="2066505" cy="20665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5452F-B10F-4BAF-9284-B10612CC0C11}"/>
                </a:ext>
              </a:extLst>
            </p:cNvPr>
            <p:cNvSpPr txBox="1"/>
            <p:nvPr/>
          </p:nvSpPr>
          <p:spPr>
            <a:xfrm>
              <a:off x="8381716" y="1184276"/>
              <a:ext cx="2316109" cy="46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OCR A Extended" panose="02010509020102010303" pitchFamily="50" charset="0"/>
                  <a:cs typeface="BN Anna" panose="02000000000000000000" pitchFamily="2" charset="-79"/>
                </a:rPr>
                <a:t>TF-IDF</a:t>
              </a:r>
            </a:p>
          </p:txBody>
        </p:sp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050764B0-37EB-E054-B37A-814D259169F7}"/>
              </a:ext>
            </a:extLst>
          </p:cNvPr>
          <p:cNvSpPr txBox="1">
            <a:spLocks/>
          </p:cNvSpPr>
          <p:nvPr/>
        </p:nvSpPr>
        <p:spPr>
          <a:xfrm>
            <a:off x="1156851" y="52031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800" dirty="0">
                <a:solidFill>
                  <a:schemeClr val="bg1"/>
                </a:solidFill>
                <a:latin typeface="BN Anna" panose="02000000000000000000" pitchFamily="2" charset="-79"/>
                <a:cs typeface="BN Anna" panose="02000000000000000000" pitchFamily="2" charset="-79"/>
              </a:rPr>
              <a:t>שיטות השוואה</a:t>
            </a:r>
            <a:endParaRPr lang="en-US" sz="4800" dirty="0">
              <a:solidFill>
                <a:schemeClr val="bg1"/>
              </a:solidFill>
              <a:latin typeface="BN Anna" panose="02000000000000000000" pitchFamily="2" charset="-79"/>
              <a:cs typeface="BN Anna" panose="02000000000000000000" pitchFamily="2" charset="-79"/>
            </a:endParaRPr>
          </a:p>
        </p:txBody>
      </p:sp>
      <p:graphicFrame>
        <p:nvGraphicFramePr>
          <p:cNvPr id="21" name="תרשים 20">
            <a:extLst>
              <a:ext uri="{FF2B5EF4-FFF2-40B4-BE49-F238E27FC236}">
                <a16:creationId xmlns:a16="http://schemas.microsoft.com/office/drawing/2014/main" id="{B0DE5197-3375-C798-30CA-49C9BB2EE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36486"/>
              </p:ext>
            </p:extLst>
          </p:nvPr>
        </p:nvGraphicFramePr>
        <p:xfrm>
          <a:off x="2250136" y="1800840"/>
          <a:ext cx="7691717" cy="481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DE69D9BE-4B92-61D9-A17E-B6BC5684CE32}"/>
              </a:ext>
            </a:extLst>
          </p:cNvPr>
          <p:cNvSpPr/>
          <p:nvPr/>
        </p:nvSpPr>
        <p:spPr>
          <a:xfrm>
            <a:off x="1034882" y="1906726"/>
            <a:ext cx="672123" cy="2822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FE069F-E787-CA12-06EC-8EF7ADB2C9EC}"/>
              </a:ext>
            </a:extLst>
          </p:cNvPr>
          <p:cNvSpPr/>
          <p:nvPr/>
        </p:nvSpPr>
        <p:spPr>
          <a:xfrm>
            <a:off x="1049384" y="1931279"/>
            <a:ext cx="672123" cy="28222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rown with solid fill">
            <a:extLst>
              <a:ext uri="{FF2B5EF4-FFF2-40B4-BE49-F238E27FC236}">
                <a16:creationId xmlns:a16="http://schemas.microsoft.com/office/drawing/2014/main" id="{E4EBF1C6-5813-9D9E-2A56-B0E016F8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77880">
            <a:off x="825991" y="254279"/>
            <a:ext cx="914400" cy="9144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3D43015-2DEF-5377-4211-5D41FA46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20316"/>
            <a:ext cx="9888496" cy="900131"/>
          </a:xfrm>
        </p:spPr>
        <p:txBody>
          <a:bodyPr anchor="t">
            <a:noAutofit/>
          </a:bodyPr>
          <a:lstStyle/>
          <a:p>
            <a:pPr algn="r" rtl="1"/>
            <a:r>
              <a:rPr lang="he-IL" sz="4800" dirty="0">
                <a:solidFill>
                  <a:schemeClr val="bg1"/>
                </a:solidFill>
                <a:latin typeface="BN Anna" panose="02000000000000000000" pitchFamily="2" charset="-79"/>
                <a:cs typeface="BN Anna" panose="02000000000000000000" pitchFamily="2" charset="-79"/>
              </a:rPr>
              <a:t>מודל סופי</a:t>
            </a:r>
            <a:endParaRPr lang="en-US" sz="4800" dirty="0">
              <a:solidFill>
                <a:schemeClr val="bg1"/>
              </a:solidFill>
              <a:latin typeface="BN Anna" panose="02000000000000000000" pitchFamily="2" charset="-79"/>
              <a:cs typeface="BN Anna" panose="02000000000000000000" pitchFamily="2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6DD18FA-A5FF-825D-2752-FD11265C883A}"/>
              </a:ext>
            </a:extLst>
          </p:cNvPr>
          <p:cNvSpPr txBox="1"/>
          <p:nvPr/>
        </p:nvSpPr>
        <p:spPr>
          <a:xfrm>
            <a:off x="1158815" y="2174718"/>
            <a:ext cx="9985765" cy="19170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60% עבור אינדקס על כותרות שעברו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stemming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בשיטה משולבת של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TF-IDF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 Sim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20% עבור אינדקס על הגוף (ללא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Stem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באמצעות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BM25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עם הפרמטרים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k1=1.2, k3=1, b=0.5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20% עבור דירוגי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 Rank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בנוסף, שאילתות בעלות מילה אחת הורחבו באמצעות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word2vec</a:t>
            </a:r>
            <a:r>
              <a:rPr lang="he-IL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בכ-3 מילים.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8A148816-D4AA-4887-2751-3A208B78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50926"/>
              </p:ext>
            </p:extLst>
          </p:nvPr>
        </p:nvGraphicFramePr>
        <p:xfrm>
          <a:off x="2031994" y="4738290"/>
          <a:ext cx="8128002" cy="736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789897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00514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9038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9938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40038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048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rq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p@5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p@10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F1@30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r@10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5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3.16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0.333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0.56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0.252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0.113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5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etal dumbell">
            <a:extLst>
              <a:ext uri="{FF2B5EF4-FFF2-40B4-BE49-F238E27FC236}">
                <a16:creationId xmlns:a16="http://schemas.microsoft.com/office/drawing/2014/main" id="{D6102A19-2FFE-7276-935B-503DD1AD4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663" b="289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C819C-176F-371D-E1CA-EE84EC08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e-IL" b="1" dirty="0">
                <a:latin typeface="BN Anna" panose="02000000000000000000" pitchFamily="2" charset="-79"/>
                <a:ea typeface="SimSun" panose="02010600030101010101" pitchFamily="2" charset="-122"/>
                <a:cs typeface="BN Anna" panose="02000000000000000000" pitchFamily="2" charset="-79"/>
              </a:rPr>
              <a:t>תודה</a:t>
            </a:r>
            <a:endParaRPr lang="en-US" b="1" dirty="0">
              <a:latin typeface="BN Anna" panose="02000000000000000000" pitchFamily="2" charset="-79"/>
              <a:ea typeface="SimSun" panose="02010600030101010101" pitchFamily="2" charset="-122"/>
              <a:cs typeface="BN Anna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435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97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BN Anna</vt:lpstr>
      <vt:lpstr>Modern Love</vt:lpstr>
      <vt:lpstr>OCR A Extended</vt:lpstr>
      <vt:lpstr>Office Theme</vt:lpstr>
      <vt:lpstr>Search Engine</vt:lpstr>
      <vt:lpstr>מצגת של PowerPoint‏</vt:lpstr>
      <vt:lpstr>מודל סופי</vt:lpstr>
      <vt:lpstr>תודה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 Engine</dc:title>
  <dc:creator>Rotem Amir</dc:creator>
  <cp:lastModifiedBy>Lior Aftabi</cp:lastModifiedBy>
  <cp:revision>10</cp:revision>
  <dcterms:created xsi:type="dcterms:W3CDTF">2024-03-07T13:38:41Z</dcterms:created>
  <dcterms:modified xsi:type="dcterms:W3CDTF">2024-03-10T20:22:27Z</dcterms:modified>
</cp:coreProperties>
</file>