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79"/>
  </p:normalViewPr>
  <p:slideViewPr>
    <p:cSldViewPr snapToGrid="0" snapToObjects="1">
      <p:cViewPr varScale="1">
        <p:scale>
          <a:sx n="73" d="100"/>
          <a:sy n="73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SA Algorithm"/>
          <p:cNvSpPr txBox="1">
            <a:spLocks noGrp="1"/>
          </p:cNvSpPr>
          <p:nvPr>
            <p:ph type="ctrTitle"/>
          </p:nvPr>
        </p:nvSpPr>
        <p:spPr>
          <a:xfrm>
            <a:off x="1270000" y="1843633"/>
            <a:ext cx="10464800" cy="6066334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RSA </a:t>
            </a:r>
            <a:r>
              <a:rPr lang="en-US" dirty="0"/>
              <a:t>Encryption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SA Process - Final Step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89182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6674">
              <a:defRPr sz="7760"/>
            </a:lvl1pPr>
          </a:lstStyle>
          <a:p>
            <a:r>
              <a:rPr dirty="0"/>
              <a:t>RSA Process - 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Body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889000" y="3143299"/>
                <a:ext cx="4945013" cy="1935858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1=53,</m:t>
                      </m:r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2=59</m:t>
                      </m:r>
                    </m:oMath>
                  </m:oMathPara>
                </a14:m>
                <a:endParaRPr sz="2800" dirty="0"/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(3127)=3016</m:t>
                      </m:r>
                    </m:oMath>
                  </m:oMathPara>
                </a14:m>
                <a:endParaRPr sz="2800" dirty="0"/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=2011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184" name="Bod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889000" y="3143299"/>
                <a:ext cx="4945013" cy="1935858"/>
              </a:xfrm>
              <a:prstGeom prst="rect">
                <a:avLst/>
              </a:prstGeom>
              <a:blipFill>
                <a:blip r:embed="rId2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"/>
              <p:cNvSpPr txBox="1"/>
              <p:nvPr/>
            </p:nvSpPr>
            <p:spPr>
              <a:xfrm>
                <a:off x="889000" y="5163691"/>
                <a:ext cx="4945013" cy="17655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algn="l">
                  <a:spcBef>
                    <a:spcPts val="3000"/>
                  </a:spcBef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3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=3127</m:t>
                      </m:r>
                    </m:oMath>
                  </m:oMathPara>
                </a14:m>
                <a:endParaRPr dirty="0"/>
              </a:p>
              <a:p>
                <a:pPr algn="l">
                  <a:spcBef>
                    <a:spcPts val="3000"/>
                  </a:spcBef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5" name="Rectangl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5163691"/>
                <a:ext cx="4945013" cy="1765598"/>
              </a:xfrm>
              <a:prstGeom prst="rect">
                <a:avLst/>
              </a:prstGeom>
              <a:blipFill>
                <a:blip r:embed="rId3"/>
                <a:stretch>
                  <a:fillRect l="-7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Private"/>
          <p:cNvSpPr txBox="1"/>
          <p:nvPr/>
        </p:nvSpPr>
        <p:spPr>
          <a:xfrm>
            <a:off x="889000" y="2406699"/>
            <a:ext cx="4945013" cy="65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20000"/>
              </a:lnSpc>
              <a:spcBef>
                <a:spcPts val="3000"/>
              </a:spcBef>
              <a:defRPr sz="3200" b="1" u="sng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sz="2800" dirty="0"/>
              <a:t>Private</a:t>
            </a:r>
          </a:p>
        </p:txBody>
      </p:sp>
      <p:sp>
        <p:nvSpPr>
          <p:cNvPr id="187" name="Public"/>
          <p:cNvSpPr txBox="1"/>
          <p:nvPr/>
        </p:nvSpPr>
        <p:spPr>
          <a:xfrm>
            <a:off x="6897976" y="2406699"/>
            <a:ext cx="4945013" cy="65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20000"/>
              </a:lnSpc>
              <a:spcBef>
                <a:spcPts val="3000"/>
              </a:spcBef>
              <a:defRPr sz="3200" b="1" u="sng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sz="2800" dirty="0"/>
              <a:t>Public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Equation"/>
              <p:cNvSpPr txBox="1"/>
              <p:nvPr/>
            </p:nvSpPr>
            <p:spPr>
              <a:xfrm>
                <a:off x="823251" y="6912223"/>
                <a:ext cx="2666756" cy="6265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ar-AE" sz="3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1" y="6912223"/>
                <a:ext cx="2666756" cy="626582"/>
              </a:xfrm>
              <a:prstGeom prst="rect">
                <a:avLst/>
              </a:prstGeom>
              <a:blipFill>
                <a:blip r:embed="rId4"/>
                <a:stretch>
                  <a:fillRect r="-474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Equation"/>
              <p:cNvSpPr txBox="1"/>
              <p:nvPr/>
            </p:nvSpPr>
            <p:spPr>
              <a:xfrm>
                <a:off x="5805150" y="5379378"/>
                <a:ext cx="1394500" cy="3392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sz="38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50" y="5379378"/>
                <a:ext cx="1394500" cy="339269"/>
              </a:xfrm>
              <a:prstGeom prst="rect">
                <a:avLst/>
              </a:prstGeom>
              <a:blipFill>
                <a:blip r:embed="rId5"/>
                <a:stretch>
                  <a:fillRect l="-8108" r="-24324" b="-8148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Equation"/>
              <p:cNvSpPr txBox="1"/>
              <p:nvPr/>
            </p:nvSpPr>
            <p:spPr>
              <a:xfrm>
                <a:off x="5805150" y="5454076"/>
                <a:ext cx="334443" cy="2176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sz="38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50" y="5454076"/>
                <a:ext cx="334443" cy="217653"/>
              </a:xfrm>
              <a:prstGeom prst="rect">
                <a:avLst/>
              </a:prstGeom>
              <a:blipFill>
                <a:blip r:embed="rId6"/>
                <a:stretch>
                  <a:fillRect l="-33333" r="-55556" b="-13684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Equation"/>
              <p:cNvSpPr txBox="1"/>
              <p:nvPr/>
            </p:nvSpPr>
            <p:spPr>
              <a:xfrm>
                <a:off x="3490007" y="6931277"/>
                <a:ext cx="191110" cy="21861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007" y="6931277"/>
                <a:ext cx="191110" cy="218618"/>
              </a:xfrm>
              <a:prstGeom prst="rect">
                <a:avLst/>
              </a:prstGeom>
              <a:blipFill>
                <a:blip r:embed="rId7"/>
                <a:stretch>
                  <a:fillRect l="-56250" r="-68750" b="-1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3490007" y="6950331"/>
                <a:ext cx="191110" cy="21861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007" y="6950331"/>
                <a:ext cx="191110" cy="218618"/>
              </a:xfrm>
              <a:prstGeom prst="rect">
                <a:avLst/>
              </a:prstGeom>
              <a:blipFill>
                <a:blip r:embed="rId8"/>
                <a:stretch>
                  <a:fillRect l="-56250" r="-6875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Equation"/>
              <p:cNvSpPr txBox="1"/>
              <p:nvPr/>
            </p:nvSpPr>
            <p:spPr>
              <a:xfrm>
                <a:off x="9323685" y="6806724"/>
                <a:ext cx="2702535" cy="6863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85" y="6806724"/>
                <a:ext cx="2702535" cy="686342"/>
              </a:xfrm>
              <a:prstGeom prst="rect">
                <a:avLst/>
              </a:prstGeom>
              <a:blipFill>
                <a:blip r:embed="rId9"/>
                <a:stretch>
                  <a:fillRect r="-467" b="-2909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12026220" y="6857507"/>
                <a:ext cx="334443" cy="5847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220" y="6857507"/>
                <a:ext cx="334443" cy="584775"/>
              </a:xfrm>
              <a:prstGeom prst="rect">
                <a:avLst/>
              </a:prstGeom>
              <a:blipFill>
                <a:blip r:embed="rId10"/>
                <a:stretch>
                  <a:fillRect l="-33333" r="-5185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Equation"/>
              <p:cNvSpPr txBox="1"/>
              <p:nvPr/>
            </p:nvSpPr>
            <p:spPr>
              <a:xfrm>
                <a:off x="775346" y="8033584"/>
                <a:ext cx="3879267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200" i="1" smtClean="0">
                              <a:solidFill>
                                <a:srgbClr val="9618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961817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96181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rgbClr val="96181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961817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smtClean="0">
                          <a:solidFill>
                            <a:srgbClr val="96181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961817"/>
                          </a:solidFill>
                          <a:latin typeface="Cambria Math" panose="02040503050406030204" pitchFamily="18" charset="0"/>
                        </a:rPr>
                        <m:t>3127=248</m:t>
                      </m:r>
                    </m:oMath>
                  </m:oMathPara>
                </a14:m>
                <a:endParaRPr sz="3200" dirty="0">
                  <a:solidFill>
                    <a:srgbClr val="971817"/>
                  </a:solidFill>
                </a:endParaRPr>
              </a:p>
            </p:txBody>
          </p:sp>
        </mc:Choice>
        <mc:Fallback xmlns="">
          <p:sp>
            <p:nvSpPr>
              <p:cNvPr id="1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6" y="8033584"/>
                <a:ext cx="3879267" cy="492443"/>
              </a:xfrm>
              <a:prstGeom prst="rect">
                <a:avLst/>
              </a:prstGeom>
              <a:blipFill>
                <a:blip r:embed="rId11"/>
                <a:stretch>
                  <a:fillRect l="-1629" t="-7692" r="-1629" b="-3589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Equation"/>
              <p:cNvSpPr txBox="1"/>
              <p:nvPr/>
            </p:nvSpPr>
            <p:spPr>
              <a:xfrm>
                <a:off x="7869248" y="8033584"/>
                <a:ext cx="4398640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200" i="1" smtClean="0">
                              <a:solidFill>
                                <a:srgbClr val="74DA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74DA3B"/>
                              </a:solidFill>
                              <a:latin typeface="Cambria Math" panose="02040503050406030204" pitchFamily="18" charset="0"/>
                            </a:rPr>
                            <m:t>248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74DA3B"/>
                              </a:solidFill>
                              <a:latin typeface="Cambria Math" panose="02040503050406030204" pitchFamily="18" charset="0"/>
                            </a:rPr>
                            <m:t>2011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rgbClr val="74DA3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74DA3B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smtClean="0">
                          <a:solidFill>
                            <a:srgbClr val="74DA3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74DA3B"/>
                          </a:solidFill>
                          <a:latin typeface="Cambria Math" panose="02040503050406030204" pitchFamily="18" charset="0"/>
                        </a:rPr>
                        <m:t>3127=15</m:t>
                      </m:r>
                    </m:oMath>
                  </m:oMathPara>
                </a14:m>
                <a:endParaRPr sz="3200" dirty="0">
                  <a:solidFill>
                    <a:srgbClr val="75DB3C"/>
                  </a:solidFill>
                </a:endParaRPr>
              </a:p>
            </p:txBody>
          </p:sp>
        </mc:Choice>
        <mc:Fallback xmlns="">
          <p:sp>
            <p:nvSpPr>
              <p:cNvPr id="1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48" y="8033584"/>
                <a:ext cx="4398640" cy="492443"/>
              </a:xfrm>
              <a:prstGeom prst="rect">
                <a:avLst/>
              </a:prstGeom>
              <a:blipFill>
                <a:blip r:embed="rId12"/>
                <a:stretch>
                  <a:fillRect l="-1441" t="-7692" r="-1441" b="-3589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Line"/>
          <p:cNvSpPr/>
          <p:nvPr/>
        </p:nvSpPr>
        <p:spPr>
          <a:xfrm>
            <a:off x="5585602" y="8242300"/>
            <a:ext cx="1667203" cy="0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8" name="Eye"/>
          <p:cNvSpPr/>
          <p:nvPr/>
        </p:nvSpPr>
        <p:spPr>
          <a:xfrm>
            <a:off x="6100270" y="6018867"/>
            <a:ext cx="804260" cy="419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6502399" y="6540156"/>
            <a:ext cx="1" cy="14249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4 -0.0052 L 0.4635 -0.217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2" y="-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437E-6 -2.5E-6 L -0.3822 0.1526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6" y="76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563E-6 4.42708E-6 L 0.46668 -0.0112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8" y="-5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  <p:bldP spid="187" grpId="3" animBg="1" advAuto="0"/>
      <p:bldP spid="188" grpId="7" animBg="1" advAuto="0"/>
      <p:bldP spid="189" grpId="4" animBg="1" advAuto="0"/>
      <p:bldP spid="190" grpId="8" animBg="1" advAuto="0"/>
      <p:bldP spid="191" grpId="10" animBg="1" advAuto="0"/>
      <p:bldP spid="192" grpId="11" animBg="1" advAuto="0"/>
      <p:bldP spid="193" grpId="13" animBg="1" advAuto="0"/>
      <p:bldP spid="194" grpId="14" animBg="1" advAuto="0"/>
      <p:bldP spid="195" grpId="15" animBg="1" advAuto="0"/>
      <p:bldP spid="196" grpId="17" animBg="1" advAuto="0"/>
      <p:bldP spid="197" grpId="16" animBg="1" advAuto="0"/>
      <p:bldP spid="198" grpId="5" animBg="1" advAuto="0"/>
      <p:bldP spid="199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122" name="Invented by Rivest, Shamir and Adelman in MIT  in 1977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rPr dirty="0"/>
              <a:t>Invented by </a:t>
            </a:r>
            <a:r>
              <a:rPr dirty="0" err="1"/>
              <a:t>Rivest</a:t>
            </a:r>
            <a:r>
              <a:rPr dirty="0"/>
              <a:t>, Shamir and Adelman in MIT </a:t>
            </a:r>
            <a:br>
              <a:rPr dirty="0"/>
            </a:br>
            <a:r>
              <a:rPr dirty="0"/>
              <a:t>in 1977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rPr dirty="0"/>
              <a:t>One of the most widely used</a:t>
            </a:r>
            <a:r>
              <a:rPr lang="en-US" dirty="0"/>
              <a:t> crypto </a:t>
            </a:r>
            <a:r>
              <a:rPr dirty="0"/>
              <a:t>algorithm in the world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rPr dirty="0"/>
              <a:t>It is an asymmetric key, which mean different key for encrypt and decrypt</a:t>
            </a:r>
            <a:r>
              <a:rPr lang="en-US" dirty="0"/>
              <a:t> operations</a:t>
            </a:r>
            <a:endParaRPr dirty="0"/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rPr dirty="0"/>
              <a:t>Uses the basic idea that number </a:t>
            </a:r>
            <a:r>
              <a:rPr lang="en-US" dirty="0"/>
              <a:t>factorization</a:t>
            </a:r>
            <a:r>
              <a:rPr dirty="0"/>
              <a:t> is a hard problem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rPr dirty="0"/>
              <a:t>The algorithm uses </a:t>
            </a:r>
            <a:r>
              <a:rPr lang="en-US" dirty="0"/>
              <a:t>several </a:t>
            </a:r>
            <a:r>
              <a:rPr dirty="0"/>
              <a:t>basic mathematical </a:t>
            </a:r>
            <a:r>
              <a:rPr lang="en-US" dirty="0"/>
              <a:t>theorems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>
            <a:off x="4469621" y="5749190"/>
            <a:ext cx="1507153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Prime Factorisation"/>
          <p:cNvSpPr txBox="1">
            <a:spLocks noGrp="1"/>
          </p:cNvSpPr>
          <p:nvPr>
            <p:ph type="ctrTitle"/>
          </p:nvPr>
        </p:nvSpPr>
        <p:spPr>
          <a:xfrm>
            <a:off x="1270000" y="561677"/>
            <a:ext cx="10464800" cy="13052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919"/>
            </a:lvl1pPr>
          </a:lstStyle>
          <a:p>
            <a:r>
              <a:rPr dirty="0"/>
              <a:t>Prime </a:t>
            </a:r>
            <a:r>
              <a:rPr lang="en-US" dirty="0"/>
              <a:t>Factorization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he Fundamental Theorem of Arithmetic says that for each number, there is exactly one prime factorisation.…"/>
              <p:cNvSpPr txBox="1">
                <a:spLocks noGrp="1"/>
              </p:cNvSpPr>
              <p:nvPr>
                <p:ph type="subTitle" sz="half" idx="1"/>
              </p:nvPr>
            </p:nvSpPr>
            <p:spPr>
              <a:xfrm>
                <a:off x="1270000" y="2184400"/>
                <a:ext cx="10464800" cy="304895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The Fundamental Theorem of Arithmetic says that for each number, there is exactly one prime factorization.</a:t>
                </a:r>
              </a:p>
              <a:p>
                <a:pPr algn="l"/>
                <a:r>
                  <a:rPr lang="en-US" dirty="0"/>
                  <a:t>For big numbers, finding prime factorization is a hard problem, but given the prime factorization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 product of those number,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easy to find.</a:t>
                </a:r>
              </a:p>
            </p:txBody>
          </p:sp>
        </mc:Choice>
        <mc:Fallback xmlns="">
          <p:sp>
            <p:nvSpPr>
              <p:cNvPr id="129" name="The Fundamental Theorem of Arithmetic says that for each number, there is exactly one prime factorisation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sz="half" idx="1"/>
              </p:nvPr>
            </p:nvSpPr>
            <p:spPr>
              <a:xfrm>
                <a:off x="1270000" y="2184400"/>
                <a:ext cx="10464800" cy="3048956"/>
              </a:xfrm>
              <a:prstGeom prst="rect">
                <a:avLst/>
              </a:prstGeom>
              <a:blipFill>
                <a:blip r:embed="rId2"/>
                <a:stretch>
                  <a:fillRect l="-1818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Big number -"/>
              <p:cNvSpPr txBox="1"/>
              <p:nvPr/>
            </p:nvSpPr>
            <p:spPr>
              <a:xfrm>
                <a:off x="631712" y="5393842"/>
                <a:ext cx="3359376" cy="7106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r>
                  <a:rPr dirty="0"/>
                  <a:t>Big number - </a:t>
                </a:r>
                <a14:m>
                  <m:oMath xmlns:m="http://schemas.openxmlformats.org/officeDocument/2006/math">
                    <m:r>
                      <a:rPr sz="5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30" name="Big number -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2" y="5393842"/>
                <a:ext cx="3359376" cy="710697"/>
              </a:xfrm>
              <a:prstGeom prst="rect">
                <a:avLst/>
              </a:prstGeom>
              <a:blipFill>
                <a:blip r:embed="rId3"/>
                <a:stretch>
                  <a:fillRect l="-8302" t="-5263" r="-3774" b="-368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Prime factorisation -"/>
              <p:cNvSpPr txBox="1"/>
              <p:nvPr/>
            </p:nvSpPr>
            <p:spPr>
              <a:xfrm>
                <a:off x="6138656" y="5466640"/>
                <a:ext cx="6148510" cy="5651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>
                  <a:defRPr sz="2900"/>
                </a:pPr>
                <a:r>
                  <a:t>Prime factorisation -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2,...,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31" name="Prime factorisation -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56" y="5466640"/>
                <a:ext cx="6148510" cy="565101"/>
              </a:xfrm>
              <a:prstGeom prst="rect">
                <a:avLst/>
              </a:prstGeom>
              <a:blipFill>
                <a:blip r:embed="rId4"/>
                <a:stretch>
                  <a:fillRect l="-825" t="-2174" r="-412" b="-304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Hard"/>
          <p:cNvSpPr txBox="1"/>
          <p:nvPr/>
        </p:nvSpPr>
        <p:spPr>
          <a:xfrm rot="1500000">
            <a:off x="4413400" y="5374783"/>
            <a:ext cx="165508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 b="1">
                <a:solidFill>
                  <a:srgbClr val="FF00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Product of primes -"/>
              <p:cNvSpPr txBox="1"/>
              <p:nvPr/>
            </p:nvSpPr>
            <p:spPr>
              <a:xfrm>
                <a:off x="6138656" y="7268294"/>
                <a:ext cx="6495279" cy="5651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>
                  <a:defRPr sz="2900"/>
                </a:pPr>
                <a:r>
                  <a:t>Product of primes - </a:t>
                </a:r>
                <a14:m>
                  <m:oMath xmlns:m="http://schemas.openxmlformats.org/officeDocument/2006/math">
                    <m:r>
                      <a:rPr sz="3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3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sz="3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3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2∗...∗</m:t>
                    </m:r>
                    <m:r>
                      <a:rPr sz="3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33" name="Product of primes -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56" y="7268294"/>
                <a:ext cx="6495279" cy="565101"/>
              </a:xfrm>
              <a:prstGeom prst="rect">
                <a:avLst/>
              </a:prstGeom>
              <a:blipFill>
                <a:blip r:embed="rId5"/>
                <a:stretch>
                  <a:fillRect l="-975" t="-2174" r="-390" b="-326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"/>
          <p:cNvSpPr/>
          <p:nvPr/>
        </p:nvSpPr>
        <p:spPr>
          <a:xfrm flipH="1">
            <a:off x="4324549" y="7550844"/>
            <a:ext cx="1507153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Big number -"/>
              <p:cNvSpPr txBox="1"/>
              <p:nvPr/>
            </p:nvSpPr>
            <p:spPr>
              <a:xfrm>
                <a:off x="631712" y="7195496"/>
                <a:ext cx="3359376" cy="7106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r>
                  <a:t>Big number - </a:t>
                </a:r>
                <a14:m>
                  <m:oMath xmlns:m="http://schemas.openxmlformats.org/officeDocument/2006/math">
                    <m:r>
                      <a:rPr sz="5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35" name="Big number -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2" y="7195496"/>
                <a:ext cx="3359376" cy="710697"/>
              </a:xfrm>
              <a:prstGeom prst="rect">
                <a:avLst/>
              </a:prstGeom>
              <a:blipFill>
                <a:blip r:embed="rId6"/>
                <a:stretch>
                  <a:fillRect l="-8302" t="-3509" r="-3774" b="-350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Easy"/>
          <p:cNvSpPr txBox="1"/>
          <p:nvPr/>
        </p:nvSpPr>
        <p:spPr>
          <a:xfrm rot="1500000">
            <a:off x="4312614" y="7045672"/>
            <a:ext cx="15310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 b="1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Easy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3" animBg="1" advAuto="0"/>
      <p:bldP spid="130" grpId="1" animBg="1" advAuto="0"/>
      <p:bldP spid="131" grpId="2" animBg="1" advAuto="0"/>
      <p:bldP spid="132" grpId="4" animBg="1" advAuto="0"/>
      <p:bldP spid="133" grpId="5" animBg="1" advAuto="0"/>
      <p:bldP spid="134" grpId="7" animBg="1" advAuto="0"/>
      <p:bldP spid="135" grpId="6" animBg="1" advAuto="0"/>
      <p:bldP spid="136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SA Process - Step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RSA Process -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Select two prime number:…"/>
              <p:cNvSpPr txBox="1">
                <a:spLocks noGrp="1"/>
              </p:cNvSpPr>
              <p:nvPr>
                <p:ph type="body" idx="4294967295"/>
              </p:nvPr>
            </p:nvSpPr>
            <p:spPr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buSzTx/>
                  <a:buNone/>
                </a:pPr>
                <a:r>
                  <a:rPr sz="4000" dirty="0"/>
                  <a:t>Select two prime number:</a:t>
                </a:r>
              </a:p>
              <a:p>
                <a:pPr marL="0" indent="0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1=53,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2=59</m:t>
                      </m:r>
                    </m:oMath>
                  </m:oMathPara>
                </a14:m>
                <a:endParaRPr sz="4000" dirty="0"/>
              </a:p>
              <a:p>
                <a:pPr marL="0" indent="0">
                  <a:buSzTx/>
                  <a:buNone/>
                </a:pPr>
                <a:r>
                  <a:rPr sz="4000" dirty="0"/>
                  <a:t>Calculate product of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4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4000" dirty="0"/>
                  <a:t> and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4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sz="4000" dirty="0"/>
                  <a:t>:</a:t>
                </a:r>
              </a:p>
              <a:p>
                <a:pPr marL="0" indent="0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4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2=53∗59=3127</m:t>
                      </m:r>
                    </m:oMath>
                  </m:oMathPara>
                </a14:m>
                <a:endParaRPr sz="4000" dirty="0"/>
              </a:p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r>
                      <a:rPr sz="40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4000" dirty="0"/>
                  <a:t> will be half of the public key</a:t>
                </a:r>
              </a:p>
            </p:txBody>
          </p:sp>
        </mc:Choice>
        <mc:Fallback xmlns="">
          <p:sp>
            <p:nvSpPr>
              <p:cNvPr id="139" name="Select two prime number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28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uler Phi Function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475154"/>
          </a:xfrm>
          <a:prstGeom prst="rect">
            <a:avLst/>
          </a:prstGeom>
        </p:spPr>
        <p:txBody>
          <a:bodyPr/>
          <a:lstStyle/>
          <a:p>
            <a:r>
              <a:rPr dirty="0"/>
              <a:t>Euler Phi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Euler Phi function,  , counts the number of positive integer up to given number   that are relative prime to  . In other words, for each number k ( ),  .…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952500" y="2063261"/>
                <a:ext cx="11099800" cy="628650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 defTabSz="332993">
                  <a:spcBef>
                    <a:spcPts val="2300"/>
                  </a:spcBef>
                  <a:buSzTx/>
                  <a:buNone/>
                  <a:defRPr sz="2166"/>
                </a:pPr>
                <a:r>
                  <a:rPr sz="2600" dirty="0"/>
                  <a:t>Euler Phi function,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600" dirty="0"/>
                  <a:t>, counts the </a:t>
                </a:r>
                <a:r>
                  <a:rPr lang="en-US" sz="2600" dirty="0"/>
                  <a:t>amount</a:t>
                </a:r>
                <a:r>
                  <a:rPr sz="2600" dirty="0"/>
                  <a:t> of positive integer up to given number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 that are relative prime to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. In other words, for each number k (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),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𝑔𝑐𝑑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sz="2600" dirty="0"/>
                  <a:t>.</a:t>
                </a:r>
              </a:p>
              <a:p>
                <a:pPr marL="0" indent="0" defTabSz="332993">
                  <a:spcBef>
                    <a:spcPts val="2300"/>
                  </a:spcBef>
                  <a:buSzTx/>
                  <a:buNone/>
                  <a:defRPr sz="2166"/>
                </a:pPr>
                <a:r>
                  <a:rPr sz="2600" dirty="0"/>
                  <a:t>Given a big number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, finding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600" dirty="0"/>
                  <a:t> is difficult to compute, except for one situation, where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 is a prime number. Since prime numbers doesn’t share a common factor with any number from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600" dirty="0"/>
                  <a:t> to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sz="2600" dirty="0"/>
                  <a:t>.</a:t>
                </a:r>
              </a:p>
              <a:p>
                <a:pPr marL="0" indent="0" defTabSz="332993">
                  <a:spcBef>
                    <a:spcPts val="2300"/>
                  </a:spcBef>
                  <a:buSzTx/>
                  <a:buNone/>
                  <a:defRPr sz="2166"/>
                </a:pP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600" dirty="0"/>
                  <a:t> is a multiplicative function, so given two prime numbers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sz="2600" dirty="0"/>
                  <a:t> and the product of those number,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sz="2600" dirty="0"/>
                  <a:t>:</a:t>
                </a:r>
              </a:p>
              <a:p>
                <a:pPr marL="0" lvl="1" indent="0" algn="ctr" defTabSz="332993">
                  <a:spcBef>
                    <a:spcPts val="2300"/>
                  </a:spcBef>
                  <a:buSzTx/>
                  <a:buNone/>
                  <a:defRPr sz="2166"/>
                </a:pPr>
                <a:r>
                  <a:rPr sz="2600" dirty="0"/>
                  <a:t>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−1)∗(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sz="2600" dirty="0"/>
                  <a:t>.</a:t>
                </a:r>
              </a:p>
              <a:p>
                <a:pPr marL="0" indent="0" defTabSz="332993">
                  <a:spcBef>
                    <a:spcPts val="2300"/>
                  </a:spcBef>
                  <a:buSzTx/>
                  <a:buNone/>
                  <a:defRPr sz="2166"/>
                </a:pPr>
                <a:r>
                  <a:rPr sz="2600" dirty="0"/>
                  <a:t>When given a big number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, computing its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600" dirty="0"/>
                  <a:t> is hard, unless we  know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600" dirty="0"/>
                  <a:t> prime factorization,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sz="2600" dirty="0"/>
                  <a:t> and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sz="2600" dirty="0"/>
                  <a:t>, in that case, computing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600" dirty="0"/>
                  <a:t> is strait forward.</a:t>
                </a:r>
              </a:p>
              <a:p>
                <a:pPr marL="0" indent="0" defTabSz="332993">
                  <a:spcBef>
                    <a:spcPts val="2300"/>
                  </a:spcBef>
                  <a:buSzTx/>
                  <a:buNone/>
                  <a:defRPr sz="2166"/>
                </a:pPr>
                <a:endParaRPr sz="2600" dirty="0"/>
              </a:p>
            </p:txBody>
          </p:sp>
        </mc:Choice>
        <mc:Fallback xmlns="">
          <p:sp>
            <p:nvSpPr>
              <p:cNvPr id="142" name="Euler Phi function,  , counts the number of positive integer up to given number   that are relative prime to  . In other words, for each number k ( ),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52500" y="2063261"/>
                <a:ext cx="11099800" cy="6286500"/>
              </a:xfrm>
              <a:prstGeom prst="rect">
                <a:avLst/>
              </a:prstGeom>
              <a:blipFill>
                <a:blip r:embed="rId2"/>
                <a:stretch>
                  <a:fillRect l="-1257" t="-605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SA Process - Step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RSA Process - Step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Calculate  :"/>
              <p:cNvSpPr txBox="1"/>
              <p:nvPr/>
            </p:nvSpPr>
            <p:spPr>
              <a:xfrm>
                <a:off x="548053" y="6383215"/>
                <a:ext cx="12359053" cy="1301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 fontScale="92500"/>
              </a:bodyPr>
              <a:lstStyle/>
              <a:p>
                <a:pPr algn="l">
                  <a:spcBef>
                    <a:spcPts val="4200"/>
                  </a:spcBef>
                  <a:defRPr sz="2700"/>
                </a:pPr>
                <a:r>
                  <a:rPr lang="en-US" sz="3200" dirty="0"/>
                  <a:t>Calculate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algn="l">
                  <a:spcBef>
                    <a:spcPts val="4200"/>
                  </a:spcBef>
                  <a:defRPr sz="27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3127</m:t>
                          </m:r>
                        </m:e>
                      </m:d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3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=(53−1)∗(59−1</m:t>
                      </m:r>
                      <m:r>
                        <a:rPr lang="en-US" sz="32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ar-AE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=3016</m:t>
                      </m:r>
                    </m:oMath>
                  </m:oMathPara>
                </a14:m>
                <a:endParaRPr lang="ar-AE" sz="3200" dirty="0"/>
              </a:p>
              <a:p>
                <a:pPr algn="l">
                  <a:spcBef>
                    <a:spcPts val="4200"/>
                  </a:spcBef>
                  <a:defRPr sz="2700"/>
                </a:pPr>
                <a:endParaRPr sz="3200" dirty="0"/>
              </a:p>
            </p:txBody>
          </p:sp>
        </mc:Choice>
        <mc:Fallback>
          <p:sp>
            <p:nvSpPr>
              <p:cNvPr id="146" name="Calculate  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3" y="6383215"/>
                <a:ext cx="12359053" cy="1301262"/>
              </a:xfrm>
              <a:prstGeom prst="rect">
                <a:avLst/>
              </a:prstGeom>
              <a:blipFill>
                <a:blip r:embed="rId2"/>
                <a:stretch>
                  <a:fillRect l="-1437" t="-485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lect two prime number:…">
                <a:extLst>
                  <a:ext uri="{FF2B5EF4-FFF2-40B4-BE49-F238E27FC236}">
                    <a16:creationId xmlns:a16="http://schemas.microsoft.com/office/drawing/2014/main" id="{298DC3F6-FB19-F14E-A203-F852243999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053" y="2293350"/>
                <a:ext cx="11708423" cy="37360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t">
                <a:normAutofit/>
              </a:bodyPr>
              <a:lstStyle>
                <a:lvl1pPr marL="457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914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71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828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860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743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200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657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114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marL="0" indent="0" hangingPunct="1">
                  <a:buSzTx/>
                  <a:buFontTx/>
                  <a:buNone/>
                </a:pPr>
                <a:r>
                  <a:rPr lang="en-US" sz="3200" dirty="0"/>
                  <a:t>Select two prime number:</a:t>
                </a:r>
              </a:p>
              <a:p>
                <a:pPr marL="0" indent="0" hangingPunct="1"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1=53,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2=59</m:t>
                      </m:r>
                    </m:oMath>
                  </m:oMathPara>
                </a14:m>
                <a:endParaRPr lang="en-US" sz="3200" dirty="0"/>
              </a:p>
              <a:p>
                <a:pPr marL="0" indent="0" hangingPunct="1">
                  <a:buSzTx/>
                  <a:buFontTx/>
                  <a:buNone/>
                </a:pPr>
                <a:r>
                  <a:rPr lang="en-US" sz="3200" dirty="0"/>
                  <a:t>Calculate product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0" indent="0" hangingPunct="1"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2=53∗59=3127</m:t>
                      </m:r>
                    </m:oMath>
                  </m:oMathPara>
                </a14:m>
                <a:endParaRPr lang="en-US" sz="3200" dirty="0"/>
              </a:p>
              <a:p>
                <a:pPr marL="0" indent="0" hangingPunct="1"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will be half of the public key</a:t>
                </a:r>
              </a:p>
            </p:txBody>
          </p:sp>
        </mc:Choice>
        <mc:Fallback xmlns="">
          <p:sp>
            <p:nvSpPr>
              <p:cNvPr id="5" name="Select two prime number:…">
                <a:extLst>
                  <a:ext uri="{FF2B5EF4-FFF2-40B4-BE49-F238E27FC236}">
                    <a16:creationId xmlns:a16="http://schemas.microsoft.com/office/drawing/2014/main" id="{298DC3F6-FB19-F14E-A203-F8522439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3" y="2293350"/>
                <a:ext cx="11708423" cy="3736027"/>
              </a:xfrm>
              <a:prstGeom prst="rect">
                <a:avLst/>
              </a:prstGeom>
              <a:blipFill>
                <a:blip r:embed="rId3"/>
                <a:stretch>
                  <a:fillRect l="-1625" t="-2034" b="-16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8515C4E-DE8B-A64F-B60A-DEFC809138CE}"/>
              </a:ext>
            </a:extLst>
          </p:cNvPr>
          <p:cNvSpPr txBox="1"/>
          <p:nvPr/>
        </p:nvSpPr>
        <p:spPr>
          <a:xfrm>
            <a:off x="9444364" y="7991424"/>
            <a:ext cx="10265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odular Arithmetic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453209"/>
          </a:xfrm>
          <a:prstGeom prst="rect">
            <a:avLst/>
          </a:prstGeom>
        </p:spPr>
        <p:txBody>
          <a:bodyPr/>
          <a:lstStyle/>
          <a:p>
            <a:r>
              <a:rPr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he general idea in RSA is to use modular arithmetic for encrypt and decrypt operation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952500" y="2138955"/>
                <a:ext cx="11099800" cy="2120901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principle behind RSA is the fact that it is practical to find three very large numbers,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 such that with modular exponentiation for a given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 (0&lt;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&lt;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,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 is congruent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400" dirty="0"/>
                  <a:t>), so even when knowing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, it is extremely difficult to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0" lvl="1" indent="0" defTabSz="438150">
                  <a:spcBef>
                    <a:spcPts val="3100"/>
                  </a:spcBef>
                  <a:buSzTx/>
                  <a:buNone/>
                  <a:defRPr sz="2175"/>
                </a:pPr>
                <a:endParaRPr sz="2400" dirty="0"/>
              </a:p>
            </p:txBody>
          </p:sp>
        </mc:Choice>
        <mc:Fallback xmlns="">
          <p:sp>
            <p:nvSpPr>
              <p:cNvPr id="149" name="The general idea in RSA is to use modular arithmetic for encrypt and decrypt operation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952500" y="2138955"/>
                <a:ext cx="11099800" cy="2120901"/>
              </a:xfrm>
              <a:prstGeom prst="rect">
                <a:avLst/>
              </a:prstGeom>
              <a:blipFill>
                <a:blip r:embed="rId2"/>
                <a:stretch>
                  <a:fillRect l="-1143" t="-1796" r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quation"/>
              <p:cNvSpPr txBox="1"/>
              <p:nvPr/>
            </p:nvSpPr>
            <p:spPr>
              <a:xfrm>
                <a:off x="5084255" y="4539202"/>
                <a:ext cx="3119251" cy="5847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55" y="4539202"/>
                <a:ext cx="3119251" cy="584775"/>
              </a:xfrm>
              <a:prstGeom prst="rect">
                <a:avLst/>
              </a:prstGeom>
              <a:blipFill>
                <a:blip r:embed="rId3"/>
                <a:stretch>
                  <a:fillRect l="-810" t="-6383" r="-405" b="-3617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Equation"/>
              <p:cNvSpPr txBox="1"/>
              <p:nvPr/>
            </p:nvSpPr>
            <p:spPr>
              <a:xfrm>
                <a:off x="5068655" y="5244981"/>
                <a:ext cx="2610907" cy="5951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55" y="5244981"/>
                <a:ext cx="2610907" cy="595163"/>
              </a:xfrm>
              <a:prstGeom prst="rect">
                <a:avLst/>
              </a:prstGeom>
              <a:blipFill>
                <a:blip r:embed="rId4"/>
                <a:stretch>
                  <a:fillRect l="-966" t="-6250" r="-483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Line"/>
          <p:cNvSpPr/>
          <p:nvPr/>
        </p:nvSpPr>
        <p:spPr>
          <a:xfrm>
            <a:off x="6502400" y="5992410"/>
            <a:ext cx="1" cy="6689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Equation"/>
              <p:cNvSpPr txBox="1"/>
              <p:nvPr/>
            </p:nvSpPr>
            <p:spPr>
              <a:xfrm>
                <a:off x="5734344" y="7010242"/>
                <a:ext cx="2548646" cy="5847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44" y="7010242"/>
                <a:ext cx="2548646" cy="584775"/>
              </a:xfrm>
              <a:prstGeom prst="rect">
                <a:avLst/>
              </a:prstGeom>
              <a:blipFill>
                <a:blip r:embed="rId5"/>
                <a:stretch>
                  <a:fillRect l="-3483" t="-10870" r="-995" b="-3478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So what we need, is a way to generate  , in a way that   is hard to find, unless we have additional information."/>
              <p:cNvSpPr txBox="1"/>
              <p:nvPr/>
            </p:nvSpPr>
            <p:spPr>
              <a:xfrm>
                <a:off x="952500" y="7775778"/>
                <a:ext cx="11099800" cy="1165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algn="l">
                  <a:spcBef>
                    <a:spcPts val="4200"/>
                  </a:spcBef>
                  <a:defRPr sz="2600"/>
                </a:pPr>
                <a:r>
                  <a:rPr sz="2200" dirty="0"/>
                  <a:t>So what we need, is a way to generate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sz="2200" dirty="0"/>
                  <a:t>, in a way that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sz="2200" dirty="0"/>
                  <a:t> is hard to find, unless we have additional information.</a:t>
                </a:r>
              </a:p>
            </p:txBody>
          </p:sp>
        </mc:Choice>
        <mc:Fallback xmlns="">
          <p:sp>
            <p:nvSpPr>
              <p:cNvPr id="154" name="So what we need, is a way to generate  , in a way that   is hard to find, unless we have additional information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7775778"/>
                <a:ext cx="11099800" cy="1165077"/>
              </a:xfrm>
              <a:prstGeom prst="rect">
                <a:avLst/>
              </a:prstGeom>
              <a:blipFill>
                <a:blip r:embed="rId6"/>
                <a:stretch>
                  <a:fillRect l="-1029" t="-3261" r="-102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Equation"/>
              <p:cNvSpPr txBox="1"/>
              <p:nvPr/>
            </p:nvSpPr>
            <p:spPr>
              <a:xfrm>
                <a:off x="7727645" y="4636788"/>
                <a:ext cx="191110" cy="2186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45" y="4636788"/>
                <a:ext cx="191110" cy="218619"/>
              </a:xfrm>
              <a:prstGeom prst="rect">
                <a:avLst/>
              </a:prstGeom>
              <a:blipFill>
                <a:blip r:embed="rId7"/>
                <a:stretch>
                  <a:fillRect l="-47059" r="-64706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5090579" y="4637753"/>
                <a:ext cx="334442" cy="2176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79" y="4637753"/>
                <a:ext cx="334442" cy="217654"/>
              </a:xfrm>
              <a:prstGeom prst="rect">
                <a:avLst/>
              </a:prstGeom>
              <a:blipFill>
                <a:blip r:embed="rId8"/>
                <a:stretch>
                  <a:fillRect l="-33333" r="-55556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4492738" y="6926526"/>
                <a:ext cx="1004832" cy="4984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38" y="6926526"/>
                <a:ext cx="1004832" cy="498493"/>
              </a:xfrm>
              <a:prstGeom prst="rect">
                <a:avLst/>
              </a:prstGeom>
              <a:blipFill>
                <a:blip r:embed="rId9"/>
                <a:stretch>
                  <a:fillRect l="-21250" t="-2439" r="-36250" b="-5365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4907403" y="6967065"/>
                <a:ext cx="700794" cy="4174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03" y="6967065"/>
                <a:ext cx="700794" cy="417417"/>
              </a:xfrm>
              <a:prstGeom prst="rect">
                <a:avLst/>
              </a:prstGeom>
              <a:blipFill>
                <a:blip r:embed="rId10"/>
                <a:stretch>
                  <a:fillRect l="-14035" t="-6061" r="-33333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4F7D2A-4F29-5445-B4F0-D2C19345C837}"/>
              </a:ext>
            </a:extLst>
          </p:cNvPr>
          <p:cNvSpPr txBox="1"/>
          <p:nvPr/>
        </p:nvSpPr>
        <p:spPr>
          <a:xfrm>
            <a:off x="7771871" y="5226875"/>
            <a:ext cx="10265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179 L -0.19897 0.0646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44" y="4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797 L 0.20117 0.0615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34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  <p:bldP spid="151" grpId="5" animBg="1" advAuto="0"/>
      <p:bldP spid="152" grpId="8" animBg="1" advAuto="0"/>
      <p:bldP spid="153" grpId="9" animBg="1" advAuto="0"/>
      <p:bldP spid="154" grpId="13" animBg="1" advAuto="0"/>
      <p:bldP spid="155" grpId="2" animBg="1" advAuto="0"/>
      <p:bldP spid="155" grpId="4" animBg="1" advAuto="0"/>
      <p:bldP spid="156" grpId="6" animBg="1" advAuto="0"/>
      <p:bldP spid="157" grpId="10" animBg="1" advAuto="0"/>
      <p:bldP spid="157" grpId="12" animBg="1" advAuto="0"/>
      <p:bldP spid="158" grpId="1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uler Theor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Euler Theorem</a:t>
            </a:r>
          </a:p>
        </p:txBody>
      </p:sp>
      <p:sp>
        <p:nvSpPr>
          <p:cNvPr id="161" name="Euler Theorem shows a relation between Modular Arithmetic and Phi function."/>
          <p:cNvSpPr txBox="1"/>
          <p:nvPr/>
        </p:nvSpPr>
        <p:spPr>
          <a:xfrm>
            <a:off x="952500" y="2235200"/>
            <a:ext cx="11644759" cy="137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4200"/>
              </a:spcBef>
              <a:defRPr sz="3000"/>
            </a:lvl1pPr>
          </a:lstStyle>
          <a:p>
            <a:r>
              <a:t>Euler Theorem shows a relation between Modular Arithmetic and Phi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4541343" y="3309239"/>
                <a:ext cx="3922114" cy="6090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vert="horz" wrap="squar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343" y="3309239"/>
                <a:ext cx="3922114" cy="609013"/>
              </a:xfrm>
              <a:prstGeom prst="rect">
                <a:avLst/>
              </a:prstGeom>
              <a:blipFill>
                <a:blip r:embed="rId2"/>
                <a:stretch>
                  <a:fillRect t="-8163" b="-326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o use this theory in the algorithm, we need to do some manipulation:"/>
          <p:cNvSpPr txBox="1"/>
          <p:nvPr/>
        </p:nvSpPr>
        <p:spPr>
          <a:xfrm>
            <a:off x="923276" y="4076699"/>
            <a:ext cx="119757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rPr dirty="0"/>
              <a:t>To use this theory in the algorithm, we need to do some manipulation: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2661207" y="5016636"/>
                <a:ext cx="1129186" cy="41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38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07" y="5016636"/>
                <a:ext cx="1129186" cy="413073"/>
              </a:xfrm>
              <a:prstGeom prst="rect">
                <a:avLst/>
              </a:prstGeom>
              <a:blipFill>
                <a:blip r:embed="rId3"/>
                <a:stretch>
                  <a:fillRect l="-14607" t="-2941" r="-39326" b="-4705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6725254" y="5029200"/>
                <a:ext cx="4399666" cy="6090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54" y="5029200"/>
                <a:ext cx="4399666" cy="609013"/>
              </a:xfrm>
              <a:prstGeom prst="rect">
                <a:avLst/>
              </a:prstGeom>
              <a:blipFill>
                <a:blip r:embed="rId4"/>
                <a:stretch>
                  <a:fillRect l="-576" t="-8333" r="-2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6725249" y="5029200"/>
                <a:ext cx="3864969" cy="6090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e-IL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49" y="5029200"/>
                <a:ext cx="3864969" cy="609013"/>
              </a:xfrm>
              <a:prstGeom prst="rect">
                <a:avLst/>
              </a:prstGeom>
              <a:blipFill>
                <a:blip r:embed="rId5"/>
                <a:stretch>
                  <a:fillRect l="-656" t="-8333" r="-3934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2475470" y="5834531"/>
                <a:ext cx="2553731" cy="5847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70" y="5834531"/>
                <a:ext cx="2553731" cy="584775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Equation"/>
              <p:cNvSpPr txBox="1"/>
              <p:nvPr/>
            </p:nvSpPr>
            <p:spPr>
              <a:xfrm>
                <a:off x="6725254" y="5826941"/>
                <a:ext cx="4154278" cy="6090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54" y="5826941"/>
                <a:ext cx="4154278" cy="609013"/>
              </a:xfrm>
              <a:prstGeom prst="rect">
                <a:avLst/>
              </a:prstGeom>
              <a:blipFill>
                <a:blip r:embed="rId7"/>
                <a:stretch>
                  <a:fillRect l="-610" t="-6122" r="-305" b="-326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Equation"/>
              <p:cNvSpPr txBox="1"/>
              <p:nvPr/>
            </p:nvSpPr>
            <p:spPr>
              <a:xfrm>
                <a:off x="6727586" y="5826941"/>
                <a:ext cx="4765342" cy="6090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86" y="5826941"/>
                <a:ext cx="4765342" cy="609013"/>
              </a:xfrm>
              <a:prstGeom prst="rect">
                <a:avLst/>
              </a:prstGeom>
              <a:blipFill>
                <a:blip r:embed="rId8"/>
                <a:stretch>
                  <a:fillRect l="-532" t="-6122" r="-266" b="-326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2643807" y="5013499"/>
                <a:ext cx="3524618" cy="5951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3800" i="1" smtClean="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ar-AE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800" b="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07" y="5013499"/>
                <a:ext cx="3524618" cy="595163"/>
              </a:xfrm>
              <a:prstGeom prst="rect">
                <a:avLst/>
              </a:prstGeom>
              <a:blipFill>
                <a:blip r:embed="rId9"/>
                <a:stretch>
                  <a:fillRect l="-717" t="-6250" r="-35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"/>
          <p:cNvSpPr/>
          <p:nvPr/>
        </p:nvSpPr>
        <p:spPr>
          <a:xfrm>
            <a:off x="7132356" y="5027984"/>
            <a:ext cx="1792731" cy="39394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2" name="Rectangle"/>
          <p:cNvSpPr/>
          <p:nvPr/>
        </p:nvSpPr>
        <p:spPr>
          <a:xfrm>
            <a:off x="3100442" y="4966171"/>
            <a:ext cx="522635" cy="39394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926385" y="6699373"/>
                <a:ext cx="3551830" cy="4290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sz="38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85" y="6699373"/>
                <a:ext cx="3551830" cy="429032"/>
              </a:xfrm>
              <a:prstGeom prst="rect">
                <a:avLst/>
              </a:prstGeom>
              <a:blipFill>
                <a:blip r:embed="rId10"/>
                <a:stretch>
                  <a:fillRect l="-4626" t="-6061" r="-10320" b="-81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4186887" y="6395093"/>
                <a:ext cx="3516600" cy="1037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sz="3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87" y="6395093"/>
                <a:ext cx="3516600" cy="1037591"/>
              </a:xfrm>
              <a:prstGeom prst="rect">
                <a:avLst/>
              </a:prstGeom>
              <a:blipFill>
                <a:blip r:embed="rId11"/>
                <a:stretch>
                  <a:fillRect l="-5036" t="-6173" r="-4676" b="-172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We found a way to calculate  , using  . This is what makes   hard to find, because to calculate  , we need the prime factorisation of"/>
              <p:cNvSpPr txBox="1"/>
              <p:nvPr/>
            </p:nvSpPr>
            <p:spPr>
              <a:xfrm>
                <a:off x="952500" y="7959975"/>
                <a:ext cx="11644759" cy="13785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 fontScale="92500" lnSpcReduction="20000"/>
              </a:bodyPr>
              <a:lstStyle/>
              <a:p>
                <a:pPr algn="l" defTabSz="531622">
                  <a:spcBef>
                    <a:spcPts val="3800"/>
                  </a:spcBef>
                  <a:defRPr sz="2730"/>
                </a:pPr>
                <a:r>
                  <a:t>We found a way to calculate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, using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</a:t>
                </a:r>
                <a:br/>
                <a:r>
                  <a:t>This is what makes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hard to find, because to calculate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4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we need the prime factorisation of </a:t>
                </a:r>
                <a14:m>
                  <m:oMath xmlns:m="http://schemas.openxmlformats.org/officeDocument/2006/math">
                    <m:r>
                      <a:rPr sz="3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sz="3000"/>
              </a:p>
            </p:txBody>
          </p:sp>
        </mc:Choice>
        <mc:Fallback xmlns="">
          <p:sp>
            <p:nvSpPr>
              <p:cNvPr id="175" name="We found a way to calculate  , using  . This is what makes   hard to find, because to calculate  , we need the prime factorisation of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7959975"/>
                <a:ext cx="11644759" cy="1378546"/>
              </a:xfrm>
              <a:prstGeom prst="rect">
                <a:avLst/>
              </a:prstGeom>
              <a:blipFill>
                <a:blip r:embed="rId12"/>
                <a:stretch>
                  <a:fillRect l="-1198" t="-2752" b="-9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300" fill="hold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8" dur="300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344E-6 -7.29167E-7 L -1.52344E-6 -0.0800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" presetClass="entr" presetSubtype="0" fill="hold" grpId="1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"/>
                            </p:stCondLst>
                            <p:childTnLst>
                              <p:par>
                                <p:cTn id="72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"/>
                            </p:stCondLst>
                            <p:childTnLst>
                              <p:par>
                                <p:cTn id="75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fill="hold" grpId="2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3" dur="3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4" grpId="3" animBg="1" advAuto="0"/>
      <p:bldP spid="164" grpId="11" animBg="1" advAuto="0"/>
      <p:bldP spid="165" grpId="6" animBg="1" advAuto="0"/>
      <p:bldP spid="165" grpId="13" animBg="1" advAuto="0"/>
      <p:bldP spid="166" grpId="4" animBg="1" advAuto="0"/>
      <p:bldP spid="166" grpId="5" animBg="1" advAuto="0"/>
      <p:bldP spid="167" grpId="7" animBg="1" advAuto="0"/>
      <p:bldP spid="167" grpId="12" animBg="1" advAuto="0"/>
      <p:bldP spid="168" grpId="8" animBg="1" advAuto="0"/>
      <p:bldP spid="168" grpId="9" animBg="1" advAuto="0"/>
      <p:bldP spid="169" grpId="10" animBg="1" advAuto="0"/>
      <p:bldP spid="170" grpId="15" animBg="1" advAuto="0"/>
      <p:bldP spid="171" grpId="17" animBg="1" advAuto="0"/>
      <p:bldP spid="171" grpId="20" animBg="1" advAuto="0"/>
      <p:bldP spid="172" grpId="16" animBg="1" advAuto="0"/>
      <p:bldP spid="172" grpId="19" animBg="1" advAuto="0"/>
      <p:bldP spid="173" grpId="18" animBg="1" advAuto="0"/>
      <p:bldP spid="173" grpId="22" animBg="1" advAuto="0"/>
      <p:bldP spid="174" grpId="21" animBg="1" advAuto="0"/>
      <p:bldP spid="175" grpId="2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SA Process - Step 3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624886"/>
          </a:xfrm>
          <a:prstGeom prst="rect">
            <a:avLst/>
          </a:prstGeom>
        </p:spPr>
        <p:txBody>
          <a:bodyPr/>
          <a:lstStyle/>
          <a:p>
            <a:r>
              <a:rPr dirty="0"/>
              <a:t>RSA Process -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Select two prime number:…"/>
              <p:cNvSpPr txBox="1">
                <a:spLocks noGrp="1"/>
              </p:cNvSpPr>
              <p:nvPr>
                <p:ph type="body" sz="half" idx="4294967295"/>
              </p:nvPr>
            </p:nvSpPr>
            <p:spPr>
              <a:xfrm>
                <a:off x="414338" y="1843087"/>
                <a:ext cx="12330112" cy="4751144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:endParaRPr lang="en-US" sz="2400" dirty="0"/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:r>
                  <a:rPr lang="en-US" sz="2400" dirty="0"/>
                  <a:t>Select two prime numbers:</a:t>
                </a:r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:r>
                  <a:rPr lang="en-US" sz="2400" dirty="0"/>
                  <a:t>Select two prime number:</a:t>
                </a:r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1=53,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2=59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:r>
                  <a:rPr lang="en-US" sz="2400" dirty="0"/>
                  <a:t>Calculate product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2=53∗59=3127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3000"/>
                  </a:spcBef>
                  <a:buNone/>
                  <a:defRPr sz="2500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3000"/>
                  </a:spcBef>
                  <a:buNone/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(3127)=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(53∗59)=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(53)∗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(59)=(53−1)∗(59−1)=52∗58=3016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3000"/>
                  </a:spcBef>
                  <a:buSzTx/>
                  <a:buNone/>
                  <a:defRPr sz="2500"/>
                </a:pPr>
                <a:endParaRPr sz="2400" dirty="0"/>
              </a:p>
            </p:txBody>
          </p:sp>
        </mc:Choice>
        <mc:Fallback xmlns="">
          <p:sp>
            <p:nvSpPr>
              <p:cNvPr id="178" name="Select two prime number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414338" y="1843087"/>
                <a:ext cx="12330112" cy="4751144"/>
              </a:xfrm>
              <a:prstGeom prst="rect">
                <a:avLst/>
              </a:prstGeom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Select e, such that  :…"/>
              <p:cNvSpPr txBox="1"/>
              <p:nvPr/>
            </p:nvSpPr>
            <p:spPr>
              <a:xfrm>
                <a:off x="414338" y="6748125"/>
                <a:ext cx="11099800" cy="1624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algn="l">
                  <a:spcBef>
                    <a:spcPts val="3000"/>
                  </a:spcBef>
                  <a:defRPr sz="2500"/>
                </a:pPr>
                <a:r>
                  <a:rPr sz="2400" dirty="0"/>
                  <a:t>Select e, such that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𝑔𝑐𝑑</m:t>
                    </m:r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(3127))=1</m:t>
                    </m:r>
                  </m:oMath>
                </a14:m>
                <a:r>
                  <a:rPr sz="2400" dirty="0"/>
                  <a:t>:</a:t>
                </a:r>
              </a:p>
              <a:p>
                <a:pPr algn="l">
                  <a:spcBef>
                    <a:spcPts val="3000"/>
                  </a:spcBef>
                  <a:defRPr sz="25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sz="2400" dirty="0"/>
              </a:p>
              <a:p>
                <a:pPr algn="l">
                  <a:spcBef>
                    <a:spcPts val="3000"/>
                  </a:spcBef>
                  <a:defRPr sz="2500"/>
                </a:pPr>
                <a:r>
                  <a:rPr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2400" dirty="0"/>
                  <a:t>:</a:t>
                </a:r>
              </a:p>
            </p:txBody>
          </p:sp>
        </mc:Choice>
        <mc:Fallback xmlns="">
          <p:sp>
            <p:nvSpPr>
              <p:cNvPr id="180" name="Select e, such that  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8" y="6748125"/>
                <a:ext cx="11099800" cy="1624886"/>
              </a:xfrm>
              <a:prstGeom prst="rect">
                <a:avLst/>
              </a:prstGeom>
              <a:blipFill>
                <a:blip r:embed="rId3"/>
                <a:stretch>
                  <a:fillRect l="-1143" t="-1550" b="-62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Equation"/>
              <p:cNvSpPr txBox="1"/>
              <p:nvPr/>
            </p:nvSpPr>
            <p:spPr>
              <a:xfrm>
                <a:off x="2605179" y="7669549"/>
                <a:ext cx="3897221" cy="7034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sz="24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(3127)∗2+1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2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=2011</m:t>
                      </m:r>
                    </m:oMath>
                  </m:oMathPara>
                </a14:m>
                <a:endParaRPr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79" y="7669549"/>
                <a:ext cx="3897221" cy="703462"/>
              </a:xfrm>
              <a:prstGeom prst="rect">
                <a:avLst/>
              </a:prstGeom>
              <a:blipFill>
                <a:blip r:embed="rId4"/>
                <a:stretch>
                  <a:fillRect l="-974" t="-3571" r="-974" b="-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  <p:bldP spid="181" grpId="2" animBg="1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783</Words>
  <Application>Microsoft Macintosh PowerPoint</Application>
  <PresentationFormat>Custom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Helvetica</vt:lpstr>
      <vt:lpstr>Helvetica Light</vt:lpstr>
      <vt:lpstr>Helvetica Neue</vt:lpstr>
      <vt:lpstr>Gradient</vt:lpstr>
      <vt:lpstr>RSA Encryption</vt:lpstr>
      <vt:lpstr>Introduction</vt:lpstr>
      <vt:lpstr>Prime Factorization</vt:lpstr>
      <vt:lpstr>RSA Process - Step 1</vt:lpstr>
      <vt:lpstr>Euler Phi Function</vt:lpstr>
      <vt:lpstr>RSA Process - Step 2</vt:lpstr>
      <vt:lpstr>Modular Arithmetic</vt:lpstr>
      <vt:lpstr>Euler Theorem</vt:lpstr>
      <vt:lpstr>RSA Process - Step 3</vt:lpstr>
      <vt:lpstr>RSA Process - Final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Algorithm</dc:title>
  <cp:lastModifiedBy>Lior Banin</cp:lastModifiedBy>
  <cp:revision>15</cp:revision>
  <dcterms:modified xsi:type="dcterms:W3CDTF">2019-09-15T00:52:43Z</dcterms:modified>
</cp:coreProperties>
</file>