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09" r:id="rId47"/>
    <p:sldId id="289" r:id="rId48"/>
    <p:sldId id="285" r:id="rId4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84497" autoAdjust="0"/>
  </p:normalViewPr>
  <p:slideViewPr>
    <p:cSldViewPr>
      <p:cViewPr>
        <p:scale>
          <a:sx n="75" d="100"/>
          <a:sy n="75" d="100"/>
        </p:scale>
        <p:origin x="-2022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10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DABCBE8-599F-447E-861B-7109B80E3EC4}" type="datetimeFigureOut">
              <a:rPr lang="he-IL" smtClean="0"/>
              <a:pPr/>
              <a:t>ב'/שבט/תשע"ג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9F8FBC4-DF7C-44B4-A7FB-D6D6A9FDB25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22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FBC4-DF7C-44B4-A7FB-D6D6A9FDB251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150-0717-4FEE-B9F8-63D8D2B80218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8A40-777C-49C7-93C5-20E11FFD5110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E209-9D70-45F5-8BE6-84BC2885CBA5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4B36-FA8E-40A9-AFBB-158912138A2A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5E43-A387-4EA1-ABF3-6F2529C9F881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8FC-461D-442C-B045-46346B2820E1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E6C3-0AC8-486F-B548-7C7DE2B01658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A1C9-C700-49F1-8821-F16A21B79A67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F709-0706-47F6-9F5F-7DF5A50497A1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FBBA-69B7-48CE-B9DD-588F46EFB54D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BB47EC4-1391-45D7-8D34-09E78F90E28C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F27C55-5835-4B89-8BA2-41799EEB7CF0}" type="datetime8">
              <a:rPr lang="he-IL" smtClean="0"/>
              <a:pPr/>
              <a:t>13 ינואר 13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6664A5-5B1E-4DD4-9FF4-5F58D2461B3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propid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kit.com/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535205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111" y="-546"/>
            <a:ext cx="7560840" cy="1752600"/>
          </a:xfrm>
        </p:spPr>
        <p:txBody>
          <a:bodyPr>
            <a:normAutofit/>
          </a:bodyPr>
          <a:lstStyle/>
          <a:p>
            <a:pPr algn="ctr" rtl="0"/>
            <a:r>
              <a:rPr lang="en-US" sz="4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Web Programming</a:t>
            </a:r>
            <a:endParaRPr lang="he-IL" sz="4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370" y="5229200"/>
            <a:ext cx="315823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dirty="0" smtClean="0">
                <a:latin typeface="Arial" pitchFamily="34" charset="0"/>
                <a:cs typeface="Arial" pitchFamily="34" charset="0"/>
              </a:rPr>
              <a:t>ESPL</a:t>
            </a:r>
            <a:br>
              <a:rPr lang="en-US" sz="3500" dirty="0" smtClean="0">
                <a:latin typeface="Arial" pitchFamily="34" charset="0"/>
                <a:cs typeface="Arial" pitchFamily="34" charset="0"/>
              </a:rPr>
            </a:br>
            <a:r>
              <a:rPr lang="en-US" sz="3500" dirty="0" smtClean="0">
                <a:latin typeface="Arial" pitchFamily="34" charset="0"/>
                <a:cs typeface="Arial" pitchFamily="34" charset="0"/>
              </a:rPr>
              <a:t>Fall 2012/2013</a:t>
            </a:r>
            <a:endParaRPr lang="he-IL" sz="3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6512" y="6685329"/>
            <a:ext cx="313579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700" dirty="0" smtClean="0">
                <a:latin typeface="Arial" pitchFamily="34" charset="0"/>
                <a:cs typeface="Arial" pitchFamily="34" charset="0"/>
              </a:rPr>
              <a:t>Some slides are based upon Web Technologies course slides, HUJI, 2009</a:t>
            </a:r>
            <a:endParaRPr lang="he-IL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bedas\Desktop\images-web\Help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31" y="2204864"/>
            <a:ext cx="3810000" cy="2533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mtClean="0"/>
              <a:t>Form  </a:t>
            </a:r>
            <a:endParaRPr lang="he-IL" smtClean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48940" y="1556792"/>
            <a:ext cx="8229600" cy="462560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Information from a tag that should be passed to the server must be wrapped by a form tag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584" y="2708920"/>
            <a:ext cx="3786188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defRPr/>
            </a:pPr>
            <a:r>
              <a:rPr lang="en-US" sz="2200" b="1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&lt;FORM&gt;</a:t>
            </a:r>
            <a:r>
              <a:rPr lang="en-US" sz="2200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 - basic form tag; signifies the start and end of a form</a:t>
            </a:r>
          </a:p>
          <a:p>
            <a:pPr marL="640080" lvl="1" indent="-274320" algn="l" rtl="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Must wrap any information sent to server</a:t>
            </a:r>
            <a:br>
              <a:rPr lang="en-US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6B6B6B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defRPr/>
            </a:pPr>
            <a:r>
              <a:rPr lang="en-US" sz="2200" b="1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&lt;INPUT  type=“”&gt;</a:t>
            </a:r>
            <a:r>
              <a:rPr lang="en-US" sz="2200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  a form input control tag; type can vary: text, password, checkbox, radio, submit , reset , hidden</a:t>
            </a:r>
          </a:p>
          <a:p>
            <a:pPr marL="274320" indent="-274320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B6B6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5" name="Rectangle 4"/>
          <p:cNvSpPr txBox="1">
            <a:spLocks noChangeArrowheads="1"/>
          </p:cNvSpPr>
          <p:nvPr/>
        </p:nvSpPr>
        <p:spPr bwMode="auto">
          <a:xfrm>
            <a:off x="4724400" y="2708920"/>
            <a:ext cx="396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200" b="1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&lt;SELECT&gt;</a:t>
            </a:r>
            <a:r>
              <a:rPr lang="en-US" sz="2200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 - drop down tag; signifies the start and end of a drop down </a:t>
            </a:r>
            <a:r>
              <a:rPr lang="en-US" sz="2200" dirty="0" smtClean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br>
              <a:rPr lang="en-US" sz="2200" dirty="0" smtClean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rgbClr val="6B6B6B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200" b="1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&lt;OPTION&gt;</a:t>
            </a:r>
            <a:r>
              <a:rPr lang="en-US" sz="2200" dirty="0">
                <a:solidFill>
                  <a:srgbClr val="6B6B6B"/>
                </a:solidFill>
                <a:latin typeface="Times New Roman" pitchFamily="18" charset="0"/>
                <a:cs typeface="Times New Roman" pitchFamily="18" charset="0"/>
              </a:rPr>
              <a:t> - drop down element tag; signifies element in the drop down list</a:t>
            </a:r>
          </a:p>
          <a:p>
            <a:pPr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2200" dirty="0">
              <a:solidFill>
                <a:srgbClr val="6B6B6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8712968" cy="5029200"/>
          </a:xfrm>
        </p:spPr>
        <p:txBody>
          <a:bodyPr>
            <a:noAutofit/>
          </a:bodyPr>
          <a:lstStyle/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type="text" /&gt; is a standard textbox.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type="password" /&gt; the characters typed in by the user will be hidden.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type="checkbox" /&gt;  can be toggled on and off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type="radio" /&gt; the user can only one button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type="submit" /&gt; a button that when selected will submit the form.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type="button" /&gt; - </a:t>
            </a:r>
            <a:r>
              <a:rPr lang="en-US" sz="2400" dirty="0"/>
              <a:t>is an button</a:t>
            </a:r>
            <a:r>
              <a:rPr lang="en-US" sz="2400" dirty="0" smtClean="0"/>
              <a:t> 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type="reset" /&gt; is a button that when selected will reset the form fields to their default values.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&lt;input type="hidden" /&gt; is a field that will not be displayed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5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 example	</a:t>
            </a:r>
            <a:endParaRPr lang="he-IL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All.html</a:t>
            </a:r>
          </a:p>
          <a:p>
            <a:pPr algn="l" rtl="0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3521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7467600" cy="5029200"/>
          </a:xfrm>
        </p:spPr>
        <p:txBody>
          <a:bodyPr>
            <a:noAutofit/>
          </a:bodyPr>
          <a:lstStyle/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000" b="1" dirty="0" smtClean="0"/>
              <a:t>Why do we love HTML?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Super  easy to learn  - you know it already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Readable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It’s a standard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Tree / objects structure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Any better way to present web pages?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endParaRPr lang="en-US" sz="2000" dirty="0" smtClean="0"/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000" b="1" dirty="0" smtClean="0"/>
              <a:t>What do we miss?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Server-side programming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Reuse of code 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Multimedia capabilities (flash / </a:t>
            </a:r>
            <a:r>
              <a:rPr lang="en-US" sz="2000" dirty="0" err="1" smtClean="0"/>
              <a:t>silverlight</a:t>
            </a:r>
            <a:r>
              <a:rPr lang="en-US" sz="2000" dirty="0" smtClean="0"/>
              <a:t> etc.)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sz="2000" dirty="0" smtClean="0"/>
              <a:t>Styling (CSS)</a:t>
            </a:r>
          </a:p>
        </p:txBody>
      </p:sp>
    </p:spTree>
    <p:extLst>
      <p:ext uri="{BB962C8B-B14F-4D97-AF65-F5344CB8AC3E}">
        <p14:creationId xmlns:p14="http://schemas.microsoft.com/office/powerpoint/2010/main" val="2295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5191"/>
            <a:ext cx="8579296" cy="4625609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accent3"/>
                </a:solidFill>
              </a:rPr>
              <a:t>Cascading Style Sheets </a:t>
            </a:r>
            <a:r>
              <a:rPr lang="en-US" dirty="0" smtClean="0"/>
              <a:t>(CSS) is a </a:t>
            </a:r>
            <a:r>
              <a:rPr lang="en-US" dirty="0" err="1" smtClean="0"/>
              <a:t>stylesheet</a:t>
            </a:r>
            <a:r>
              <a:rPr lang="en-US" dirty="0" smtClean="0"/>
              <a:t> language used to describe the presentation of a document written in HTML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Styles define  how to display HTML elements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External Style Sheets can save you a lot of work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External Style Sheets are stored in CSS files</a:t>
            </a: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1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style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Inline style is an attribute of an HTML tag</a:t>
            </a:r>
          </a:p>
          <a:p>
            <a:pPr algn="l" rtl="0"/>
            <a:r>
              <a:rPr lang="en-US" sz="2400" b="1" dirty="0" smtClean="0"/>
              <a:t>&lt;p style="color: red"&gt;text&lt;/p&gt;</a:t>
            </a:r>
          </a:p>
          <a:p>
            <a:pPr algn="l" rtl="0"/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=“google.com” </a:t>
            </a:r>
            <a:r>
              <a:rPr lang="en-US" sz="2400" b="1" dirty="0" smtClean="0"/>
              <a:t>style="background-color: blue; color: yellow;"</a:t>
            </a:r>
            <a:r>
              <a:rPr lang="en-US" sz="2400" dirty="0" smtClean="0"/>
              <a:t>&gt;Yellow text on a blue background.&lt;/a&gt;</a:t>
            </a:r>
          </a:p>
          <a:p>
            <a:pPr marL="118872" indent="0" algn="l" rtl="0">
              <a:buNone/>
            </a:pPr>
            <a:endParaRPr lang="en-US" sz="2400" dirty="0" smtClean="0"/>
          </a:p>
          <a:p>
            <a:pPr algn="l" rtl="0"/>
            <a:r>
              <a:rPr lang="en-US" sz="2400" dirty="0" smtClean="0"/>
              <a:t>Default properties can be found here: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hlinkClick r:id="rId2"/>
              </a:rPr>
              <a:t>http://www.w3.org/TR/CSS21/propidx.html</a:t>
            </a:r>
            <a:endParaRPr lang="en-US" sz="2400" dirty="0" smtClean="0"/>
          </a:p>
          <a:p>
            <a:pPr algn="l" rtl="0">
              <a:buFont typeface="Wingdings" pitchFamily="2" charset="2"/>
              <a:buNone/>
            </a:pPr>
            <a:endParaRPr lang="en-US" sz="2400" dirty="0" smtClean="0"/>
          </a:p>
          <a:p>
            <a:pPr algn="l" rtl="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9546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b="1" dirty="0" smtClean="0"/>
              <a:t>&lt;style type="text/</a:t>
            </a:r>
            <a:r>
              <a:rPr lang="en-US" b="1" dirty="0" err="1" smtClean="0"/>
              <a:t>css</a:t>
            </a:r>
            <a:r>
              <a:rPr lang="en-US" b="1" dirty="0" smtClean="0"/>
              <a:t>"&gt;</a:t>
            </a:r>
            <a:r>
              <a:rPr lang="en-US" dirty="0" smtClean="0"/>
              <a:t> </a:t>
            </a:r>
          </a:p>
          <a:p>
            <a:pPr algn="l" rtl="0">
              <a:buFont typeface="Wingdings" pitchFamily="2" charset="2"/>
              <a:buNone/>
            </a:pPr>
            <a:r>
              <a:rPr lang="en-US" b="1" dirty="0" smtClean="0"/>
              <a:t>	p {</a:t>
            </a:r>
            <a:r>
              <a:rPr lang="en-US" dirty="0" smtClean="0"/>
              <a:t> </a:t>
            </a:r>
            <a:r>
              <a:rPr lang="en-US" b="1" dirty="0" smtClean="0"/>
              <a:t>color: red;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pPr algn="l" rtl="0">
              <a:buFont typeface="Wingdings" pitchFamily="2" charset="2"/>
              <a:buNone/>
            </a:pPr>
            <a:r>
              <a:rPr lang="en-US" b="1" dirty="0" smtClean="0"/>
              <a:t>	a {</a:t>
            </a:r>
            <a:r>
              <a:rPr lang="en-US" dirty="0" smtClean="0"/>
              <a:t> </a:t>
            </a:r>
            <a:r>
              <a:rPr lang="en-US" b="1" dirty="0" smtClean="0"/>
              <a:t>color: blue;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pPr algn="l" rtl="0">
              <a:buFont typeface="Wingdings" pitchFamily="2" charset="2"/>
              <a:buNone/>
            </a:pPr>
            <a:r>
              <a:rPr lang="en-US" b="1" dirty="0" smtClean="0"/>
              <a:t>&lt;/style&gt;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Apply on all a/p elements in the page.</a:t>
            </a:r>
          </a:p>
          <a:p>
            <a:pPr algn="l" rtl="0"/>
            <a:r>
              <a:rPr lang="en-US" dirty="0" smtClean="0"/>
              <a:t>Must be nested inside the </a:t>
            </a:r>
            <a:r>
              <a:rPr lang="en-US" b="1" dirty="0" smtClean="0"/>
              <a:t>&lt;head&gt; </a:t>
            </a:r>
            <a:r>
              <a:rPr lang="en-US" dirty="0" smtClean="0"/>
              <a:t>tag.</a:t>
            </a:r>
          </a:p>
        </p:txBody>
      </p:sp>
    </p:spTree>
    <p:extLst>
      <p:ext uri="{BB962C8B-B14F-4D97-AF65-F5344CB8AC3E}">
        <p14:creationId xmlns:p14="http://schemas.microsoft.com/office/powerpoint/2010/main" val="16142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Can be on different files e.g. web.css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/>
              <a:t>C</a:t>
            </a:r>
            <a:r>
              <a:rPr lang="en-US" sz="2400" dirty="0" smtClean="0"/>
              <a:t>an link to the external CSS files from the HTML file: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b="1" dirty="0" smtClean="0"/>
              <a:t>&lt;link </a:t>
            </a:r>
            <a:r>
              <a:rPr lang="en-US" sz="2400" b="1" dirty="0" err="1" smtClean="0"/>
              <a:t>rel</a:t>
            </a:r>
            <a:r>
              <a:rPr lang="en-US" sz="2400" b="1" dirty="0" smtClean="0"/>
              <a:t>="</a:t>
            </a:r>
            <a:r>
              <a:rPr lang="en-US" sz="2400" b="1" dirty="0" err="1" smtClean="0"/>
              <a:t>stylesheet</a:t>
            </a:r>
            <a:r>
              <a:rPr lang="en-US" sz="2400" b="1" dirty="0" smtClean="0"/>
              <a:t>" type="text/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"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="web.css" /&gt;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Can be used by more than one file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en-US" sz="2400" dirty="0" smtClean="0"/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sz="2400" dirty="0" smtClean="0"/>
              <a:t>Web.css:</a:t>
            </a:r>
          </a:p>
          <a:p>
            <a:pPr marL="274320" indent="-274320" algn="l" rtl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body {</a:t>
            </a:r>
            <a:r>
              <a:rPr lang="en-US" sz="2400" dirty="0" smtClean="0"/>
              <a:t> </a:t>
            </a:r>
          </a:p>
          <a:p>
            <a:pPr marL="274320" indent="-274320" algn="l" rtl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	font-size: 0.8em;</a:t>
            </a:r>
            <a:r>
              <a:rPr lang="en-US" sz="2400" dirty="0" smtClean="0"/>
              <a:t> </a:t>
            </a:r>
          </a:p>
          <a:p>
            <a:pPr marL="274320" indent="-274320" algn="l" rtl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	color: navy;</a:t>
            </a:r>
            <a:r>
              <a:rPr lang="en-US" sz="2400" dirty="0" smtClean="0"/>
              <a:t> </a:t>
            </a:r>
          </a:p>
          <a:p>
            <a:pPr marL="274320" indent="-274320" algn="l" rtl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}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1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dirty="0"/>
              <a:t>the order of importance the browser should follow when it encounters conflicting style </a:t>
            </a:r>
            <a:r>
              <a:rPr lang="en-US" dirty="0" smtClean="0"/>
              <a:t>rules </a:t>
            </a:r>
          </a:p>
          <a:p>
            <a:pPr marL="0" indent="0" algn="l" rtl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640080" lvl="1" algn="l" rtl="0">
              <a:defRPr/>
            </a:pPr>
            <a:r>
              <a:rPr lang="en-US" dirty="0" smtClean="0">
                <a:solidFill>
                  <a:schemeClr val="accent1"/>
                </a:solidFill>
              </a:rPr>
              <a:t>Inline</a:t>
            </a:r>
            <a:r>
              <a:rPr lang="en-US" dirty="0" smtClean="0"/>
              <a:t> </a:t>
            </a:r>
            <a:r>
              <a:rPr lang="en-US" dirty="0"/>
              <a:t>style (inside an HTML element</a:t>
            </a:r>
            <a:r>
              <a:rPr lang="en-US" dirty="0" smtClean="0"/>
              <a:t>)</a:t>
            </a:r>
          </a:p>
          <a:p>
            <a:pPr marL="640080" lvl="1" algn="l" rtl="0">
              <a:defRPr/>
            </a:pP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style sheet (inside the &lt;head&gt; tag)</a:t>
            </a:r>
            <a:endParaRPr lang="en-US" dirty="0" smtClean="0"/>
          </a:p>
          <a:p>
            <a:pPr marL="640080" lvl="1" algn="l" rtl="0">
              <a:defRPr/>
            </a:pPr>
            <a:r>
              <a:rPr lang="en-US" dirty="0" smtClean="0">
                <a:solidFill>
                  <a:schemeClr val="accent1"/>
                </a:solidFill>
              </a:rPr>
              <a:t>External</a:t>
            </a:r>
            <a:r>
              <a:rPr lang="en-US" dirty="0" smtClean="0"/>
              <a:t> </a:t>
            </a:r>
            <a:r>
              <a:rPr lang="en-US" dirty="0"/>
              <a:t>style </a:t>
            </a:r>
            <a:r>
              <a:rPr lang="en-US" dirty="0" smtClean="0"/>
              <a:t>sheet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Internal/External style for a unique element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&lt;p id=“unique7”&gt;unique&lt;/p&gt;</a:t>
            </a:r>
          </a:p>
          <a:p>
            <a:pPr algn="l" rt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#unique7 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algn="l" rtl="0"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 attribute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operator</a:t>
            </a:r>
          </a:p>
          <a:p>
            <a:pPr algn="l" rtl="0"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algn="l" rt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algn="l" rt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DHTML</a:t>
            </a:r>
          </a:p>
          <a:p>
            <a:pPr algn="l" rt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Internal/External style for many elements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dirty="0" smtClean="0"/>
              <a:t>&lt;p id=“unique7” class=“</a:t>
            </a:r>
            <a:r>
              <a:rPr lang="en-US" dirty="0" err="1" smtClean="0"/>
              <a:t>puni</a:t>
            </a:r>
            <a:r>
              <a:rPr lang="en-US" dirty="0" smtClean="0"/>
              <a:t>”&gt;unique1&lt;/div&gt;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&lt;p id=“unique8” class=“</a:t>
            </a:r>
            <a:r>
              <a:rPr lang="en-US" dirty="0" err="1" smtClean="0"/>
              <a:t>puni</a:t>
            </a:r>
            <a:r>
              <a:rPr lang="en-US" dirty="0" smtClean="0"/>
              <a:t>”&gt;unique2&lt;/div&gt;</a:t>
            </a:r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&lt;style&gt;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	.</a:t>
            </a:r>
            <a:r>
              <a:rPr lang="en-US" dirty="0" err="1" smtClean="0"/>
              <a:t>puni</a:t>
            </a:r>
            <a:r>
              <a:rPr lang="en-US" dirty="0" smtClean="0"/>
              <a:t>{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&lt;/style&gt;</a:t>
            </a:r>
          </a:p>
          <a:p>
            <a:pPr algn="l" rtl="0"/>
            <a:endParaRPr lang="en-US" dirty="0" smtClean="0"/>
          </a:p>
          <a:p>
            <a:pPr marL="118872" indent="0" algn="l" rtl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attribue</a:t>
            </a:r>
            <a:endParaRPr lang="en-US" dirty="0" smtClean="0"/>
          </a:p>
          <a:p>
            <a:pPr marL="118872" indent="0" algn="l" rtl="0">
              <a:buNone/>
            </a:pPr>
            <a:r>
              <a:rPr lang="en-US" dirty="0" smtClean="0"/>
              <a:t>Dot operator</a:t>
            </a: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Grouping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h2, .</a:t>
            </a:r>
            <a:r>
              <a:rPr lang="en-US" b="1" dirty="0" err="1" smtClean="0"/>
              <a:t>thisOtherClass</a:t>
            </a:r>
            <a:r>
              <a:rPr lang="en-US" b="1" dirty="0" smtClean="0"/>
              <a:t>, .</a:t>
            </a:r>
            <a:r>
              <a:rPr lang="en-US" b="1" dirty="0" err="1" smtClean="0"/>
              <a:t>yetAnotherClass</a:t>
            </a:r>
            <a:r>
              <a:rPr lang="en-US" dirty="0" smtClean="0"/>
              <a:t> { color: red; }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Many #ids .classes and elements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118872" indent="0" algn="l" rtl="0">
              <a:buNone/>
            </a:pPr>
            <a:r>
              <a:rPr lang="en-US" dirty="0" smtClean="0"/>
              <a:t>See example Zen Garden</a:t>
            </a:r>
          </a:p>
        </p:txBody>
      </p:sp>
    </p:spTree>
    <p:extLst>
      <p:ext uri="{BB962C8B-B14F-4D97-AF65-F5344CB8AC3E}">
        <p14:creationId xmlns:p14="http://schemas.microsoft.com/office/powerpoint/2010/main" val="5007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 and Cons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dirty="0" smtClean="0"/>
              <a:t>Pros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/>
              <a:t>Make it easy to change layout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/>
              <a:t>Readability and size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SEO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Consistency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 loading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 reuse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Maintenance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accent1"/>
              </a:solidFill>
            </a:endParaRPr>
          </a:p>
          <a:p>
            <a:pPr marL="274320" indent="-274320" algn="l" rtl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</a:p>
          <a:p>
            <a:pPr marL="640080" lvl="1" indent="-274320" algn="l" rtl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Vary among different browser</a:t>
            </a:r>
          </a:p>
          <a:p>
            <a:pPr marL="640080" lvl="1" indent="-274320" algn="l" rtl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40080" lvl="1" indent="-274320" algn="l" rtl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JavaScript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scripting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used for web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runs on the client side</a:t>
            </a:r>
          </a:p>
          <a:p>
            <a:pPr marL="648000" algn="l" rtl="0">
              <a:buClr>
                <a:schemeClr val="tx2"/>
              </a:buClr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execute it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Dynamic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8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Features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Structured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If, while, for, …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type can change in run-time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Evaluate string as code in runtime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Prototype-based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 to classes in Java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Run-time environment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Automatic garbage collection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 expressions support 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 to Perl, can do a lot of string manipulation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 programming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 are objects</a:t>
            </a:r>
          </a:p>
          <a:p>
            <a:pPr marL="648000" algn="l" rtl="0">
              <a:buClr>
                <a:schemeClr val="tx2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Inner functions and closure support</a:t>
            </a:r>
          </a:p>
          <a:p>
            <a:pPr algn="l" rtl="0"/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1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Javascript</a:t>
            </a:r>
            <a:r>
              <a:rPr lang="en-US" b="0" dirty="0"/>
              <a:t> and the industry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Sites like Facebook and Gmail have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code than any other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Recent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versions of web browser can run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JavaScript 2-30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times faster than older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versions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demand for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developers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increased recently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more than 300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he-IL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5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 tag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saved word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provide access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current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location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&lt;head&gt;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  &lt;</a:t>
            </a:r>
            <a:r>
              <a:rPr lang="en-US" dirty="0">
                <a:latin typeface="Courier" pitchFamily="49" charset="0"/>
              </a:rPr>
              <a:t>script&gt;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        alert</a:t>
            </a:r>
            <a:r>
              <a:rPr lang="en-US" dirty="0">
                <a:latin typeface="Courier" pitchFamily="49" charset="0"/>
              </a:rPr>
              <a:t>(“hello world”);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  &lt;/</a:t>
            </a:r>
            <a:r>
              <a:rPr lang="en-US" dirty="0">
                <a:latin typeface="Courier" pitchFamily="49" charset="0"/>
              </a:rPr>
              <a:t>script&gt;</a:t>
            </a:r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&lt;/head&gt;</a:t>
            </a:r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&lt;body&gt;</a:t>
            </a:r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&lt;script type="text/</a:t>
            </a:r>
            <a:r>
              <a:rPr lang="en-US" dirty="0" err="1">
                <a:latin typeface="Courier" pitchFamily="49" charset="0"/>
              </a:rPr>
              <a:t>javascript</a:t>
            </a:r>
            <a:r>
              <a:rPr lang="en-US" dirty="0">
                <a:latin typeface="Courier" pitchFamily="49" charset="0"/>
              </a:rPr>
              <a:t>"&gt;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	</a:t>
            </a:r>
            <a:r>
              <a:rPr lang="en-US" dirty="0" err="1" smtClean="0">
                <a:latin typeface="Courier" pitchFamily="49" charset="0"/>
              </a:rPr>
              <a:t>document.write</a:t>
            </a:r>
            <a:r>
              <a:rPr lang="en-US" dirty="0">
                <a:latin typeface="Courier" pitchFamily="49" charset="0"/>
              </a:rPr>
              <a:t>(“&lt;b&gt;Hello World!&lt;/b&gt;");</a:t>
            </a:r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&lt;/script&gt;</a:t>
            </a:r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&lt;/body&gt;</a:t>
            </a:r>
            <a:endParaRPr lang="he-IL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09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External JS file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Sometimes you might want to use the </a:t>
            </a:r>
            <a:r>
              <a:rPr lang="en-US" dirty="0" smtClean="0"/>
              <a:t>same JavaScript </a:t>
            </a:r>
            <a:r>
              <a:rPr lang="en-US" dirty="0"/>
              <a:t>on several pages, without having </a:t>
            </a:r>
            <a:r>
              <a:rPr lang="en-US" dirty="0" smtClean="0"/>
              <a:t>to write </a:t>
            </a:r>
            <a:r>
              <a:rPr lang="en-US" dirty="0"/>
              <a:t>the same script on every </a:t>
            </a:r>
            <a:r>
              <a:rPr lang="en-US" dirty="0" smtClean="0"/>
              <a:t>page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 smtClean="0"/>
              <a:t>=“aaa.js</a:t>
            </a:r>
            <a:r>
              <a:rPr lang="en-US" dirty="0"/>
              <a:t>"&gt;&lt;/script&gt;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9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507288" cy="4625609"/>
          </a:xfrm>
        </p:spPr>
        <p:txBody>
          <a:bodyPr>
            <a:normAutofit fontScale="85000" lnSpcReduction="10000"/>
          </a:bodyPr>
          <a:lstStyle/>
          <a:p>
            <a:pPr marL="118872" indent="0" algn="l" rtl="0">
              <a:buNone/>
            </a:pPr>
            <a:r>
              <a:rPr lang="en-US" dirty="0"/>
              <a:t>Dynamic-type </a:t>
            </a:r>
            <a:r>
              <a:rPr lang="en-US" dirty="0" smtClean="0"/>
              <a:t>variables</a:t>
            </a:r>
          </a:p>
          <a:p>
            <a:pPr algn="l" rtl="0"/>
            <a:endParaRPr lang="en-US" dirty="0"/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&lt;script&gt;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num</a:t>
            </a:r>
            <a:r>
              <a:rPr lang="en-US" dirty="0">
                <a:latin typeface="Courier" pitchFamily="49" charset="0"/>
              </a:rPr>
              <a:t> = 8;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</a:t>
            </a:r>
            <a:r>
              <a:rPr lang="en-US" dirty="0" err="1" smtClean="0">
                <a:latin typeface="Courier" pitchFamily="49" charset="0"/>
              </a:rPr>
              <a:t>num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num+2;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</a:t>
            </a:r>
            <a:r>
              <a:rPr lang="en-US" dirty="0" err="1" smtClean="0">
                <a:latin typeface="Courier" pitchFamily="49" charset="0"/>
              </a:rPr>
              <a:t>var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str</a:t>
            </a:r>
            <a:r>
              <a:rPr lang="en-US" dirty="0">
                <a:latin typeface="Courier" pitchFamily="49" charset="0"/>
              </a:rPr>
              <a:t> = “</a:t>
            </a:r>
            <a:r>
              <a:rPr lang="en-US" dirty="0" err="1">
                <a:latin typeface="Courier" pitchFamily="49" charset="0"/>
              </a:rPr>
              <a:t>abc</a:t>
            </a:r>
            <a:r>
              <a:rPr lang="en-US" dirty="0">
                <a:latin typeface="Courier" pitchFamily="49" charset="0"/>
              </a:rPr>
              <a:t>”;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</a:t>
            </a:r>
            <a:r>
              <a:rPr lang="en-US" dirty="0" err="1" smtClean="0">
                <a:latin typeface="Courier" pitchFamily="49" charset="0"/>
              </a:rPr>
              <a:t>num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>
                <a:latin typeface="Courier" pitchFamily="49" charset="0"/>
              </a:rPr>
              <a:t>= “</a:t>
            </a:r>
            <a:r>
              <a:rPr lang="en-US" dirty="0" err="1">
                <a:latin typeface="Courier" pitchFamily="49" charset="0"/>
              </a:rPr>
              <a:t>Javascript</a:t>
            </a:r>
            <a:r>
              <a:rPr lang="en-US" dirty="0">
                <a:latin typeface="Courier" pitchFamily="49" charset="0"/>
              </a:rPr>
              <a:t> is a dynamic </a:t>
            </a:r>
            <a:r>
              <a:rPr lang="en-US" dirty="0" err="1">
                <a:latin typeface="Courier" pitchFamily="49" charset="0"/>
              </a:rPr>
              <a:t>lang</a:t>
            </a:r>
            <a:r>
              <a:rPr lang="en-US" dirty="0">
                <a:latin typeface="Courier" pitchFamily="49" charset="0"/>
              </a:rPr>
              <a:t>”;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</a:rPr>
              <a:t>  </a:t>
            </a:r>
            <a:r>
              <a:rPr lang="en-US" dirty="0" err="1" smtClean="0">
                <a:latin typeface="Courier" pitchFamily="49" charset="0"/>
              </a:rPr>
              <a:t>document.write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num</a:t>
            </a:r>
            <a:r>
              <a:rPr lang="en-US" dirty="0">
                <a:latin typeface="Courier" pitchFamily="49" charset="0"/>
              </a:rPr>
              <a:t>);</a:t>
            </a:r>
          </a:p>
          <a:p>
            <a:pPr marL="118872" indent="0" algn="l" rtl="0">
              <a:buNone/>
            </a:pPr>
            <a:r>
              <a:rPr lang="en-US" dirty="0">
                <a:latin typeface="Courier" pitchFamily="49" charset="0"/>
              </a:rPr>
              <a:t>&lt;/script</a:t>
            </a:r>
            <a:r>
              <a:rPr lang="en-US" dirty="0" smtClean="0">
                <a:latin typeface="Courier" pitchFamily="49" charset="0"/>
              </a:rPr>
              <a:t>&gt;</a:t>
            </a:r>
          </a:p>
          <a:p>
            <a:pPr marL="118872" indent="0" algn="l" rtl="0">
              <a:buNone/>
            </a:pPr>
            <a:endParaRPr lang="en-US" dirty="0"/>
          </a:p>
          <a:p>
            <a:pPr marL="118872" indent="0" algn="l" rtl="0">
              <a:buNone/>
            </a:pPr>
            <a:r>
              <a:rPr lang="en-US" dirty="0"/>
              <a:t>Like many other languages we can use many types </a:t>
            </a:r>
            <a:r>
              <a:rPr lang="en-US" dirty="0" smtClean="0"/>
              <a:t>of operators like </a:t>
            </a:r>
            <a:r>
              <a:rPr lang="he-IL" dirty="0" smtClean="0"/>
              <a:t>++,--,+=,/=,%,!=,==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8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option</a:t>
            </a:r>
          </a:p>
          <a:p>
            <a:pPr marL="118872" indent="0" algn="l" rtl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sz="2400" dirty="0" err="1">
                <a:latin typeface="Courier" pitchFamily="49" charset="0"/>
              </a:rPr>
              <a:t>var</a:t>
            </a:r>
            <a:r>
              <a:rPr lang="en-US" sz="2400" dirty="0">
                <a:latin typeface="Courier" pitchFamily="49" charset="0"/>
              </a:rPr>
              <a:t> x=“8”;</a:t>
            </a:r>
          </a:p>
          <a:p>
            <a:pPr marL="118872" indent="0" algn="l" rtl="0">
              <a:buNone/>
            </a:pPr>
            <a:r>
              <a:rPr lang="en-US" sz="2400" dirty="0">
                <a:latin typeface="Courier" pitchFamily="49" charset="0"/>
              </a:rPr>
              <a:t>If (x==8){</a:t>
            </a:r>
          </a:p>
          <a:p>
            <a:pPr marL="118872" indent="0" algn="l" rtl="0">
              <a:buNone/>
            </a:pPr>
            <a:r>
              <a:rPr lang="en-US" sz="2400" dirty="0" smtClean="0">
                <a:latin typeface="Courier" pitchFamily="49" charset="0"/>
              </a:rPr>
              <a:t>	alert</a:t>
            </a:r>
            <a:r>
              <a:rPr lang="en-US" sz="2400" dirty="0">
                <a:latin typeface="Courier" pitchFamily="49" charset="0"/>
              </a:rPr>
              <a:t>(“8”);</a:t>
            </a:r>
          </a:p>
          <a:p>
            <a:pPr marL="118872" indent="0" algn="l" rtl="0">
              <a:buNone/>
            </a:pPr>
            <a:r>
              <a:rPr lang="en-US" sz="2400" dirty="0">
                <a:latin typeface="Courier" pitchFamily="49" charset="0"/>
              </a:rPr>
              <a:t>}</a:t>
            </a:r>
            <a:endParaRPr lang="en-US" sz="2400" dirty="0" smtClean="0">
              <a:latin typeface="Courier" pitchFamily="49" charset="0"/>
            </a:endParaRPr>
          </a:p>
          <a:p>
            <a:pPr marL="118872" indent="0" algn="l" rtl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sz="2400" dirty="0" err="1">
                <a:latin typeface="Courier" pitchFamily="49" charset="0"/>
              </a:rPr>
              <a:t>variablename</a:t>
            </a:r>
            <a:r>
              <a:rPr lang="en-US" sz="2400" dirty="0">
                <a:latin typeface="Courier" pitchFamily="49" charset="0"/>
              </a:rPr>
              <a:t>=(condition)?value1:value2 ;</a:t>
            </a:r>
            <a:endParaRPr lang="he-IL" sz="2400" dirty="0"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30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HTML Example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&lt;html&gt;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&lt;title&gt;Title Bar&lt;/title&gt;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&lt;/head&gt;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&lt;h1&gt;Header&lt;/h1&gt;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Regular text. &lt;</a:t>
            </a:r>
            <a:r>
              <a:rPr lang="en-US" sz="2400" dirty="0" err="1" smtClean="0">
                <a:latin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</a:rPr>
              <a:t>/&gt;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&lt;hr/&gt;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Even 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&lt;/body&gt;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&lt;/html&gt;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8666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 algn="l" rt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8872" indent="0" algn="l" rt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  <a:cs typeface="Times New Roman" pitchFamily="18" charset="0"/>
              </a:rPr>
              <a:t>function </a:t>
            </a:r>
            <a:r>
              <a:rPr lang="en-US" sz="2800" i="1" dirty="0" err="1" smtClean="0">
                <a:latin typeface="Courier" pitchFamily="49" charset="0"/>
                <a:cs typeface="Times New Roman" pitchFamily="18" charset="0"/>
              </a:rPr>
              <a:t>func</a:t>
            </a:r>
            <a:r>
              <a:rPr lang="en-US" sz="2800" dirty="0" smtClean="0">
                <a:latin typeface="Courier" pitchFamily="49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Courier" pitchFamily="49" charset="0"/>
                <a:cs typeface="Times New Roman" pitchFamily="18" charset="0"/>
              </a:rPr>
              <a:t>var1,var2</a:t>
            </a:r>
            <a:r>
              <a:rPr lang="en-US" sz="2800" i="1" dirty="0">
                <a:latin typeface="Courier" pitchFamily="49" charset="0"/>
                <a:cs typeface="Times New Roman" pitchFamily="18" charset="0"/>
              </a:rPr>
              <a:t>,...,</a:t>
            </a:r>
            <a:r>
              <a:rPr lang="en-US" sz="2800" i="1" dirty="0" err="1">
                <a:latin typeface="Courier" pitchFamily="49" charset="0"/>
                <a:cs typeface="Times New Roman" pitchFamily="18" charset="0"/>
              </a:rPr>
              <a:t>varX</a:t>
            </a:r>
            <a:r>
              <a:rPr lang="en-US" sz="2800" dirty="0" smtClean="0">
                <a:latin typeface="Courier" pitchFamily="49" charset="0"/>
                <a:cs typeface="Times New Roman" pitchFamily="18" charset="0"/>
              </a:rPr>
              <a:t>){</a:t>
            </a:r>
            <a:r>
              <a:rPr lang="en-US" sz="2800" dirty="0">
                <a:latin typeface="Courier" pitchFamily="49" charset="0"/>
                <a:cs typeface="Times New Roman" pitchFamily="18" charset="0"/>
              </a:rPr>
              <a:t>code</a:t>
            </a:r>
            <a:r>
              <a:rPr lang="en-US" sz="2800" dirty="0" smtClean="0">
                <a:latin typeface="Courier" pitchFamily="49" charset="0"/>
                <a:cs typeface="Times New Roman" pitchFamily="18" charset="0"/>
              </a:rPr>
              <a:t>}</a:t>
            </a:r>
          </a:p>
          <a:p>
            <a:pPr marL="118872" indent="0" algn="l" rtl="0">
              <a:buNone/>
            </a:pPr>
            <a:endParaRPr lang="en-US" sz="2800" dirty="0">
              <a:latin typeface="Courier" pitchFamily="49" charset="0"/>
              <a:cs typeface="Times New Roman" pitchFamily="18" charset="0"/>
            </a:endParaRPr>
          </a:p>
          <a:p>
            <a:pPr algn="l" rt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call a function after the browser read it.</a:t>
            </a:r>
          </a:p>
          <a:p>
            <a:pPr algn="l" rt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return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 algn="l" rt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8872" indent="0" algn="l" rt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  <a:cs typeface="Times New Roman" pitchFamily="18" charset="0"/>
              </a:rPr>
              <a:t> function </a:t>
            </a:r>
            <a:r>
              <a:rPr lang="en-US" dirty="0" err="1">
                <a:latin typeface="Courier" pitchFamily="49" charset="0"/>
                <a:cs typeface="Times New Roman" pitchFamily="18" charset="0"/>
              </a:rPr>
              <a:t>displaymessage</a:t>
            </a:r>
            <a:r>
              <a:rPr lang="en-US" dirty="0">
                <a:latin typeface="Courier" pitchFamily="49" charset="0"/>
                <a:cs typeface="Times New Roman" pitchFamily="18" charset="0"/>
              </a:rPr>
              <a:t>(</a:t>
            </a:r>
            <a:r>
              <a:rPr lang="en-US" dirty="0" err="1">
                <a:latin typeface="Courier" pitchFamily="49" charset="0"/>
                <a:cs typeface="Times New Roman" pitchFamily="18" charset="0"/>
              </a:rPr>
              <a:t>msg</a:t>
            </a:r>
            <a:r>
              <a:rPr lang="en-US" dirty="0">
                <a:latin typeface="Courier" pitchFamily="49" charset="0"/>
                <a:cs typeface="Times New Roman" pitchFamily="18" charset="0"/>
              </a:rPr>
              <a:t>) {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  <a:cs typeface="Times New Roman" pitchFamily="18" charset="0"/>
              </a:rPr>
              <a:t>      alert(</a:t>
            </a:r>
            <a:r>
              <a:rPr lang="en-US" dirty="0" err="1" smtClean="0">
                <a:latin typeface="Courier" pitchFamily="49" charset="0"/>
                <a:cs typeface="Times New Roman" pitchFamily="18" charset="0"/>
              </a:rPr>
              <a:t>msg</a:t>
            </a:r>
            <a:r>
              <a:rPr lang="en-US" dirty="0">
                <a:latin typeface="Courier" pitchFamily="49" charset="0"/>
                <a:cs typeface="Times New Roman" pitchFamily="18" charset="0"/>
              </a:rPr>
              <a:t>);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  <a:cs typeface="Times New Roman" pitchFamily="18" charset="0"/>
              </a:rPr>
              <a:t> </a:t>
            </a:r>
            <a:r>
              <a:rPr lang="he-IL" dirty="0" smtClean="0">
                <a:latin typeface="Courier" pitchFamily="49" charset="0"/>
                <a:cs typeface="Times New Roman" pitchFamily="18" charset="0"/>
              </a:rPr>
              <a:t>{</a:t>
            </a:r>
            <a:r>
              <a:rPr lang="en-US" dirty="0" smtClean="0">
                <a:latin typeface="Courier" pitchFamily="49" charset="0"/>
                <a:cs typeface="Times New Roman" pitchFamily="18" charset="0"/>
              </a:rPr>
              <a:t/>
            </a:r>
            <a:br>
              <a:rPr lang="en-US" dirty="0" smtClean="0">
                <a:latin typeface="Courier" pitchFamily="49" charset="0"/>
                <a:cs typeface="Times New Roman" pitchFamily="18" charset="0"/>
              </a:rPr>
            </a:br>
            <a:endParaRPr lang="he-IL" dirty="0" smtClean="0">
              <a:latin typeface="Courier" pitchFamily="49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ourier" pitchFamily="49" charset="0"/>
                <a:cs typeface="Times New Roman" pitchFamily="18" charset="0"/>
              </a:rPr>
              <a:t>displaymessage</a:t>
            </a:r>
            <a:r>
              <a:rPr lang="en-US" dirty="0" smtClean="0">
                <a:latin typeface="Courier" pitchFamily="49" charset="0"/>
                <a:cs typeface="Times New Roman" pitchFamily="18" charset="0"/>
              </a:rPr>
              <a:t>(“</a:t>
            </a:r>
            <a:r>
              <a:rPr lang="en-US" dirty="0" err="1" smtClean="0">
                <a:latin typeface="Courier" pitchFamily="49" charset="0"/>
                <a:cs typeface="Times New Roman" pitchFamily="18" charset="0"/>
              </a:rPr>
              <a:t>Javscript</a:t>
            </a:r>
            <a:r>
              <a:rPr lang="en-US" dirty="0" smtClean="0">
                <a:latin typeface="Courier" pitchFamily="49" charset="0"/>
                <a:cs typeface="Times New Roman" pitchFamily="18" charset="0"/>
              </a:rPr>
              <a:t>”);</a:t>
            </a:r>
          </a:p>
          <a:p>
            <a:pPr marL="118872" indent="0" algn="l" rtl="0">
              <a:buNone/>
            </a:pPr>
            <a:r>
              <a:rPr lang="en-US" dirty="0" smtClean="0">
                <a:latin typeface="Courier" pitchFamily="49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ourier" pitchFamily="49" charset="0"/>
                <a:cs typeface="Times New Roman" pitchFamily="18" charset="0"/>
              </a:rPr>
              <a:t>displaymessage</a:t>
            </a:r>
            <a:r>
              <a:rPr lang="en-US" dirty="0">
                <a:latin typeface="Courier" pitchFamily="49" charset="0"/>
                <a:cs typeface="Times New Roman" pitchFamily="18" charset="0"/>
              </a:rPr>
              <a:t>(“function”);</a:t>
            </a:r>
            <a:endParaRPr lang="he-IL" dirty="0"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963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For, while</a:t>
            </a:r>
          </a:p>
          <a:p>
            <a:pPr algn="l" rtl="0"/>
            <a:r>
              <a:rPr lang="en-US" dirty="0" smtClean="0"/>
              <a:t>Switch/cases</a:t>
            </a:r>
          </a:p>
          <a:p>
            <a:pPr algn="l" rtl="0"/>
            <a:r>
              <a:rPr lang="en-US" dirty="0" smtClean="0"/>
              <a:t>Do while loop</a:t>
            </a:r>
          </a:p>
          <a:p>
            <a:pPr algn="l" rtl="0"/>
            <a:r>
              <a:rPr lang="en-US" dirty="0" smtClean="0"/>
              <a:t>Break/Continue</a:t>
            </a:r>
          </a:p>
          <a:p>
            <a:pPr algn="l" rtl="0"/>
            <a:r>
              <a:rPr lang="en-US" dirty="0" smtClean="0"/>
              <a:t>Try/Catch/throws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279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Array/For each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Array first index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118872" indent="0" algn="l" rt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sz="2600" dirty="0" err="1">
                <a:latin typeface="Courier" pitchFamily="49" charset="0"/>
              </a:rPr>
              <a:t>var</a:t>
            </a:r>
            <a:r>
              <a:rPr lang="en-US" sz="2600" dirty="0">
                <a:latin typeface="Courier" pitchFamily="49" charset="0"/>
              </a:rPr>
              <a:t> x;</a:t>
            </a:r>
          </a:p>
          <a:p>
            <a:pPr marL="118872" indent="0" algn="l" rtl="0">
              <a:buNone/>
            </a:pPr>
            <a:r>
              <a:rPr lang="en-US" sz="2600" dirty="0" err="1">
                <a:latin typeface="Courier" pitchFamily="49" charset="0"/>
              </a:rPr>
              <a:t>var</a:t>
            </a:r>
            <a:r>
              <a:rPr lang="en-US" sz="2600" dirty="0">
                <a:latin typeface="Courier" pitchFamily="49" charset="0"/>
              </a:rPr>
              <a:t> </a:t>
            </a:r>
            <a:r>
              <a:rPr lang="en-US" sz="2600" dirty="0" err="1">
                <a:latin typeface="Courier" pitchFamily="49" charset="0"/>
              </a:rPr>
              <a:t>mycars</a:t>
            </a:r>
            <a:r>
              <a:rPr lang="en-US" sz="2600" dirty="0">
                <a:latin typeface="Courier" pitchFamily="49" charset="0"/>
              </a:rPr>
              <a:t> = new Array();</a:t>
            </a:r>
          </a:p>
          <a:p>
            <a:pPr marL="118872" indent="0" algn="l" rtl="0">
              <a:buNone/>
            </a:pPr>
            <a:r>
              <a:rPr lang="en-US" sz="2600" dirty="0" err="1">
                <a:latin typeface="Courier" pitchFamily="49" charset="0"/>
              </a:rPr>
              <a:t>mycars</a:t>
            </a:r>
            <a:r>
              <a:rPr lang="en-US" sz="2600" dirty="0">
                <a:latin typeface="Courier" pitchFamily="49" charset="0"/>
              </a:rPr>
              <a:t>[0] = “Suzuki";</a:t>
            </a:r>
          </a:p>
          <a:p>
            <a:pPr marL="118872" indent="0" algn="l" rtl="0">
              <a:buNone/>
            </a:pPr>
            <a:r>
              <a:rPr lang="en-US" sz="2600" dirty="0" err="1">
                <a:latin typeface="Courier" pitchFamily="49" charset="0"/>
              </a:rPr>
              <a:t>mycars</a:t>
            </a:r>
            <a:r>
              <a:rPr lang="en-US" sz="2600" dirty="0">
                <a:latin typeface="Courier" pitchFamily="49" charset="0"/>
              </a:rPr>
              <a:t>[1] = "Volvo";</a:t>
            </a:r>
          </a:p>
          <a:p>
            <a:pPr marL="118872" indent="0" algn="l" rtl="0">
              <a:buNone/>
            </a:pPr>
            <a:r>
              <a:rPr lang="en-US" sz="2600" dirty="0" err="1">
                <a:latin typeface="Courier" pitchFamily="49" charset="0"/>
              </a:rPr>
              <a:t>mycars</a:t>
            </a:r>
            <a:r>
              <a:rPr lang="en-US" sz="2600" dirty="0">
                <a:latin typeface="Courier" pitchFamily="49" charset="0"/>
              </a:rPr>
              <a:t>[2] = "BMW";</a:t>
            </a:r>
          </a:p>
          <a:p>
            <a:pPr marL="118872" indent="0" algn="l" rtl="0">
              <a:buNone/>
            </a:pPr>
            <a:r>
              <a:rPr lang="en-US" sz="2600" dirty="0">
                <a:latin typeface="Courier" pitchFamily="49" charset="0"/>
              </a:rPr>
              <a:t>for (x in </a:t>
            </a:r>
            <a:r>
              <a:rPr lang="en-US" sz="2600" dirty="0" err="1">
                <a:latin typeface="Courier" pitchFamily="49" charset="0"/>
              </a:rPr>
              <a:t>mycars</a:t>
            </a:r>
            <a:r>
              <a:rPr lang="en-US" sz="2600" dirty="0">
                <a:latin typeface="Courier" pitchFamily="49" charset="0"/>
              </a:rPr>
              <a:t>) {</a:t>
            </a:r>
          </a:p>
          <a:p>
            <a:pPr marL="118872" indent="0" algn="l" rtl="0">
              <a:buNone/>
            </a:pPr>
            <a:r>
              <a:rPr lang="en-US" sz="2600" dirty="0" smtClean="0">
                <a:latin typeface="Courier" pitchFamily="49" charset="0"/>
              </a:rPr>
              <a:t>  </a:t>
            </a:r>
            <a:r>
              <a:rPr lang="en-US" sz="2600" dirty="0" err="1" smtClean="0">
                <a:latin typeface="Courier" pitchFamily="49" charset="0"/>
              </a:rPr>
              <a:t>document.write</a:t>
            </a:r>
            <a:r>
              <a:rPr lang="en-US" sz="2600" dirty="0" smtClean="0">
                <a:latin typeface="Courier" pitchFamily="49" charset="0"/>
              </a:rPr>
              <a:t>(</a:t>
            </a:r>
            <a:r>
              <a:rPr lang="en-US" sz="2600" dirty="0" err="1" smtClean="0">
                <a:latin typeface="Courier" pitchFamily="49" charset="0"/>
              </a:rPr>
              <a:t>mycars</a:t>
            </a:r>
            <a:r>
              <a:rPr lang="en-US" sz="2600" dirty="0" smtClean="0">
                <a:latin typeface="Courier" pitchFamily="49" charset="0"/>
              </a:rPr>
              <a:t>[x</a:t>
            </a:r>
            <a:r>
              <a:rPr lang="en-US" sz="2600" dirty="0">
                <a:latin typeface="Courier" pitchFamily="49" charset="0"/>
              </a:rPr>
              <a:t>] + "&lt;</a:t>
            </a:r>
            <a:r>
              <a:rPr lang="en-US" sz="2600" dirty="0" err="1">
                <a:latin typeface="Courier" pitchFamily="49" charset="0"/>
              </a:rPr>
              <a:t>br</a:t>
            </a:r>
            <a:r>
              <a:rPr lang="en-US" sz="2600" dirty="0">
                <a:latin typeface="Courier" pitchFamily="49" charset="0"/>
              </a:rPr>
              <a:t> /&gt;");</a:t>
            </a:r>
          </a:p>
          <a:p>
            <a:pPr marL="118872" indent="0" algn="l" rtl="0">
              <a:buNone/>
            </a:pPr>
            <a:r>
              <a:rPr lang="en-US" sz="2600" dirty="0">
                <a:latin typeface="Courier" pitchFamily="49" charset="0"/>
              </a:rPr>
              <a:t>}</a:t>
            </a:r>
            <a:endParaRPr lang="he-IL" sz="2600" dirty="0"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8492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an OO language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579296" cy="4625609"/>
          </a:xfrm>
        </p:spPr>
        <p:txBody>
          <a:bodyPr/>
          <a:lstStyle/>
          <a:p>
            <a:pPr algn="l" rtl="0"/>
            <a:r>
              <a:rPr lang="en-US" dirty="0"/>
              <a:t>Objects has properties and </a:t>
            </a:r>
            <a:r>
              <a:rPr lang="en-US" dirty="0" smtClean="0"/>
              <a:t>methods</a:t>
            </a:r>
          </a:p>
          <a:p>
            <a:pPr algn="l" rtl="0"/>
            <a:r>
              <a:rPr lang="en-US" dirty="0"/>
              <a:t>Text Variables are </a:t>
            </a:r>
            <a:r>
              <a:rPr lang="en-US" dirty="0" smtClean="0"/>
              <a:t>Strings</a:t>
            </a:r>
          </a:p>
          <a:p>
            <a:pPr marL="118872" indent="0" algn="l" rtl="0">
              <a:buNone/>
            </a:pPr>
            <a:endParaRPr lang="en-US" dirty="0"/>
          </a:p>
          <a:p>
            <a:pPr marL="118872" indent="0" algn="l" rtl="0">
              <a:buNone/>
            </a:pPr>
            <a:r>
              <a:rPr lang="en-US" dirty="0" err="1">
                <a:latin typeface="Courier" pitchFamily="49" charset="0"/>
              </a:rPr>
              <a:t>var</a:t>
            </a:r>
            <a:r>
              <a:rPr lang="en-US" dirty="0">
                <a:latin typeface="Courier" pitchFamily="49" charset="0"/>
              </a:rPr>
              <a:t> txt="Hello World!";</a:t>
            </a:r>
          </a:p>
          <a:p>
            <a:pPr marL="118872" indent="0" algn="l" rtl="0">
              <a:buNone/>
            </a:pPr>
            <a:r>
              <a:rPr lang="en-US" dirty="0" err="1">
                <a:latin typeface="Courier" pitchFamily="49" charset="0"/>
              </a:rPr>
              <a:t>document.write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txt.length</a:t>
            </a:r>
            <a:r>
              <a:rPr lang="en-US" dirty="0">
                <a:latin typeface="Courier" pitchFamily="49" charset="0"/>
              </a:rPr>
              <a:t>);</a:t>
            </a:r>
          </a:p>
          <a:p>
            <a:pPr marL="118872" indent="0" algn="l" rtl="0">
              <a:buNone/>
            </a:pPr>
            <a:r>
              <a:rPr lang="en-US" dirty="0" err="1">
                <a:latin typeface="Courier" pitchFamily="49" charset="0"/>
              </a:rPr>
              <a:t>document.write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txt.toUpperCase</a:t>
            </a:r>
            <a:r>
              <a:rPr lang="en-US" dirty="0">
                <a:latin typeface="Courier" pitchFamily="49" charset="0"/>
              </a:rPr>
              <a:t>());</a:t>
            </a:r>
            <a:endParaRPr lang="he-IL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21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object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" y="1628800"/>
            <a:ext cx="9124776" cy="4625609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Object </a:t>
            </a:r>
            <a:r>
              <a:rPr lang="en-US" b="1" dirty="0" smtClean="0"/>
              <a:t>Constructor</a:t>
            </a:r>
          </a:p>
          <a:p>
            <a:pPr marL="118872" indent="0" algn="l" rtl="0">
              <a:buNone/>
            </a:pPr>
            <a:endParaRPr lang="en-US" sz="2200" b="1" dirty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sz="2200" dirty="0">
                <a:latin typeface="Courier" pitchFamily="49" charset="0"/>
              </a:rPr>
              <a:t>function cat(name) {</a:t>
            </a:r>
          </a:p>
          <a:p>
            <a:pPr marL="118872" indent="0" algn="l" rtl="0">
              <a:buNone/>
            </a:pPr>
            <a:r>
              <a:rPr lang="en-US" sz="2200" dirty="0" smtClean="0">
                <a:latin typeface="Courier" pitchFamily="49" charset="0"/>
              </a:rPr>
              <a:t>	this.name </a:t>
            </a:r>
            <a:r>
              <a:rPr lang="en-US" sz="2200" dirty="0">
                <a:latin typeface="Courier" pitchFamily="49" charset="0"/>
              </a:rPr>
              <a:t>= name;</a:t>
            </a:r>
          </a:p>
          <a:p>
            <a:pPr marL="118872" indent="0" algn="l" rtl="0">
              <a:buNone/>
            </a:pPr>
            <a:r>
              <a:rPr lang="en-US" sz="2200" dirty="0" smtClean="0">
                <a:latin typeface="Courier" pitchFamily="49" charset="0"/>
              </a:rPr>
              <a:t>	</a:t>
            </a:r>
            <a:r>
              <a:rPr lang="en-US" sz="2200" dirty="0" err="1" smtClean="0">
                <a:latin typeface="Courier" pitchFamily="49" charset="0"/>
              </a:rPr>
              <a:t>this.talk</a:t>
            </a:r>
            <a:r>
              <a:rPr lang="en-US" sz="2200" dirty="0" smtClean="0">
                <a:latin typeface="Courier" pitchFamily="49" charset="0"/>
              </a:rPr>
              <a:t> </a:t>
            </a:r>
            <a:r>
              <a:rPr lang="en-US" sz="2200" dirty="0">
                <a:latin typeface="Courier" pitchFamily="49" charset="0"/>
              </a:rPr>
              <a:t>= function</a:t>
            </a:r>
            <a:r>
              <a:rPr lang="en-US" sz="2200" dirty="0" smtClean="0">
                <a:latin typeface="Courier" pitchFamily="49" charset="0"/>
              </a:rPr>
              <a:t>() </a:t>
            </a:r>
            <a:br>
              <a:rPr lang="en-US" sz="2200" dirty="0" smtClean="0">
                <a:latin typeface="Courier" pitchFamily="49" charset="0"/>
              </a:rPr>
            </a:br>
            <a:r>
              <a:rPr lang="en-US" sz="2200" dirty="0" smtClean="0">
                <a:latin typeface="Courier" pitchFamily="49" charset="0"/>
              </a:rPr>
              <a:t>		{alert</a:t>
            </a:r>
            <a:r>
              <a:rPr lang="en-US" sz="2200" dirty="0">
                <a:latin typeface="Courier" pitchFamily="49" charset="0"/>
              </a:rPr>
              <a:t>( this.name + " say </a:t>
            </a:r>
            <a:r>
              <a:rPr lang="en-US" sz="2200" dirty="0" err="1">
                <a:latin typeface="Courier" pitchFamily="49" charset="0"/>
              </a:rPr>
              <a:t>meeow</a:t>
            </a:r>
            <a:r>
              <a:rPr lang="en-US" sz="2200" dirty="0">
                <a:latin typeface="Courier" pitchFamily="49" charset="0"/>
              </a:rPr>
              <a:t>!" ) </a:t>
            </a:r>
            <a:r>
              <a:rPr lang="en-US" sz="2200" dirty="0" smtClean="0">
                <a:latin typeface="Courier" pitchFamily="49" charset="0"/>
              </a:rPr>
              <a:t>}</a:t>
            </a:r>
          </a:p>
          <a:p>
            <a:pPr marL="118872" indent="0" algn="l" rtl="0">
              <a:buNone/>
            </a:pPr>
            <a:r>
              <a:rPr lang="en-US" sz="2200" dirty="0" smtClean="0">
                <a:latin typeface="Courier" pitchFamily="49" charset="0"/>
              </a:rPr>
              <a:t>	}</a:t>
            </a:r>
            <a:br>
              <a:rPr lang="en-US" sz="2200" dirty="0" smtClean="0">
                <a:latin typeface="Courier" pitchFamily="49" charset="0"/>
              </a:rPr>
            </a:br>
            <a:endParaRPr lang="he-IL" sz="2200" dirty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sz="1800" dirty="0">
                <a:latin typeface="Courier" pitchFamily="49" charset="0"/>
              </a:rPr>
              <a:t>cat1 = new cat("</a:t>
            </a:r>
            <a:r>
              <a:rPr lang="en-US" sz="1800" dirty="0" err="1">
                <a:latin typeface="Courier" pitchFamily="49" charset="0"/>
              </a:rPr>
              <a:t>felix</a:t>
            </a:r>
            <a:r>
              <a:rPr lang="en-US" sz="1800" dirty="0">
                <a:latin typeface="Courier" pitchFamily="49" charset="0"/>
              </a:rPr>
              <a:t>") cat1.talk</a:t>
            </a:r>
            <a:r>
              <a:rPr lang="en-US" sz="1800" dirty="0" smtClean="0">
                <a:latin typeface="Courier" pitchFamily="49" charset="0"/>
              </a:rPr>
              <a:t>(); //"</a:t>
            </a:r>
            <a:r>
              <a:rPr lang="en-US" sz="1800" dirty="0" err="1" smtClean="0">
                <a:latin typeface="Courier" pitchFamily="49" charset="0"/>
              </a:rPr>
              <a:t>felix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>
                <a:latin typeface="Courier" pitchFamily="49" charset="0"/>
              </a:rPr>
              <a:t>says </a:t>
            </a:r>
            <a:r>
              <a:rPr lang="en-US" sz="1800" dirty="0" err="1">
                <a:latin typeface="Courier" pitchFamily="49" charset="0"/>
              </a:rPr>
              <a:t>meeow</a:t>
            </a:r>
            <a:r>
              <a:rPr lang="en-US" sz="1800" dirty="0">
                <a:latin typeface="Courier" pitchFamily="49" charset="0"/>
              </a:rPr>
              <a:t>!" </a:t>
            </a:r>
          </a:p>
          <a:p>
            <a:pPr marL="118872" indent="0" algn="l" rtl="0">
              <a:buNone/>
            </a:pPr>
            <a:r>
              <a:rPr lang="en-US" sz="1800" dirty="0">
                <a:latin typeface="Courier" pitchFamily="49" charset="0"/>
              </a:rPr>
              <a:t>cat2 = new cat("ginger") cat2.talk</a:t>
            </a:r>
            <a:r>
              <a:rPr lang="en-US" sz="1800" dirty="0" smtClean="0">
                <a:latin typeface="Courier" pitchFamily="49" charset="0"/>
              </a:rPr>
              <a:t>(); //"ginger </a:t>
            </a:r>
            <a:r>
              <a:rPr lang="en-US" sz="1800" dirty="0">
                <a:latin typeface="Courier" pitchFamily="49" charset="0"/>
              </a:rPr>
              <a:t>says </a:t>
            </a:r>
            <a:r>
              <a:rPr lang="en-US" sz="1800" dirty="0" err="1">
                <a:latin typeface="Courier" pitchFamily="49" charset="0"/>
              </a:rPr>
              <a:t>meeow</a:t>
            </a:r>
            <a:r>
              <a:rPr lang="en-US" sz="1800" dirty="0">
                <a:latin typeface="Courier" pitchFamily="49" charset="0"/>
              </a:rPr>
              <a:t>!" </a:t>
            </a:r>
            <a:r>
              <a:rPr lang="en-US" sz="1800" dirty="0" smtClean="0">
                <a:latin typeface="Courier" pitchFamily="49" charset="0"/>
              </a:rPr>
              <a:t>;</a:t>
            </a:r>
          </a:p>
          <a:p>
            <a:pPr marL="118872" indent="0" algn="l" rtl="0">
              <a:buNone/>
            </a:pPr>
            <a:endParaRPr lang="en-US" sz="1800" dirty="0">
              <a:latin typeface="Courier" pitchFamily="49" charset="0"/>
            </a:endParaRPr>
          </a:p>
          <a:p>
            <a:pPr marL="118872" indent="0" algn="ctr" rtl="0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 attention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 can add function and properties anytime!</a:t>
            </a:r>
            <a:endParaRPr lang="he-IL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8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the prototype keyword in order to add functions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instances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118872" indent="0" algn="l" rtl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sz="2200" dirty="0" err="1">
                <a:latin typeface="Courier" pitchFamily="49" charset="0"/>
              </a:rPr>
              <a:t>cat.prototype.changeName</a:t>
            </a:r>
            <a:r>
              <a:rPr lang="en-US" sz="2200" dirty="0">
                <a:latin typeface="Courier" pitchFamily="49" charset="0"/>
              </a:rPr>
              <a:t> = function(name</a:t>
            </a:r>
            <a:r>
              <a:rPr lang="en-US" sz="2200" dirty="0" smtClean="0">
                <a:latin typeface="Courier" pitchFamily="49" charset="0"/>
              </a:rPr>
              <a:t>){</a:t>
            </a:r>
            <a:endParaRPr lang="en-US" sz="2200" dirty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sz="2200" dirty="0">
                <a:latin typeface="Courier" pitchFamily="49" charset="0"/>
              </a:rPr>
              <a:t>this.name = name;</a:t>
            </a:r>
          </a:p>
          <a:p>
            <a:pPr marL="118872" indent="0" algn="l" rtl="0">
              <a:buNone/>
            </a:pPr>
            <a:r>
              <a:rPr lang="en-US" sz="2200" dirty="0" smtClean="0">
                <a:latin typeface="Courier" pitchFamily="49" charset="0"/>
              </a:rPr>
              <a:t>}</a:t>
            </a:r>
          </a:p>
          <a:p>
            <a:pPr marL="118872" indent="0" algn="l" rtl="0">
              <a:buNone/>
            </a:pPr>
            <a:endParaRPr lang="he-IL" sz="2200" dirty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sz="2200" dirty="0" err="1">
                <a:latin typeface="Courier" pitchFamily="49" charset="0"/>
              </a:rPr>
              <a:t>firstCat</a:t>
            </a:r>
            <a:r>
              <a:rPr lang="en-US" sz="2200" dirty="0">
                <a:latin typeface="Courier" pitchFamily="49" charset="0"/>
              </a:rPr>
              <a:t> = new cat("</a:t>
            </a:r>
            <a:r>
              <a:rPr lang="en-US" sz="2200" dirty="0" err="1">
                <a:latin typeface="Courier" pitchFamily="49" charset="0"/>
              </a:rPr>
              <a:t>pursur</a:t>
            </a:r>
            <a:r>
              <a:rPr lang="en-US" sz="2200" dirty="0">
                <a:latin typeface="Courier" pitchFamily="49" charset="0"/>
              </a:rPr>
              <a:t>");</a:t>
            </a:r>
          </a:p>
          <a:p>
            <a:pPr marL="118872" indent="0" algn="l" rtl="0">
              <a:buNone/>
            </a:pPr>
            <a:r>
              <a:rPr lang="en-US" sz="2200" dirty="0" err="1">
                <a:latin typeface="Courier" pitchFamily="49" charset="0"/>
              </a:rPr>
              <a:t>firstCat.changeName</a:t>
            </a:r>
            <a:r>
              <a:rPr lang="en-US" sz="2200" dirty="0">
                <a:latin typeface="Courier" pitchFamily="49" charset="0"/>
              </a:rPr>
              <a:t>("Bill") ;</a:t>
            </a:r>
          </a:p>
          <a:p>
            <a:pPr marL="118872" indent="0" algn="l" rtl="0">
              <a:buNone/>
            </a:pPr>
            <a:r>
              <a:rPr lang="en-US" sz="2200" dirty="0" err="1">
                <a:latin typeface="Courier" pitchFamily="49" charset="0"/>
              </a:rPr>
              <a:t>firstCat.talk</a:t>
            </a:r>
            <a:r>
              <a:rPr lang="en-US" sz="2200" dirty="0">
                <a:latin typeface="Courier" pitchFamily="49" charset="0"/>
              </a:rPr>
              <a:t>(); </a:t>
            </a:r>
            <a:r>
              <a:rPr lang="en-US" sz="2200" dirty="0" smtClean="0">
                <a:latin typeface="Courier" pitchFamily="49" charset="0"/>
              </a:rPr>
              <a:t>//"Bill </a:t>
            </a:r>
            <a:r>
              <a:rPr lang="en-US" sz="2200" dirty="0">
                <a:latin typeface="Courier" pitchFamily="49" charset="0"/>
              </a:rPr>
              <a:t>says </a:t>
            </a:r>
            <a:r>
              <a:rPr lang="en-US" sz="2200" dirty="0" err="1">
                <a:latin typeface="Courier" pitchFamily="49" charset="0"/>
              </a:rPr>
              <a:t>meeow</a:t>
            </a:r>
            <a:r>
              <a:rPr lang="en-US" sz="2400" dirty="0"/>
              <a:t>!"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513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function in runtime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closure is a stack-frame which is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deallocated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when the function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returns</a:t>
            </a:r>
          </a:p>
          <a:p>
            <a:pPr algn="l" rtl="0"/>
            <a:endParaRPr lang="en-US" sz="2200" dirty="0">
              <a:latin typeface="Courier" pitchFamily="49" charset="0"/>
              <a:cs typeface="Times New Roman" pitchFamily="18" charset="0"/>
            </a:endParaRPr>
          </a:p>
          <a:p>
            <a:pPr marL="118872" indent="0" algn="l" rtl="0">
              <a:buNone/>
            </a:pPr>
            <a:r>
              <a:rPr lang="en-US" sz="2000" dirty="0">
                <a:latin typeface="Courier" pitchFamily="49" charset="0"/>
              </a:rPr>
              <a:t>function </a:t>
            </a:r>
            <a:r>
              <a:rPr lang="en-US" sz="2000" dirty="0" err="1" smtClean="0">
                <a:latin typeface="Courier" pitchFamily="49" charset="0"/>
              </a:rPr>
              <a:t>sayHello</a:t>
            </a:r>
            <a:r>
              <a:rPr lang="en-US" sz="2000" dirty="0" smtClean="0">
                <a:latin typeface="Courier" pitchFamily="49" charset="0"/>
              </a:rPr>
              <a:t>(name</a:t>
            </a:r>
            <a:r>
              <a:rPr lang="en-US" sz="2000" dirty="0">
                <a:latin typeface="Courier" pitchFamily="49" charset="0"/>
              </a:rPr>
              <a:t>) {</a:t>
            </a:r>
          </a:p>
          <a:p>
            <a:pPr marL="118872" indent="0" algn="l" rtl="0">
              <a:buNone/>
            </a:pPr>
            <a:r>
              <a:rPr lang="en-US" sz="2000" dirty="0" smtClean="0">
                <a:latin typeface="Courier" pitchFamily="49" charset="0"/>
              </a:rPr>
              <a:t>	</a:t>
            </a:r>
            <a:r>
              <a:rPr lang="en-US" sz="2000" dirty="0" err="1" smtClean="0"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>
                <a:latin typeface="Courier" pitchFamily="49" charset="0"/>
              </a:rPr>
              <a:t>text = 'Hello ' + name; // local variable</a:t>
            </a:r>
          </a:p>
          <a:p>
            <a:pPr marL="118872" indent="0" algn="l" rtl="0">
              <a:buNone/>
            </a:pPr>
            <a:r>
              <a:rPr lang="en-US" sz="2000" dirty="0" smtClean="0">
                <a:latin typeface="Courier" pitchFamily="49" charset="0"/>
              </a:rPr>
              <a:t>	</a:t>
            </a:r>
            <a:r>
              <a:rPr lang="en-US" sz="2000" dirty="0" err="1" smtClean="0">
                <a:latin typeface="Courier" pitchFamily="49" charset="0"/>
              </a:rPr>
              <a:t>var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>
                <a:latin typeface="Courier" pitchFamily="49" charset="0"/>
              </a:rPr>
              <a:t>sayAlert</a:t>
            </a:r>
            <a:r>
              <a:rPr lang="en-US" sz="2000" dirty="0">
                <a:latin typeface="Courier" pitchFamily="49" charset="0"/>
              </a:rPr>
              <a:t> = function() { alert(text); }</a:t>
            </a:r>
          </a:p>
          <a:p>
            <a:pPr marL="118872" indent="0" algn="l" rtl="0">
              <a:buNone/>
            </a:pPr>
            <a:r>
              <a:rPr lang="en-US" sz="2000" dirty="0" smtClean="0">
                <a:latin typeface="Courier" pitchFamily="49" charset="0"/>
              </a:rPr>
              <a:t>	return </a:t>
            </a:r>
            <a:r>
              <a:rPr lang="en-US" sz="2000" dirty="0" err="1">
                <a:latin typeface="Courier" pitchFamily="49" charset="0"/>
              </a:rPr>
              <a:t>sayAlert</a:t>
            </a:r>
            <a:r>
              <a:rPr lang="en-US" sz="2000" dirty="0">
                <a:latin typeface="Courier" pitchFamily="49" charset="0"/>
              </a:rPr>
              <a:t>;</a:t>
            </a:r>
          </a:p>
          <a:p>
            <a:pPr marL="118872" indent="0" algn="l" rtl="0">
              <a:buNone/>
            </a:pPr>
            <a:r>
              <a:rPr lang="en-US" sz="2000" dirty="0" smtClean="0">
                <a:latin typeface="Courier" pitchFamily="49" charset="0"/>
              </a:rPr>
              <a:t>}</a:t>
            </a:r>
          </a:p>
          <a:p>
            <a:pPr marL="118872" indent="0" algn="l" rtl="0">
              <a:buNone/>
            </a:pPr>
            <a:r>
              <a:rPr lang="en-US" sz="2000" dirty="0" err="1" smtClean="0">
                <a:latin typeface="Courier" pitchFamily="49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Courier" pitchFamily="49" charset="0"/>
                <a:cs typeface="Times New Roman" pitchFamily="18" charset="0"/>
              </a:rPr>
              <a:t> say = </a:t>
            </a:r>
            <a:r>
              <a:rPr lang="en-US" sz="2000" dirty="0" err="1" smtClean="0">
                <a:latin typeface="Courier" pitchFamily="49" charset="0"/>
                <a:cs typeface="Times New Roman" pitchFamily="18" charset="0"/>
              </a:rPr>
              <a:t>sayHello</a:t>
            </a:r>
            <a:r>
              <a:rPr lang="en-US" sz="2000" dirty="0" smtClean="0">
                <a:latin typeface="Courier" pitchFamily="49" charset="0"/>
                <a:cs typeface="Times New Roman" pitchFamily="18" charset="0"/>
              </a:rPr>
              <a:t>(“Jane”);</a:t>
            </a:r>
            <a:br>
              <a:rPr lang="en-US" sz="2000" dirty="0" smtClean="0">
                <a:latin typeface="Courier" pitchFamily="49" charset="0"/>
                <a:cs typeface="Times New Roman" pitchFamily="18" charset="0"/>
              </a:rPr>
            </a:br>
            <a:r>
              <a:rPr lang="en-US" sz="2000" dirty="0" smtClean="0">
                <a:latin typeface="Courier" pitchFamily="49" charset="0"/>
                <a:cs typeface="Times New Roman" pitchFamily="18" charset="0"/>
              </a:rPr>
              <a:t>say();</a:t>
            </a:r>
            <a:endParaRPr lang="he-IL" sz="2000" dirty="0"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5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DHTML stands for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ynamic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Accessing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HTML elements (JS objects)</a:t>
            </a:r>
          </a:p>
          <a:p>
            <a:pPr algn="l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Modifying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HTML elements</a:t>
            </a:r>
          </a:p>
          <a:p>
            <a:pPr algn="l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Modifying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CSS properties</a:t>
            </a:r>
          </a:p>
          <a:p>
            <a:pPr algn="l" rtl="0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Handling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Events</a:t>
            </a:r>
            <a:endParaRPr lang="he-IL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0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standard object model for representing HTML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XML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related formats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rt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browser using the DOM structure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render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faster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way JavaScript sees its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page and browser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lets you access directly any node in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tree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element, it’s parent or children.</a:t>
            </a:r>
            <a:endParaRPr lang="he-IL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3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tree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39</a:t>
            </a:fld>
            <a:endParaRPr lang="he-IL"/>
          </a:p>
        </p:txBody>
      </p:sp>
      <p:pic>
        <p:nvPicPr>
          <p:cNvPr id="2050" name="Picture 2" descr="C:\Users\abedas\Desktop\html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32848" cy="417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&lt;html&gt; Tag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&lt;html&gt;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&lt;title&gt;</a:t>
            </a:r>
            <a:r>
              <a:rPr lang="en-US" sz="2400" dirty="0" err="1" smtClean="0">
                <a:latin typeface="Courier New" pitchFamily="49" charset="0"/>
              </a:rPr>
              <a:t>TitleBar</a:t>
            </a:r>
            <a:r>
              <a:rPr lang="en-US" sz="2400" dirty="0" smtClean="0">
                <a:latin typeface="Courier New" pitchFamily="49" charset="0"/>
              </a:rPr>
              <a:t>&lt;/title&gt;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&lt;/head&gt;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&lt;h1&gt;Header&lt;/h1&gt;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Regular text. &lt;</a:t>
            </a:r>
            <a:r>
              <a:rPr lang="en-US" sz="2400" dirty="0" err="1" smtClean="0">
                <a:latin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</a:rPr>
              <a:t>/&gt;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&lt;hr/&gt;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Even 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&lt;/body&gt;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&lt;/html&gt;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he-IL" sz="2400" dirty="0"/>
          </a:p>
        </p:txBody>
      </p:sp>
      <p:sp>
        <p:nvSpPr>
          <p:cNvPr id="30724" name="Rectangle 4"/>
          <p:cNvSpPr txBox="1">
            <a:spLocks noChangeArrowheads="1"/>
          </p:cNvSpPr>
          <p:nvPr/>
        </p:nvSpPr>
        <p:spPr bwMode="auto">
          <a:xfrm>
            <a:off x="5641975" y="1600200"/>
            <a:ext cx="3349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200" dirty="0">
                <a:solidFill>
                  <a:srgbClr val="6B6B6B"/>
                </a:solidFill>
              </a:rPr>
              <a:t>&lt;html&gt; - signifies the start of an HTML document, should always be the first and </a:t>
            </a:r>
            <a:r>
              <a:rPr lang="en-US" sz="2200" dirty="0" smtClean="0">
                <a:solidFill>
                  <a:srgbClr val="6B6B6B"/>
                </a:solidFill>
              </a:rPr>
              <a:t> last </a:t>
            </a:r>
            <a:r>
              <a:rPr lang="en-US" sz="2200" dirty="0">
                <a:solidFill>
                  <a:srgbClr val="6B6B6B"/>
                </a:solidFill>
              </a:rPr>
              <a:t>tag on the page</a:t>
            </a:r>
          </a:p>
          <a:p>
            <a:pPr algn="l" rtl="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200" dirty="0">
              <a:solidFill>
                <a:srgbClr val="6B6B6B"/>
              </a:solidFill>
            </a:endParaRPr>
          </a:p>
          <a:p>
            <a:pPr algn="l" rtl="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200" dirty="0">
                <a:solidFill>
                  <a:srgbClr val="6B6B6B"/>
                </a:solidFill>
              </a:rPr>
              <a:t>HTML is the root tag</a:t>
            </a:r>
          </a:p>
          <a:p>
            <a:pPr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200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5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1"/>
            <a:ext cx="9036496" cy="4608512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Document is the main </a:t>
            </a:r>
            <a:r>
              <a:rPr lang="en-US" dirty="0" smtClean="0"/>
              <a:t>element</a:t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 smtClean="0"/>
              <a:t>Get </a:t>
            </a:r>
            <a:r>
              <a:rPr lang="en-US" dirty="0"/>
              <a:t>element by unique id</a:t>
            </a:r>
          </a:p>
          <a:p>
            <a:pPr marL="648000" algn="l" rtl="0">
              <a:buClr>
                <a:schemeClr val="tx2"/>
              </a:buClr>
            </a:pPr>
            <a:r>
              <a:rPr lang="en-US" dirty="0"/>
              <a:t>document.getElementById(id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 smtClean="0"/>
              <a:t>To </a:t>
            </a:r>
            <a:r>
              <a:rPr lang="en-US" b="1" dirty="0"/>
              <a:t>replace </a:t>
            </a:r>
            <a:r>
              <a:rPr lang="en-US" dirty="0"/>
              <a:t>the content of an HTML element use:</a:t>
            </a:r>
          </a:p>
          <a:p>
            <a:pPr marL="684000" algn="l" rtl="0">
              <a:buClr>
                <a:schemeClr val="tx2"/>
              </a:buClr>
            </a:pPr>
            <a:r>
              <a:rPr lang="en-US" dirty="0"/>
              <a:t>document.getElementById(“</a:t>
            </a:r>
            <a:r>
              <a:rPr lang="en-US" dirty="0" err="1"/>
              <a:t>someId</a:t>
            </a:r>
            <a:r>
              <a:rPr lang="en-US" dirty="0"/>
              <a:t>”).</a:t>
            </a:r>
            <a:r>
              <a:rPr lang="en-US" dirty="0" err="1"/>
              <a:t>innerHTML</a:t>
            </a:r>
            <a:r>
              <a:rPr lang="en-US" dirty="0"/>
              <a:t>=new HTML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 smtClean="0"/>
              <a:t>To </a:t>
            </a:r>
            <a:r>
              <a:rPr lang="en-US" b="1" dirty="0"/>
              <a:t>change </a:t>
            </a:r>
            <a:r>
              <a:rPr lang="en-US" dirty="0"/>
              <a:t>the attribute of an HTML element use:</a:t>
            </a:r>
          </a:p>
          <a:p>
            <a:pPr marL="648000" algn="l" rtl="0">
              <a:buClr>
                <a:schemeClr val="tx2"/>
              </a:buClr>
            </a:pPr>
            <a:r>
              <a:rPr lang="en-US" dirty="0"/>
              <a:t>document.getElementById(“</a:t>
            </a:r>
            <a:r>
              <a:rPr lang="en-US" dirty="0" err="1"/>
              <a:t>someId</a:t>
            </a:r>
            <a:r>
              <a:rPr lang="en-US" dirty="0"/>
              <a:t>”).attribute=new value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 smtClean="0"/>
              <a:t> </a:t>
            </a:r>
            <a:r>
              <a:rPr lang="en-US" dirty="0"/>
              <a:t>Other </a:t>
            </a:r>
            <a:r>
              <a:rPr lang="en-US" dirty="0" smtClean="0"/>
              <a:t>methods:</a:t>
            </a:r>
          </a:p>
          <a:p>
            <a:pPr marL="648000" algn="l" rtl="0">
              <a:buClr>
                <a:schemeClr val="tx2"/>
              </a:buClr>
            </a:pPr>
            <a:r>
              <a:rPr lang="en-US" dirty="0" smtClean="0"/>
              <a:t> </a:t>
            </a:r>
            <a:r>
              <a:rPr lang="en-US" dirty="0"/>
              <a:t>getElementsByTagName</a:t>
            </a:r>
            <a:r>
              <a:rPr lang="en-US" dirty="0" smtClean="0"/>
              <a:t>()</a:t>
            </a:r>
            <a:endParaRPr lang="en-US" dirty="0"/>
          </a:p>
          <a:p>
            <a:pPr marL="648000" algn="l" rtl="0">
              <a:buClr>
                <a:schemeClr val="tx2"/>
              </a:buClr>
            </a:pPr>
            <a:r>
              <a:rPr lang="en-US" dirty="0" err="1"/>
              <a:t>document.createElement</a:t>
            </a:r>
            <a:r>
              <a:rPr lang="en-US" dirty="0"/>
              <a:t>(“</a:t>
            </a:r>
            <a:r>
              <a:rPr lang="en-US" dirty="0" err="1"/>
              <a:t>tagNameHere</a:t>
            </a:r>
            <a:r>
              <a:rPr lang="en-US" dirty="0"/>
              <a:t>”) </a:t>
            </a:r>
          </a:p>
          <a:p>
            <a:pPr marL="648000" algn="l" rtl="0">
              <a:buClr>
                <a:schemeClr val="tx2"/>
              </a:buClr>
            </a:pPr>
            <a:r>
              <a:rPr lang="en-US" dirty="0" err="1"/>
              <a:t>getElementsByName</a:t>
            </a:r>
            <a:r>
              <a:rPr lang="en-US" dirty="0"/>
              <a:t>(“name</a:t>
            </a:r>
            <a:r>
              <a:rPr lang="en-US" dirty="0" smtClean="0"/>
              <a:t>”)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333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HTML is an event-oriented </a:t>
            </a:r>
            <a:r>
              <a:rPr lang="en-US" dirty="0" smtClean="0"/>
              <a:t>language</a:t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 smtClean="0"/>
              <a:t>Each </a:t>
            </a:r>
            <a:r>
              <a:rPr lang="en-US" dirty="0"/>
              <a:t>element has events that can be handled </a:t>
            </a:r>
            <a:r>
              <a:rPr lang="en-US" dirty="0" smtClean="0"/>
              <a:t>using JavaScript code</a:t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 smtClean="0"/>
              <a:t>HTML </a:t>
            </a:r>
            <a:r>
              <a:rPr lang="en-US" dirty="0"/>
              <a:t>events are attributes of HTML </a:t>
            </a:r>
            <a:r>
              <a:rPr lang="en-US" dirty="0" smtClean="0"/>
              <a:t>elements</a:t>
            </a:r>
            <a:br>
              <a:rPr lang="en-US" dirty="0" smtClean="0"/>
            </a:br>
            <a:endParaRPr lang="en-US" dirty="0"/>
          </a:p>
          <a:p>
            <a:pPr algn="l" rtl="0"/>
            <a:r>
              <a:rPr lang="en-US" dirty="0" smtClean="0"/>
              <a:t>Simple code </a:t>
            </a:r>
            <a:r>
              <a:rPr lang="en-US" dirty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118872" indent="0" algn="l" rtl="0">
              <a:buNone/>
            </a:pPr>
            <a:r>
              <a:rPr lang="en-US" sz="2700" b="1" dirty="0">
                <a:latin typeface="Courier" pitchFamily="49" charset="0"/>
              </a:rPr>
              <a:t>&lt;a </a:t>
            </a:r>
            <a:r>
              <a:rPr lang="en-US" sz="2700" b="1" dirty="0" err="1">
                <a:latin typeface="Courier" pitchFamily="49" charset="0"/>
              </a:rPr>
              <a:t>href</a:t>
            </a:r>
            <a:r>
              <a:rPr lang="en-US" sz="2700" b="1" dirty="0">
                <a:latin typeface="Courier" pitchFamily="49" charset="0"/>
              </a:rPr>
              <a:t>=“</a:t>
            </a:r>
            <a:r>
              <a:rPr lang="en-US" sz="2700" b="1" dirty="0" smtClean="0">
                <a:latin typeface="Courier" pitchFamily="49" charset="0"/>
              </a:rPr>
              <a:t>google.com“ </a:t>
            </a:r>
            <a:r>
              <a:rPr lang="en-US" sz="2700" b="1" dirty="0" err="1" smtClean="0">
                <a:latin typeface="Courier" pitchFamily="49" charset="0"/>
              </a:rPr>
              <a:t>onclick</a:t>
            </a:r>
            <a:r>
              <a:rPr lang="en-US" sz="2700" b="1" dirty="0">
                <a:latin typeface="Courier" pitchFamily="49" charset="0"/>
              </a:rPr>
              <a:t>="alert ('wow. Events!')"&gt;Click me&lt;/a&gt;</a:t>
            </a:r>
            <a:endParaRPr lang="he-IL" sz="27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5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62560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onblur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(executed when an element loses focus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onchange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something is changed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a mouse is clicked on an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onfocus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an element gains focus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onkeydown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a key is pressed down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onkeyup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a key is released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(from the body tag and executed when the page loads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onmousedown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the button of a mouse is pressed down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the mouse cursor moves away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onmouseover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mouse cursor moves over an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onselect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an element is selected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onsubmit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(executed when a form is submitted)</a:t>
            </a:r>
          </a:p>
          <a:p>
            <a:pPr algn="l" rtl="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onkeypress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onunload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onreset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onmouseup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l" rtl="0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onmousemove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ondblclick</a:t>
            </a:r>
            <a:endParaRPr lang="he-I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0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This keyword </a:t>
            </a:r>
            <a:r>
              <a:rPr lang="en-US" dirty="0" smtClean="0"/>
              <a:t>represents </a:t>
            </a:r>
            <a:r>
              <a:rPr lang="en-US" dirty="0"/>
              <a:t>the specific </a:t>
            </a:r>
            <a:r>
              <a:rPr lang="en-US" dirty="0" smtClean="0"/>
              <a:t>element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&lt;html</a:t>
            </a:r>
            <a:r>
              <a:rPr lang="en-US" sz="2800" dirty="0" smtClean="0">
                <a:latin typeface="Courier" pitchFamily="49" charset="0"/>
              </a:rPr>
              <a:t>&gt;</a:t>
            </a: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 </a:t>
            </a:r>
            <a:r>
              <a:rPr lang="en-US" sz="2800" dirty="0" smtClean="0">
                <a:latin typeface="Courier" pitchFamily="49" charset="0"/>
              </a:rPr>
              <a:t>  &lt;</a:t>
            </a:r>
            <a:r>
              <a:rPr lang="en-US" sz="2800" dirty="0">
                <a:latin typeface="Courier" pitchFamily="49" charset="0"/>
              </a:rPr>
              <a:t>head&gt;</a:t>
            </a: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 </a:t>
            </a:r>
            <a:r>
              <a:rPr lang="en-US" sz="2800" dirty="0" smtClean="0">
                <a:latin typeface="Courier" pitchFamily="49" charset="0"/>
              </a:rPr>
              <a:t>    &lt;</a:t>
            </a:r>
            <a:r>
              <a:rPr lang="en-US" sz="2800" dirty="0">
                <a:latin typeface="Courier" pitchFamily="49" charset="0"/>
              </a:rPr>
              <a:t>script type="text/</a:t>
            </a:r>
            <a:r>
              <a:rPr lang="en-US" sz="2800" dirty="0" err="1">
                <a:latin typeface="Courier" pitchFamily="49" charset="0"/>
              </a:rPr>
              <a:t>javascript</a:t>
            </a:r>
            <a:r>
              <a:rPr lang="en-US" sz="2800" dirty="0" smtClean="0">
                <a:latin typeface="Courier" pitchFamily="49" charset="0"/>
              </a:rPr>
              <a:t>"&gt; </a:t>
            </a:r>
            <a:endParaRPr lang="en-US" sz="2800" dirty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sz="2800" dirty="0" smtClean="0">
                <a:latin typeface="Courier" pitchFamily="49" charset="0"/>
              </a:rPr>
              <a:t>        function </a:t>
            </a:r>
            <a:r>
              <a:rPr lang="en-US" sz="2800" dirty="0" err="1">
                <a:latin typeface="Courier" pitchFamily="49" charset="0"/>
              </a:rPr>
              <a:t>changetext</a:t>
            </a:r>
            <a:r>
              <a:rPr lang="en-US" sz="2800" dirty="0">
                <a:latin typeface="Courier" pitchFamily="49" charset="0"/>
              </a:rPr>
              <a:t>(id) {</a:t>
            </a:r>
          </a:p>
          <a:p>
            <a:pPr marL="118872" indent="0" algn="l" rtl="0">
              <a:buNone/>
            </a:pPr>
            <a:r>
              <a:rPr lang="en-US" sz="2800" dirty="0" smtClean="0">
                <a:latin typeface="Courier" pitchFamily="49" charset="0"/>
              </a:rPr>
              <a:t>           </a:t>
            </a:r>
            <a:r>
              <a:rPr lang="en-US" sz="2800" dirty="0" err="1" smtClean="0">
                <a:latin typeface="Courier" pitchFamily="49" charset="0"/>
              </a:rPr>
              <a:t>id.innerHTML</a:t>
            </a:r>
            <a:r>
              <a:rPr lang="en-US" sz="2800" dirty="0">
                <a:latin typeface="Courier" pitchFamily="49" charset="0"/>
              </a:rPr>
              <a:t>="</a:t>
            </a:r>
            <a:r>
              <a:rPr lang="en-US" sz="2800" dirty="0" err="1">
                <a:latin typeface="Courier" pitchFamily="49" charset="0"/>
              </a:rPr>
              <a:t>Ooops</a:t>
            </a:r>
            <a:r>
              <a:rPr lang="en-US" sz="2800" dirty="0">
                <a:latin typeface="Courier" pitchFamily="49" charset="0"/>
              </a:rPr>
              <a:t>!"; }</a:t>
            </a:r>
          </a:p>
          <a:p>
            <a:pPr marL="118872" indent="0" algn="l" rtl="0">
              <a:buNone/>
            </a:pPr>
            <a:r>
              <a:rPr lang="en-US" sz="2800" dirty="0" smtClean="0">
                <a:latin typeface="Courier" pitchFamily="49" charset="0"/>
              </a:rPr>
              <a:t>      &lt;/</a:t>
            </a:r>
            <a:r>
              <a:rPr lang="en-US" sz="2800" dirty="0">
                <a:latin typeface="Courier" pitchFamily="49" charset="0"/>
              </a:rPr>
              <a:t>script&gt;</a:t>
            </a: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&lt;/head&gt;</a:t>
            </a: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&lt;body</a:t>
            </a:r>
            <a:r>
              <a:rPr lang="en-US" sz="2800" dirty="0" smtClean="0">
                <a:latin typeface="Courier" pitchFamily="49" charset="0"/>
              </a:rPr>
              <a:t>&gt;</a:t>
            </a:r>
            <a:br>
              <a:rPr lang="en-US" sz="2800" dirty="0" smtClean="0">
                <a:latin typeface="Courier" pitchFamily="49" charset="0"/>
              </a:rPr>
            </a:br>
            <a:endParaRPr lang="en-US" sz="2800" dirty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&lt;h1 </a:t>
            </a:r>
            <a:r>
              <a:rPr lang="en-US" sz="2800" dirty="0" err="1">
                <a:latin typeface="Courier" pitchFamily="49" charset="0"/>
              </a:rPr>
              <a:t>onclick</a:t>
            </a:r>
            <a:r>
              <a:rPr lang="en-US" sz="2800" dirty="0">
                <a:latin typeface="Courier" pitchFamily="49" charset="0"/>
              </a:rPr>
              <a:t>="</a:t>
            </a:r>
            <a:r>
              <a:rPr lang="en-US" sz="2800" dirty="0" err="1">
                <a:latin typeface="Courier" pitchFamily="49" charset="0"/>
              </a:rPr>
              <a:t>changetext</a:t>
            </a:r>
            <a:r>
              <a:rPr lang="en-US" sz="2800" dirty="0">
                <a:latin typeface="Courier" pitchFamily="49" charset="0"/>
              </a:rPr>
              <a:t>(this)"&gt;Click on</a:t>
            </a: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this text&lt;/h1</a:t>
            </a:r>
            <a:r>
              <a:rPr lang="en-US" sz="2800" dirty="0" smtClean="0">
                <a:latin typeface="Courier" pitchFamily="49" charset="0"/>
              </a:rPr>
              <a:t>&gt;</a:t>
            </a:r>
            <a:br>
              <a:rPr lang="en-US" sz="2800" dirty="0" smtClean="0">
                <a:latin typeface="Courier" pitchFamily="49" charset="0"/>
              </a:rPr>
            </a:br>
            <a:endParaRPr lang="en-US" sz="2800" dirty="0">
              <a:latin typeface="Courier" pitchFamily="49" charset="0"/>
            </a:endParaRP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&lt;/body&gt;</a:t>
            </a:r>
          </a:p>
          <a:p>
            <a:pPr marL="118872" indent="0" algn="l" rtl="0">
              <a:buNone/>
            </a:pPr>
            <a:r>
              <a:rPr lang="en-US" sz="2800" dirty="0">
                <a:latin typeface="Courier" pitchFamily="49" charset="0"/>
              </a:rPr>
              <a:t>&lt;/html&gt;</a:t>
            </a:r>
            <a:endParaRPr lang="he-IL" sz="28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l" rtl="0">
              <a:buNone/>
            </a:pPr>
            <a:r>
              <a:rPr lang="en-US" dirty="0" smtClean="0"/>
              <a:t>SimpleExample_DHTML.html</a:t>
            </a:r>
          </a:p>
          <a:p>
            <a:pPr marL="118872" indent="0" algn="l" rtl="0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2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he-IL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b="0" dirty="0" smtClean="0"/>
              <a:t>(</a:t>
            </a:r>
            <a:r>
              <a:rPr lang="en-US" b="0" dirty="0"/>
              <a:t>http://jquery.com/ 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00808"/>
            <a:ext cx="8784976" cy="462560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 algn="l" rt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fast and concise JavaScript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framework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simplifies HTML document traversing,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event handling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animating for rapid web development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been adopted by companies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Microsoft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Adobe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only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15kb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118872" indent="0" algn="l" rt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$("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a").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addClass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("test");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8456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l" rtl="0">
              <a:buNone/>
            </a:pPr>
            <a:r>
              <a:rPr lang="en-US" dirty="0" smtClean="0"/>
              <a:t>SimpleExample_jQuery.html</a:t>
            </a:r>
          </a:p>
          <a:p>
            <a:pPr marL="118872" indent="0" algn="l" rtl="0">
              <a:buNone/>
            </a:pP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616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Examples - </a:t>
            </a:r>
            <a:r>
              <a:rPr lang="en-US" dirty="0" err="1" smtClean="0"/>
              <a:t>jQuery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Zoom</a:t>
            </a:r>
          </a:p>
          <a:p>
            <a:pPr algn="l" rtl="0"/>
            <a:r>
              <a:rPr lang="en-US" dirty="0" smtClean="0"/>
              <a:t>Menu</a:t>
            </a:r>
            <a:endParaRPr lang="en-US" dirty="0"/>
          </a:p>
          <a:p>
            <a:pPr algn="l" rtl="0"/>
            <a:r>
              <a:rPr lang="en-US" dirty="0" smtClean="0"/>
              <a:t>Validation</a:t>
            </a:r>
            <a:endParaRPr lang="en-US" dirty="0"/>
          </a:p>
          <a:p>
            <a:pPr algn="l" rtl="0"/>
            <a:r>
              <a:rPr lang="en-US" dirty="0" smtClean="0"/>
              <a:t>Model </a:t>
            </a:r>
            <a:r>
              <a:rPr lang="en-US" dirty="0"/>
              <a:t>window</a:t>
            </a:r>
          </a:p>
          <a:p>
            <a:pPr algn="l" rtl="0"/>
            <a:r>
              <a:rPr lang="en-US" dirty="0" smtClean="0"/>
              <a:t>Drag </a:t>
            </a:r>
            <a:r>
              <a:rPr lang="en-US" dirty="0"/>
              <a:t>&amp; Drop</a:t>
            </a:r>
          </a:p>
          <a:p>
            <a:pPr algn="l" rtl="0"/>
            <a:r>
              <a:rPr lang="en-US" dirty="0" smtClean="0"/>
              <a:t>Table sorting</a:t>
            </a:r>
          </a:p>
          <a:p>
            <a:pPr algn="l" rtl="0"/>
            <a:r>
              <a:rPr lang="en-US" dirty="0" smtClean="0"/>
              <a:t>And more 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7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856984" cy="462560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W3 School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www.w3schools.com/html/default.asp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smtClean="0"/>
              <a:t>kit   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www.javascriptkit.com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 rtl="0"/>
            <a:r>
              <a:rPr lang="en-US" sz="2400" dirty="0"/>
              <a:t>DTHML Methods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msdn.microsoft.com/en-us/library/ms535205.aspx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en-US" sz="2400" dirty="0" smtClean="0"/>
          </a:p>
          <a:p>
            <a:pPr algn="l" rt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64A5-5B1E-4DD4-9FF4-5F58D2461B39}" type="slidenum">
              <a:rPr lang="he-IL" smtClean="0"/>
              <a:pPr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8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HTML Tags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&lt;html&gt;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	&lt;head&gt;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&lt;title&gt;</a:t>
            </a:r>
            <a:r>
              <a:rPr lang="en-US" sz="2400" dirty="0" err="1" smtClean="0">
                <a:latin typeface="Courier New" pitchFamily="49" charset="0"/>
              </a:rPr>
              <a:t>TitleBar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&lt;/title&gt;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	&lt;/head&gt;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</a:rPr>
              <a:t>	&lt;body&gt;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&lt;h1&gt;Header&lt;/h1&gt;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Regular text. &lt;</a:t>
            </a:r>
            <a:r>
              <a:rPr lang="en-US" sz="2400" dirty="0" err="1" smtClean="0">
                <a:latin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</a:rPr>
              <a:t>/&gt;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&lt;hr/&gt;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Even 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</a:rPr>
              <a:t>	&lt;/body&gt;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&lt;/html&gt;</a:t>
            </a:r>
            <a:endParaRPr lang="en-US" sz="2400" b="1" dirty="0" smtClean="0">
              <a:latin typeface="Courier New" pitchFamily="49" charset="0"/>
            </a:endParaRP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he-IL" sz="2400" dirty="0"/>
          </a:p>
        </p:txBody>
      </p:sp>
      <p:sp>
        <p:nvSpPr>
          <p:cNvPr id="31748" name="Rectangle 4"/>
          <p:cNvSpPr txBox="1">
            <a:spLocks noChangeArrowheads="1"/>
          </p:cNvSpPr>
          <p:nvPr/>
        </p:nvSpPr>
        <p:spPr bwMode="auto">
          <a:xfrm>
            <a:off x="5652120" y="1699592"/>
            <a:ext cx="3349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rgbClr val="6B6B6B"/>
                </a:solidFill>
              </a:rPr>
              <a:t>&lt;head&gt; - marks the section of the page that will contain basic header information</a:t>
            </a: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&lt;title&gt; - text will be shown at the top of the window bar</a:t>
            </a: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00CC00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rgbClr val="00CC00"/>
                </a:solidFill>
              </a:rPr>
              <a:t>&lt;body&gt; - text in this area will be displayed inside the main part of the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31769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HTML Tags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&lt;html&gt;</a:t>
            </a:r>
            <a:endParaRPr lang="en-US" sz="2400" b="1" dirty="0" smtClean="0">
              <a:latin typeface="Courier New" pitchFamily="49" charset="0"/>
            </a:endParaRP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&lt;title&gt;</a:t>
            </a:r>
            <a:r>
              <a:rPr lang="en-US" sz="2400" dirty="0" err="1" smtClean="0">
                <a:latin typeface="Courier New" pitchFamily="49" charset="0"/>
              </a:rPr>
              <a:t>TitleBar</a:t>
            </a:r>
            <a:r>
              <a:rPr lang="en-US" sz="2400" dirty="0" smtClean="0">
                <a:latin typeface="Courier New" pitchFamily="49" charset="0"/>
              </a:rPr>
              <a:t>&lt;/title&gt;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&lt;/head&gt;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</a:rPr>
              <a:t>&lt;h1&gt;</a:t>
            </a:r>
            <a:r>
              <a:rPr lang="en-US" sz="2400" dirty="0" smtClean="0">
                <a:latin typeface="Courier New" pitchFamily="49" charset="0"/>
              </a:rPr>
              <a:t>Header</a:t>
            </a:r>
            <a:r>
              <a:rPr lang="en-US" sz="2400" b="1" dirty="0" smtClean="0">
                <a:latin typeface="Courier New" pitchFamily="49" charset="0"/>
              </a:rPr>
              <a:t>&lt;/h1&gt;</a:t>
            </a:r>
            <a:endParaRPr lang="en-US" sz="2400" dirty="0" smtClean="0">
              <a:latin typeface="Courier New" pitchFamily="49" charset="0"/>
            </a:endParaRP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Regular text. 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br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/&gt;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en-US" sz="2400" dirty="0" smtClean="0">
              <a:latin typeface="Courier New" pitchFamily="49" charset="0"/>
            </a:endParaRP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</a:rPr>
              <a:t>&lt;hr/&gt;</a:t>
            </a:r>
            <a:r>
              <a:rPr lang="en-US" sz="2400" dirty="0" smtClean="0">
                <a:solidFill>
                  <a:srgbClr val="00CC00"/>
                </a:solidFill>
              </a:rPr>
              <a:t> </a:t>
            </a:r>
            <a:endParaRPr lang="en-US" sz="2400" dirty="0" smtClean="0">
              <a:latin typeface="Courier New" pitchFamily="49" charset="0"/>
            </a:endParaRP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	Even More Text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&lt;/body&gt;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&lt;/html&gt;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he-IL" sz="2400" dirty="0"/>
          </a:p>
        </p:txBody>
      </p:sp>
      <p:sp>
        <p:nvSpPr>
          <p:cNvPr id="32772" name="Rectangle 4"/>
          <p:cNvSpPr txBox="1">
            <a:spLocks noChangeArrowheads="1"/>
          </p:cNvSpPr>
          <p:nvPr/>
        </p:nvSpPr>
        <p:spPr bwMode="auto">
          <a:xfrm>
            <a:off x="5641975" y="1600200"/>
            <a:ext cx="3349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rgbClr val="6B6B6B"/>
                </a:solidFill>
              </a:rPr>
              <a:t>&lt;h1&gt; - &lt;h4&gt; - header tags which make the text larger and bold; there is an automatic &lt;</a:t>
            </a:r>
            <a:r>
              <a:rPr lang="en-US" sz="2000" dirty="0" err="1">
                <a:solidFill>
                  <a:srgbClr val="6B6B6B"/>
                </a:solidFill>
              </a:rPr>
              <a:t>br</a:t>
            </a:r>
            <a:r>
              <a:rPr lang="en-US" sz="2000" dirty="0">
                <a:solidFill>
                  <a:srgbClr val="6B6B6B"/>
                </a:solidFill>
              </a:rPr>
              <a:t>&gt; after this</a:t>
            </a: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&lt;</a:t>
            </a:r>
            <a:r>
              <a:rPr lang="en-US" sz="2000" dirty="0" err="1">
                <a:solidFill>
                  <a:schemeClr val="accent2"/>
                </a:solidFill>
              </a:rPr>
              <a:t>br</a:t>
            </a:r>
            <a:r>
              <a:rPr lang="en-US" sz="2000" dirty="0">
                <a:solidFill>
                  <a:schemeClr val="accent2"/>
                </a:solidFill>
              </a:rPr>
              <a:t>/&gt; - same as </a:t>
            </a:r>
            <a:r>
              <a:rPr lang="en-US" sz="2000" dirty="0" smtClean="0">
                <a:solidFill>
                  <a:schemeClr val="accent2"/>
                </a:solidFill>
              </a:rPr>
              <a:t>ENTER</a:t>
            </a:r>
            <a:endParaRPr lang="en-US" sz="2000" dirty="0">
              <a:solidFill>
                <a:schemeClr val="accent2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00CC00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rgbClr val="00CC00"/>
                </a:solidFill>
              </a:rPr>
              <a:t>&lt;</a:t>
            </a:r>
            <a:r>
              <a:rPr lang="en-US" sz="2000" dirty="0" err="1">
                <a:solidFill>
                  <a:srgbClr val="00CC00"/>
                </a:solidFill>
              </a:rPr>
              <a:t>hr</a:t>
            </a:r>
            <a:r>
              <a:rPr lang="en-US" sz="2000" dirty="0">
                <a:solidFill>
                  <a:srgbClr val="00CC00"/>
                </a:solidFill>
              </a:rPr>
              <a:t>&gt; - puts a horizontal rule (line)  on the page</a:t>
            </a: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3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Tags &amp; Attributes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7467600" cy="4876800"/>
          </a:xfrm>
        </p:spPr>
        <p:txBody>
          <a:bodyPr>
            <a:normAutofit/>
          </a:bodyPr>
          <a:lstStyle/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&lt;html&gt;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&lt;head&gt;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  		&lt;title&gt;</a:t>
            </a:r>
            <a:r>
              <a:rPr lang="en-US" sz="2200" dirty="0" err="1" smtClean="0">
                <a:latin typeface="Courier New" pitchFamily="49" charset="0"/>
              </a:rPr>
              <a:t>TitleBar</a:t>
            </a:r>
            <a:r>
              <a:rPr lang="en-US" sz="2200" dirty="0" smtClean="0">
                <a:latin typeface="Courier New" pitchFamily="49" charset="0"/>
              </a:rPr>
              <a:t>&lt;/title&gt;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&lt;/head&gt;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&lt;body </a:t>
            </a:r>
            <a:r>
              <a:rPr lang="en-US" sz="2200" dirty="0" err="1" smtClean="0">
                <a:latin typeface="Courier New" pitchFamily="49" charset="0"/>
              </a:rPr>
              <a:t>bgcolor</a:t>
            </a:r>
            <a:r>
              <a:rPr lang="en-US" sz="2200" dirty="0" smtClean="0">
                <a:latin typeface="Courier New" pitchFamily="49" charset="0"/>
              </a:rPr>
              <a:t>="green"&gt;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	Regular text. </a:t>
            </a:r>
            <a:r>
              <a:rPr lang="en-US" sz="2200" b="1" dirty="0" smtClean="0">
                <a:latin typeface="Courier New" pitchFamily="49" charset="0"/>
              </a:rPr>
              <a:t>	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b="1" dirty="0" smtClean="0">
                <a:latin typeface="Courier New" pitchFamily="49" charset="0"/>
              </a:rPr>
              <a:t>		&lt;a </a:t>
            </a:r>
            <a:r>
              <a:rPr lang="en-US" sz="2200" b="1" dirty="0" err="1" smtClean="0">
                <a:latin typeface="Courier New" pitchFamily="49" charset="0"/>
              </a:rPr>
              <a:t>href</a:t>
            </a:r>
            <a:r>
              <a:rPr lang="en-US" sz="2200" b="1" dirty="0" smtClean="0">
                <a:latin typeface="Courier New" pitchFamily="49" charset="0"/>
              </a:rPr>
              <a:t> = "http:/google.com"</a:t>
            </a:r>
            <a:r>
              <a:rPr lang="en-US" sz="2200" dirty="0" smtClean="0">
                <a:latin typeface="Courier New" pitchFamily="49" charset="0"/>
              </a:rPr>
              <a:t>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 		This is a link</a:t>
            </a:r>
            <a:r>
              <a:rPr lang="en-US" sz="2200" b="1" dirty="0" smtClean="0">
                <a:latin typeface="Courier New" pitchFamily="49" charset="0"/>
              </a:rPr>
              <a:t>.&lt;/a&gt;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&lt;font face="Arial"&gt;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200" dirty="0" smtClean="0">
                <a:latin typeface="Courier New" pitchFamily="49" charset="0"/>
              </a:rPr>
              <a:t>Text in Arial font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&lt;/font&gt;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	&lt;/body&gt;</a:t>
            </a:r>
          </a:p>
          <a:p>
            <a:pPr marL="274320" indent="-274320" algn="l" rtl="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 dirty="0" smtClean="0">
                <a:latin typeface="Courier New" pitchFamily="49" charset="0"/>
              </a:rPr>
              <a:t>&lt;/html&gt;</a:t>
            </a:r>
          </a:p>
          <a:p>
            <a:pPr marL="274320" indent="-274320" algn="l" rtl="0" fontAlgn="auto">
              <a:spcAft>
                <a:spcPts val="0"/>
              </a:spcAft>
              <a:defRPr/>
            </a:pPr>
            <a:endParaRPr lang="he-IL" sz="2200" dirty="0"/>
          </a:p>
        </p:txBody>
      </p:sp>
      <p:sp>
        <p:nvSpPr>
          <p:cNvPr id="33796" name="Rectangle 4"/>
          <p:cNvSpPr txBox="1">
            <a:spLocks noChangeArrowheads="1"/>
          </p:cNvSpPr>
          <p:nvPr/>
        </p:nvSpPr>
        <p:spPr bwMode="auto">
          <a:xfrm>
            <a:off x="5794374" y="1772816"/>
            <a:ext cx="3349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rgbClr val="6B6B6B"/>
                </a:solidFill>
              </a:rPr>
              <a:t>&lt;a&gt; - anchor tag; used for links; main attribute is "</a:t>
            </a:r>
            <a:r>
              <a:rPr lang="en-US" sz="2000" dirty="0" err="1">
                <a:solidFill>
                  <a:srgbClr val="6B6B6B"/>
                </a:solidFill>
              </a:rPr>
              <a:t>href</a:t>
            </a:r>
            <a:r>
              <a:rPr lang="en-US" sz="2000" dirty="0">
                <a:solidFill>
                  <a:srgbClr val="6B6B6B"/>
                </a:solidFill>
              </a:rPr>
              <a:t>" which defines the location of where the link will go </a:t>
            </a:r>
            <a:endParaRPr lang="en-US" sz="2000" dirty="0" smtClean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 smtClean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&lt;font&gt; - font tag; used to define a particular font or style of font to display on the page; attributes used most often: "face", "color", "size"</a:t>
            </a:r>
          </a:p>
        </p:txBody>
      </p:sp>
    </p:spTree>
    <p:extLst>
      <p:ext uri="{BB962C8B-B14F-4D97-AF65-F5344CB8AC3E}">
        <p14:creationId xmlns:p14="http://schemas.microsoft.com/office/powerpoint/2010/main" val="18689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Basic Tags</a:t>
            </a:r>
            <a:endParaRPr lang="he-IL" smtClean="0"/>
          </a:p>
        </p:txBody>
      </p:sp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620216" y="1843608"/>
            <a:ext cx="37719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</a:t>
            </a:r>
            <a:r>
              <a:rPr lang="en-US" sz="2000" b="1" dirty="0" err="1">
                <a:solidFill>
                  <a:srgbClr val="6B6B6B"/>
                </a:solidFill>
              </a:rPr>
              <a:t>i</a:t>
            </a:r>
            <a:r>
              <a:rPr lang="en-US" sz="2000" b="1" dirty="0">
                <a:solidFill>
                  <a:srgbClr val="6B6B6B"/>
                </a:solidFill>
              </a:rPr>
              <a:t>&gt;</a:t>
            </a:r>
            <a:r>
              <a:rPr lang="en-US" sz="2000" dirty="0">
                <a:solidFill>
                  <a:srgbClr val="6B6B6B"/>
                </a:solidFill>
              </a:rPr>
              <a:t> </a:t>
            </a:r>
            <a:r>
              <a:rPr lang="en-US" sz="2000" i="1" dirty="0">
                <a:solidFill>
                  <a:srgbClr val="6B6B6B"/>
                </a:solidFill>
              </a:rPr>
              <a:t>- italics </a:t>
            </a:r>
            <a:r>
              <a:rPr lang="en-US" sz="2000" dirty="0">
                <a:solidFill>
                  <a:srgbClr val="6B6B6B"/>
                </a:solidFill>
              </a:rPr>
              <a:t/>
            </a:r>
            <a:br>
              <a:rPr lang="en-US" sz="2000" dirty="0">
                <a:solidFill>
                  <a:srgbClr val="6B6B6B"/>
                </a:solidFill>
              </a:rPr>
            </a:b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&lt;b&gt;</a:t>
            </a:r>
            <a:r>
              <a:rPr lang="en-US" sz="2000" dirty="0">
                <a:solidFill>
                  <a:srgbClr val="6B6B6B"/>
                </a:solidFill>
              </a:rPr>
              <a:t> -</a:t>
            </a:r>
            <a:r>
              <a:rPr lang="en-US" sz="2000" b="1" dirty="0">
                <a:solidFill>
                  <a:srgbClr val="6B6B6B"/>
                </a:solidFill>
              </a:rPr>
              <a:t> bold</a:t>
            </a:r>
            <a:r>
              <a:rPr lang="en-US" sz="2000" dirty="0">
                <a:solidFill>
                  <a:srgbClr val="6B6B6B"/>
                </a:solidFill>
              </a:rPr>
              <a:t/>
            </a:r>
            <a:br>
              <a:rPr lang="en-US" sz="2000" dirty="0">
                <a:solidFill>
                  <a:srgbClr val="6B6B6B"/>
                </a:solidFill>
              </a:rPr>
            </a:b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&lt;u&gt;</a:t>
            </a:r>
            <a:r>
              <a:rPr lang="en-US" sz="2000" dirty="0">
                <a:solidFill>
                  <a:srgbClr val="6B6B6B"/>
                </a:solidFill>
              </a:rPr>
              <a:t> - </a:t>
            </a:r>
            <a:r>
              <a:rPr lang="en-US" sz="2000" u="sng" dirty="0">
                <a:solidFill>
                  <a:srgbClr val="6B6B6B"/>
                </a:solidFill>
              </a:rPr>
              <a:t>underline </a:t>
            </a:r>
            <a:br>
              <a:rPr lang="en-US" sz="2000" u="sng" dirty="0">
                <a:solidFill>
                  <a:srgbClr val="6B6B6B"/>
                </a:solidFill>
              </a:rPr>
            </a:br>
            <a:endParaRPr lang="en-US" sz="2000" u="sng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</a:t>
            </a:r>
            <a:r>
              <a:rPr lang="en-US" sz="2000" b="1" dirty="0" err="1">
                <a:solidFill>
                  <a:srgbClr val="6B6B6B"/>
                </a:solidFill>
              </a:rPr>
              <a:t>img</a:t>
            </a:r>
            <a:r>
              <a:rPr lang="en-US" sz="2000" b="1" dirty="0">
                <a:solidFill>
                  <a:srgbClr val="6B6B6B"/>
                </a:solidFill>
              </a:rPr>
              <a:t>&gt;</a:t>
            </a:r>
            <a:r>
              <a:rPr lang="en-US" sz="2000" dirty="0">
                <a:solidFill>
                  <a:srgbClr val="6B6B6B"/>
                </a:solidFill>
              </a:rPr>
              <a:t> - image tag; used to place photos, images or graphics within a page; attributes used are "</a:t>
            </a:r>
            <a:r>
              <a:rPr lang="en-US" sz="2000" dirty="0" err="1">
                <a:solidFill>
                  <a:srgbClr val="6B6B6B"/>
                </a:solidFill>
              </a:rPr>
              <a:t>src</a:t>
            </a:r>
            <a:r>
              <a:rPr lang="en-US" sz="2000" dirty="0">
                <a:solidFill>
                  <a:srgbClr val="6B6B6B"/>
                </a:solidFill>
              </a:rPr>
              <a:t>" and "border”</a:t>
            </a:r>
            <a:br>
              <a:rPr lang="en-US" sz="2000" dirty="0">
                <a:solidFill>
                  <a:srgbClr val="6B6B6B"/>
                </a:solidFill>
              </a:rPr>
            </a:b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&lt;p&gt;</a:t>
            </a:r>
            <a:r>
              <a:rPr lang="en-US" sz="2000" dirty="0">
                <a:solidFill>
                  <a:srgbClr val="6B6B6B"/>
                </a:solidFill>
              </a:rPr>
              <a:t> - paragraph tag; used to separate paragraphs by a break</a:t>
            </a:r>
          </a:p>
        </p:txBody>
      </p:sp>
      <p:sp>
        <p:nvSpPr>
          <p:cNvPr id="34820" name="Rectangle 4"/>
          <p:cNvSpPr txBox="1">
            <a:spLocks noChangeArrowheads="1"/>
          </p:cNvSpPr>
          <p:nvPr/>
        </p:nvSpPr>
        <p:spPr bwMode="auto">
          <a:xfrm>
            <a:off x="4544516" y="1843608"/>
            <a:ext cx="37719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</a:t>
            </a:r>
            <a:r>
              <a:rPr lang="en-US" sz="2000" b="1" dirty="0" err="1">
                <a:solidFill>
                  <a:srgbClr val="6B6B6B"/>
                </a:solidFill>
              </a:rPr>
              <a:t>ul</a:t>
            </a:r>
            <a:r>
              <a:rPr lang="en-US" sz="2000" b="1" dirty="0">
                <a:solidFill>
                  <a:srgbClr val="6B6B6B"/>
                </a:solidFill>
              </a:rPr>
              <a:t>&gt;</a:t>
            </a:r>
            <a:r>
              <a:rPr lang="en-US" sz="2000" dirty="0">
                <a:solidFill>
                  <a:srgbClr val="6B6B6B"/>
                </a:solidFill>
              </a:rPr>
              <a:t> - unordered list tag; signifies the start of an unordered list of items</a:t>
            </a:r>
            <a:br>
              <a:rPr lang="en-US" sz="2000" dirty="0">
                <a:solidFill>
                  <a:srgbClr val="6B6B6B"/>
                </a:solidFill>
              </a:rPr>
            </a:b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</a:t>
            </a:r>
            <a:r>
              <a:rPr lang="en-US" sz="2000" b="1" dirty="0" err="1">
                <a:solidFill>
                  <a:srgbClr val="6B6B6B"/>
                </a:solidFill>
              </a:rPr>
              <a:t>ol</a:t>
            </a:r>
            <a:r>
              <a:rPr lang="en-US" sz="2000" b="1" dirty="0">
                <a:solidFill>
                  <a:srgbClr val="6B6B6B"/>
                </a:solidFill>
              </a:rPr>
              <a:t>&gt;</a:t>
            </a:r>
            <a:r>
              <a:rPr lang="en-US" sz="2000" dirty="0">
                <a:solidFill>
                  <a:srgbClr val="6B6B6B"/>
                </a:solidFill>
              </a:rPr>
              <a:t> - same as the unordered list tag, but items are numbered (ordered)</a:t>
            </a:r>
            <a:br>
              <a:rPr lang="en-US" sz="2000" dirty="0">
                <a:solidFill>
                  <a:srgbClr val="6B6B6B"/>
                </a:solidFill>
              </a:rPr>
            </a:b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&lt;li&gt;</a:t>
            </a:r>
            <a:r>
              <a:rPr lang="en-US" sz="2000" dirty="0">
                <a:solidFill>
                  <a:srgbClr val="6B6B6B"/>
                </a:solidFill>
              </a:rPr>
              <a:t> - used within the &lt;</a:t>
            </a:r>
            <a:r>
              <a:rPr lang="en-US" sz="2000" dirty="0" err="1">
                <a:solidFill>
                  <a:srgbClr val="6B6B6B"/>
                </a:solidFill>
              </a:rPr>
              <a:t>ul</a:t>
            </a:r>
            <a:r>
              <a:rPr lang="en-US" sz="2000" dirty="0">
                <a:solidFill>
                  <a:srgbClr val="6B6B6B"/>
                </a:solidFill>
              </a:rPr>
              <a:t>&gt; or &lt;</a:t>
            </a:r>
            <a:r>
              <a:rPr lang="en-US" sz="2000" dirty="0" err="1">
                <a:solidFill>
                  <a:srgbClr val="6B6B6B"/>
                </a:solidFill>
              </a:rPr>
              <a:t>ol</a:t>
            </a:r>
            <a:r>
              <a:rPr lang="en-US" sz="2000" dirty="0">
                <a:solidFill>
                  <a:srgbClr val="6B6B6B"/>
                </a:solidFill>
              </a:rPr>
              <a:t>&gt; tags, this signifies a list </a:t>
            </a:r>
            <a:r>
              <a:rPr lang="en-US" sz="2000" dirty="0" smtClean="0">
                <a:solidFill>
                  <a:srgbClr val="6B6B6B"/>
                </a:solidFill>
              </a:rPr>
              <a:t>item</a:t>
            </a: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6B6B6B"/>
                </a:solidFill>
              </a:rPr>
              <a:t>&lt;table&gt; </a:t>
            </a:r>
            <a:r>
              <a:rPr lang="en-US" sz="2000" dirty="0" smtClean="0">
                <a:solidFill>
                  <a:srgbClr val="6B6B6B"/>
                </a:solidFill>
              </a:rPr>
              <a:t>- define a table block along with &lt;</a:t>
            </a:r>
            <a:r>
              <a:rPr lang="en-US" sz="2000" dirty="0" err="1" smtClean="0">
                <a:solidFill>
                  <a:srgbClr val="6B6B6B"/>
                </a:solidFill>
              </a:rPr>
              <a:t>tr</a:t>
            </a:r>
            <a:r>
              <a:rPr lang="en-US" sz="2000" dirty="0" smtClean="0">
                <a:solidFill>
                  <a:srgbClr val="6B6B6B"/>
                </a:solidFill>
              </a:rPr>
              <a:t>&gt; and &lt;td&gt;</a:t>
            </a:r>
            <a:endParaRPr lang="en-US" sz="2000" b="1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&lt;table&gt; Attributes</a:t>
            </a:r>
            <a:endParaRPr lang="he-IL" smtClean="0"/>
          </a:p>
        </p:txBody>
      </p:sp>
      <p:sp>
        <p:nvSpPr>
          <p:cNvPr id="36868" name="Rectangle 1027"/>
          <p:cNvSpPr txBox="1">
            <a:spLocks noChangeArrowheads="1"/>
          </p:cNvSpPr>
          <p:nvPr/>
        </p:nvSpPr>
        <p:spPr bwMode="auto">
          <a:xfrm>
            <a:off x="457200" y="1600200"/>
            <a:ext cx="37766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>
                <a:solidFill>
                  <a:srgbClr val="6B6B6B"/>
                </a:solidFill>
              </a:rPr>
              <a:t>align</a:t>
            </a:r>
            <a:r>
              <a:rPr lang="en-US" sz="2000">
                <a:solidFill>
                  <a:srgbClr val="6B6B6B"/>
                </a:solidFill>
              </a:rPr>
              <a:t> – aligns the table to the </a:t>
            </a:r>
            <a:r>
              <a:rPr lang="en-US" sz="2000" i="1">
                <a:solidFill>
                  <a:srgbClr val="6B6B6B"/>
                </a:solidFill>
              </a:rPr>
              <a:t>left, right, </a:t>
            </a:r>
            <a:r>
              <a:rPr lang="en-US" sz="2000">
                <a:solidFill>
                  <a:srgbClr val="6B6B6B"/>
                </a:solidFill>
              </a:rPr>
              <a:t>or </a:t>
            </a:r>
            <a:r>
              <a:rPr lang="en-US" sz="2000" i="1">
                <a:solidFill>
                  <a:srgbClr val="6B6B6B"/>
                </a:solidFill>
              </a:rPr>
              <a:t>center</a:t>
            </a:r>
            <a:br>
              <a:rPr lang="en-US" sz="2000" i="1">
                <a:solidFill>
                  <a:srgbClr val="6B6B6B"/>
                </a:solidFill>
              </a:rPr>
            </a:br>
            <a:endParaRPr lang="en-US" sz="2000">
              <a:solidFill>
                <a:srgbClr val="6B6B6B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>
                <a:solidFill>
                  <a:srgbClr val="6B6B6B"/>
                </a:solidFill>
              </a:rPr>
              <a:t>bgcolor</a:t>
            </a:r>
            <a:r>
              <a:rPr lang="en-US" sz="2000">
                <a:solidFill>
                  <a:srgbClr val="6B6B6B"/>
                </a:solidFill>
              </a:rPr>
              <a:t> – specifies a background color for the entire table</a:t>
            </a:r>
            <a:br>
              <a:rPr lang="en-US" sz="2000">
                <a:solidFill>
                  <a:srgbClr val="6B6B6B"/>
                </a:solidFill>
              </a:rPr>
            </a:br>
            <a:endParaRPr lang="en-US" sz="2000">
              <a:solidFill>
                <a:srgbClr val="6B6B6B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>
                <a:solidFill>
                  <a:srgbClr val="6B6B6B"/>
                </a:solidFill>
              </a:rPr>
              <a:t>border</a:t>
            </a:r>
            <a:r>
              <a:rPr lang="en-US" sz="2000">
                <a:solidFill>
                  <a:srgbClr val="6B6B6B"/>
                </a:solidFill>
              </a:rPr>
              <a:t> – specifies a width (in pixels) of the border around the table and its cells</a:t>
            </a:r>
            <a:br>
              <a:rPr lang="en-US" sz="2000">
                <a:solidFill>
                  <a:srgbClr val="6B6B6B"/>
                </a:solidFill>
              </a:rPr>
            </a:br>
            <a:endParaRPr lang="en-US" sz="2000">
              <a:solidFill>
                <a:srgbClr val="6B6B6B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>
                <a:solidFill>
                  <a:srgbClr val="6B6B6B"/>
                </a:solidFill>
              </a:rPr>
              <a:t>cellpadding</a:t>
            </a:r>
            <a:r>
              <a:rPr lang="en-US" sz="2000">
                <a:solidFill>
                  <a:srgbClr val="6B6B6B"/>
                </a:solidFill>
              </a:rPr>
              <a:t> – sets the amount of space (in pixels) between the cell border and its contents</a:t>
            </a: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>
              <a:solidFill>
                <a:srgbClr val="6B6B6B"/>
              </a:solidFill>
            </a:endParaRPr>
          </a:p>
        </p:txBody>
      </p:sp>
      <p:sp>
        <p:nvSpPr>
          <p:cNvPr id="36869" name="Rectangle 1028"/>
          <p:cNvSpPr txBox="1">
            <a:spLocks noChangeArrowheads="1"/>
          </p:cNvSpPr>
          <p:nvPr/>
        </p:nvSpPr>
        <p:spPr bwMode="auto">
          <a:xfrm>
            <a:off x="4452938" y="1600200"/>
            <a:ext cx="37766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 err="1">
                <a:solidFill>
                  <a:srgbClr val="6B6B6B"/>
                </a:solidFill>
              </a:rPr>
              <a:t>cellspacing</a:t>
            </a:r>
            <a:r>
              <a:rPr lang="en-US" sz="2000" dirty="0">
                <a:solidFill>
                  <a:srgbClr val="6B6B6B"/>
                </a:solidFill>
              </a:rPr>
              <a:t> – sets the amounts of space (in pixels) between table cells</a:t>
            </a:r>
            <a:br>
              <a:rPr lang="en-US" sz="2000" dirty="0">
                <a:solidFill>
                  <a:srgbClr val="6B6B6B"/>
                </a:solidFill>
              </a:rPr>
            </a:b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height</a:t>
            </a:r>
            <a:r>
              <a:rPr lang="en-US" sz="2000" dirty="0">
                <a:solidFill>
                  <a:srgbClr val="6B6B6B"/>
                </a:solidFill>
              </a:rPr>
              <a:t> – specifies the height of the entire table (pixels or percentage)</a:t>
            </a:r>
            <a:br>
              <a:rPr lang="en-US" sz="2000" dirty="0">
                <a:solidFill>
                  <a:srgbClr val="6B6B6B"/>
                </a:solidFill>
              </a:rPr>
            </a:br>
            <a:endParaRPr lang="en-US" sz="2000" dirty="0">
              <a:solidFill>
                <a:srgbClr val="6B6B6B"/>
              </a:solidFill>
            </a:endParaRP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6B6B6B"/>
                </a:solidFill>
              </a:rPr>
              <a:t>width</a:t>
            </a:r>
            <a:r>
              <a:rPr lang="en-US" sz="2000" dirty="0">
                <a:solidFill>
                  <a:srgbClr val="6B6B6B"/>
                </a:solidFill>
              </a:rPr>
              <a:t> – specifies the width of the entire table (pixels or percentage)</a:t>
            </a:r>
          </a:p>
          <a:p>
            <a:pPr algn="l" rtl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§"/>
            </a:pPr>
            <a:endParaRPr lang="en-US" sz="2000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8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11554</TotalTime>
  <Words>1494</Words>
  <Application>Microsoft Office PowerPoint</Application>
  <PresentationFormat>On-screen Show (4:3)</PresentationFormat>
  <Paragraphs>475</Paragraphs>
  <Slides>48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Module</vt:lpstr>
      <vt:lpstr>PowerPoint Presentation</vt:lpstr>
      <vt:lpstr>Topics</vt:lpstr>
      <vt:lpstr>Basic HTML Example</vt:lpstr>
      <vt:lpstr>&lt;html&gt; Tag</vt:lpstr>
      <vt:lpstr>Basic HTML Tags</vt:lpstr>
      <vt:lpstr>Basic HTML Tags</vt:lpstr>
      <vt:lpstr>Basic Tags &amp; Attributes</vt:lpstr>
      <vt:lpstr>More Basic Tags</vt:lpstr>
      <vt:lpstr>Important &lt;table&gt; Attributes</vt:lpstr>
      <vt:lpstr>Form  </vt:lpstr>
      <vt:lpstr>Input types</vt:lpstr>
      <vt:lpstr>All together example </vt:lpstr>
      <vt:lpstr>Summary</vt:lpstr>
      <vt:lpstr>CSS</vt:lpstr>
      <vt:lpstr>Inline style</vt:lpstr>
      <vt:lpstr>Internal</vt:lpstr>
      <vt:lpstr>External</vt:lpstr>
      <vt:lpstr>CSS Ordering</vt:lpstr>
      <vt:lpstr>Internal/External style for a unique element</vt:lpstr>
      <vt:lpstr>Internal/External style for many elements</vt:lpstr>
      <vt:lpstr>CSS Grouping</vt:lpstr>
      <vt:lpstr>Pro and Cons of CSS</vt:lpstr>
      <vt:lpstr>JavaScript</vt:lpstr>
      <vt:lpstr>JavaScript Features</vt:lpstr>
      <vt:lpstr>Javascript and the industry</vt:lpstr>
      <vt:lpstr>Syntax</vt:lpstr>
      <vt:lpstr>External JS file</vt:lpstr>
      <vt:lpstr>Variables</vt:lpstr>
      <vt:lpstr>If Statement</vt:lpstr>
      <vt:lpstr>Functions</vt:lpstr>
      <vt:lpstr>What else</vt:lpstr>
      <vt:lpstr>Array/For each</vt:lpstr>
      <vt:lpstr>Javascript is an OO language</vt:lpstr>
      <vt:lpstr>Creating new object</vt:lpstr>
      <vt:lpstr>Prototyping</vt:lpstr>
      <vt:lpstr>Closure</vt:lpstr>
      <vt:lpstr>DHTML</vt:lpstr>
      <vt:lpstr>Document Object Model (DOM)</vt:lpstr>
      <vt:lpstr>The Document tree</vt:lpstr>
      <vt:lpstr>Document</vt:lpstr>
      <vt:lpstr>Events</vt:lpstr>
      <vt:lpstr>Event list</vt:lpstr>
      <vt:lpstr>This Keyword</vt:lpstr>
      <vt:lpstr>DHTML example</vt:lpstr>
      <vt:lpstr> jQuery (http://jquery.com/ )</vt:lpstr>
      <vt:lpstr>jQuery example</vt:lpstr>
      <vt:lpstr>Examples - jQuery</vt:lpstr>
      <vt:lpstr>Web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Abed</dc:creator>
  <cp:lastModifiedBy>Abed Asi</cp:lastModifiedBy>
  <cp:revision>1900</cp:revision>
  <dcterms:created xsi:type="dcterms:W3CDTF">2010-03-30T17:54:10Z</dcterms:created>
  <dcterms:modified xsi:type="dcterms:W3CDTF">2013-01-13T09:04:49Z</dcterms:modified>
</cp:coreProperties>
</file>