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7" r:id="rId1"/>
    <p:sldMasterId id="2147483689" r:id="rId2"/>
  </p:sldMasterIdLst>
  <p:notesMasterIdLst>
    <p:notesMasterId r:id="rId9"/>
  </p:notesMasterIdLst>
  <p:sldIdLst>
    <p:sldId id="256" r:id="rId3"/>
    <p:sldId id="264" r:id="rId4"/>
    <p:sldId id="258" r:id="rId5"/>
    <p:sldId id="261" r:id="rId6"/>
    <p:sldId id="265" r:id="rId7"/>
    <p:sldId id="267" r:id="rId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מוסר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905"/>
    <a:srgbClr val="CE6C9D"/>
    <a:srgbClr val="82E2E0"/>
    <a:srgbClr val="59D8D5"/>
    <a:srgbClr val="FF3300"/>
    <a:srgbClr val="0000FF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4B117205-1B34-4A53-A226-15CEE85F1301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2A6FE-1F47-4079-9DD2-1FE6F941CA3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28D9A-5E5B-43B8-9EE7-D4BCE2B792F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9F65-C68F-4A8B-8711-2F1FAB238BE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3D4C-7455-4D1C-B95F-91EA51585E20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AC1B-2049-4D2D-B829-67676C127F70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4BCE-AD33-44F7-AF3B-AB4090238106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460-9414-48F5-B0E7-55E4FBBB9D9B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E8A-6F3E-4D46-A2BF-D83B9C92C20D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0ECB-1BD1-45E2-AF1A-EB6E2F89C262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EBC-59B7-4353-862D-6E09EA983FC8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4B55-CF52-4D0B-AEE6-224CA141007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9DA2F-EA38-478D-AC04-402DC10BD22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37DADB-41DC-4BE0-B226-2DB6B1F5F51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09E-0229-4747-9AA8-947EB17A029C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C97D-7E59-43CA-8FC0-778451702DBF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CB700-647E-4A26-8927-74DD957D5A1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78B7E-949F-4380-8865-707E223FB8D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02AF5-DE2B-4DAE-BC5C-35D1DE73076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6E1E5-8ACF-4088-915C-C6EEE5FAB24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EF472-99E4-4B28-B63F-36B8224E094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B2F-9232-4FE0-8168-20A1B984C13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10C4C-CED3-4F18-8F73-7F0D33DFB35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9D304E0-4C78-4529-8AFE-521C0C02104F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D110-D0D6-4776-9C9E-F5BFA663077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24" y="357166"/>
            <a:ext cx="7056437" cy="1341437"/>
          </a:xfrm>
        </p:spPr>
        <p:txBody>
          <a:bodyPr/>
          <a:lstStyle/>
          <a:p>
            <a:pPr algn="ctr"/>
            <a:r>
              <a:rPr lang="he-IL" sz="5400" dirty="0"/>
              <a:t>מערכות משובצות מחשב</a:t>
            </a:r>
            <a:endParaRPr lang="en-US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1928802"/>
            <a:ext cx="6248400" cy="4652962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he-IL" sz="2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נושא הפרויקט</a:t>
            </a:r>
            <a:r>
              <a:rPr lang="he-IL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he-IL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e-IL" sz="2400" dirty="0">
                <a:solidFill>
                  <a:srgbClr val="FFFF00"/>
                </a:solidFill>
              </a:rPr>
              <a:t>משחק צוללות בין שני כרטיסים</a:t>
            </a:r>
          </a:p>
          <a:p>
            <a:pPr algn="ctr">
              <a:lnSpc>
                <a:spcPct val="90000"/>
              </a:lnSpc>
            </a:pPr>
            <a:endParaRPr lang="he-IL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e-IL" sz="2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מטרות הפרויקט</a:t>
            </a:r>
            <a:r>
              <a:rPr lang="he-IL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ctr">
              <a:lnSpc>
                <a:spcPct val="120000"/>
              </a:lnSpc>
            </a:pPr>
            <a:r>
              <a:rPr lang="he-IL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יצירת מערך המשתמש במודולים שלמדנו בכרטיס והדגמתם.</a:t>
            </a:r>
          </a:p>
          <a:p>
            <a:pPr algn="ctr">
              <a:lnSpc>
                <a:spcPct val="90000"/>
              </a:lnSpc>
            </a:pPr>
            <a:endParaRPr lang="he-IL" sz="2400" b="1" i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e-IL" sz="2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מגיש</a:t>
            </a:r>
            <a:r>
              <a:rPr lang="he-IL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ctr">
              <a:lnSpc>
                <a:spcPct val="90000"/>
              </a:lnSpc>
            </a:pPr>
            <a:r>
              <a:rPr lang="he-IL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IL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lior israelov		</a:t>
            </a:r>
            <a:endParaRPr lang="he-IL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D35B53E-A7DB-4EB4-A17D-93CDFDB2BB19}" type="slidenum">
              <a:rPr lang="he-IL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918418"/>
          </a:xfrm>
        </p:spPr>
        <p:txBody>
          <a:bodyPr>
            <a:normAutofit/>
          </a:bodyPr>
          <a:lstStyle/>
          <a:p>
            <a:pPr algn="ctr"/>
            <a:r>
              <a:rPr lang="he-IL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הרעיון</a:t>
            </a:r>
            <a:endParaRPr lang="en-US" i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he-IL" sz="2000" dirty="0"/>
              <a:t>יצירת ממשק המבוסס על בקר הפיק 32 וסביבתו (בכרטיס המעבדה) שיאפשר לשני כרטיסי מעבדה לנהל את המשחק.</a:t>
            </a:r>
          </a:p>
          <a:p>
            <a:pPr>
              <a:lnSpc>
                <a:spcPct val="130000"/>
              </a:lnSpc>
              <a:buNone/>
            </a:pPr>
            <a:r>
              <a:rPr lang="he-IL" sz="2000" dirty="0"/>
              <a:t>כתיבת תוכנה אחת שתשמש כל כרטיס (שחקן) בפני עצמו, לא יהיו שני תוכניות נפרדות שינהלו את המשחק.</a:t>
            </a:r>
          </a:p>
          <a:p>
            <a:pPr>
              <a:lnSpc>
                <a:spcPct val="130000"/>
              </a:lnSpc>
              <a:buNone/>
            </a:pPr>
            <a:r>
              <a:rPr lang="he-IL" sz="2000" dirty="0"/>
              <a:t>המסך הגרפי יציג את טבלאות המשחק ובעזרת לוח המקשים יוכנסו הקואורדינאטות ל"הפצצה".</a:t>
            </a:r>
          </a:p>
          <a:p>
            <a:pPr>
              <a:lnSpc>
                <a:spcPct val="130000"/>
              </a:lnSpc>
              <a:buNone/>
            </a:pPr>
            <a:r>
              <a:rPr lang="he-IL" sz="2000" dirty="0"/>
              <a:t>בנוסף מסך ה</a:t>
            </a:r>
            <a:r>
              <a:rPr lang="en-US" sz="2000" dirty="0" err="1"/>
              <a:t>lcd</a:t>
            </a:r>
            <a:r>
              <a:rPr lang="he-IL" sz="2000" dirty="0"/>
              <a:t> יציג הודעות וסטאטוסים של המשחק.</a:t>
            </a:r>
          </a:p>
          <a:p>
            <a:pPr>
              <a:lnSpc>
                <a:spcPct val="130000"/>
              </a:lnSpc>
              <a:buNone/>
            </a:pPr>
            <a:r>
              <a:rPr lang="he-IL" sz="2000" dirty="0"/>
              <a:t>שני הכרטיסים יתקשרו בתקשורת טורית </a:t>
            </a:r>
            <a:r>
              <a:rPr lang="en-US" sz="2000" dirty="0"/>
              <a:t>RS-232</a:t>
            </a:r>
            <a:r>
              <a:rPr lang="he-IL" sz="2000" dirty="0"/>
              <a:t>.</a:t>
            </a:r>
          </a:p>
          <a:p>
            <a:pPr algn="ctr">
              <a:lnSpc>
                <a:spcPct val="130000"/>
              </a:lnSpc>
              <a:buNone/>
            </a:pPr>
            <a:r>
              <a:rPr lang="he-IL" sz="2000" dirty="0"/>
              <a:t>המנצח יהיה הראשון שיטביע את כל צוללות האויב.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C1E6-4A7E-4FA7-B6F1-C2A9B3B4005D}" type="slidenum">
              <a:rPr lang="he-IL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71B8-A532-403D-879E-BF115EA16BC5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0" y="500042"/>
            <a:ext cx="914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he-IL" sz="5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סכימה </a:t>
            </a:r>
            <a:r>
              <a:rPr lang="he-IL" sz="5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של</a:t>
            </a:r>
            <a:r>
              <a:rPr lang="he-IL" sz="50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החיבורים</a:t>
            </a:r>
            <a:endParaRPr lang="en-US" sz="50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5" name="קבוצה 34"/>
          <p:cNvGrpSpPr/>
          <p:nvPr/>
        </p:nvGrpSpPr>
        <p:grpSpPr>
          <a:xfrm>
            <a:off x="285720" y="2500306"/>
            <a:ext cx="3786214" cy="2500330"/>
            <a:chOff x="285720" y="2357430"/>
            <a:chExt cx="4214842" cy="2643206"/>
          </a:xfrm>
        </p:grpSpPr>
        <p:sp>
          <p:nvSpPr>
            <p:cNvPr id="28" name="מלבן 27"/>
            <p:cNvSpPr/>
            <p:nvPr/>
          </p:nvSpPr>
          <p:spPr>
            <a:xfrm>
              <a:off x="285720" y="2357430"/>
              <a:ext cx="4214842" cy="264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לבן מעוגל 29"/>
            <p:cNvSpPr/>
            <p:nvPr/>
          </p:nvSpPr>
          <p:spPr>
            <a:xfrm>
              <a:off x="642910" y="2643182"/>
              <a:ext cx="1357322" cy="78581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GLCD</a:t>
              </a:r>
              <a:endParaRPr lang="he-IL" dirty="0">
                <a:solidFill>
                  <a:srgbClr val="000000"/>
                </a:solidFill>
              </a:endParaRPr>
            </a:p>
          </p:txBody>
        </p:sp>
        <p:sp>
          <p:nvSpPr>
            <p:cNvPr id="31" name="מלבן מעוגל 30"/>
            <p:cNvSpPr/>
            <p:nvPr/>
          </p:nvSpPr>
          <p:spPr>
            <a:xfrm>
              <a:off x="2143108" y="2643182"/>
              <a:ext cx="1000132" cy="78581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KEY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PED</a:t>
              </a:r>
              <a:endParaRPr lang="he-IL" sz="1400" dirty="0">
                <a:solidFill>
                  <a:srgbClr val="000000"/>
                </a:solidFill>
              </a:endParaRPr>
            </a:p>
          </p:txBody>
        </p:sp>
        <p:sp>
          <p:nvSpPr>
            <p:cNvPr id="32" name="מלבן מעוגל 31"/>
            <p:cNvSpPr/>
            <p:nvPr/>
          </p:nvSpPr>
          <p:spPr>
            <a:xfrm>
              <a:off x="3357554" y="2643182"/>
              <a:ext cx="785818" cy="714380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CPU</a:t>
              </a:r>
              <a:endParaRPr lang="he-IL" dirty="0">
                <a:solidFill>
                  <a:srgbClr val="000000"/>
                </a:solidFill>
              </a:endParaRPr>
            </a:p>
          </p:txBody>
        </p:sp>
        <p:sp>
          <p:nvSpPr>
            <p:cNvPr id="33" name="מלבן מעוגל 32"/>
            <p:cNvSpPr/>
            <p:nvPr/>
          </p:nvSpPr>
          <p:spPr>
            <a:xfrm>
              <a:off x="714348" y="4071942"/>
              <a:ext cx="1143008" cy="42862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LCD</a:t>
              </a:r>
            </a:p>
          </p:txBody>
        </p:sp>
        <p:sp>
          <p:nvSpPr>
            <p:cNvPr id="34" name="מלבן מעוגל 33"/>
            <p:cNvSpPr/>
            <p:nvPr/>
          </p:nvSpPr>
          <p:spPr>
            <a:xfrm>
              <a:off x="1846573" y="4547515"/>
              <a:ext cx="1143008" cy="42862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RS - 232</a:t>
              </a:r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4857752" y="2500306"/>
            <a:ext cx="3786214" cy="2500330"/>
            <a:chOff x="285720" y="2357430"/>
            <a:chExt cx="4214842" cy="2643206"/>
          </a:xfrm>
        </p:grpSpPr>
        <p:sp>
          <p:nvSpPr>
            <p:cNvPr id="44" name="מלבן 43"/>
            <p:cNvSpPr/>
            <p:nvPr/>
          </p:nvSpPr>
          <p:spPr>
            <a:xfrm>
              <a:off x="285720" y="2357430"/>
              <a:ext cx="4214842" cy="264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מלבן מעוגל 44"/>
            <p:cNvSpPr/>
            <p:nvPr/>
          </p:nvSpPr>
          <p:spPr>
            <a:xfrm>
              <a:off x="642910" y="2643182"/>
              <a:ext cx="1357322" cy="78581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GLCD</a:t>
              </a:r>
              <a:endParaRPr lang="he-IL" dirty="0">
                <a:solidFill>
                  <a:srgbClr val="000000"/>
                </a:solidFill>
              </a:endParaRPr>
            </a:p>
          </p:txBody>
        </p:sp>
        <p:sp>
          <p:nvSpPr>
            <p:cNvPr id="46" name="מלבן מעוגל 45"/>
            <p:cNvSpPr/>
            <p:nvPr/>
          </p:nvSpPr>
          <p:spPr>
            <a:xfrm>
              <a:off x="2143108" y="2643182"/>
              <a:ext cx="1000132" cy="78581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KEY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PED</a:t>
              </a:r>
              <a:endParaRPr lang="he-IL" sz="1400" dirty="0">
                <a:solidFill>
                  <a:srgbClr val="000000"/>
                </a:solidFill>
              </a:endParaRPr>
            </a:p>
          </p:txBody>
        </p:sp>
        <p:sp>
          <p:nvSpPr>
            <p:cNvPr id="47" name="מלבן מעוגל 46"/>
            <p:cNvSpPr/>
            <p:nvPr/>
          </p:nvSpPr>
          <p:spPr>
            <a:xfrm>
              <a:off x="3357554" y="2643182"/>
              <a:ext cx="785818" cy="714380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CPU</a:t>
              </a:r>
              <a:endParaRPr lang="he-IL" dirty="0">
                <a:solidFill>
                  <a:srgbClr val="000000"/>
                </a:solidFill>
              </a:endParaRPr>
            </a:p>
          </p:txBody>
        </p:sp>
        <p:sp>
          <p:nvSpPr>
            <p:cNvPr id="48" name="מלבן מעוגל 47"/>
            <p:cNvSpPr/>
            <p:nvPr/>
          </p:nvSpPr>
          <p:spPr>
            <a:xfrm>
              <a:off x="714348" y="4071942"/>
              <a:ext cx="1143008" cy="42862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LCD</a:t>
              </a:r>
            </a:p>
          </p:txBody>
        </p:sp>
        <p:sp>
          <p:nvSpPr>
            <p:cNvPr id="49" name="מלבן מעוגל 48"/>
            <p:cNvSpPr/>
            <p:nvPr/>
          </p:nvSpPr>
          <p:spPr>
            <a:xfrm>
              <a:off x="1876226" y="4547515"/>
              <a:ext cx="1143008" cy="428628"/>
            </a:xfrm>
            <a:prstGeom prst="roundRect">
              <a:avLst/>
            </a:prstGeom>
            <a:solidFill>
              <a:srgbClr val="FFF9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RS - 232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357290" y="1916660"/>
            <a:ext cx="12833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PLAYER A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6143636" y="1916660"/>
            <a:ext cx="12960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PLAYER B</a:t>
            </a:r>
            <a:endParaRPr lang="he-IL" dirty="0"/>
          </a:p>
        </p:txBody>
      </p:sp>
      <p:cxnSp>
        <p:nvCxnSpPr>
          <p:cNvPr id="57" name="מחבר מרפקי 56"/>
          <p:cNvCxnSpPr>
            <a:stCxn id="28" idx="2"/>
            <a:endCxn id="44" idx="2"/>
          </p:cNvCxnSpPr>
          <p:nvPr/>
        </p:nvCxnSpPr>
        <p:spPr>
          <a:xfrm rot="16200000" flipH="1">
            <a:off x="4464843" y="2714620"/>
            <a:ext cx="1588" cy="4572032"/>
          </a:xfrm>
          <a:prstGeom prst="bentConnector3">
            <a:avLst>
              <a:gd name="adj1" fmla="val 2470863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71868" y="5357826"/>
            <a:ext cx="15744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תקשורת נתונים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071570"/>
          </a:xfrm>
          <a:noFill/>
          <a:ln/>
        </p:spPr>
        <p:txBody>
          <a:bodyPr/>
          <a:lstStyle/>
          <a:p>
            <a:pPr algn="ctr"/>
            <a:r>
              <a:rPr lang="he-IL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מימוש</a:t>
            </a:r>
            <a:endParaRPr lang="en-US" i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18488" cy="511175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he-IL" sz="2000" dirty="0"/>
              <a:t>המסך הגרפי יציג את טבלאות מיקום הצולות.</a:t>
            </a:r>
          </a:p>
          <a:p>
            <a:pPr>
              <a:lnSpc>
                <a:spcPct val="130000"/>
              </a:lnSpc>
            </a:pPr>
            <a:r>
              <a:rPr lang="he-IL" sz="2000" dirty="0"/>
              <a:t>לוח המקשים ישמש להכנסת הקואורדינאטות של ה"פצצה" של היריב.</a:t>
            </a:r>
          </a:p>
          <a:p>
            <a:pPr>
              <a:lnSpc>
                <a:spcPct val="130000"/>
              </a:lnSpc>
            </a:pPr>
            <a:r>
              <a:rPr lang="he-IL" sz="2000" dirty="0"/>
              <a:t>מסך ה-</a:t>
            </a:r>
            <a:r>
              <a:rPr lang="en-US" sz="2000" dirty="0"/>
              <a:t>LCD</a:t>
            </a:r>
            <a:r>
              <a:rPr lang="he-IL" sz="2000" dirty="0"/>
              <a:t> יציג הודעות וסטאטוסים.</a:t>
            </a:r>
          </a:p>
          <a:p>
            <a:pPr>
              <a:lnSpc>
                <a:spcPct val="130000"/>
              </a:lnSpc>
            </a:pPr>
            <a:r>
              <a:rPr lang="he-IL" sz="2000" dirty="0"/>
              <a:t>תקשורת פנימית של הפיק ישמש להעברה וקבלת נתונים.</a:t>
            </a:r>
          </a:p>
          <a:p>
            <a:pPr>
              <a:lnSpc>
                <a:spcPct val="130000"/>
              </a:lnSpc>
              <a:buNone/>
            </a:pPr>
            <a:endParaRPr lang="he-IL" sz="2000" dirty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he-IL" sz="2000" dirty="0"/>
              <a:t>המשחק הוא בסיסי ודינמי ונערך במסגרת זמן קצובה.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he-IL" sz="2000" dirty="0"/>
              <a:t>ניתן להוסיף מודולים נוספים לשיפור הממשק </a:t>
            </a:r>
          </a:p>
          <a:p>
            <a:pPr>
              <a:lnSpc>
                <a:spcPct val="130000"/>
              </a:lnSpc>
              <a:buNone/>
            </a:pPr>
            <a:r>
              <a:rPr lang="he-IL" sz="2000" dirty="0"/>
              <a:t>		לדוגמא – למקרה שהמשתמש לא מזין נתונים – אפשר להגדיר טיימר שיזהה 		חוסר פעולה בזמן קצוב ויתריע על כך.</a:t>
            </a:r>
          </a:p>
          <a:p>
            <a:pPr>
              <a:lnSpc>
                <a:spcPct val="130000"/>
              </a:lnSpc>
              <a:buNone/>
            </a:pPr>
            <a:r>
              <a:rPr lang="he-IL" sz="2000" dirty="0"/>
              <a:t>			ניתן להוסיף פסיקות כדי לשפר את ממשק התקשרות וצורת פעולת 		המשחק.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30EC-681B-45FD-9F01-95AAA0132921}" type="slidenum">
              <a:rPr lang="he-IL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he-IL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ציוד חומרה ותוכנה נדרשים</a:t>
            </a:r>
            <a:endParaRPr lang="en-US" sz="21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500034" y="1928802"/>
            <a:ext cx="8218488" cy="424815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he-IL" sz="2000" dirty="0"/>
              <a:t>מערכת מעבדתית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/>
              <a:t>Microchip PIC32</a:t>
            </a:r>
            <a:r>
              <a:rPr lang="he-IL" sz="2000" dirty="0"/>
              <a:t> המכילה את כל הציוד הדרוש (מסך גרפי, מסך </a:t>
            </a:r>
            <a:r>
              <a:rPr lang="en-US" sz="2000" dirty="0" err="1"/>
              <a:t>lcd</a:t>
            </a:r>
            <a:r>
              <a:rPr lang="he-IL" sz="2000" dirty="0"/>
              <a:t> פשוט ומקלדת.)</a:t>
            </a:r>
          </a:p>
          <a:p>
            <a:pPr>
              <a:lnSpc>
                <a:spcPct val="130000"/>
              </a:lnSpc>
            </a:pPr>
            <a:r>
              <a:rPr lang="he-IL" sz="2000" dirty="0"/>
              <a:t>מחשב </a:t>
            </a:r>
            <a:r>
              <a:rPr lang="en-US" sz="2000" dirty="0"/>
              <a:t>PC</a:t>
            </a:r>
            <a:r>
              <a:rPr lang="he-IL" sz="2000" dirty="0"/>
              <a:t> </a:t>
            </a:r>
            <a:r>
              <a:rPr lang="he-IL" sz="2000" dirty="0" err="1"/>
              <a:t>– ל</a:t>
            </a:r>
            <a:r>
              <a:rPr lang="he-IL" sz="2000" dirty="0"/>
              <a:t>הרצת התוכנה, ניתן גם לצרוב את התוכנית לזיכרון </a:t>
            </a:r>
            <a:r>
              <a:rPr lang="en-US" sz="2000" dirty="0"/>
              <a:t>EPROM</a:t>
            </a:r>
            <a:r>
              <a:rPr lang="he-IL" sz="2000" dirty="0"/>
              <a:t> אם קיים על מנת לבטל את הגבלת המיקום של הכרטיס.</a:t>
            </a:r>
          </a:p>
          <a:p>
            <a:pPr>
              <a:lnSpc>
                <a:spcPct val="130000"/>
              </a:lnSpc>
            </a:pPr>
            <a:r>
              <a:rPr lang="he-IL" sz="2000" dirty="0"/>
              <a:t>כבל תקשורת  </a:t>
            </a:r>
            <a:r>
              <a:rPr lang="en-US" sz="2000" dirty="0"/>
              <a:t>RS-232</a:t>
            </a:r>
            <a:r>
              <a:rPr lang="he-IL" sz="2000" dirty="0"/>
              <a:t> בין הכרטיסים.</a:t>
            </a:r>
            <a:endParaRPr lang="en-US" sz="2000" dirty="0"/>
          </a:p>
          <a:p>
            <a:pPr>
              <a:lnSpc>
                <a:spcPct val="130000"/>
              </a:lnSpc>
              <a:buNone/>
            </a:pPr>
            <a:endParaRPr lang="he-IL" sz="200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224-83F8-4595-87C3-0AEA5592FA47}" type="slidenum">
              <a:rPr lang="he-IL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he-IL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מקורות מידע</a:t>
            </a:r>
            <a:endParaRPr lang="en-US" sz="21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18488" cy="424815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he-IL" sz="2900" dirty="0"/>
              <a:t>חומר לימודי הקיים באתר "אפקה"</a:t>
            </a:r>
          </a:p>
          <a:p>
            <a:pPr>
              <a:lnSpc>
                <a:spcPct val="130000"/>
              </a:lnSpc>
            </a:pPr>
            <a:r>
              <a:rPr lang="he-IL" sz="2900" dirty="0"/>
              <a:t>דפי נתונים של רכיב ה</a:t>
            </a:r>
            <a:r>
              <a:rPr lang="en-US" sz="2900" dirty="0"/>
              <a:t>PIC32</a:t>
            </a:r>
            <a:r>
              <a:rPr lang="he-IL" sz="2900" dirty="0"/>
              <a:t> שהורדות מהאינטרנט.</a:t>
            </a:r>
          </a:p>
          <a:p>
            <a:pPr>
              <a:lnSpc>
                <a:spcPct val="130000"/>
              </a:lnSpc>
            </a:pPr>
            <a:r>
              <a:rPr lang="he-IL" sz="2900" dirty="0"/>
              <a:t>חומר קריאה מהאינטרנט על אופן פעולת הרכיבים במערכת (מסך גרפי ותקשורת טורית)</a:t>
            </a:r>
            <a:endParaRPr lang="en-US" sz="2900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he-IL" sz="290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9518-9DA0-4434-8957-52817FDD7494}" type="slidenum">
              <a:rPr lang="he-IL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צוב מותאם אישית">
  <a:themeElements>
    <a:clrScheme name="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מותאם אישית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616</TotalTime>
  <Words>317</Words>
  <Application>Microsoft Office PowerPoint</Application>
  <PresentationFormat>‫הצגה על המסך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Constantia</vt:lpstr>
      <vt:lpstr>Wingdings</vt:lpstr>
      <vt:lpstr>Wingdings 2</vt:lpstr>
      <vt:lpstr>עיצוב מותאם אישית</vt:lpstr>
      <vt:lpstr>זרימה</vt:lpstr>
      <vt:lpstr>מערכות משובצות מחשב</vt:lpstr>
      <vt:lpstr>הרעיון</vt:lpstr>
      <vt:lpstr>מצגת של PowerPoint‏</vt:lpstr>
      <vt:lpstr>מימוש</vt:lpstr>
      <vt:lpstr>ציוד חומרה ותוכנה נדרשים</vt:lpstr>
      <vt:lpstr>מקורות מידע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מוסרי</dc:creator>
  <cp:lastModifiedBy>lior israelov</cp:lastModifiedBy>
  <cp:revision>60</cp:revision>
  <dcterms:created xsi:type="dcterms:W3CDTF">2009-01-16T09:54:57Z</dcterms:created>
  <dcterms:modified xsi:type="dcterms:W3CDTF">2022-05-30T18:28:03Z</dcterms:modified>
</cp:coreProperties>
</file>