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a584f364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a584f364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a584f364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a584f364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a584f364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a584f364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a584f364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a584f364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eab67c119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eab67c11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eab67c11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eab67c11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eab67c119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eab67c11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eab67c119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eab67c11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eab67c119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eab67c119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eab67c119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eab67c119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a584f364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a584f36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eab67c119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eab67c119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eab67c119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eab67c119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f2a2137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f2a2137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f2a21378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f2a21378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f2a21378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f2a21378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f2a21378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f2a21378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f2a2137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f2a2137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f2a21378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f2a21378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a584f364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a584f364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a584f364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a584f364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a584f364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a584f364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eab67c1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eab67c1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eab67c11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eab67c11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eab67c1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eab67c1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4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9" Type="http://schemas.openxmlformats.org/officeDocument/2006/relationships/image" Target="../media/image43.png"/><Relationship Id="rId5" Type="http://schemas.openxmlformats.org/officeDocument/2006/relationships/image" Target="../media/image40.png"/><Relationship Id="rId6" Type="http://schemas.openxmlformats.org/officeDocument/2006/relationships/image" Target="../media/image47.png"/><Relationship Id="rId7" Type="http://schemas.openxmlformats.org/officeDocument/2006/relationships/image" Target="../media/image42.png"/><Relationship Id="rId8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9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Object detection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6900" y="64025"/>
            <a:ext cx="85206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SSD - Single Shot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466"/>
              <a:t>Architecture</a:t>
            </a:r>
            <a:endParaRPr sz="2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8" y="2605500"/>
            <a:ext cx="5428694" cy="23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917700"/>
            <a:ext cx="6632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one-stage detector, bottom-up design.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Use base network and SSD layers to regress location and confidence from different scaled feature maps.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Feature maps from different levels are known to have different receptive field sizes.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2250" y="3009900"/>
            <a:ext cx="25717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6900" y="64025"/>
            <a:ext cx="85206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SSD - Single Shot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355"/>
              <a:t>Regression &amp; positive assignment</a:t>
            </a:r>
            <a:endParaRPr sz="23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100" y="2284475"/>
            <a:ext cx="4244900" cy="16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6900" y="917700"/>
            <a:ext cx="5711100" cy="4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SSD net output multiple feature maps, with different spatial sizes m </a:t>
            </a:r>
            <a:r>
              <a:rPr lang="iw" sz="1500"/>
              <a:t>x </a:t>
            </a:r>
            <a:r>
              <a:rPr lang="iw"/>
              <a:t>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For each position in m </a:t>
            </a:r>
            <a:r>
              <a:rPr lang="iw" sz="1500"/>
              <a:t>x </a:t>
            </a:r>
            <a:r>
              <a:rPr lang="iw"/>
              <a:t>n we assign k anchors with different aspect ratios. For example 			{1, 2, 3, ½, ⅓}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For each feature maps anchors regress: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cx, cy offset from anchor center position.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w, h size of box.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s</a:t>
            </a:r>
            <a:r>
              <a:rPr lang="iw" sz="1100"/>
              <a:t>c</a:t>
            </a:r>
            <a:r>
              <a:rPr lang="iw"/>
              <a:t> classification score for the </a:t>
            </a:r>
            <a:r>
              <a:rPr lang="iw" sz="1500"/>
              <a:t>c</a:t>
            </a:r>
            <a:r>
              <a:rPr lang="iw" sz="1100"/>
              <a:t>th</a:t>
            </a:r>
            <a:r>
              <a:rPr lang="iw"/>
              <a:t>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In total for a single feature map: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num of anchors: k </a:t>
            </a:r>
            <a:r>
              <a:rPr lang="iw" sz="1200"/>
              <a:t>x</a:t>
            </a:r>
            <a:r>
              <a:rPr lang="iw"/>
              <a:t> m </a:t>
            </a:r>
            <a:r>
              <a:rPr lang="iw" sz="1200"/>
              <a:t>x</a:t>
            </a:r>
            <a:r>
              <a:rPr lang="iw"/>
              <a:t> 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regress for each anchor: c + 4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An anchor is considered as positive if IOU &gt; 0.5.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17275" y="118750"/>
            <a:ext cx="85206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SSD - Single Shot Detection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355"/>
              <a:t>Losses</a:t>
            </a:r>
            <a:endParaRPr sz="23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879850"/>
            <a:ext cx="60960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1476288"/>
            <a:ext cx="64770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0675" y="3438450"/>
            <a:ext cx="7553325" cy="7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-97675" y="1051400"/>
            <a:ext cx="26124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x</a:t>
            </a:r>
            <a:r>
              <a:rPr lang="iw" sz="1100"/>
              <a:t>ij</a:t>
            </a:r>
            <a:r>
              <a:rPr lang="iw"/>
              <a:t> {0, 1} match between i box to j gt box..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N num of positive boxes.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l predicted box.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g ground-truth box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d default-box (anchor)</a:t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1655225" y="4240650"/>
            <a:ext cx="64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/>
              <a:t>Hard Mining</a:t>
            </a:r>
            <a:r>
              <a:rPr lang="iw"/>
              <a:t> of Top negative samples, 3:1 ratio negatives:positives.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59300" y="64025"/>
            <a:ext cx="85206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SSD - Single Shot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466"/>
              <a:t>Experimental results</a:t>
            </a:r>
            <a:endParaRPr sz="2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900" y="1036550"/>
            <a:ext cx="5517483" cy="20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752375" y="3109200"/>
            <a:ext cx="757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Pro’s: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Fast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Con’s: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Low accuracy on small objects, due to low resolution feature maps.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Hyper-parameters configurations: aspect ratios.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Change in input size lead to change in pre-defined anchors.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69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YOLO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6900" y="771475"/>
            <a:ext cx="578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Divide the input image to S x S grid, grid cell is responsible to the detect an object if it center falls in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Each cell predicts B bounding boxes, regressing x,y,w,h and confidence which represent the IOU between predicted box and ground truth box.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Each cell also predicts C conditional class probabilities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In total YOLO predicts: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375" y="931026"/>
            <a:ext cx="3251625" cy="21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525" y="4625575"/>
            <a:ext cx="5931150" cy="5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3875" y="3807350"/>
            <a:ext cx="18669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GoogleNet backbone, with 24 conv layers, followed by 2 fully connected layers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307" y="1707375"/>
            <a:ext cx="4993374" cy="21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>
            <p:ph type="title"/>
          </p:nvPr>
        </p:nvSpPr>
        <p:spPr>
          <a:xfrm>
            <a:off x="69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YOLO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385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Partially address contribution of large vs. small boxes predicting square root of sizes.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Background / foreground imbalance.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     - object appears in cell 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     - predictor is “responsible” for that prediction, meaning have highest IOU with g-t.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13" y="1152463"/>
            <a:ext cx="484822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0675" y="4535250"/>
            <a:ext cx="201959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750" y="2873525"/>
            <a:ext cx="30354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750" y="3219550"/>
            <a:ext cx="245419" cy="2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>
            <p:ph type="title"/>
          </p:nvPr>
        </p:nvSpPr>
        <p:spPr>
          <a:xfrm>
            <a:off x="69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YOLO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0" y="627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Yolo v1 has several </a:t>
            </a:r>
            <a:r>
              <a:rPr lang="iw"/>
              <a:t>limitations</a:t>
            </a:r>
            <a:r>
              <a:rPr lang="iw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Detection of nearby objects.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Detection of small objects.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Bad localization in small boxes.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Low recall compared to Two-stage detectors.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Yolo v2 - focus on improving recall and localization: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Batch normalization: 2% improvement in mAP.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Multi-scale training {320 to 608}, predicts objects in different resolutions.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Using anchor boxes. Better recall but drops in precision.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Darknet-19 as backbone.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YOLOv2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725" y="2971450"/>
            <a:ext cx="2942750" cy="19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0" y="475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Bigger and more accurate</a:t>
            </a:r>
            <a:r>
              <a:rPr lang="iw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Multi labels prediction: object have multiple labels (woman:person), using binary cross-entropy instead of softmax.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Short-cut connections: more finer-grained information from earlier feature maps. improve detection of small objects.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perform less than previous version with medium and large-size objects.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Darknet-53 as backbone, with residual connections.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Predict boxes at 3 different scales. (one scale for YOLOv2).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Still perform poorly to regress localization well (AP75).</a:t>
            </a:r>
            <a:endParaRPr/>
          </a:p>
        </p:txBody>
      </p:sp>
      <p:sp>
        <p:nvSpPr>
          <p:cNvPr id="191" name="Google Shape;191;p3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YOLOv3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25" y="2953575"/>
            <a:ext cx="3403176" cy="19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9700" y="2953575"/>
            <a:ext cx="4284520" cy="19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6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FPN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284475" y="1036800"/>
            <a:ext cx="5148300" cy="24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99720" lvl="0" marL="45720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-"/>
            </a:pPr>
            <a:r>
              <a:rPr lang="iw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Combines low-resolution, semantically strong features with high-resolution semantically weak features via a top-down pathway and lateral connections.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72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-"/>
            </a:pPr>
            <a:r>
              <a:rPr lang="iw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process is independent of the backbone, and can used with RPN detector (Faster R-CNN), anchor based detectors (RetinaNet) and widely used for almost all anchor free detectors (FCOS, CornerNet, CenterNet).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72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-"/>
            </a:pPr>
            <a:r>
              <a:rPr lang="iw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method achieve the best results compared to other multi-scale feature maps heads, such as, SSD and YOLOv3.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775" y="1518475"/>
            <a:ext cx="3406424" cy="2009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Objectives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Localize objects - bounding box (2D / 3D)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Classification- multiple-classes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Recognize objects at vastly different scales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Multi-task: key-point detection.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High mean average precision. Precision vs Recall.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Computational efficiency.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RetinaNet - Focal loss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298125" y="948375"/>
            <a:ext cx="359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reduce contribution of well-classified (easy) samples</a:t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074" y="1023225"/>
            <a:ext cx="4320500" cy="26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CenterNet - anchor free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32100" y="744250"/>
            <a:ext cx="4601400" cy="3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Anchor free center-based approach.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CenterNet consider center of a box as an object, and then uses this predicted center to find the the scales / offsets of the box.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Paper presents that their method can be extended easily to other tasks: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3D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Human pose estimation</a:t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625" y="274600"/>
            <a:ext cx="280035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225" y="2503450"/>
            <a:ext cx="4032725" cy="245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46375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Positives assignment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703450"/>
            <a:ext cx="5604300" cy="20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Each ground truth box center is interpreted to a center in the strided heatmap, </a:t>
            </a:r>
            <a:r>
              <a:rPr lang="iw"/>
              <a:t>surrounded</a:t>
            </a:r>
            <a:r>
              <a:rPr lang="iw"/>
              <a:t> by a gaussian gradient.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Size of gradient depends on the ground-truth box 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Different heatmaps for each class.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649" y="2730675"/>
            <a:ext cx="7155452" cy="24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9200" y="400875"/>
            <a:ext cx="3304800" cy="20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5350" y="2510175"/>
            <a:ext cx="3141425" cy="7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650" y="0"/>
            <a:ext cx="6966701" cy="510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Losses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676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Heatmap variant Focal loss:</a:t>
            </a:r>
            <a:endParaRPr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iw" sz="1500"/>
              <a:t>Add negative weights.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w" sz="1500"/>
              <a:t>Offset localization loss: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iw" sz="1500"/>
              <a:t>Positive centers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w" sz="1500"/>
              <a:t>Object sizes loss:</a:t>
            </a:r>
            <a:endParaRPr sz="1500"/>
          </a:p>
        </p:txBody>
      </p:sp>
      <p:grpSp>
        <p:nvGrpSpPr>
          <p:cNvPr id="238" name="Google Shape;238;p36"/>
          <p:cNvGrpSpPr/>
          <p:nvPr/>
        </p:nvGrpSpPr>
        <p:grpSpPr>
          <a:xfrm>
            <a:off x="4812825" y="676213"/>
            <a:ext cx="4267200" cy="1171575"/>
            <a:chOff x="4656350" y="727288"/>
            <a:chExt cx="4267200" cy="1171575"/>
          </a:xfrm>
        </p:grpSpPr>
        <p:pic>
          <p:nvPicPr>
            <p:cNvPr id="239" name="Google Shape;239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56350" y="727288"/>
              <a:ext cx="4267200" cy="1171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36"/>
            <p:cNvSpPr/>
            <p:nvPr/>
          </p:nvSpPr>
          <p:spPr>
            <a:xfrm>
              <a:off x="6174475" y="1306725"/>
              <a:ext cx="932100" cy="2721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825" y="2333225"/>
            <a:ext cx="27813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2825" y="3183650"/>
            <a:ext cx="22383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5600" y="3369388"/>
            <a:ext cx="12668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70363" y="2499913"/>
            <a:ext cx="125730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/>
          <p:nvPr/>
        </p:nvSpPr>
        <p:spPr>
          <a:xfrm>
            <a:off x="615950" y="2925975"/>
            <a:ext cx="2680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36"/>
          <p:cNvGrpSpPr/>
          <p:nvPr/>
        </p:nvGrpSpPr>
        <p:grpSpPr>
          <a:xfrm>
            <a:off x="404150" y="2438013"/>
            <a:ext cx="3019425" cy="638163"/>
            <a:chOff x="404150" y="2438013"/>
            <a:chExt cx="3019425" cy="638163"/>
          </a:xfrm>
        </p:grpSpPr>
        <p:pic>
          <p:nvPicPr>
            <p:cNvPr id="247" name="Google Shape;247;p3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04150" y="2438013"/>
              <a:ext cx="3019425" cy="40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3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30700" y="2809475"/>
              <a:ext cx="2028825" cy="266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107575" y="15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Human Pose estimation - keypoints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764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These strided maps with sizes {W/R, H/R} are </a:t>
            </a:r>
            <a:r>
              <a:rPr lang="iw"/>
              <a:t>regressed</a:t>
            </a:r>
            <a:r>
              <a:rPr lang="iw"/>
              <a:t> </a:t>
            </a:r>
            <a:r>
              <a:rPr lang="iw"/>
              <a:t>additionally for k points: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k x 2 for x,y offsets from object center point.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k heatmaps for keypoints centers.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k x 2 x,y offsets from k heatmaps centers.</a:t>
            </a:r>
            <a:endParaRPr/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750" y="2928047"/>
            <a:ext cx="6480625" cy="20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Why Anchor free?</a:t>
            </a:r>
            <a:endParaRPr/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311700" y="785100"/>
            <a:ext cx="844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Avoid all hyper-parameters related to anchor boxes, which are very sensitive to the final performance. (sizes, aspect ratios and number of anchors)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Anchor based method has excessive number of samples (k times </a:t>
            </a:r>
            <a:r>
              <a:rPr lang="iw"/>
              <a:t>anchor-free</a:t>
            </a:r>
            <a:r>
              <a:rPr lang="iw"/>
              <a:t> centers), most of them are background samples which aggravates the imbalance between positive and negative samples.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Eliminating pre-defined anchor boxes, </a:t>
            </a:r>
            <a:r>
              <a:rPr lang="iw"/>
              <a:t>adjust well to different </a:t>
            </a:r>
            <a:r>
              <a:rPr lang="iw"/>
              <a:t>input sizes.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Mean Average Presicion - mAP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561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iw"/>
              <a:t>Precision</a:t>
            </a:r>
            <a:r>
              <a:rPr lang="iw"/>
              <a:t> measures how accurate is your predictions. The percentage of your predictions are correct.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iw"/>
              <a:t>Recall</a:t>
            </a:r>
            <a:r>
              <a:rPr lang="iw"/>
              <a:t> measure how good you find all the positives.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iw"/>
              <a:t>mAP </a:t>
            </a:r>
            <a:r>
              <a:rPr lang="iw"/>
              <a:t>is defined as area below the precision-recall curve.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575" y="3782775"/>
            <a:ext cx="19812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0676" y="1957050"/>
            <a:ext cx="3175475" cy="318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Overview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Scale pyramid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Two stage detectors: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R-CNN: Mask-R-CNN, Fast-R-CNN, </a:t>
            </a:r>
            <a:r>
              <a:rPr b="1" lang="iw"/>
              <a:t>Faster-R-CNN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iw"/>
              <a:t>One stage detectors: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Detection heads: SSD, </a:t>
            </a:r>
            <a:r>
              <a:rPr b="1" lang="iw"/>
              <a:t>FPN</a:t>
            </a:r>
            <a:r>
              <a:rPr lang="iw"/>
              <a:t>, YOLO.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iw"/>
              <a:t>Anchor based</a:t>
            </a:r>
            <a:r>
              <a:rPr b="1" lang="iw"/>
              <a:t> vs Anchor free.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Scale pyramid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2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Input image is scaled multiple times, to detect wide range of objects size.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Nms between all predictions.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Example, MTCNN for face detection.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High inference time.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296" y="1271159"/>
            <a:ext cx="481960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200" y="3738134"/>
            <a:ext cx="3453809" cy="1100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4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Two-Stage detectors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547175" y="943875"/>
            <a:ext cx="448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Two stage detectors include basicly 3 main parts: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CNN backbone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Region-Of-Interest (ROI) proposals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Classification / Regression heads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0" y="0"/>
            <a:ext cx="85206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Two-Stage detectors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558"/>
              <a:buFont typeface="Arial"/>
              <a:buNone/>
            </a:pPr>
            <a:r>
              <a:rPr lang="iw" sz="1911"/>
              <a:t>R-CNN</a:t>
            </a:r>
            <a:endParaRPr sz="19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745400"/>
            <a:ext cx="53493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iw" sz="1400">
                <a:solidFill>
                  <a:srgbClr val="666666"/>
                </a:solidFill>
              </a:rPr>
              <a:t>Region proposal of </a:t>
            </a:r>
            <a:r>
              <a:rPr lang="iw" sz="1400">
                <a:solidFill>
                  <a:srgbClr val="666666"/>
                </a:solidFill>
              </a:rPr>
              <a:t>2000 regions using Selective search SS.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iw" sz="1400">
                <a:solidFill>
                  <a:srgbClr val="666666"/>
                </a:solidFill>
              </a:rPr>
              <a:t>SS is and iterative algorithm to segment the image to regions, very greedy!.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iw" sz="1400">
                <a:solidFill>
                  <a:srgbClr val="666666"/>
                </a:solidFill>
              </a:rPr>
              <a:t>Far from real-time around 47 seconds for each image!!.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iw" sz="1400">
                <a:solidFill>
                  <a:srgbClr val="666666"/>
                </a:solidFill>
              </a:rPr>
              <a:t>SS is a fixed algorithm, no learning is happening.</a:t>
            </a:r>
            <a:endParaRPr sz="1400">
              <a:solidFill>
                <a:srgbClr val="666666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38" y="3363775"/>
            <a:ext cx="5841325" cy="17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749" y="915599"/>
            <a:ext cx="3428249" cy="21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0" y="0"/>
            <a:ext cx="85206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Two-Stage detectors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911"/>
              <a:t>Fast </a:t>
            </a:r>
            <a:r>
              <a:rPr lang="iw" sz="1911"/>
              <a:t>R-CNN</a:t>
            </a:r>
            <a:endParaRPr sz="19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050200"/>
            <a:ext cx="4883100" cy="18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iw" sz="1400">
                <a:solidFill>
                  <a:srgbClr val="666666"/>
                </a:solidFill>
              </a:rPr>
              <a:t>Instead of feeding 2000 regions, the input image is fed to CNN to generate one feature map.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iw" sz="1400">
                <a:solidFill>
                  <a:srgbClr val="666666"/>
                </a:solidFill>
              </a:rPr>
              <a:t>SS is running as usual, the region proposals generated are projected to the feature map.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iw" sz="1400">
                <a:solidFill>
                  <a:srgbClr val="666666"/>
                </a:solidFill>
              </a:rPr>
              <a:t>proposals are wrapped to fixed-size squares using ROI pooling layer.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iw" sz="1400">
                <a:solidFill>
                  <a:srgbClr val="666666"/>
                </a:solidFill>
              </a:rPr>
              <a:t>25x faster than R-CNN</a:t>
            </a:r>
            <a:endParaRPr sz="1400">
              <a:solidFill>
                <a:srgbClr val="666666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48" y="2882300"/>
            <a:ext cx="4537399" cy="18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400" y="771495"/>
            <a:ext cx="3374450" cy="183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20"/>
          <p:cNvGrpSpPr/>
          <p:nvPr/>
        </p:nvGrpSpPr>
        <p:grpSpPr>
          <a:xfrm>
            <a:off x="5923921" y="2677901"/>
            <a:ext cx="2394365" cy="1610178"/>
            <a:chOff x="6241125" y="2677816"/>
            <a:chExt cx="2077000" cy="1300209"/>
          </a:xfrm>
        </p:grpSpPr>
        <p:pic>
          <p:nvPicPr>
            <p:cNvPr id="106" name="Google Shape;10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41125" y="2677816"/>
              <a:ext cx="2077000" cy="116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20"/>
            <p:cNvSpPr txBox="1"/>
            <p:nvPr/>
          </p:nvSpPr>
          <p:spPr>
            <a:xfrm>
              <a:off x="6969575" y="3754225"/>
              <a:ext cx="620100" cy="22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600"/>
                <a:t>ROI pooling</a:t>
              </a:r>
              <a:endParaRPr sz="6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0" y="0"/>
            <a:ext cx="85206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Two-Stage detectors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911"/>
              <a:t>Faster R-CNN - RPN explained</a:t>
            </a:r>
            <a:endParaRPr sz="19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821600"/>
            <a:ext cx="4761000" cy="23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iw" sz="1400">
                <a:solidFill>
                  <a:srgbClr val="666666"/>
                </a:solidFill>
              </a:rPr>
              <a:t>Region Proposal Network (</a:t>
            </a:r>
            <a:r>
              <a:rPr b="1" lang="iw" sz="1400">
                <a:solidFill>
                  <a:srgbClr val="666666"/>
                </a:solidFill>
              </a:rPr>
              <a:t>RPN</a:t>
            </a:r>
            <a:r>
              <a:rPr lang="iw" sz="1400">
                <a:solidFill>
                  <a:srgbClr val="666666"/>
                </a:solidFill>
              </a:rPr>
              <a:t>) instead of Selective Search.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iw" sz="1400">
                <a:solidFill>
                  <a:srgbClr val="666666"/>
                </a:solidFill>
              </a:rPr>
              <a:t>Slide over the feature map with n x n spatial window.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iw" sz="1400">
                <a:solidFill>
                  <a:srgbClr val="666666"/>
                </a:solidFill>
              </a:rPr>
              <a:t>Each sliding window regress k bounding boxes </a:t>
            </a:r>
            <a:r>
              <a:rPr lang="iw" sz="1400">
                <a:solidFill>
                  <a:srgbClr val="666666"/>
                </a:solidFill>
              </a:rPr>
              <a:t>which are compared to k reference anchor boxes.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iw" sz="1400">
                <a:solidFill>
                  <a:srgbClr val="666666"/>
                </a:solidFill>
              </a:rPr>
              <a:t>Proposals are filtered based on their “objectness score” and nms.</a:t>
            </a:r>
            <a:endParaRPr sz="1400">
              <a:solidFill>
                <a:srgbClr val="666666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400" y="0"/>
            <a:ext cx="3166850" cy="3501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21"/>
          <p:cNvGrpSpPr/>
          <p:nvPr/>
        </p:nvGrpSpPr>
        <p:grpSpPr>
          <a:xfrm>
            <a:off x="0" y="3140463"/>
            <a:ext cx="4761003" cy="2003036"/>
            <a:chOff x="4383000" y="3140463"/>
            <a:chExt cx="4761003" cy="2003036"/>
          </a:xfrm>
        </p:grpSpPr>
        <p:pic>
          <p:nvPicPr>
            <p:cNvPr id="116" name="Google Shape;116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83000" y="3140463"/>
              <a:ext cx="3190673" cy="19564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" name="Google Shape;117;p21"/>
            <p:cNvGrpSpPr/>
            <p:nvPr/>
          </p:nvGrpSpPr>
          <p:grpSpPr>
            <a:xfrm>
              <a:off x="7681819" y="3230068"/>
              <a:ext cx="1462184" cy="1913430"/>
              <a:chOff x="3584023" y="2711900"/>
              <a:chExt cx="1710357" cy="2205175"/>
            </a:xfrm>
          </p:grpSpPr>
          <p:pic>
            <p:nvPicPr>
              <p:cNvPr id="118" name="Google Shape;118;p2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584023" y="2711900"/>
                <a:ext cx="1710357" cy="1915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" name="Google Shape;119;p21"/>
              <p:cNvSpPr txBox="1"/>
              <p:nvPr/>
            </p:nvSpPr>
            <p:spPr>
              <a:xfrm>
                <a:off x="4208300" y="4544475"/>
                <a:ext cx="517800" cy="3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" sz="900"/>
                  <a:t>k = 9</a:t>
                </a:r>
                <a:endParaRPr sz="900"/>
              </a:p>
            </p:txBody>
          </p:sp>
        </p:grpSp>
      </p:grpSp>
      <p:pic>
        <p:nvPicPr>
          <p:cNvPr id="120" name="Google Shape;12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2450" y="3457100"/>
            <a:ext cx="3843125" cy="15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