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9" r:id="rId5"/>
    <p:sldId id="275" r:id="rId6"/>
    <p:sldId id="282" r:id="rId7"/>
    <p:sldId id="281" r:id="rId8"/>
    <p:sldId id="283" r:id="rId9"/>
    <p:sldId id="276" r:id="rId10"/>
    <p:sldId id="272" r:id="rId11"/>
    <p:sldId id="278" r:id="rId12"/>
    <p:sldId id="279" r:id="rId13"/>
    <p:sldId id="280" r:id="rId14"/>
    <p:sldId id="271" r:id="rId15"/>
    <p:sldId id="259" r:id="rId16"/>
    <p:sldId id="287" r:id="rId17"/>
    <p:sldId id="288" r:id="rId18"/>
    <p:sldId id="289" r:id="rId19"/>
    <p:sldId id="284" r:id="rId20"/>
    <p:sldId id="290" r:id="rId21"/>
    <p:sldId id="291" r:id="rId22"/>
    <p:sldId id="292" r:id="rId23"/>
    <p:sldId id="293" r:id="rId24"/>
    <p:sldId id="294" r:id="rId25"/>
    <p:sldId id="295" r:id="rId26"/>
    <p:sldId id="301" r:id="rId27"/>
    <p:sldId id="303" r:id="rId28"/>
    <p:sldId id="304" r:id="rId29"/>
    <p:sldId id="297" r:id="rId30"/>
    <p:sldId id="298" r:id="rId31"/>
    <p:sldId id="307" r:id="rId32"/>
    <p:sldId id="309" r:id="rId33"/>
    <p:sldId id="305" r:id="rId34"/>
    <p:sldId id="302" r:id="rId35"/>
    <p:sldId id="300" r:id="rId36"/>
    <p:sldId id="310" r:id="rId37"/>
    <p:sldId id="262" r:id="rId38"/>
    <p:sldId id="313" r:id="rId39"/>
    <p:sldId id="317" r:id="rId40"/>
    <p:sldId id="314" r:id="rId41"/>
    <p:sldId id="315" r:id="rId42"/>
    <p:sldId id="316" r:id="rId43"/>
    <p:sldId id="312" r:id="rId44"/>
    <p:sldId id="2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DBBD4-50DD-45D8-920D-439F8E5106D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C31EE-3423-46B3-BE0B-167A1707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peak power</a:t>
            </a:r>
            <a:r>
              <a:rPr lang="en-US" baseline="0" dirty="0" smtClean="0"/>
              <a:t> is the absolute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DB2-F186-40A4-8E7C-447CEF618330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OFDM PAPR Reduction through PTS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at least 1 sample of time domain signal to cross a certain power level: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if we define 			, then;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4864"/>
              </p:ext>
            </p:extLst>
          </p:nvPr>
        </p:nvGraphicFramePr>
        <p:xfrm>
          <a:off x="1377808" y="2670969"/>
          <a:ext cx="794385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" imgW="4178160" imgH="1396800" progId="Equation.DSMT4">
                  <p:embed/>
                </p:oleObj>
              </mc:Choice>
              <mc:Fallback>
                <p:oleObj name="Equation" r:id="rId3" imgW="41781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808" y="2670969"/>
                        <a:ext cx="7943850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2311"/>
              </p:ext>
            </p:extLst>
          </p:nvPr>
        </p:nvGraphicFramePr>
        <p:xfrm>
          <a:off x="3286930" y="5275648"/>
          <a:ext cx="1617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5" imgW="850680" imgH="419040" progId="Equation.DSMT4">
                  <p:embed/>
                </p:oleObj>
              </mc:Choice>
              <mc:Fallback>
                <p:oleObj name="Equation" r:id="rId5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930" y="5275648"/>
                        <a:ext cx="16176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1390"/>
              </p:ext>
            </p:extLst>
          </p:nvPr>
        </p:nvGraphicFramePr>
        <p:xfrm>
          <a:off x="5117295" y="5852319"/>
          <a:ext cx="54086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7" imgW="2844720" imgH="482400" progId="Equation.DSMT4">
                  <p:embed/>
                </p:oleObj>
              </mc:Choice>
              <mc:Fallback>
                <p:oleObj name="Equation" r:id="rId7" imgW="2844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7295" y="5852319"/>
                        <a:ext cx="5408613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3098" y="1690688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curves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60020"/>
            <a:ext cx="7206018" cy="4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</a:t>
            </a:r>
            <a:r>
              <a:rPr lang="en-US" dirty="0" smtClean="0"/>
              <a:t>distribution –Interpolation </a:t>
            </a:r>
            <a:r>
              <a:rPr lang="en-US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609" cy="4351338"/>
          </a:xfrm>
        </p:spPr>
        <p:txBody>
          <a:bodyPr/>
          <a:lstStyle/>
          <a:p>
            <a:r>
              <a:rPr lang="en-US" dirty="0"/>
              <a:t>Analog signal can be modeled by an interpolated digital signal</a:t>
            </a:r>
          </a:p>
          <a:p>
            <a:r>
              <a:rPr lang="en-US" dirty="0"/>
              <a:t>Interpolated digital signal has no longer uncorrelated </a:t>
            </a:r>
            <a:r>
              <a:rPr lang="en-US" dirty="0" smtClean="0"/>
              <a:t>samples</a:t>
            </a:r>
          </a:p>
          <a:p>
            <a:r>
              <a:rPr lang="en-US" dirty="0"/>
              <a:t>A</a:t>
            </a:r>
            <a:r>
              <a:rPr lang="en-US" dirty="0" smtClean="0"/>
              <a:t>n interpolated N-samples symbol has effectively the non-interpolated PAPR of a 2N-samples symbol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2" y="1965277"/>
            <a:ext cx="5751395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-Interpolation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0337" cy="4351338"/>
          </a:xfrm>
        </p:spPr>
        <p:txBody>
          <a:bodyPr/>
          <a:lstStyle/>
          <a:p>
            <a:r>
              <a:rPr lang="en-US" dirty="0" smtClean="0"/>
              <a:t>The effect of increasing the interpolation factor attains a limit</a:t>
            </a:r>
          </a:p>
          <a:p>
            <a:r>
              <a:rPr lang="en-US" dirty="0" smtClean="0"/>
              <a:t>Typically, a value of L=4 is 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90688"/>
            <a:ext cx="5810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</a:p>
          <a:p>
            <a:r>
              <a:rPr lang="en-US" dirty="0" smtClean="0"/>
              <a:t>Number of carriers</a:t>
            </a:r>
          </a:p>
          <a:p>
            <a:r>
              <a:rPr lang="en-US" dirty="0" smtClean="0"/>
              <a:t>Sampling rate?</a:t>
            </a:r>
          </a:p>
          <a:p>
            <a:r>
              <a:rPr lang="en-US" dirty="0" smtClean="0"/>
              <a:t>Interpolation to approach the analog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PAPR reduction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reduction</a:t>
            </a:r>
          </a:p>
          <a:p>
            <a:r>
              <a:rPr lang="en-US" dirty="0" smtClean="0"/>
              <a:t>BER performance</a:t>
            </a:r>
          </a:p>
          <a:p>
            <a:r>
              <a:rPr lang="en-US" dirty="0" smtClean="0"/>
              <a:t>Average power conservation</a:t>
            </a:r>
          </a:p>
          <a:p>
            <a:r>
              <a:rPr lang="en-US" dirty="0" smtClean="0"/>
              <a:t>Data Rate </a:t>
            </a:r>
          </a:p>
          <a:p>
            <a:r>
              <a:rPr lang="en-US" dirty="0" smtClean="0"/>
              <a:t>Spectral spillage</a:t>
            </a:r>
          </a:p>
          <a:p>
            <a:r>
              <a:rPr lang="en-US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37406"/>
              </p:ext>
            </p:extLst>
          </p:nvPr>
        </p:nvGraphicFramePr>
        <p:xfrm>
          <a:off x="1009934" y="2224587"/>
          <a:ext cx="10343865" cy="424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805"/>
                <a:gridCol w="1641805"/>
                <a:gridCol w="1498826"/>
                <a:gridCol w="1755202"/>
                <a:gridCol w="1203003"/>
                <a:gridCol w="1281890"/>
                <a:gridCol w="1321334"/>
              </a:tblGrid>
              <a:tr h="1361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Technique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PAPR Reduction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BER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power Conservation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Data Rate Loss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Spectral Spillage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Complexity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Clipping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Coding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err="1">
                          <a:effectLst/>
                        </a:rPr>
                        <a:t>Companding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Tone Reservation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PTS/SLM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1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213"/>
            <a:ext cx="10515600" cy="998018"/>
          </a:xfrm>
        </p:spPr>
        <p:txBody>
          <a:bodyPr/>
          <a:lstStyle/>
          <a:p>
            <a:r>
              <a:rPr lang="en-US" dirty="0"/>
              <a:t>Techniques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899" y="777919"/>
            <a:ext cx="5705901" cy="52134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928045"/>
            <a:ext cx="5878773" cy="4954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79" y="5882179"/>
            <a:ext cx="103543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Most literature ([4], [5] ,[6</a:t>
            </a:r>
            <a:r>
              <a:rPr lang="en-US" sz="2800" dirty="0" smtClean="0">
                <a:solidFill>
                  <a:srgbClr val="FF0000"/>
                </a:solidFill>
              </a:rPr>
              <a:t>] and others) </a:t>
            </a:r>
            <a:r>
              <a:rPr lang="en-US" sz="2800" dirty="0">
                <a:solidFill>
                  <a:srgbClr val="FF0000"/>
                </a:solidFill>
              </a:rPr>
              <a:t>claims the SLM/PTS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tradeoffs best </a:t>
            </a:r>
            <a:r>
              <a:rPr lang="en-US" sz="2800" dirty="0" smtClean="0">
                <a:solidFill>
                  <a:srgbClr val="FF0000"/>
                </a:solidFill>
              </a:rPr>
              <a:t>the different performance criteria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Partial Transmit Sequence (PTS)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PAPR problem in OFDM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PAPR reduction techniques</a:t>
            </a:r>
          </a:p>
          <a:p>
            <a:r>
              <a:rPr lang="en-US" dirty="0" smtClean="0"/>
              <a:t>The PTS technique</a:t>
            </a:r>
          </a:p>
          <a:p>
            <a:r>
              <a:rPr lang="en-US" dirty="0" smtClean="0"/>
              <a:t>PTS simulations</a:t>
            </a:r>
          </a:p>
          <a:p>
            <a:r>
              <a:rPr lang="en-US" dirty="0" smtClean="0"/>
              <a:t>Incorporation into the OFDM 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PTS-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94158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the N-long OFDM symbol into M sub-blocks: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Contiguous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olyphase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each of the sub-blocks to length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over each of the sub-blocks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Calculation of optimum PTS coefficients vector: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 flipping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Reduced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Multiplication of the sub-blocks by the PTS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Summation of the sub-blocks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domain OFDM symbol vector form: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into M disjoint sub-blocks: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sub-blocks			such that: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execution: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98377"/>
              </p:ext>
            </p:extLst>
          </p:nvPr>
        </p:nvGraphicFramePr>
        <p:xfrm>
          <a:off x="8129801" y="1825625"/>
          <a:ext cx="509232" cy="81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9801" y="1825625"/>
                        <a:ext cx="509232" cy="81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66862"/>
              </p:ext>
            </p:extLst>
          </p:nvPr>
        </p:nvGraphicFramePr>
        <p:xfrm>
          <a:off x="6652454" y="2305844"/>
          <a:ext cx="1731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5" imgW="647640" imgH="634680" progId="Equation.DSMT4">
                  <p:embed/>
                </p:oleObj>
              </mc:Choice>
              <mc:Fallback>
                <p:oleObj name="Equation" r:id="rId5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2454" y="2305844"/>
                        <a:ext cx="1731963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92830"/>
              </p:ext>
            </p:extLst>
          </p:nvPr>
        </p:nvGraphicFramePr>
        <p:xfrm>
          <a:off x="5651500" y="4068763"/>
          <a:ext cx="1493838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7" imgW="558720" imgH="457200" progId="Equation.DSMT4">
                  <p:embed/>
                </p:oleObj>
              </mc:Choice>
              <mc:Fallback>
                <p:oleObj name="Equation" r:id="rId7" imgW="558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4068763"/>
                        <a:ext cx="1493838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0048"/>
              </p:ext>
            </p:extLst>
          </p:nvPr>
        </p:nvGraphicFramePr>
        <p:xfrm>
          <a:off x="9053750" y="4102893"/>
          <a:ext cx="20367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9" imgW="761760" imgH="431640" progId="Equation.DSMT4">
                  <p:embed/>
                </p:oleObj>
              </mc:Choice>
              <mc:Fallback>
                <p:oleObj name="Equation" r:id="rId9" imgW="761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3750" y="4102893"/>
                        <a:ext cx="203676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98180"/>
              </p:ext>
            </p:extLst>
          </p:nvPr>
        </p:nvGraphicFramePr>
        <p:xfrm>
          <a:off x="3922713" y="5354638"/>
          <a:ext cx="28527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1" imgW="1066680" imgH="431640" progId="Equation.DSMT4">
                  <p:embed/>
                </p:oleObj>
              </mc:Choice>
              <mc:Fallback>
                <p:oleObj name="Equation" r:id="rId11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2713" y="5354638"/>
                        <a:ext cx="285273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Multiplication by PTS coefficients: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Summation: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94564"/>
              </p:ext>
            </p:extLst>
          </p:nvPr>
        </p:nvGraphicFramePr>
        <p:xfrm>
          <a:off x="6491785" y="1532554"/>
          <a:ext cx="19700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785" y="1532554"/>
                        <a:ext cx="1970088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64865"/>
              </p:ext>
            </p:extLst>
          </p:nvPr>
        </p:nvGraphicFramePr>
        <p:xfrm>
          <a:off x="3516740" y="3033666"/>
          <a:ext cx="2139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5" imgW="799920" imgH="444240" progId="Equation.DSMT4">
                  <p:embed/>
                </p:oleObj>
              </mc:Choice>
              <mc:Fallback>
                <p:oleObj name="Equation" r:id="rId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740" y="3033666"/>
                        <a:ext cx="21399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5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PTS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Optimum PTS: for every symbol, one needs to scan all possible combinations of the M coefficients and all possible values of those coefficients- impractical</a:t>
            </a:r>
          </a:p>
          <a:p>
            <a:r>
              <a:rPr lang="en-US" dirty="0" smtClean="0"/>
              <a:t>In practice: </a:t>
            </a:r>
          </a:p>
          <a:p>
            <a:pPr lvl="1"/>
            <a:r>
              <a:rPr lang="en-US" dirty="0" smtClean="0"/>
              <a:t>Number of values limited to W.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ypical values:</a:t>
            </a:r>
          </a:p>
          <a:p>
            <a:pPr lvl="2"/>
            <a:r>
              <a:rPr lang="en-US" dirty="0" smtClean="0"/>
              <a:t>W=4</a:t>
            </a:r>
          </a:p>
          <a:p>
            <a:pPr lvl="2"/>
            <a:r>
              <a:rPr lang="en-US" dirty="0" smtClean="0"/>
              <a:t>M=8</a:t>
            </a:r>
          </a:p>
          <a:p>
            <a:pPr lvl="1"/>
            <a:r>
              <a:rPr lang="en-US" dirty="0" smtClean="0"/>
              <a:t>Typical values of PTS coefficients:</a:t>
            </a:r>
          </a:p>
          <a:p>
            <a:pPr lvl="2"/>
            <a:r>
              <a:rPr lang="en-US" dirty="0" smtClean="0"/>
              <a:t>Example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Sub-optimal low complexity scanning algorithms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40275"/>
              </p:ext>
            </p:extLst>
          </p:nvPr>
        </p:nvGraphicFramePr>
        <p:xfrm>
          <a:off x="3209332" y="5027139"/>
          <a:ext cx="3099890" cy="6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9332" y="5027139"/>
                        <a:ext cx="3099890" cy="62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67638"/>
              </p:ext>
            </p:extLst>
          </p:nvPr>
        </p:nvGraphicFramePr>
        <p:xfrm>
          <a:off x="6309222" y="4019704"/>
          <a:ext cx="25479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5" imgW="952200" imgH="533160" progId="Equation.DSMT4">
                  <p:embed/>
                </p:oleObj>
              </mc:Choice>
              <mc:Fallback>
                <p:oleObj name="Equation" r:id="rId5" imgW="952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9222" y="4019704"/>
                        <a:ext cx="2547938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Iterative flipping 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bm</a:t>
            </a:r>
            <a:r>
              <a:rPr lang="en-US" dirty="0" smtClean="0"/>
              <a:t>=1 for all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PAPR. This will be the reference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b2 across all possible W values: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compute PAPR for each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the value that brought to minimum PAPR as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2 for m=3,…,M-1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19" y="1583140"/>
            <a:ext cx="10862481" cy="4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(time domain)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1825624"/>
            <a:ext cx="10753299" cy="45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(EVM)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74" y="1825625"/>
            <a:ext cx="94358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</a:t>
            </a:r>
            <a:r>
              <a:rPr lang="en-US" dirty="0" smtClean="0"/>
              <a:t>Reduced Complexity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to provide very close performance in terms of PAPR reduction </a:t>
            </a:r>
            <a:r>
              <a:rPr lang="en-US" sz="3000" dirty="0" err="1"/>
              <a:t>wrt</a:t>
            </a:r>
            <a:r>
              <a:rPr lang="en-US" sz="3000" dirty="0"/>
              <a:t> the ideal PTS, yet with reduced complexity</a:t>
            </a:r>
          </a:p>
          <a:p>
            <a:r>
              <a:rPr lang="en-US" sz="3000" dirty="0" smtClean="0"/>
              <a:t>Based on gradient descent search algorithm useful in combinatorial optimization problems suggested by  </a:t>
            </a:r>
            <a:r>
              <a:rPr lang="en-US" sz="3000" dirty="0" err="1" smtClean="0"/>
              <a:t>Aarts</a:t>
            </a:r>
            <a:r>
              <a:rPr lang="en-US" sz="3000" dirty="0" smtClean="0"/>
              <a:t> &amp; </a:t>
            </a:r>
            <a:r>
              <a:rPr lang="en-US" sz="3000" dirty="0" err="1" smtClean="0"/>
              <a:t>Lenstra</a:t>
            </a:r>
            <a:endParaRPr lang="en-US" sz="3000" dirty="0" smtClean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Principle: </a:t>
            </a:r>
            <a:r>
              <a:rPr lang="en-US" sz="3000" dirty="0"/>
              <a:t>Find </a:t>
            </a:r>
            <a:r>
              <a:rPr lang="en-US" sz="3000" dirty="0" smtClean="0"/>
              <a:t>gradient and optimum step simultaneously, by running over </a:t>
            </a:r>
            <a:r>
              <a:rPr lang="en-US" sz="3000" dirty="0"/>
              <a:t>the r-distant b </a:t>
            </a:r>
            <a:r>
              <a:rPr lang="en-US" sz="3000" dirty="0" smtClean="0"/>
              <a:t>vectors from an initial guess. Repeat that I times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PAPR problem in OFDM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3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Reduced Complexity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</a:t>
            </a:r>
            <a:r>
              <a:rPr lang="en-US" dirty="0" err="1" smtClean="0"/>
              <a:t>_initial</a:t>
            </a:r>
            <a:r>
              <a:rPr lang="en-US" dirty="0" smtClean="0"/>
              <a:t>=ones(M,1). </a:t>
            </a:r>
            <a:r>
              <a:rPr lang="en-US" dirty="0" err="1" smtClean="0"/>
              <a:t>b_opt</a:t>
            </a:r>
            <a:r>
              <a:rPr lang="en-US" dirty="0" smtClean="0"/>
              <a:t>=</a:t>
            </a:r>
            <a:r>
              <a:rPr lang="en-US" dirty="0" err="1" smtClean="0"/>
              <a:t>b_initial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over all M-long b vectors r-Hamming away from </a:t>
            </a:r>
            <a:r>
              <a:rPr lang="en-US" dirty="0" err="1" smtClean="0"/>
              <a:t>b_opt</a:t>
            </a:r>
            <a:r>
              <a:rPr lang="en-US" dirty="0" smtClean="0"/>
              <a:t>, assign all </a:t>
            </a:r>
            <a:r>
              <a:rPr lang="en-US" dirty="0" err="1" smtClean="0"/>
              <a:t>W^r</a:t>
            </a:r>
            <a:r>
              <a:rPr lang="en-US" dirty="0" smtClean="0"/>
              <a:t> possible values and compute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 err="1" smtClean="0"/>
              <a:t>b_opt</a:t>
            </a:r>
            <a:r>
              <a:rPr lang="en-US" dirty="0" smtClean="0"/>
              <a:t>; the one bringing to minimum the PAPR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&lt;I: Increase </a:t>
            </a:r>
            <a:r>
              <a:rPr lang="en-US" dirty="0" err="1" smtClean="0"/>
              <a:t>i</a:t>
            </a:r>
            <a:r>
              <a:rPr lang="en-US" dirty="0" smtClean="0"/>
              <a:t> by 1 and return to step 3. else - terminate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(vs. unmodulated, vs. ideal)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5" y="1690688"/>
            <a:ext cx="10043615" cy="43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set of parameters (</a:t>
            </a:r>
            <a:r>
              <a:rPr lang="en-US" dirty="0" err="1" smtClean="0"/>
              <a:t>r,I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42" y="1825625"/>
            <a:ext cx="6624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Vs. Article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68246" y="1883392"/>
            <a:ext cx="4592602" cy="497460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0126" y="1690689"/>
            <a:ext cx="7218120" cy="44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Simulation- time domain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081" y="1825625"/>
            <a:ext cx="11150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Complexity for every OFDM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Reduced Complexity algorithm: </a:t>
            </a:r>
            <a:r>
              <a:rPr lang="en-US" dirty="0"/>
              <a:t>at every </a:t>
            </a:r>
            <a:r>
              <a:rPr lang="en-US" dirty="0" err="1"/>
              <a:t>i</a:t>
            </a:r>
            <a:r>
              <a:rPr lang="en-US" dirty="0"/>
              <a:t>&lt;=I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We run over r choose M-1 different r-Hamming distant b vectors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For every vector, we try </a:t>
            </a:r>
            <a:r>
              <a:rPr lang="en-US" sz="2400" dirty="0" err="1"/>
              <a:t>W^r</a:t>
            </a:r>
            <a:r>
              <a:rPr lang="en-US" sz="2400" dirty="0"/>
              <a:t> different values for the r different terms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Conclusion: </a:t>
            </a:r>
            <a:endParaRPr lang="en-US" sz="2400" dirty="0" smtClean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Iterative </a:t>
            </a:r>
            <a:r>
              <a:rPr lang="en-US" dirty="0" smtClean="0"/>
              <a:t>flipping algorithm: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Example: I=1, M=8, W=4, r=2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Reduced complexity: 336 steps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Iterative flipping: 28 steps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70042"/>
              </p:ext>
            </p:extLst>
          </p:nvPr>
        </p:nvGraphicFramePr>
        <p:xfrm>
          <a:off x="3225159" y="2875756"/>
          <a:ext cx="23177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939600" imgH="457200" progId="Equation.DSMT4">
                  <p:embed/>
                </p:oleObj>
              </mc:Choice>
              <mc:Fallback>
                <p:oleObj name="Equation" r:id="rId3" imgW="93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5159" y="2875756"/>
                        <a:ext cx="2317750" cy="112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640581"/>
              </p:ext>
            </p:extLst>
          </p:nvPr>
        </p:nvGraphicFramePr>
        <p:xfrm>
          <a:off x="4680897" y="4761338"/>
          <a:ext cx="1724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0897" y="4761338"/>
                        <a:ext cx="172402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9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134747"/>
            <a:ext cx="10515600" cy="1325563"/>
          </a:xfrm>
        </p:spPr>
        <p:txBody>
          <a:bodyPr/>
          <a:lstStyle/>
          <a:p>
            <a:r>
              <a:rPr lang="en-US" dirty="0" smtClean="0"/>
              <a:t>Reduced complexity Vs. Iterative flipping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5" y="1460310"/>
            <a:ext cx="11395881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9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Incorporation into the OFDM modem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article and effective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Guard bands &amp; DC</a:t>
            </a:r>
          </a:p>
          <a:p>
            <a:r>
              <a:rPr lang="en-US" dirty="0" smtClean="0"/>
              <a:t>pilots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5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19"/>
            <a:ext cx="10515600" cy="1325563"/>
          </a:xfrm>
        </p:spPr>
        <p:txBody>
          <a:bodyPr/>
          <a:lstStyle/>
          <a:p>
            <a:r>
              <a:rPr lang="en-US" dirty="0" smtClean="0"/>
              <a:t>Background-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dirty="0" smtClean="0"/>
              <a:t>The principle: transmission of a signal that is a linear combination of an orthogonal basis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symbols are the linear combination’s  coefficients and are statistically independent: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9" y="2514985"/>
            <a:ext cx="6509981" cy="20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22824"/>
              </p:ext>
            </p:extLst>
          </p:nvPr>
        </p:nvGraphicFramePr>
        <p:xfrm>
          <a:off x="5121606" y="554369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606" y="554369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1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6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5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Scrambling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</a:t>
            </a:r>
          </a:p>
          <a:p>
            <a:r>
              <a:rPr lang="en-US" dirty="0" smtClean="0"/>
              <a:t>scrambled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23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Circuit-Aware System Design Techniques </a:t>
            </a:r>
            <a:r>
              <a:rPr lang="en-US" dirty="0" smtClean="0"/>
              <a:t>for Wireless Communication,</a:t>
            </a:r>
            <a:r>
              <a:rPr lang="he-IL" dirty="0" smtClean="0"/>
              <a:t> </a:t>
            </a:r>
            <a:r>
              <a:rPr lang="en-US" dirty="0" smtClean="0"/>
              <a:t>by Everest </a:t>
            </a:r>
            <a:r>
              <a:rPr lang="en-US" dirty="0"/>
              <a:t>Wang </a:t>
            </a:r>
            <a:r>
              <a:rPr lang="en-US" dirty="0" smtClean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OFDM for wireless communication systems,  Prasad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Overview: Peak-to-Average Power </a:t>
            </a:r>
            <a:r>
              <a:rPr lang="en-US" dirty="0" smtClean="0"/>
              <a:t>Ratio Reduction </a:t>
            </a:r>
            <a:r>
              <a:rPr lang="en-US" dirty="0"/>
              <a:t>Techniques for OFDM </a:t>
            </a:r>
            <a:r>
              <a:rPr lang="en-US" dirty="0" smtClean="0"/>
              <a:t>Signals, Jiang&amp; Wu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PAPR Reduction of OFDM Signals Using a </a:t>
            </a:r>
            <a:r>
              <a:rPr lang="en-US" dirty="0" smtClean="0"/>
              <a:t>Reduced Complexity </a:t>
            </a:r>
            <a:r>
              <a:rPr lang="en-US" dirty="0"/>
              <a:t>PTS </a:t>
            </a:r>
            <a:r>
              <a:rPr lang="en-US" dirty="0" smtClean="0"/>
              <a:t>Technique, </a:t>
            </a:r>
            <a:r>
              <a:rPr lang="en-US" dirty="0" err="1" smtClean="0"/>
              <a:t>Hee</a:t>
            </a:r>
            <a:r>
              <a:rPr lang="en-US" dirty="0" smtClean="0"/>
              <a:t> Han &amp; Hong 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to average power </a:t>
            </a:r>
            <a:r>
              <a:rPr lang="en-US" dirty="0" smtClean="0"/>
              <a:t>ration in OFDM, Chapter 3. </a:t>
            </a:r>
            <a:r>
              <a:rPr lang="en-US" dirty="0" err="1" smtClean="0"/>
              <a:t>Shodhganga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PAPR Reduction Techniques for OFDM Systems, </a:t>
            </a:r>
            <a:r>
              <a:rPr lang="en-US" dirty="0" err="1"/>
              <a:t>P.Kalaivani</a:t>
            </a:r>
            <a:r>
              <a:rPr lang="en-US" dirty="0"/>
              <a:t>, </a:t>
            </a:r>
            <a:r>
              <a:rPr lang="en-US" dirty="0" smtClean="0"/>
              <a:t>,</a:t>
            </a:r>
            <a:r>
              <a:rPr lang="en-US" dirty="0" err="1" smtClean="0"/>
              <a:t>S.R.Balasubramanian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to average power ratio reduction of an OFDM signal using PTS, </a:t>
            </a:r>
            <a:r>
              <a:rPr lang="en-US" dirty="0" err="1" smtClean="0"/>
              <a:t>Cimini</a:t>
            </a:r>
            <a:r>
              <a:rPr lang="en-US" dirty="0" smtClean="0"/>
              <a:t>, </a:t>
            </a:r>
            <a:r>
              <a:rPr lang="en-US" dirty="0" err="1" smtClean="0"/>
              <a:t>Solenberger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domain signal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shape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09" y="3879266"/>
            <a:ext cx="6296025" cy="20764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66513" y="182562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513" y="182562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6" y="3879266"/>
            <a:ext cx="42433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PA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6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Magnitude is Rayleigh distributed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Hence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65391"/>
              </p:ext>
            </p:extLst>
          </p:nvPr>
        </p:nvGraphicFramePr>
        <p:xfrm>
          <a:off x="3401443" y="2364259"/>
          <a:ext cx="212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3" imgW="1117440" imgH="291960" progId="Equation.DSMT4">
                  <p:embed/>
                </p:oleObj>
              </mc:Choice>
              <mc:Fallback>
                <p:oleObj name="Equation" r:id="rId3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1443" y="2364259"/>
                        <a:ext cx="21256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72489"/>
              </p:ext>
            </p:extLst>
          </p:nvPr>
        </p:nvGraphicFramePr>
        <p:xfrm>
          <a:off x="3401443" y="3566319"/>
          <a:ext cx="3090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443" y="3566319"/>
                        <a:ext cx="30908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692"/>
              </p:ext>
            </p:extLst>
          </p:nvPr>
        </p:nvGraphicFramePr>
        <p:xfrm>
          <a:off x="2425700" y="4605312"/>
          <a:ext cx="3670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7" imgW="1930320" imgH="495000" progId="Equation.DSMT4">
                  <p:embed/>
                </p:oleObj>
              </mc:Choice>
              <mc:Fallback>
                <p:oleObj name="Equation" r:id="rId7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5700" y="4605312"/>
                        <a:ext cx="36703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14984</TotalTime>
  <Words>872</Words>
  <Application>Microsoft Office PowerPoint</Application>
  <PresentationFormat>Widescreen</PresentationFormat>
  <Paragraphs>209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Equation</vt:lpstr>
      <vt:lpstr>MathType 6.0 Equation</vt:lpstr>
      <vt:lpstr>OFDM PAPR Reduction through PTS technique</vt:lpstr>
      <vt:lpstr>Table of contents</vt:lpstr>
      <vt:lpstr>The PAPR problem in OFDM </vt:lpstr>
      <vt:lpstr>Background- OFDM</vt:lpstr>
      <vt:lpstr>Background- OFDM</vt:lpstr>
      <vt:lpstr>Motivation: PA linearity</vt:lpstr>
      <vt:lpstr>Theory</vt:lpstr>
      <vt:lpstr>PAPR definition</vt:lpstr>
      <vt:lpstr>PAPR distribution (CCDF) [1]</vt:lpstr>
      <vt:lpstr>PAPR distribution (CCDF)</vt:lpstr>
      <vt:lpstr>PAPR distribution (CCDF) [1]</vt:lpstr>
      <vt:lpstr>PAPR distribution –Interpolation [1]</vt:lpstr>
      <vt:lpstr>PAPR distribution -Interpolation</vt:lpstr>
      <vt:lpstr>PAPR dependencies</vt:lpstr>
      <vt:lpstr>PAPR reduction techniques </vt:lpstr>
      <vt:lpstr>Criteria</vt:lpstr>
      <vt:lpstr>Techniques comparison</vt:lpstr>
      <vt:lpstr>Techniques comparison</vt:lpstr>
      <vt:lpstr>The Partial Transmit Sequence (PTS) Technique</vt:lpstr>
      <vt:lpstr>PTS- Block Diagram</vt:lpstr>
      <vt:lpstr>Algorithm steps</vt:lpstr>
      <vt:lpstr>Mathematical development</vt:lpstr>
      <vt:lpstr>Mathematical development</vt:lpstr>
      <vt:lpstr>Calculation of PTS coefficients</vt:lpstr>
      <vt:lpstr>Calculation of PTS coefficients- Iterative flipping [7]</vt:lpstr>
      <vt:lpstr>Simulation</vt:lpstr>
      <vt:lpstr>Simulation (time domain)</vt:lpstr>
      <vt:lpstr>Simulation (EVM)</vt:lpstr>
      <vt:lpstr>Calculation of PTS coefficients- Reduced Complexity [4]</vt:lpstr>
      <vt:lpstr>Calculation of PTS coefficients- Reduced Complexity [4]</vt:lpstr>
      <vt:lpstr>Expected results (vs. unmodulated, vs. ideal)</vt:lpstr>
      <vt:lpstr>Chosen set of parameters (r,I)</vt:lpstr>
      <vt:lpstr>Simulation Vs. Article</vt:lpstr>
      <vt:lpstr>Simulation- time domain</vt:lpstr>
      <vt:lpstr>Calculation of PTS coefficients- Complexity for every OFDM symbol</vt:lpstr>
      <vt:lpstr>Reduced complexity Vs. Iterative flipping</vt:lpstr>
      <vt:lpstr>Incorporation into the OFDM modem </vt:lpstr>
      <vt:lpstr>Difference between article and effective signal</vt:lpstr>
      <vt:lpstr>CCDF</vt:lpstr>
      <vt:lpstr>spectrum</vt:lpstr>
      <vt:lpstr>time</vt:lpstr>
      <vt:lpstr>EVM</vt:lpstr>
      <vt:lpstr>Scrambling method</vt:lpstr>
      <vt:lpstr>References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PAPR Reduction through PTS technique</dc:title>
  <dc:creator>User</dc:creator>
  <cp:lastModifiedBy>User</cp:lastModifiedBy>
  <cp:revision>70</cp:revision>
  <dcterms:created xsi:type="dcterms:W3CDTF">2017-09-16T14:07:35Z</dcterms:created>
  <dcterms:modified xsi:type="dcterms:W3CDTF">2017-10-07T18:51:41Z</dcterms:modified>
</cp:coreProperties>
</file>